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61" r:id="rId2"/>
    <p:sldId id="262" r:id="rId3"/>
    <p:sldId id="296" r:id="rId4"/>
    <p:sldId id="288" r:id="rId5"/>
    <p:sldId id="289" r:id="rId6"/>
    <p:sldId id="290" r:id="rId7"/>
    <p:sldId id="291" r:id="rId8"/>
    <p:sldId id="293" r:id="rId9"/>
    <p:sldId id="304" r:id="rId10"/>
    <p:sldId id="308" r:id="rId11"/>
    <p:sldId id="309" r:id="rId12"/>
    <p:sldId id="310" r:id="rId13"/>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09" userDrawn="1">
          <p15:clr>
            <a:srgbClr val="A4A3A4"/>
          </p15:clr>
        </p15:guide>
        <p15:guide id="2" pos="218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arlie Clarke" initials="CC" lastIdx="2" clrIdx="0"/>
  <p:cmAuthor id="2" name="Charlie Clarke" initials="CC [2]" lastIdx="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80" autoAdjust="0"/>
    <p:restoredTop sz="91168" autoAdjust="0"/>
  </p:normalViewPr>
  <p:slideViewPr>
    <p:cSldViewPr>
      <p:cViewPr varScale="1">
        <p:scale>
          <a:sx n="61" d="100"/>
          <a:sy n="61" d="100"/>
        </p:scale>
        <p:origin x="916" y="56"/>
      </p:cViewPr>
      <p:guideLst>
        <p:guide orient="horz" pos="2160"/>
        <p:guide pos="3840"/>
      </p:guideLst>
    </p:cSldViewPr>
  </p:slideViewPr>
  <p:notesTextViewPr>
    <p:cViewPr>
      <p:scale>
        <a:sx n="125" d="100"/>
        <a:sy n="125" d="100"/>
      </p:scale>
      <p:origin x="0" y="0"/>
    </p:cViewPr>
  </p:notesTextViewPr>
  <p:notesViewPr>
    <p:cSldViewPr>
      <p:cViewPr varScale="1">
        <p:scale>
          <a:sx n="70" d="100"/>
          <a:sy n="70" d="100"/>
        </p:scale>
        <p:origin x="-3234" y="-90"/>
      </p:cViewPr>
      <p:guideLst>
        <p:guide orient="horz" pos="2909"/>
        <p:guide pos="218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19-06-20T12:06:20.631" idx="3">
    <p:pos x="10" y="10"/>
    <p:text>Remove the credit steps</p:text>
    <p:extLst>
      <p:ext uri="{C676402C-5697-4E1C-873F-D02D1690AC5C}">
        <p15:threadingInfo xmlns:p15="http://schemas.microsoft.com/office/powerpoint/2012/main" timeZoneBias="240"/>
      </p:ext>
    </p:extLst>
  </p:cm>
  <p:cm authorId="2" dt="2019-06-20T12:14:23.821" idx="4">
    <p:pos x="10" y="146"/>
    <p:text>Either pacs.004 or use the happy flow</p:text>
    <p:extLst>
      <p:ext uri="{C676402C-5697-4E1C-873F-D02D1690AC5C}">
        <p15:threadingInfo xmlns:p15="http://schemas.microsoft.com/office/powerpoint/2012/main" timeZoneBias="240">
          <p15:parentCm authorId="2" idx="3"/>
        </p15:threadingInfo>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355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sz="quarter" idx="1"/>
          </p:nvPr>
        </p:nvSpPr>
        <p:spPr>
          <a:xfrm>
            <a:off x="3937000" y="0"/>
            <a:ext cx="3011488" cy="463550"/>
          </a:xfrm>
          <a:prstGeom prst="rect">
            <a:avLst/>
          </a:prstGeom>
        </p:spPr>
        <p:txBody>
          <a:bodyPr vert="horz" lIns="91440" tIns="45720" rIns="91440" bIns="45720" rtlCol="0"/>
          <a:lstStyle>
            <a:lvl1pPr algn="r">
              <a:defRPr sz="1200"/>
            </a:lvl1pPr>
          </a:lstStyle>
          <a:p>
            <a:fld id="{CD5DE480-CCA5-473E-9E0C-CAFB25912A4E}" type="datetimeFigureOut">
              <a:rPr lang="en-CA" smtClean="0"/>
              <a:t>2020-12-02</a:t>
            </a:fld>
            <a:endParaRPr lang="en-CA" dirty="0"/>
          </a:p>
        </p:txBody>
      </p:sp>
      <p:sp>
        <p:nvSpPr>
          <p:cNvPr id="4" name="Footer Placeholder 3"/>
          <p:cNvSpPr>
            <a:spLocks noGrp="1"/>
          </p:cNvSpPr>
          <p:nvPr>
            <p:ph type="ftr" sz="quarter" idx="2"/>
          </p:nvPr>
        </p:nvSpPr>
        <p:spPr>
          <a:xfrm>
            <a:off x="0" y="8772525"/>
            <a:ext cx="3011488" cy="463550"/>
          </a:xfrm>
          <a:prstGeom prst="rect">
            <a:avLst/>
          </a:prstGeom>
        </p:spPr>
        <p:txBody>
          <a:bodyPr vert="horz" lIns="91440" tIns="45720" rIns="91440" bIns="45720" rtlCol="0" anchor="b"/>
          <a:lstStyle>
            <a:lvl1pPr algn="l">
              <a:defRPr sz="1200"/>
            </a:lvl1pPr>
          </a:lstStyle>
          <a:p>
            <a:endParaRPr lang="en-CA" dirty="0"/>
          </a:p>
        </p:txBody>
      </p:sp>
      <p:sp>
        <p:nvSpPr>
          <p:cNvPr id="5" name="Slide Number Placeholder 4"/>
          <p:cNvSpPr>
            <a:spLocks noGrp="1"/>
          </p:cNvSpPr>
          <p:nvPr>
            <p:ph type="sldNum" sz="quarter" idx="3"/>
          </p:nvPr>
        </p:nvSpPr>
        <p:spPr>
          <a:xfrm>
            <a:off x="3937000" y="8772525"/>
            <a:ext cx="3011488" cy="463550"/>
          </a:xfrm>
          <a:prstGeom prst="rect">
            <a:avLst/>
          </a:prstGeom>
        </p:spPr>
        <p:txBody>
          <a:bodyPr vert="horz" lIns="91440" tIns="45720" rIns="91440" bIns="45720" rtlCol="0" anchor="b"/>
          <a:lstStyle>
            <a:lvl1pPr algn="r">
              <a:defRPr sz="1200"/>
            </a:lvl1pPr>
          </a:lstStyle>
          <a:p>
            <a:fld id="{AB2CEE68-1245-4425-A8A0-DB3ABC9ED0A7}" type="slidenum">
              <a:rPr lang="en-CA" smtClean="0"/>
              <a:t>‹#›</a:t>
            </a:fld>
            <a:endParaRPr lang="en-CA" dirty="0"/>
          </a:p>
        </p:txBody>
      </p:sp>
    </p:spTree>
    <p:extLst>
      <p:ext uri="{BB962C8B-B14F-4D97-AF65-F5344CB8AC3E}">
        <p14:creationId xmlns:p14="http://schemas.microsoft.com/office/powerpoint/2010/main" val="15539815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80" tIns="46240" rIns="92480" bIns="46240" rtlCol="0"/>
          <a:lstStyle>
            <a:lvl1pPr algn="l">
              <a:defRPr sz="1100"/>
            </a:lvl1pPr>
          </a:lstStyle>
          <a:p>
            <a:endParaRPr lang="en-GB" dirty="0"/>
          </a:p>
        </p:txBody>
      </p:sp>
      <p:sp>
        <p:nvSpPr>
          <p:cNvPr id="3" name="Date Placeholder 2"/>
          <p:cNvSpPr>
            <a:spLocks noGrp="1"/>
          </p:cNvSpPr>
          <p:nvPr>
            <p:ph type="dt" idx="1"/>
          </p:nvPr>
        </p:nvSpPr>
        <p:spPr>
          <a:xfrm>
            <a:off x="3936768" y="0"/>
            <a:ext cx="3011699" cy="461804"/>
          </a:xfrm>
          <a:prstGeom prst="rect">
            <a:avLst/>
          </a:prstGeom>
        </p:spPr>
        <p:txBody>
          <a:bodyPr vert="horz" lIns="92480" tIns="46240" rIns="92480" bIns="46240" rtlCol="0"/>
          <a:lstStyle>
            <a:lvl1pPr algn="r">
              <a:defRPr sz="1100"/>
            </a:lvl1pPr>
          </a:lstStyle>
          <a:p>
            <a:fld id="{3DF97850-1BF1-4D6B-8F4C-AF58BCE2BA7E}" type="datetimeFigureOut">
              <a:rPr lang="en-GB" smtClean="0"/>
              <a:t>02/12/2020</a:t>
            </a:fld>
            <a:endParaRPr lang="en-GB" dirty="0"/>
          </a:p>
        </p:txBody>
      </p:sp>
      <p:sp>
        <p:nvSpPr>
          <p:cNvPr id="4" name="Slide Image Placeholder 3"/>
          <p:cNvSpPr>
            <a:spLocks noGrp="1" noRot="1" noChangeAspect="1"/>
          </p:cNvSpPr>
          <p:nvPr>
            <p:ph type="sldImg" idx="2"/>
          </p:nvPr>
        </p:nvSpPr>
        <p:spPr>
          <a:xfrm>
            <a:off x="398463" y="693738"/>
            <a:ext cx="6153150" cy="3462337"/>
          </a:xfrm>
          <a:prstGeom prst="rect">
            <a:avLst/>
          </a:prstGeom>
          <a:noFill/>
          <a:ln w="12700">
            <a:solidFill>
              <a:prstClr val="black"/>
            </a:solidFill>
          </a:ln>
        </p:spPr>
        <p:txBody>
          <a:bodyPr vert="horz" lIns="92480" tIns="46240" rIns="92480" bIns="46240" rtlCol="0" anchor="ctr"/>
          <a:lstStyle/>
          <a:p>
            <a:endParaRPr lang="en-GB" dirty="0"/>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80" tIns="46240" rIns="92480" bIns="4624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772668"/>
            <a:ext cx="3011699" cy="461804"/>
          </a:xfrm>
          <a:prstGeom prst="rect">
            <a:avLst/>
          </a:prstGeom>
        </p:spPr>
        <p:txBody>
          <a:bodyPr vert="horz" lIns="92480" tIns="46240" rIns="92480" bIns="46240" rtlCol="0" anchor="b"/>
          <a:lstStyle>
            <a:lvl1pPr algn="l">
              <a:defRPr sz="1100"/>
            </a:lvl1pPr>
          </a:lstStyle>
          <a:p>
            <a:endParaRPr lang="en-GB" dirty="0"/>
          </a:p>
        </p:txBody>
      </p:sp>
      <p:sp>
        <p:nvSpPr>
          <p:cNvPr id="7" name="Slide Number Placeholder 6"/>
          <p:cNvSpPr>
            <a:spLocks noGrp="1"/>
          </p:cNvSpPr>
          <p:nvPr>
            <p:ph type="sldNum" sz="quarter" idx="5"/>
          </p:nvPr>
        </p:nvSpPr>
        <p:spPr>
          <a:xfrm>
            <a:off x="3936768" y="8772668"/>
            <a:ext cx="3011699" cy="461804"/>
          </a:xfrm>
          <a:prstGeom prst="rect">
            <a:avLst/>
          </a:prstGeom>
        </p:spPr>
        <p:txBody>
          <a:bodyPr vert="horz" lIns="92480" tIns="46240" rIns="92480" bIns="46240" rtlCol="0" anchor="b"/>
          <a:lstStyle>
            <a:lvl1pPr algn="r">
              <a:defRPr sz="1100"/>
            </a:lvl1pPr>
          </a:lstStyle>
          <a:p>
            <a:fld id="{43EDB97A-A70A-41AA-BBE5-B12A7DB46068}" type="slidenum">
              <a:rPr lang="en-GB" smtClean="0"/>
              <a:t>‹#›</a:t>
            </a:fld>
            <a:endParaRPr lang="en-GB" dirty="0"/>
          </a:p>
        </p:txBody>
      </p:sp>
    </p:spTree>
    <p:extLst>
      <p:ext uri="{BB962C8B-B14F-4D97-AF65-F5344CB8AC3E}">
        <p14:creationId xmlns:p14="http://schemas.microsoft.com/office/powerpoint/2010/main" val="145353324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98463" y="693738"/>
            <a:ext cx="6153150" cy="3462337"/>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3EDB97A-A70A-41AA-BBE5-B12A7DB46068}" type="slidenum">
              <a:rPr lang="en-GB" smtClean="0"/>
              <a:t>1</a:t>
            </a:fld>
            <a:endParaRPr lang="en-GB" dirty="0"/>
          </a:p>
        </p:txBody>
      </p:sp>
    </p:spTree>
    <p:extLst>
      <p:ext uri="{BB962C8B-B14F-4D97-AF65-F5344CB8AC3E}">
        <p14:creationId xmlns:p14="http://schemas.microsoft.com/office/powerpoint/2010/main" val="1961626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98463" y="693738"/>
            <a:ext cx="6153150" cy="3462337"/>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3EDB97A-A70A-41AA-BBE5-B12A7DB46068}" type="slidenum">
              <a:rPr lang="en-GB" smtClean="0"/>
              <a:t>2</a:t>
            </a:fld>
            <a:endParaRPr lang="en-GB" dirty="0"/>
          </a:p>
        </p:txBody>
      </p:sp>
    </p:spTree>
    <p:extLst>
      <p:ext uri="{BB962C8B-B14F-4D97-AF65-F5344CB8AC3E}">
        <p14:creationId xmlns:p14="http://schemas.microsoft.com/office/powerpoint/2010/main" val="23528489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98463" y="693738"/>
            <a:ext cx="6153150" cy="3462337"/>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43EDB97A-A70A-41AA-BBE5-B12A7DB46068}" type="slidenum">
              <a:rPr lang="en-GB" smtClean="0"/>
              <a:t>3</a:t>
            </a:fld>
            <a:endParaRPr lang="en-GB" dirty="0"/>
          </a:p>
        </p:txBody>
      </p:sp>
    </p:spTree>
    <p:extLst>
      <p:ext uri="{BB962C8B-B14F-4D97-AF65-F5344CB8AC3E}">
        <p14:creationId xmlns:p14="http://schemas.microsoft.com/office/powerpoint/2010/main" val="21067887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98463" y="693738"/>
            <a:ext cx="6153150" cy="3462337"/>
          </a:xfrm>
        </p:spPr>
      </p:sp>
      <p:sp>
        <p:nvSpPr>
          <p:cNvPr id="3" name="Notes Placeholder 2"/>
          <p:cNvSpPr>
            <a:spLocks noGrp="1"/>
          </p:cNvSpPr>
          <p:nvPr>
            <p:ph type="body" idx="1"/>
          </p:nvPr>
        </p:nvSpPr>
        <p:spPr/>
        <p:txBody>
          <a:bodyPr/>
          <a:lstStyle/>
          <a:p>
            <a:r>
              <a:rPr lang="en-GB" b="1" i="1" u="sng" dirty="0"/>
              <a:t>This slide</a:t>
            </a:r>
            <a:r>
              <a:rPr lang="en-GB" b="1" i="1" u="sng" baseline="0" dirty="0"/>
              <a:t> depicts the typical basic flow of a real time credit transaction cleared.</a:t>
            </a:r>
            <a:endParaRPr lang="en-GB" b="1" i="1" u="sng" dirty="0"/>
          </a:p>
          <a:p>
            <a:pPr marL="231201" indent="-231201">
              <a:buAutoNum type="arabicPeriod"/>
            </a:pPr>
            <a:endParaRPr lang="en-GB" dirty="0"/>
          </a:p>
          <a:p>
            <a:pPr marL="226446" indent="-226446">
              <a:buAutoNum type="arabicPeriod"/>
            </a:pPr>
            <a:r>
              <a:rPr lang="en-GB" dirty="0"/>
              <a:t>The Debtor initiates a credit transfer initiation message to the Debtor Agent, using a pain.001 or similar (proprietary) message in accordance with an agreement with its Agent.</a:t>
            </a:r>
          </a:p>
          <a:p>
            <a:pPr marL="226446" indent="-226446">
              <a:buAutoNum type="arabicPeriod"/>
            </a:pPr>
            <a:r>
              <a:rPr lang="en-GB" dirty="0"/>
              <a:t>Based on the credit transfer initiation message, the Debtor Agent sends a pacs.008 to the Central Switch which </a:t>
            </a:r>
            <a:r>
              <a:rPr lang="en-GB" b="0" dirty="0"/>
              <a:t>sends</a:t>
            </a:r>
            <a:r>
              <a:rPr lang="en-GB" b="1" dirty="0"/>
              <a:t> </a:t>
            </a:r>
            <a:r>
              <a:rPr lang="en-GB" dirty="0"/>
              <a:t>on the message to the Creditor Agent.</a:t>
            </a:r>
          </a:p>
          <a:p>
            <a:pPr marL="226446" indent="-226446">
              <a:buAutoNum type="arabicPeriod"/>
            </a:pPr>
            <a:r>
              <a:rPr lang="en-GB" dirty="0"/>
              <a:t>The Creditor Agent validates the pacs.008 it receives and sends a positive pacs.002 message back to the Central Switch to confirm that the message was valid.  </a:t>
            </a:r>
          </a:p>
          <a:p>
            <a:pPr marL="226446" indent="-226446">
              <a:buAutoNum type="arabicPeriod"/>
            </a:pPr>
            <a:r>
              <a:rPr lang="en-GB" dirty="0"/>
              <a:t>The Central Switch will then deliver a pacs.002 to the Debtor Agent and to the Creditor Agent to advise that the transaction has been completed.</a:t>
            </a:r>
          </a:p>
          <a:p>
            <a:pPr marL="226446" indent="-226446">
              <a:buAutoNum type="arabicPeriod"/>
            </a:pPr>
            <a:r>
              <a:rPr lang="en-GB" dirty="0"/>
              <a:t>Upon receipt of the pacs.002 from the Central Switch, the Debtor Agent will notify the Debtor  and the Creditor Agent will notify the Creditor that the Transaction was successfully completed.</a:t>
            </a:r>
            <a:endParaRPr lang="en-CA" dirty="0"/>
          </a:p>
          <a:p>
            <a:endParaRPr lang="en-GB" baseline="0" dirty="0"/>
          </a:p>
        </p:txBody>
      </p:sp>
      <p:sp>
        <p:nvSpPr>
          <p:cNvPr id="4" name="Slide Number Placeholder 3"/>
          <p:cNvSpPr>
            <a:spLocks noGrp="1"/>
          </p:cNvSpPr>
          <p:nvPr>
            <p:ph type="sldNum" sz="quarter" idx="10"/>
          </p:nvPr>
        </p:nvSpPr>
        <p:spPr/>
        <p:txBody>
          <a:bodyPr/>
          <a:lstStyle/>
          <a:p>
            <a:fld id="{43EDB97A-A70A-41AA-BBE5-B12A7DB46068}" type="slidenum">
              <a:rPr lang="en-GB" smtClean="0"/>
              <a:t>4</a:t>
            </a:fld>
            <a:endParaRPr lang="en-GB" dirty="0"/>
          </a:p>
        </p:txBody>
      </p:sp>
    </p:spTree>
    <p:extLst>
      <p:ext uri="{BB962C8B-B14F-4D97-AF65-F5344CB8AC3E}">
        <p14:creationId xmlns:p14="http://schemas.microsoft.com/office/powerpoint/2010/main" val="30543327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98463" y="693738"/>
            <a:ext cx="6153150" cy="3462337"/>
          </a:xfrm>
        </p:spPr>
      </p:sp>
      <p:sp>
        <p:nvSpPr>
          <p:cNvPr id="3" name="Notes Placeholder 2"/>
          <p:cNvSpPr>
            <a:spLocks noGrp="1"/>
          </p:cNvSpPr>
          <p:nvPr>
            <p:ph type="body" idx="1"/>
          </p:nvPr>
        </p:nvSpPr>
        <p:spPr/>
        <p:txBody>
          <a:bodyPr/>
          <a:lstStyle/>
          <a:p>
            <a:pPr marL="231201" indent="-231201">
              <a:buAutoNum type="arabicPeriod"/>
            </a:pPr>
            <a:r>
              <a:rPr lang="en-GB" dirty="0"/>
              <a:t>The Debtor initiates a</a:t>
            </a:r>
            <a:r>
              <a:rPr lang="en-GB" baseline="0" dirty="0"/>
              <a:t> </a:t>
            </a:r>
            <a:r>
              <a:rPr lang="en-GB" dirty="0"/>
              <a:t>credit transfer initiation message</a:t>
            </a:r>
            <a:r>
              <a:rPr lang="en-GB" baseline="0" dirty="0"/>
              <a:t>, either with a pain.001 message or any other format, as agreed with his bank, to the Debtor Agent. </a:t>
            </a:r>
          </a:p>
          <a:p>
            <a:pPr marL="231201" marR="0" lvl="0" indent="-231201" algn="l" defTabSz="914400" rtl="0" eaLnBrk="1" fontAlgn="auto" latinLnBrk="0" hangingPunct="1">
              <a:lnSpc>
                <a:spcPct val="100000"/>
              </a:lnSpc>
              <a:spcBef>
                <a:spcPts val="0"/>
              </a:spcBef>
              <a:spcAft>
                <a:spcPts val="0"/>
              </a:spcAft>
              <a:buClrTx/>
              <a:buSzTx/>
              <a:buFontTx/>
              <a:buAutoNum type="arabicPeriod"/>
              <a:tabLst/>
              <a:defRPr/>
            </a:pPr>
            <a:r>
              <a:rPr lang="en-GB" dirty="0"/>
              <a:t>Based on the credit transfer initiation message, the Debtor Agent sends a pacs.008 to the Central Switch which </a:t>
            </a:r>
            <a:r>
              <a:rPr lang="en-GB" b="0" dirty="0"/>
              <a:t>sends</a:t>
            </a:r>
            <a:r>
              <a:rPr lang="en-GB" b="1" dirty="0"/>
              <a:t> </a:t>
            </a:r>
            <a:r>
              <a:rPr lang="en-GB" dirty="0"/>
              <a:t>on the message to the Creditor Agent.</a:t>
            </a:r>
          </a:p>
          <a:p>
            <a:pPr marL="231201" indent="-231201">
              <a:buAutoNum type="arabicPeriod"/>
            </a:pPr>
            <a:r>
              <a:rPr lang="en-GB" baseline="0" dirty="0">
                <a:solidFill>
                  <a:srgbClr val="FF0000"/>
                </a:solidFill>
              </a:rPr>
              <a:t>The Creditor Agent conducts the necessary checks and notices that the Creditor Account is closed. He will reject the pacs.008 by sending a </a:t>
            </a:r>
            <a:r>
              <a:rPr lang="en-GB" b="1" u="sng" baseline="0" dirty="0">
                <a:solidFill>
                  <a:srgbClr val="FF0000"/>
                </a:solidFill>
              </a:rPr>
              <a:t>negative</a:t>
            </a:r>
            <a:r>
              <a:rPr lang="en-GB" baseline="0" dirty="0">
                <a:solidFill>
                  <a:srgbClr val="FF0000"/>
                </a:solidFill>
              </a:rPr>
              <a:t> pacs.002, giving the reason for rejection to </a:t>
            </a:r>
            <a:r>
              <a:rPr lang="en-GB" dirty="0">
                <a:solidFill>
                  <a:srgbClr val="FF0000"/>
                </a:solidFill>
              </a:rPr>
              <a:t>the Central Switch</a:t>
            </a:r>
            <a:r>
              <a:rPr lang="en-GB" baseline="0" dirty="0">
                <a:solidFill>
                  <a:srgbClr val="FF0000"/>
                </a:solidFill>
              </a:rPr>
              <a:t>. </a:t>
            </a:r>
          </a:p>
          <a:p>
            <a:pPr marL="231201" marR="0" lvl="0" indent="-231201" algn="l" defTabSz="924803" rtl="0" eaLnBrk="1" fontAlgn="auto" latinLnBrk="0" hangingPunct="1">
              <a:lnSpc>
                <a:spcPct val="100000"/>
              </a:lnSpc>
              <a:spcBef>
                <a:spcPts val="0"/>
              </a:spcBef>
              <a:spcAft>
                <a:spcPts val="0"/>
              </a:spcAft>
              <a:buClrTx/>
              <a:buSzTx/>
              <a:buFontTx/>
              <a:buAutoNum type="arabicPeriod"/>
              <a:tabLst/>
              <a:defRPr/>
            </a:pPr>
            <a:r>
              <a:rPr lang="en-GB" dirty="0"/>
              <a:t>The Central Switch will then deliver a pacs.002 to the Debtor Agent to advise that the transaction was not completed.</a:t>
            </a:r>
          </a:p>
          <a:p>
            <a:pPr marL="0" indent="0" defTabSz="924803">
              <a:buFontTx/>
              <a:buNone/>
              <a:defRPr/>
            </a:pPr>
            <a:endParaRPr lang="en-GB" baseline="0" dirty="0"/>
          </a:p>
        </p:txBody>
      </p:sp>
      <p:sp>
        <p:nvSpPr>
          <p:cNvPr id="4" name="Slide Number Placeholder 3"/>
          <p:cNvSpPr>
            <a:spLocks noGrp="1"/>
          </p:cNvSpPr>
          <p:nvPr>
            <p:ph type="sldNum" sz="quarter" idx="10"/>
          </p:nvPr>
        </p:nvSpPr>
        <p:spPr/>
        <p:txBody>
          <a:bodyPr/>
          <a:lstStyle/>
          <a:p>
            <a:fld id="{43EDB97A-A70A-41AA-BBE5-B12A7DB46068}" type="slidenum">
              <a:rPr lang="en-GB" smtClean="0"/>
              <a:t>5</a:t>
            </a:fld>
            <a:endParaRPr lang="en-GB" dirty="0"/>
          </a:p>
        </p:txBody>
      </p:sp>
    </p:spTree>
    <p:extLst>
      <p:ext uri="{BB962C8B-B14F-4D97-AF65-F5344CB8AC3E}">
        <p14:creationId xmlns:p14="http://schemas.microsoft.com/office/powerpoint/2010/main" val="6523503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98463" y="693738"/>
            <a:ext cx="6153150" cy="3462337"/>
          </a:xfrm>
        </p:spPr>
      </p:sp>
      <p:sp>
        <p:nvSpPr>
          <p:cNvPr id="3" name="Notes Placeholder 2"/>
          <p:cNvSpPr>
            <a:spLocks noGrp="1"/>
          </p:cNvSpPr>
          <p:nvPr>
            <p:ph type="body" idx="1"/>
          </p:nvPr>
        </p:nvSpPr>
        <p:spPr/>
        <p:txBody>
          <a:bodyPr/>
          <a:lstStyle/>
          <a:p>
            <a:r>
              <a:rPr lang="en-GB" b="1" i="1" u="sng" baseline="0" dirty="0"/>
              <a:t>his slide depicts the “typical” flow of a real time request for payment.</a:t>
            </a:r>
            <a:endParaRPr lang="en-CA" u="sng" dirty="0"/>
          </a:p>
          <a:p>
            <a:pPr marL="231201" indent="-231201">
              <a:buAutoNum type="arabicPeriod"/>
            </a:pPr>
            <a:endParaRPr lang="en-CA" dirty="0"/>
          </a:p>
          <a:p>
            <a:pPr marL="231201" indent="-231201">
              <a:buAutoNum type="arabicPeriod"/>
            </a:pPr>
            <a:r>
              <a:rPr lang="en-CA" dirty="0"/>
              <a:t>The Creditor </a:t>
            </a:r>
            <a:r>
              <a:rPr lang="en-CA" baseline="0" dirty="0"/>
              <a:t>initiates the request for payment to the Creditor Agent (either in a pain.013 or similar (proprietary) message).</a:t>
            </a:r>
          </a:p>
          <a:p>
            <a:pPr marL="231201" indent="-231201">
              <a:buAutoNum type="arabicPeriod"/>
            </a:pPr>
            <a:r>
              <a:rPr lang="en-CA" baseline="0" dirty="0"/>
              <a:t>The Creditor Agent, upon receipt of the payment initiation request message will initiate a pain.013 message for delivery to the Debtor Agent. This message could be sent directly to the Debtor Agent or via the Central Switch.</a:t>
            </a:r>
          </a:p>
          <a:p>
            <a:pPr marL="231201" indent="-231201">
              <a:buAutoNum type="arabicPeriod"/>
            </a:pPr>
            <a:r>
              <a:rPr lang="en-CA" baseline="0" dirty="0"/>
              <a:t>The Debtor Agent notifies the Debtor of the payment request and waits for a response. </a:t>
            </a:r>
          </a:p>
          <a:p>
            <a:pPr marL="231201" indent="-231201">
              <a:buAutoNum type="arabicPeriod"/>
            </a:pPr>
            <a:r>
              <a:rPr lang="en-CA" b="1" i="1" baseline="0" dirty="0"/>
              <a:t>In the event of a negative response, a need to provide information, or a change in the payment details</a:t>
            </a:r>
            <a:r>
              <a:rPr lang="en-CA" baseline="0" dirty="0"/>
              <a:t>, the Debtor shall deliver a pain.014</a:t>
            </a:r>
            <a:r>
              <a:rPr lang="en-CA" baseline="30000" dirty="0"/>
              <a:t>+</a:t>
            </a:r>
            <a:r>
              <a:rPr lang="en-CA" baseline="0" dirty="0"/>
              <a:t> (or similar message) to the Debtor Agent with appropriate response included. </a:t>
            </a:r>
          </a:p>
          <a:p>
            <a:pPr marL="231201" indent="-231201">
              <a:buAutoNum type="arabicPeriod"/>
            </a:pPr>
            <a:r>
              <a:rPr lang="en-CA" baseline="0" dirty="0"/>
              <a:t>The Debtor Agent delivers this response, using a pain.014 to the Creditor Agent. This message could be sent directly to the Creditor Agent or via the Central Switch. The Creditor agent notifies the Creditor of the Debtor’s response as appropriate using the pain.014 or similar message.</a:t>
            </a:r>
          </a:p>
          <a:p>
            <a:pPr marL="231201" indent="-231201">
              <a:buAutoNum type="arabicPeriod"/>
            </a:pPr>
            <a:r>
              <a:rPr lang="en-CA" b="1" i="1" baseline="0" dirty="0"/>
              <a:t>In the event of a positive response</a:t>
            </a:r>
            <a:r>
              <a:rPr lang="en-CA" baseline="0" dirty="0"/>
              <a:t>, the Debtor may initiate a payment instruction to the Debtor Agent*, using a pain.001 or similar (proprietary) message</a:t>
            </a:r>
          </a:p>
          <a:p>
            <a:pPr marL="231201" indent="-231201">
              <a:buAutoNum type="arabicPeriod"/>
            </a:pPr>
            <a:r>
              <a:rPr lang="en-CA" baseline="0" dirty="0"/>
              <a:t>Based on the credit transfer initiation message, the Debtor Agent delivers a pacs.008 to the Central Switch which sends the message on to the Creditor Agent.  </a:t>
            </a:r>
          </a:p>
          <a:p>
            <a:pPr marL="231201" indent="-231201">
              <a:buAutoNum type="arabicPeriod"/>
            </a:pPr>
            <a:r>
              <a:rPr lang="en-GB" baseline="0" dirty="0"/>
              <a:t>The Creditor Agent validates the pacs.008 it receives and sends a positive pacs.002 message back to the Central Switch to confirm that the message was valid..</a:t>
            </a:r>
          </a:p>
          <a:p>
            <a:pPr marL="231201" indent="-231201">
              <a:buAutoNum type="arabicPeriod"/>
            </a:pPr>
            <a:r>
              <a:rPr lang="en-GB" baseline="0" dirty="0"/>
              <a:t>The Central Switch will then deliver a pacs.002 to the Debtor Agent and to the Creditor Agent to advise that the transaction was completed. </a:t>
            </a:r>
          </a:p>
          <a:p>
            <a:pPr marL="231201" indent="-231201">
              <a:buAutoNum type="arabicPeriod"/>
            </a:pPr>
            <a:r>
              <a:rPr lang="en-GB" baseline="0" dirty="0"/>
              <a:t>The Creditor Agent will then notify the Creditor of the receipt of the payment and the Debtor Agent will notify the Debtor that the transaction was successfully completed.</a:t>
            </a:r>
          </a:p>
          <a:p>
            <a:pPr marL="0" indent="0">
              <a:buNone/>
            </a:pPr>
            <a:endParaRPr lang="en-GB" baseline="0" dirty="0"/>
          </a:p>
          <a:p>
            <a:pPr marL="0" indent="0">
              <a:buNone/>
            </a:pPr>
            <a:endParaRPr lang="en-GB" b="1" baseline="0" dirty="0"/>
          </a:p>
          <a:p>
            <a:r>
              <a:rPr lang="en-CA" b="1" baseline="30000" dirty="0"/>
              <a:t>+</a:t>
            </a:r>
            <a:r>
              <a:rPr lang="en-CA" b="1" baseline="0" dirty="0"/>
              <a:t> Pain.014 should only be used for exception processing (negative answer to a pain.013 or amendment to the pain.013).</a:t>
            </a:r>
          </a:p>
          <a:p>
            <a:r>
              <a:rPr lang="en-CA" b="1" baseline="0" dirty="0"/>
              <a:t>* This step is dependant on the service offerings of the Debtor Agent. Usually the Debtor Bank would create the pacs.008 as a service to its client. </a:t>
            </a:r>
            <a:endParaRPr lang="en-CA" b="1" dirty="0"/>
          </a:p>
        </p:txBody>
      </p:sp>
      <p:sp>
        <p:nvSpPr>
          <p:cNvPr id="4" name="Slide Number Placeholder 3"/>
          <p:cNvSpPr>
            <a:spLocks noGrp="1"/>
          </p:cNvSpPr>
          <p:nvPr>
            <p:ph type="sldNum" sz="quarter" idx="10"/>
          </p:nvPr>
        </p:nvSpPr>
        <p:spPr/>
        <p:txBody>
          <a:bodyPr/>
          <a:lstStyle/>
          <a:p>
            <a:fld id="{43EDB97A-A70A-41AA-BBE5-B12A7DB46068}" type="slidenum">
              <a:rPr lang="en-GB" smtClean="0"/>
              <a:t>6</a:t>
            </a:fld>
            <a:endParaRPr lang="en-GB" dirty="0"/>
          </a:p>
        </p:txBody>
      </p:sp>
    </p:spTree>
    <p:extLst>
      <p:ext uri="{BB962C8B-B14F-4D97-AF65-F5344CB8AC3E}">
        <p14:creationId xmlns:p14="http://schemas.microsoft.com/office/powerpoint/2010/main" val="602862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98463" y="693738"/>
            <a:ext cx="6153150" cy="3462337"/>
          </a:xfrm>
        </p:spPr>
      </p:sp>
      <p:sp>
        <p:nvSpPr>
          <p:cNvPr id="3" name="Notes Placeholder 2"/>
          <p:cNvSpPr>
            <a:spLocks noGrp="1"/>
          </p:cNvSpPr>
          <p:nvPr>
            <p:ph type="body" idx="1"/>
          </p:nvPr>
        </p:nvSpPr>
        <p:spPr/>
        <p:txBody>
          <a:bodyPr/>
          <a:lstStyle/>
          <a:p>
            <a:pPr defTabSz="905782">
              <a:defRPr/>
            </a:pPr>
            <a:endParaRPr lang="en-GB" baseline="0" dirty="0"/>
          </a:p>
        </p:txBody>
      </p:sp>
      <p:sp>
        <p:nvSpPr>
          <p:cNvPr id="4" name="Slide Number Placeholder 3"/>
          <p:cNvSpPr>
            <a:spLocks noGrp="1"/>
          </p:cNvSpPr>
          <p:nvPr>
            <p:ph type="sldNum" sz="quarter" idx="10"/>
          </p:nvPr>
        </p:nvSpPr>
        <p:spPr/>
        <p:txBody>
          <a:bodyPr/>
          <a:lstStyle/>
          <a:p>
            <a:fld id="{43EDB97A-A70A-41AA-BBE5-B12A7DB46068}" type="slidenum">
              <a:rPr lang="en-GB" smtClean="0"/>
              <a:t>7</a:t>
            </a:fld>
            <a:endParaRPr lang="en-GB" dirty="0"/>
          </a:p>
        </p:txBody>
      </p:sp>
    </p:spTree>
    <p:extLst>
      <p:ext uri="{BB962C8B-B14F-4D97-AF65-F5344CB8AC3E}">
        <p14:creationId xmlns:p14="http://schemas.microsoft.com/office/powerpoint/2010/main" val="7278295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98463" y="693738"/>
            <a:ext cx="6153150" cy="3462337"/>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3EDB97A-A70A-41AA-BBE5-B12A7DB46068}" type="slidenum">
              <a:rPr lang="en-GB" smtClean="0"/>
              <a:t>8</a:t>
            </a:fld>
            <a:endParaRPr lang="en-GB" dirty="0"/>
          </a:p>
        </p:txBody>
      </p:sp>
    </p:spTree>
    <p:extLst>
      <p:ext uri="{BB962C8B-B14F-4D97-AF65-F5344CB8AC3E}">
        <p14:creationId xmlns:p14="http://schemas.microsoft.com/office/powerpoint/2010/main" val="7901151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05A36F6-FC4D-4227-AF13-6C1294114E33}" type="datetime1">
              <a:rPr lang="en-GB" smtClean="0"/>
              <a:t>02/12/2020</a:t>
            </a:fld>
            <a:endParaRPr lang="en-GB" dirty="0"/>
          </a:p>
        </p:txBody>
      </p:sp>
      <p:sp>
        <p:nvSpPr>
          <p:cNvPr id="5" name="Footer Placeholder 4"/>
          <p:cNvSpPr>
            <a:spLocks noGrp="1"/>
          </p:cNvSpPr>
          <p:nvPr>
            <p:ph type="ftr" sz="quarter" idx="11"/>
          </p:nvPr>
        </p:nvSpPr>
        <p:spPr/>
        <p:txBody>
          <a:bodyPr/>
          <a:lstStyle/>
          <a:p>
            <a:r>
              <a:rPr lang="en-GB" dirty="0"/>
              <a:t>ISO 20022 RTPG Message Flows</a:t>
            </a:r>
          </a:p>
        </p:txBody>
      </p:sp>
      <p:sp>
        <p:nvSpPr>
          <p:cNvPr id="6" name="Slide Number Placeholder 5"/>
          <p:cNvSpPr>
            <a:spLocks noGrp="1"/>
          </p:cNvSpPr>
          <p:nvPr>
            <p:ph type="sldNum" sz="quarter" idx="12"/>
          </p:nvPr>
        </p:nvSpPr>
        <p:spPr/>
        <p:txBody>
          <a:bodyPr/>
          <a:lstStyle/>
          <a:p>
            <a:fld id="{69E7F46F-A23D-445A-9B91-291F7F0874F6}" type="slidenum">
              <a:rPr lang="en-GB" smtClean="0"/>
              <a:t>‹#›</a:t>
            </a:fld>
            <a:endParaRPr lang="en-GB" dirty="0"/>
          </a:p>
        </p:txBody>
      </p:sp>
    </p:spTree>
    <p:extLst>
      <p:ext uri="{BB962C8B-B14F-4D97-AF65-F5344CB8AC3E}">
        <p14:creationId xmlns:p14="http://schemas.microsoft.com/office/powerpoint/2010/main" val="4104015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4C2D00-AA77-4387-A6C2-E7C85296F380}" type="datetime1">
              <a:rPr lang="en-GB" smtClean="0"/>
              <a:t>02/12/2020</a:t>
            </a:fld>
            <a:endParaRPr lang="en-GB" dirty="0"/>
          </a:p>
        </p:txBody>
      </p:sp>
      <p:sp>
        <p:nvSpPr>
          <p:cNvPr id="5" name="Footer Placeholder 4"/>
          <p:cNvSpPr>
            <a:spLocks noGrp="1"/>
          </p:cNvSpPr>
          <p:nvPr>
            <p:ph type="ftr" sz="quarter" idx="11"/>
          </p:nvPr>
        </p:nvSpPr>
        <p:spPr/>
        <p:txBody>
          <a:bodyPr/>
          <a:lstStyle/>
          <a:p>
            <a:r>
              <a:rPr lang="en-GB" dirty="0"/>
              <a:t>ISO 20022 RTPG Message Flows</a:t>
            </a:r>
          </a:p>
        </p:txBody>
      </p:sp>
      <p:sp>
        <p:nvSpPr>
          <p:cNvPr id="6" name="Slide Number Placeholder 5"/>
          <p:cNvSpPr>
            <a:spLocks noGrp="1"/>
          </p:cNvSpPr>
          <p:nvPr>
            <p:ph type="sldNum" sz="quarter" idx="12"/>
          </p:nvPr>
        </p:nvSpPr>
        <p:spPr/>
        <p:txBody>
          <a:bodyPr/>
          <a:lstStyle/>
          <a:p>
            <a:fld id="{69E7F46F-A23D-445A-9B91-291F7F0874F6}" type="slidenum">
              <a:rPr lang="en-GB" smtClean="0"/>
              <a:t>‹#›</a:t>
            </a:fld>
            <a:endParaRPr lang="en-GB" dirty="0"/>
          </a:p>
        </p:txBody>
      </p:sp>
    </p:spTree>
    <p:extLst>
      <p:ext uri="{BB962C8B-B14F-4D97-AF65-F5344CB8AC3E}">
        <p14:creationId xmlns:p14="http://schemas.microsoft.com/office/powerpoint/2010/main" val="1453438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F015A95-9A74-4791-88F0-F5B117784A79}" type="datetime1">
              <a:rPr lang="en-GB" smtClean="0"/>
              <a:t>02/12/2020</a:t>
            </a:fld>
            <a:endParaRPr lang="en-GB" dirty="0"/>
          </a:p>
        </p:txBody>
      </p:sp>
      <p:sp>
        <p:nvSpPr>
          <p:cNvPr id="5" name="Footer Placeholder 4"/>
          <p:cNvSpPr>
            <a:spLocks noGrp="1"/>
          </p:cNvSpPr>
          <p:nvPr>
            <p:ph type="ftr" sz="quarter" idx="11"/>
          </p:nvPr>
        </p:nvSpPr>
        <p:spPr/>
        <p:txBody>
          <a:bodyPr/>
          <a:lstStyle/>
          <a:p>
            <a:r>
              <a:rPr lang="en-GB" dirty="0"/>
              <a:t>ISO 20022 RTPG Message Flows</a:t>
            </a:r>
          </a:p>
        </p:txBody>
      </p:sp>
      <p:sp>
        <p:nvSpPr>
          <p:cNvPr id="6" name="Slide Number Placeholder 5"/>
          <p:cNvSpPr>
            <a:spLocks noGrp="1"/>
          </p:cNvSpPr>
          <p:nvPr>
            <p:ph type="sldNum" sz="quarter" idx="12"/>
          </p:nvPr>
        </p:nvSpPr>
        <p:spPr/>
        <p:txBody>
          <a:bodyPr/>
          <a:lstStyle/>
          <a:p>
            <a:fld id="{69E7F46F-A23D-445A-9B91-291F7F0874F6}" type="slidenum">
              <a:rPr lang="en-GB" smtClean="0"/>
              <a:t>‹#›</a:t>
            </a:fld>
            <a:endParaRPr lang="en-GB" dirty="0"/>
          </a:p>
        </p:txBody>
      </p:sp>
    </p:spTree>
    <p:extLst>
      <p:ext uri="{BB962C8B-B14F-4D97-AF65-F5344CB8AC3E}">
        <p14:creationId xmlns:p14="http://schemas.microsoft.com/office/powerpoint/2010/main" val="2809677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ABA507B-FDBC-4A1D-A79E-9746DAE7F8BA}" type="datetime1">
              <a:rPr lang="en-GB" smtClean="0"/>
              <a:t>02/12/2020</a:t>
            </a:fld>
            <a:endParaRPr lang="en-GB" dirty="0"/>
          </a:p>
        </p:txBody>
      </p:sp>
      <p:sp>
        <p:nvSpPr>
          <p:cNvPr id="5" name="Footer Placeholder 4"/>
          <p:cNvSpPr>
            <a:spLocks noGrp="1"/>
          </p:cNvSpPr>
          <p:nvPr>
            <p:ph type="ftr" sz="quarter" idx="11"/>
          </p:nvPr>
        </p:nvSpPr>
        <p:spPr/>
        <p:txBody>
          <a:bodyPr/>
          <a:lstStyle/>
          <a:p>
            <a:r>
              <a:rPr lang="en-GB" dirty="0"/>
              <a:t>ISO 20022 RTPG Message Flows</a:t>
            </a:r>
          </a:p>
        </p:txBody>
      </p:sp>
      <p:sp>
        <p:nvSpPr>
          <p:cNvPr id="6" name="Slide Number Placeholder 5"/>
          <p:cNvSpPr>
            <a:spLocks noGrp="1"/>
          </p:cNvSpPr>
          <p:nvPr>
            <p:ph type="sldNum" sz="quarter" idx="12"/>
          </p:nvPr>
        </p:nvSpPr>
        <p:spPr/>
        <p:txBody>
          <a:bodyPr/>
          <a:lstStyle/>
          <a:p>
            <a:fld id="{69E7F46F-A23D-445A-9B91-291F7F0874F6}" type="slidenum">
              <a:rPr lang="en-GB" smtClean="0"/>
              <a:t>‹#›</a:t>
            </a:fld>
            <a:endParaRPr lang="en-GB" dirty="0"/>
          </a:p>
        </p:txBody>
      </p:sp>
    </p:spTree>
    <p:extLst>
      <p:ext uri="{BB962C8B-B14F-4D97-AF65-F5344CB8AC3E}">
        <p14:creationId xmlns:p14="http://schemas.microsoft.com/office/powerpoint/2010/main" val="2184452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77711A-23F1-48DC-A134-D0D66325D54B}" type="datetime1">
              <a:rPr lang="en-GB" smtClean="0"/>
              <a:t>02/12/2020</a:t>
            </a:fld>
            <a:endParaRPr lang="en-GB" dirty="0"/>
          </a:p>
        </p:txBody>
      </p:sp>
      <p:sp>
        <p:nvSpPr>
          <p:cNvPr id="5" name="Footer Placeholder 4"/>
          <p:cNvSpPr>
            <a:spLocks noGrp="1"/>
          </p:cNvSpPr>
          <p:nvPr>
            <p:ph type="ftr" sz="quarter" idx="11"/>
          </p:nvPr>
        </p:nvSpPr>
        <p:spPr/>
        <p:txBody>
          <a:bodyPr/>
          <a:lstStyle/>
          <a:p>
            <a:r>
              <a:rPr lang="en-GB" dirty="0"/>
              <a:t>ISO 20022 RTPG Message Flows</a:t>
            </a:r>
          </a:p>
        </p:txBody>
      </p:sp>
      <p:sp>
        <p:nvSpPr>
          <p:cNvPr id="6" name="Slide Number Placeholder 5"/>
          <p:cNvSpPr>
            <a:spLocks noGrp="1"/>
          </p:cNvSpPr>
          <p:nvPr>
            <p:ph type="sldNum" sz="quarter" idx="12"/>
          </p:nvPr>
        </p:nvSpPr>
        <p:spPr/>
        <p:txBody>
          <a:bodyPr/>
          <a:lstStyle/>
          <a:p>
            <a:fld id="{69E7F46F-A23D-445A-9B91-291F7F0874F6}" type="slidenum">
              <a:rPr lang="en-GB" smtClean="0"/>
              <a:t>‹#›</a:t>
            </a:fld>
            <a:endParaRPr lang="en-GB" dirty="0"/>
          </a:p>
        </p:txBody>
      </p:sp>
    </p:spTree>
    <p:extLst>
      <p:ext uri="{BB962C8B-B14F-4D97-AF65-F5344CB8AC3E}">
        <p14:creationId xmlns:p14="http://schemas.microsoft.com/office/powerpoint/2010/main" val="2353226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F410BDD-669B-4488-92E3-F299EBDFF8C9}" type="datetime1">
              <a:rPr lang="en-GB" smtClean="0"/>
              <a:t>02/12/2020</a:t>
            </a:fld>
            <a:endParaRPr lang="en-GB" dirty="0"/>
          </a:p>
        </p:txBody>
      </p:sp>
      <p:sp>
        <p:nvSpPr>
          <p:cNvPr id="6" name="Footer Placeholder 5"/>
          <p:cNvSpPr>
            <a:spLocks noGrp="1"/>
          </p:cNvSpPr>
          <p:nvPr>
            <p:ph type="ftr" sz="quarter" idx="11"/>
          </p:nvPr>
        </p:nvSpPr>
        <p:spPr/>
        <p:txBody>
          <a:bodyPr/>
          <a:lstStyle/>
          <a:p>
            <a:r>
              <a:rPr lang="en-GB" dirty="0"/>
              <a:t>ISO 20022 RTPG Message Flows</a:t>
            </a:r>
          </a:p>
        </p:txBody>
      </p:sp>
      <p:sp>
        <p:nvSpPr>
          <p:cNvPr id="7" name="Slide Number Placeholder 6"/>
          <p:cNvSpPr>
            <a:spLocks noGrp="1"/>
          </p:cNvSpPr>
          <p:nvPr>
            <p:ph type="sldNum" sz="quarter" idx="12"/>
          </p:nvPr>
        </p:nvSpPr>
        <p:spPr/>
        <p:txBody>
          <a:bodyPr/>
          <a:lstStyle/>
          <a:p>
            <a:fld id="{69E7F46F-A23D-445A-9B91-291F7F0874F6}" type="slidenum">
              <a:rPr lang="en-GB" smtClean="0"/>
              <a:t>‹#›</a:t>
            </a:fld>
            <a:endParaRPr lang="en-GB" dirty="0"/>
          </a:p>
        </p:txBody>
      </p:sp>
    </p:spTree>
    <p:extLst>
      <p:ext uri="{BB962C8B-B14F-4D97-AF65-F5344CB8AC3E}">
        <p14:creationId xmlns:p14="http://schemas.microsoft.com/office/powerpoint/2010/main" val="2366754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46D4660-4390-4A3F-925E-3C9226CE454D}" type="datetime1">
              <a:rPr lang="en-GB" smtClean="0"/>
              <a:t>02/12/2020</a:t>
            </a:fld>
            <a:endParaRPr lang="en-GB" dirty="0"/>
          </a:p>
        </p:txBody>
      </p:sp>
      <p:sp>
        <p:nvSpPr>
          <p:cNvPr id="8" name="Footer Placeholder 7"/>
          <p:cNvSpPr>
            <a:spLocks noGrp="1"/>
          </p:cNvSpPr>
          <p:nvPr>
            <p:ph type="ftr" sz="quarter" idx="11"/>
          </p:nvPr>
        </p:nvSpPr>
        <p:spPr/>
        <p:txBody>
          <a:bodyPr/>
          <a:lstStyle/>
          <a:p>
            <a:r>
              <a:rPr lang="en-GB" dirty="0"/>
              <a:t>ISO 20022 RTPG Message Flows</a:t>
            </a:r>
          </a:p>
        </p:txBody>
      </p:sp>
      <p:sp>
        <p:nvSpPr>
          <p:cNvPr id="9" name="Slide Number Placeholder 8"/>
          <p:cNvSpPr>
            <a:spLocks noGrp="1"/>
          </p:cNvSpPr>
          <p:nvPr>
            <p:ph type="sldNum" sz="quarter" idx="12"/>
          </p:nvPr>
        </p:nvSpPr>
        <p:spPr/>
        <p:txBody>
          <a:bodyPr/>
          <a:lstStyle/>
          <a:p>
            <a:fld id="{69E7F46F-A23D-445A-9B91-291F7F0874F6}" type="slidenum">
              <a:rPr lang="en-GB" smtClean="0"/>
              <a:t>‹#›</a:t>
            </a:fld>
            <a:endParaRPr lang="en-GB" dirty="0"/>
          </a:p>
        </p:txBody>
      </p:sp>
    </p:spTree>
    <p:extLst>
      <p:ext uri="{BB962C8B-B14F-4D97-AF65-F5344CB8AC3E}">
        <p14:creationId xmlns:p14="http://schemas.microsoft.com/office/powerpoint/2010/main" val="2727620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D509BE0-74A3-495C-BA3A-C736DBD26794}" type="datetime1">
              <a:rPr lang="en-GB" smtClean="0"/>
              <a:t>02/12/2020</a:t>
            </a:fld>
            <a:endParaRPr lang="en-GB" dirty="0"/>
          </a:p>
        </p:txBody>
      </p:sp>
      <p:sp>
        <p:nvSpPr>
          <p:cNvPr id="4" name="Footer Placeholder 3"/>
          <p:cNvSpPr>
            <a:spLocks noGrp="1"/>
          </p:cNvSpPr>
          <p:nvPr>
            <p:ph type="ftr" sz="quarter" idx="11"/>
          </p:nvPr>
        </p:nvSpPr>
        <p:spPr/>
        <p:txBody>
          <a:bodyPr/>
          <a:lstStyle/>
          <a:p>
            <a:r>
              <a:rPr lang="en-GB" dirty="0"/>
              <a:t>ISO 20022 RTPG Message Flows</a:t>
            </a:r>
          </a:p>
        </p:txBody>
      </p:sp>
      <p:sp>
        <p:nvSpPr>
          <p:cNvPr id="5" name="Slide Number Placeholder 4"/>
          <p:cNvSpPr>
            <a:spLocks noGrp="1"/>
          </p:cNvSpPr>
          <p:nvPr>
            <p:ph type="sldNum" sz="quarter" idx="12"/>
          </p:nvPr>
        </p:nvSpPr>
        <p:spPr/>
        <p:txBody>
          <a:bodyPr/>
          <a:lstStyle/>
          <a:p>
            <a:fld id="{69E7F46F-A23D-445A-9B91-291F7F0874F6}" type="slidenum">
              <a:rPr lang="en-GB" smtClean="0"/>
              <a:t>‹#›</a:t>
            </a:fld>
            <a:endParaRPr lang="en-GB" dirty="0"/>
          </a:p>
        </p:txBody>
      </p:sp>
    </p:spTree>
    <p:extLst>
      <p:ext uri="{BB962C8B-B14F-4D97-AF65-F5344CB8AC3E}">
        <p14:creationId xmlns:p14="http://schemas.microsoft.com/office/powerpoint/2010/main" val="4059677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238ED3-5F58-4925-B6A4-D8EC7871A594}" type="datetime1">
              <a:rPr lang="en-GB" smtClean="0"/>
              <a:t>02/12/2020</a:t>
            </a:fld>
            <a:endParaRPr lang="en-GB" dirty="0"/>
          </a:p>
        </p:txBody>
      </p:sp>
      <p:sp>
        <p:nvSpPr>
          <p:cNvPr id="3" name="Footer Placeholder 2"/>
          <p:cNvSpPr>
            <a:spLocks noGrp="1"/>
          </p:cNvSpPr>
          <p:nvPr>
            <p:ph type="ftr" sz="quarter" idx="11"/>
          </p:nvPr>
        </p:nvSpPr>
        <p:spPr/>
        <p:txBody>
          <a:bodyPr/>
          <a:lstStyle/>
          <a:p>
            <a:r>
              <a:rPr lang="en-GB" dirty="0"/>
              <a:t>ISO 20022 RTPG Message Flows</a:t>
            </a:r>
          </a:p>
        </p:txBody>
      </p:sp>
      <p:sp>
        <p:nvSpPr>
          <p:cNvPr id="4" name="Slide Number Placeholder 3"/>
          <p:cNvSpPr>
            <a:spLocks noGrp="1"/>
          </p:cNvSpPr>
          <p:nvPr>
            <p:ph type="sldNum" sz="quarter" idx="12"/>
          </p:nvPr>
        </p:nvSpPr>
        <p:spPr/>
        <p:txBody>
          <a:bodyPr/>
          <a:lstStyle/>
          <a:p>
            <a:fld id="{69E7F46F-A23D-445A-9B91-291F7F0874F6}" type="slidenum">
              <a:rPr lang="en-GB" smtClean="0"/>
              <a:t>‹#›</a:t>
            </a:fld>
            <a:endParaRPr lang="en-GB" dirty="0"/>
          </a:p>
        </p:txBody>
      </p:sp>
    </p:spTree>
    <p:extLst>
      <p:ext uri="{BB962C8B-B14F-4D97-AF65-F5344CB8AC3E}">
        <p14:creationId xmlns:p14="http://schemas.microsoft.com/office/powerpoint/2010/main" val="2699794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D071BC-4BD9-4CE6-9300-28E0D5C5CD27}" type="datetime1">
              <a:rPr lang="en-GB" smtClean="0"/>
              <a:t>02/12/2020</a:t>
            </a:fld>
            <a:endParaRPr lang="en-GB" dirty="0"/>
          </a:p>
        </p:txBody>
      </p:sp>
      <p:sp>
        <p:nvSpPr>
          <p:cNvPr id="6" name="Footer Placeholder 5"/>
          <p:cNvSpPr>
            <a:spLocks noGrp="1"/>
          </p:cNvSpPr>
          <p:nvPr>
            <p:ph type="ftr" sz="quarter" idx="11"/>
          </p:nvPr>
        </p:nvSpPr>
        <p:spPr/>
        <p:txBody>
          <a:bodyPr/>
          <a:lstStyle/>
          <a:p>
            <a:r>
              <a:rPr lang="en-GB" dirty="0"/>
              <a:t>ISO 20022 RTPG Message Flows</a:t>
            </a:r>
          </a:p>
        </p:txBody>
      </p:sp>
      <p:sp>
        <p:nvSpPr>
          <p:cNvPr id="7" name="Slide Number Placeholder 6"/>
          <p:cNvSpPr>
            <a:spLocks noGrp="1"/>
          </p:cNvSpPr>
          <p:nvPr>
            <p:ph type="sldNum" sz="quarter" idx="12"/>
          </p:nvPr>
        </p:nvSpPr>
        <p:spPr/>
        <p:txBody>
          <a:bodyPr/>
          <a:lstStyle/>
          <a:p>
            <a:fld id="{69E7F46F-A23D-445A-9B91-291F7F0874F6}" type="slidenum">
              <a:rPr lang="en-GB" smtClean="0"/>
              <a:t>‹#›</a:t>
            </a:fld>
            <a:endParaRPr lang="en-GB" dirty="0"/>
          </a:p>
        </p:txBody>
      </p:sp>
    </p:spTree>
    <p:extLst>
      <p:ext uri="{BB962C8B-B14F-4D97-AF65-F5344CB8AC3E}">
        <p14:creationId xmlns:p14="http://schemas.microsoft.com/office/powerpoint/2010/main" val="4228209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C95192-6AFA-427E-A5AC-E415B6C21E10}" type="datetime1">
              <a:rPr lang="en-GB" smtClean="0"/>
              <a:t>02/12/2020</a:t>
            </a:fld>
            <a:endParaRPr lang="en-GB" dirty="0"/>
          </a:p>
        </p:txBody>
      </p:sp>
      <p:sp>
        <p:nvSpPr>
          <p:cNvPr id="6" name="Footer Placeholder 5"/>
          <p:cNvSpPr>
            <a:spLocks noGrp="1"/>
          </p:cNvSpPr>
          <p:nvPr>
            <p:ph type="ftr" sz="quarter" idx="11"/>
          </p:nvPr>
        </p:nvSpPr>
        <p:spPr/>
        <p:txBody>
          <a:bodyPr/>
          <a:lstStyle/>
          <a:p>
            <a:r>
              <a:rPr lang="en-GB" dirty="0"/>
              <a:t>ISO 20022 RTPG Message Flows</a:t>
            </a:r>
          </a:p>
        </p:txBody>
      </p:sp>
      <p:sp>
        <p:nvSpPr>
          <p:cNvPr id="7" name="Slide Number Placeholder 6"/>
          <p:cNvSpPr>
            <a:spLocks noGrp="1"/>
          </p:cNvSpPr>
          <p:nvPr>
            <p:ph type="sldNum" sz="quarter" idx="12"/>
          </p:nvPr>
        </p:nvSpPr>
        <p:spPr/>
        <p:txBody>
          <a:bodyPr/>
          <a:lstStyle/>
          <a:p>
            <a:fld id="{69E7F46F-A23D-445A-9B91-291F7F0874F6}" type="slidenum">
              <a:rPr lang="en-GB" smtClean="0"/>
              <a:t>‹#›</a:t>
            </a:fld>
            <a:endParaRPr lang="en-GB" dirty="0"/>
          </a:p>
        </p:txBody>
      </p:sp>
    </p:spTree>
    <p:extLst>
      <p:ext uri="{BB962C8B-B14F-4D97-AF65-F5344CB8AC3E}">
        <p14:creationId xmlns:p14="http://schemas.microsoft.com/office/powerpoint/2010/main" val="3192392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C7DC-F426-4006-AE01-5E0246C660B4}" type="datetime1">
              <a:rPr lang="en-GB" smtClean="0"/>
              <a:t>02/12/2020</a:t>
            </a:fld>
            <a:endParaRPr lang="en-GB" dirty="0"/>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a:t>ISO 20022 RTPG Message Flows</a:t>
            </a: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E7F46F-A23D-445A-9B91-291F7F0874F6}" type="slidenum">
              <a:rPr lang="en-GB" smtClean="0"/>
              <a:t>‹#›</a:t>
            </a:fld>
            <a:endParaRPr lang="en-GB" dirty="0"/>
          </a:p>
        </p:txBody>
      </p:sp>
    </p:spTree>
    <p:extLst>
      <p:ext uri="{BB962C8B-B14F-4D97-AF65-F5344CB8AC3E}">
        <p14:creationId xmlns:p14="http://schemas.microsoft.com/office/powerpoint/2010/main" val="10181721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s://www.iso20022.org/payments_rtpg.page" TargetMode="Externa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image" Target="../media/image1.png"/><Relationship Id="rId7" Type="http://schemas.openxmlformats.org/officeDocument/2006/relationships/image" Target="../media/image6.emf"/><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emf"/><Relationship Id="rId5" Type="http://schemas.openxmlformats.org/officeDocument/2006/relationships/image" Target="../media/image4.emf"/><Relationship Id="rId10" Type="http://schemas.openxmlformats.org/officeDocument/2006/relationships/image" Target="../media/image9.emf"/><Relationship Id="rId4" Type="http://schemas.openxmlformats.org/officeDocument/2006/relationships/image" Target="../media/image3.wmf"/><Relationship Id="rId9" Type="http://schemas.openxmlformats.org/officeDocument/2006/relationships/image" Target="../media/image8.emf"/></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comments" Target="../comments/comment1.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71464" y="1221250"/>
            <a:ext cx="7304856" cy="1470025"/>
          </a:xfrm>
        </p:spPr>
        <p:txBody>
          <a:bodyPr>
            <a:normAutofit/>
          </a:bodyPr>
          <a:lstStyle/>
          <a:p>
            <a:r>
              <a:rPr lang="en-GB" sz="2800" b="1" u="sng" dirty="0">
                <a:solidFill>
                  <a:srgbClr val="0070C0"/>
                </a:solidFill>
                <a:latin typeface="Malgun Gothic" panose="020B0503020000020004" pitchFamily="34" charset="-127"/>
                <a:ea typeface="Malgun Gothic" panose="020B0503020000020004" pitchFamily="34" charset="-127"/>
              </a:rPr>
              <a:t>What is covered in this document?</a:t>
            </a:r>
          </a:p>
        </p:txBody>
      </p:sp>
      <p:pic>
        <p:nvPicPr>
          <p:cNvPr id="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23992" y="188640"/>
            <a:ext cx="4438650" cy="971550"/>
          </a:xfrm>
          <a:prstGeom prst="rect">
            <a:avLst/>
          </a:prstGeom>
          <a:ln>
            <a:noFill/>
          </a:ln>
          <a:effectLst>
            <a:softEdge rad="112500"/>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cap="flat" cmpd="sng">
                <a:solidFill>
                  <a:schemeClr val="bg2"/>
                </a:solidFill>
                <a:prstDash val="solid"/>
                <a:miter lim="800000"/>
                <a:headEnd type="none" w="med" len="med"/>
                <a:tailEnd type="none" w="med" len="med"/>
              </a14:hiddenLine>
            </a:ext>
          </a:extLst>
        </p:spPr>
      </p:pic>
      <p:sp>
        <p:nvSpPr>
          <p:cNvPr id="6" name="Rectangle 5">
            <a:hlinkClick r:id="" action="ppaction://noaction"/>
          </p:cNvPr>
          <p:cNvSpPr>
            <a:spLocks noChangeArrowheads="1"/>
          </p:cNvSpPr>
          <p:nvPr/>
        </p:nvSpPr>
        <p:spPr bwMode="ltGray">
          <a:xfrm>
            <a:off x="1775520" y="2691275"/>
            <a:ext cx="6480720" cy="433387"/>
          </a:xfrm>
          <a:prstGeom prst="rect">
            <a:avLst/>
          </a:prstGeom>
          <a:ln>
            <a:headEnd/>
            <a:tailEnd/>
          </a:ln>
          <a:effectLst>
            <a:glow rad="101600">
              <a:schemeClr val="accent1">
                <a:satMod val="175000"/>
                <a:alpha val="40000"/>
              </a:schemeClr>
            </a:glow>
            <a:outerShdw blurRad="40000" dist="23000" dir="5400000" rotWithShape="0">
              <a:srgbClr val="000000">
                <a:alpha val="35000"/>
              </a:srgbClr>
            </a:outerShdw>
          </a:effectLst>
        </p:spPr>
        <p:style>
          <a:lnRef idx="0">
            <a:schemeClr val="accent1"/>
          </a:lnRef>
          <a:fillRef idx="3">
            <a:schemeClr val="accent1"/>
          </a:fillRef>
          <a:effectRef idx="3">
            <a:schemeClr val="accent1"/>
          </a:effectRef>
          <a:fontRef idx="minor">
            <a:schemeClr val="lt1"/>
          </a:fontRef>
        </p:style>
        <p:txBody>
          <a:bodyPr lIns="431771" tIns="45696" rIns="91392" bIns="45696" anchor="ctr"/>
          <a:lstStyle/>
          <a:p>
            <a:pPr defTabSz="913916" eaLnBrk="0" fontAlgn="base" hangingPunct="0">
              <a:lnSpc>
                <a:spcPct val="150000"/>
              </a:lnSpc>
              <a:spcBef>
                <a:spcPct val="0"/>
              </a:spcBef>
              <a:spcAft>
                <a:spcPct val="0"/>
              </a:spcAft>
              <a:tabLst>
                <a:tab pos="0" algn="l"/>
              </a:tabLst>
            </a:pPr>
            <a:r>
              <a:rPr lang="en-US" sz="2000" dirty="0">
                <a:solidFill>
                  <a:srgbClr val="FFFFFF"/>
                </a:solidFill>
                <a:latin typeface="Malgun Gothic" panose="020B0503020000020004" pitchFamily="34" charset="-127"/>
                <a:ea typeface="Malgun Gothic" panose="020B0503020000020004" pitchFamily="34" charset="-127"/>
              </a:rPr>
              <a:t>RTP:  Actors in a Payment Flow	</a:t>
            </a:r>
          </a:p>
        </p:txBody>
      </p:sp>
      <p:sp>
        <p:nvSpPr>
          <p:cNvPr id="7" name="Rectangle 6">
            <a:hlinkClick r:id="" action="ppaction://noaction"/>
          </p:cNvPr>
          <p:cNvSpPr>
            <a:spLocks noChangeArrowheads="1"/>
          </p:cNvSpPr>
          <p:nvPr/>
        </p:nvSpPr>
        <p:spPr bwMode="ltGray">
          <a:xfrm>
            <a:off x="1775520" y="3266543"/>
            <a:ext cx="6480720" cy="433387"/>
          </a:xfrm>
          <a:prstGeom prst="rect">
            <a:avLst/>
          </a:prstGeom>
          <a:ln>
            <a:headEnd/>
            <a:tailEnd/>
          </a:ln>
          <a:effectLst>
            <a:glow rad="101600">
              <a:schemeClr val="accent1">
                <a:satMod val="175000"/>
                <a:alpha val="40000"/>
              </a:schemeClr>
            </a:glow>
            <a:outerShdw blurRad="40000" dist="23000" dir="5400000" rotWithShape="0">
              <a:srgbClr val="000000">
                <a:alpha val="35000"/>
              </a:srgbClr>
            </a:outerShdw>
          </a:effectLst>
        </p:spPr>
        <p:style>
          <a:lnRef idx="0">
            <a:schemeClr val="accent1"/>
          </a:lnRef>
          <a:fillRef idx="3">
            <a:schemeClr val="accent1"/>
          </a:fillRef>
          <a:effectRef idx="3">
            <a:schemeClr val="accent1"/>
          </a:effectRef>
          <a:fontRef idx="minor">
            <a:schemeClr val="lt1"/>
          </a:fontRef>
        </p:style>
        <p:txBody>
          <a:bodyPr lIns="431771" tIns="45696" rIns="91392" bIns="45696" anchor="ctr"/>
          <a:lstStyle/>
          <a:p>
            <a:pPr defTabSz="913916" eaLnBrk="0" fontAlgn="base" hangingPunct="0">
              <a:lnSpc>
                <a:spcPct val="150000"/>
              </a:lnSpc>
              <a:spcBef>
                <a:spcPct val="0"/>
              </a:spcBef>
              <a:spcAft>
                <a:spcPct val="0"/>
              </a:spcAft>
              <a:tabLst>
                <a:tab pos="0" algn="l"/>
              </a:tabLst>
            </a:pPr>
            <a:r>
              <a:rPr lang="en-US" sz="2000" dirty="0">
                <a:solidFill>
                  <a:srgbClr val="FFFFFF"/>
                </a:solidFill>
                <a:latin typeface="Malgun Gothic" panose="020B0503020000020004" pitchFamily="34" charset="-127"/>
                <a:ea typeface="Malgun Gothic" panose="020B0503020000020004" pitchFamily="34" charset="-127"/>
              </a:rPr>
              <a:t>RTP:  Message Portfolio	</a:t>
            </a:r>
          </a:p>
        </p:txBody>
      </p:sp>
      <p:sp>
        <p:nvSpPr>
          <p:cNvPr id="8" name="Rectangle 7">
            <a:hlinkClick r:id="" action="ppaction://noaction"/>
          </p:cNvPr>
          <p:cNvSpPr>
            <a:spLocks noChangeArrowheads="1"/>
          </p:cNvSpPr>
          <p:nvPr/>
        </p:nvSpPr>
        <p:spPr bwMode="ltGray">
          <a:xfrm>
            <a:off x="1775520" y="4397407"/>
            <a:ext cx="6480720" cy="433387"/>
          </a:xfrm>
          <a:prstGeom prst="rect">
            <a:avLst/>
          </a:prstGeom>
          <a:ln>
            <a:headEnd/>
            <a:tailEnd/>
          </a:ln>
          <a:effectLst>
            <a:glow rad="101600">
              <a:schemeClr val="accent1">
                <a:satMod val="175000"/>
                <a:alpha val="40000"/>
              </a:schemeClr>
            </a:glow>
            <a:outerShdw blurRad="40000" dist="23000" dir="5400000" rotWithShape="0">
              <a:srgbClr val="000000">
                <a:alpha val="35000"/>
              </a:srgbClr>
            </a:outerShdw>
          </a:effectLst>
        </p:spPr>
        <p:style>
          <a:lnRef idx="0">
            <a:schemeClr val="accent1"/>
          </a:lnRef>
          <a:fillRef idx="3">
            <a:schemeClr val="accent1"/>
          </a:fillRef>
          <a:effectRef idx="3">
            <a:schemeClr val="accent1"/>
          </a:effectRef>
          <a:fontRef idx="minor">
            <a:schemeClr val="lt1"/>
          </a:fontRef>
        </p:style>
        <p:txBody>
          <a:bodyPr lIns="431771" tIns="45696" rIns="91392" bIns="45696" anchor="ctr"/>
          <a:lstStyle/>
          <a:p>
            <a:pPr defTabSz="913916" eaLnBrk="0" fontAlgn="base" hangingPunct="0">
              <a:lnSpc>
                <a:spcPct val="150000"/>
              </a:lnSpc>
              <a:spcBef>
                <a:spcPct val="0"/>
              </a:spcBef>
              <a:spcAft>
                <a:spcPct val="0"/>
              </a:spcAft>
              <a:tabLst>
                <a:tab pos="0" algn="l"/>
              </a:tabLst>
            </a:pPr>
            <a:r>
              <a:rPr lang="en-US" sz="2000" dirty="0">
                <a:solidFill>
                  <a:srgbClr val="FFFFFF"/>
                </a:solidFill>
                <a:latin typeface="Malgun Gothic" panose="020B0503020000020004" pitchFamily="34" charset="-127"/>
                <a:ea typeface="Malgun Gothic" panose="020B0503020000020004" pitchFamily="34" charset="-127"/>
              </a:rPr>
              <a:t>RTP:  Portfolio Message Flows	</a:t>
            </a:r>
          </a:p>
        </p:txBody>
      </p:sp>
      <p:sp>
        <p:nvSpPr>
          <p:cNvPr id="3" name="Footer Placeholder 2"/>
          <p:cNvSpPr>
            <a:spLocks noGrp="1"/>
          </p:cNvSpPr>
          <p:nvPr>
            <p:ph type="ftr" sz="quarter" idx="11"/>
          </p:nvPr>
        </p:nvSpPr>
        <p:spPr>
          <a:xfrm>
            <a:off x="4648200" y="6453337"/>
            <a:ext cx="2895600" cy="365125"/>
          </a:xfrm>
        </p:spPr>
        <p:txBody>
          <a:bodyPr/>
          <a:lstStyle/>
          <a:p>
            <a:r>
              <a:rPr lang="en-GB" dirty="0"/>
              <a:t>ISO 20022 RTPG Message Flows</a:t>
            </a:r>
          </a:p>
        </p:txBody>
      </p:sp>
      <p:sp>
        <p:nvSpPr>
          <p:cNvPr id="5" name="Slide Number Placeholder 4"/>
          <p:cNvSpPr>
            <a:spLocks noGrp="1"/>
          </p:cNvSpPr>
          <p:nvPr>
            <p:ph type="sldNum" sz="quarter" idx="12"/>
          </p:nvPr>
        </p:nvSpPr>
        <p:spPr/>
        <p:txBody>
          <a:bodyPr/>
          <a:lstStyle/>
          <a:p>
            <a:r>
              <a:rPr lang="en-GB" b="1" dirty="0"/>
              <a:t>Page </a:t>
            </a:r>
            <a:fld id="{69E7F46F-A23D-445A-9B91-291F7F0874F6}" type="slidenum">
              <a:rPr lang="en-GB" b="1" smtClean="0"/>
              <a:t>1</a:t>
            </a:fld>
            <a:endParaRPr lang="en-GB" b="1" dirty="0"/>
          </a:p>
        </p:txBody>
      </p:sp>
      <p:sp>
        <p:nvSpPr>
          <p:cNvPr id="10" name="Rectangle 9">
            <a:hlinkClick r:id="" action="ppaction://noaction"/>
            <a:extLst>
              <a:ext uri="{FF2B5EF4-FFF2-40B4-BE49-F238E27FC236}">
                <a16:creationId xmlns:a16="http://schemas.microsoft.com/office/drawing/2014/main" id="{8826CB94-A746-48A4-848F-201089BE1E6F}"/>
              </a:ext>
            </a:extLst>
          </p:cNvPr>
          <p:cNvSpPr>
            <a:spLocks noChangeArrowheads="1"/>
          </p:cNvSpPr>
          <p:nvPr/>
        </p:nvSpPr>
        <p:spPr bwMode="ltGray">
          <a:xfrm>
            <a:off x="1775520" y="3809589"/>
            <a:ext cx="6480720" cy="433387"/>
          </a:xfrm>
          <a:prstGeom prst="rect">
            <a:avLst/>
          </a:prstGeom>
          <a:ln>
            <a:headEnd/>
            <a:tailEnd/>
          </a:ln>
          <a:effectLst>
            <a:glow rad="101600">
              <a:schemeClr val="accent1">
                <a:satMod val="175000"/>
                <a:alpha val="40000"/>
              </a:schemeClr>
            </a:glow>
            <a:outerShdw blurRad="40000" dist="23000" dir="5400000" rotWithShape="0">
              <a:srgbClr val="000000">
                <a:alpha val="35000"/>
              </a:srgbClr>
            </a:outerShdw>
          </a:effectLst>
        </p:spPr>
        <p:style>
          <a:lnRef idx="0">
            <a:schemeClr val="accent1"/>
          </a:lnRef>
          <a:fillRef idx="3">
            <a:schemeClr val="accent1"/>
          </a:fillRef>
          <a:effectRef idx="3">
            <a:schemeClr val="accent1"/>
          </a:effectRef>
          <a:fontRef idx="minor">
            <a:schemeClr val="lt1"/>
          </a:fontRef>
        </p:style>
        <p:txBody>
          <a:bodyPr lIns="431771" tIns="45696" rIns="91392" bIns="45696" anchor="ctr"/>
          <a:lstStyle/>
          <a:p>
            <a:pPr defTabSz="913916" eaLnBrk="0" fontAlgn="base" hangingPunct="0">
              <a:lnSpc>
                <a:spcPct val="150000"/>
              </a:lnSpc>
              <a:spcBef>
                <a:spcPct val="0"/>
              </a:spcBef>
              <a:spcAft>
                <a:spcPct val="0"/>
              </a:spcAft>
              <a:tabLst>
                <a:tab pos="0" algn="l"/>
              </a:tabLst>
            </a:pPr>
            <a:r>
              <a:rPr lang="en-US" sz="2000" dirty="0">
                <a:solidFill>
                  <a:srgbClr val="FFFFFF"/>
                </a:solidFill>
                <a:latin typeface="Malgun Gothic" panose="020B0503020000020004" pitchFamily="34" charset="-127"/>
                <a:ea typeface="Malgun Gothic" panose="020B0503020000020004" pitchFamily="34" charset="-127"/>
              </a:rPr>
              <a:t>RTP:  Portfolio Glossary of Message 	</a:t>
            </a:r>
          </a:p>
        </p:txBody>
      </p:sp>
      <p:pic>
        <p:nvPicPr>
          <p:cNvPr id="11" name="Picture 10">
            <a:extLst>
              <a:ext uri="{FF2B5EF4-FFF2-40B4-BE49-F238E27FC236}">
                <a16:creationId xmlns:a16="http://schemas.microsoft.com/office/drawing/2014/main" id="{9121CDD4-E31F-4373-9047-218A12398D8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493159" y="4182716"/>
            <a:ext cx="1564010" cy="2196970"/>
          </a:xfrm>
          <a:prstGeom prst="rect">
            <a:avLst/>
          </a:prstGeom>
        </p:spPr>
      </p:pic>
      <p:sp>
        <p:nvSpPr>
          <p:cNvPr id="12" name="TextBox 11">
            <a:extLst>
              <a:ext uri="{FF2B5EF4-FFF2-40B4-BE49-F238E27FC236}">
                <a16:creationId xmlns:a16="http://schemas.microsoft.com/office/drawing/2014/main" id="{4AAF30C8-6525-49D9-AFD7-39B9E405F47C}"/>
              </a:ext>
            </a:extLst>
          </p:cNvPr>
          <p:cNvSpPr txBox="1"/>
          <p:nvPr/>
        </p:nvSpPr>
        <p:spPr>
          <a:xfrm>
            <a:off x="1958156" y="5733356"/>
            <a:ext cx="6408712" cy="646331"/>
          </a:xfrm>
          <a:prstGeom prst="rect">
            <a:avLst/>
          </a:prstGeom>
          <a:noFill/>
        </p:spPr>
        <p:txBody>
          <a:bodyPr wrap="square" rtlCol="0">
            <a:spAutoFit/>
          </a:bodyPr>
          <a:lstStyle/>
          <a:p>
            <a:pPr algn="r"/>
            <a:r>
              <a:rPr lang="en-CA" dirty="0"/>
              <a:t>For more information on the ISO 20022 Real Time Payments Group visit us at </a:t>
            </a:r>
            <a:r>
              <a:rPr lang="en-CA" dirty="0">
                <a:hlinkClick r:id="rId5"/>
              </a:rPr>
              <a:t>https://www.iso20022.org/payments_rtpg.page</a:t>
            </a:r>
            <a:endParaRPr lang="en-CA" dirty="0"/>
          </a:p>
        </p:txBody>
      </p:sp>
    </p:spTree>
    <p:extLst>
      <p:ext uri="{BB962C8B-B14F-4D97-AF65-F5344CB8AC3E}">
        <p14:creationId xmlns:p14="http://schemas.microsoft.com/office/powerpoint/2010/main" val="3894636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7E522-09EB-426B-B0E8-24624FF2DC70}"/>
              </a:ext>
            </a:extLst>
          </p:cNvPr>
          <p:cNvSpPr>
            <a:spLocks noGrp="1"/>
          </p:cNvSpPr>
          <p:nvPr>
            <p:ph type="title"/>
          </p:nvPr>
        </p:nvSpPr>
        <p:spPr/>
        <p:txBody>
          <a:bodyPr/>
          <a:lstStyle/>
          <a:p>
            <a:r>
              <a:rPr lang="en-CA" dirty="0"/>
              <a:t>SETTLEMENT MODELS</a:t>
            </a:r>
          </a:p>
        </p:txBody>
      </p:sp>
      <p:graphicFrame>
        <p:nvGraphicFramePr>
          <p:cNvPr id="6" name="Content Placeholder 5">
            <a:extLst>
              <a:ext uri="{FF2B5EF4-FFF2-40B4-BE49-F238E27FC236}">
                <a16:creationId xmlns:a16="http://schemas.microsoft.com/office/drawing/2014/main" id="{A66066B2-666F-4F61-B8F5-3380615CC52A}"/>
              </a:ext>
            </a:extLst>
          </p:cNvPr>
          <p:cNvGraphicFramePr>
            <a:graphicFrameLocks noGrp="1"/>
          </p:cNvGraphicFramePr>
          <p:nvPr>
            <p:ph idx="1"/>
            <p:extLst>
              <p:ext uri="{D42A27DB-BD31-4B8C-83A1-F6EECF244321}">
                <p14:modId xmlns:p14="http://schemas.microsoft.com/office/powerpoint/2010/main" val="314967074"/>
              </p:ext>
            </p:extLst>
          </p:nvPr>
        </p:nvGraphicFramePr>
        <p:xfrm>
          <a:off x="1981200" y="1600200"/>
          <a:ext cx="8229600" cy="4028440"/>
        </p:xfrm>
        <a:graphic>
          <a:graphicData uri="http://schemas.openxmlformats.org/drawingml/2006/table">
            <a:tbl>
              <a:tblPr firstRow="1" bandRow="1">
                <a:tableStyleId>{5C22544A-7EE6-4342-B048-85BDC9FD1C3A}</a:tableStyleId>
              </a:tblPr>
              <a:tblGrid>
                <a:gridCol w="1810544">
                  <a:extLst>
                    <a:ext uri="{9D8B030D-6E8A-4147-A177-3AD203B41FA5}">
                      <a16:colId xmlns:a16="http://schemas.microsoft.com/office/drawing/2014/main" val="1961360086"/>
                    </a:ext>
                  </a:extLst>
                </a:gridCol>
                <a:gridCol w="6419056">
                  <a:extLst>
                    <a:ext uri="{9D8B030D-6E8A-4147-A177-3AD203B41FA5}">
                      <a16:colId xmlns:a16="http://schemas.microsoft.com/office/drawing/2014/main" val="1812150835"/>
                    </a:ext>
                  </a:extLst>
                </a:gridCol>
              </a:tblGrid>
              <a:tr h="370840">
                <a:tc gridSpan="2">
                  <a:txBody>
                    <a:bodyPr/>
                    <a:lstStyle/>
                    <a:p>
                      <a:pPr algn="ctr"/>
                      <a:r>
                        <a:rPr lang="en-CA" dirty="0"/>
                        <a:t>DEFERED NET SETTLEMENT MODEL</a:t>
                      </a:r>
                    </a:p>
                  </a:txBody>
                  <a:tcPr/>
                </a:tc>
                <a:tc hMerge="1">
                  <a:txBody>
                    <a:bodyPr/>
                    <a:lstStyle/>
                    <a:p>
                      <a:endParaRPr lang="en-CA" dirty="0"/>
                    </a:p>
                  </a:txBody>
                  <a:tcPr/>
                </a:tc>
                <a:extLst>
                  <a:ext uri="{0D108BD9-81ED-4DB2-BD59-A6C34878D82A}">
                    <a16:rowId xmlns:a16="http://schemas.microsoft.com/office/drawing/2014/main" val="4141110136"/>
                  </a:ext>
                </a:extLst>
              </a:tr>
              <a:tr h="370840">
                <a:tc>
                  <a:txBody>
                    <a:bodyPr/>
                    <a:lstStyle/>
                    <a:p>
                      <a:r>
                        <a:rPr lang="en-CA" b="1" dirty="0"/>
                        <a:t>Description:</a:t>
                      </a:r>
                    </a:p>
                  </a:txBody>
                  <a:tcPr/>
                </a:tc>
                <a:tc>
                  <a:txBody>
                    <a:bodyPr/>
                    <a:lstStyle/>
                    <a:p>
                      <a:pPr marL="285750" indent="-285750">
                        <a:buFont typeface="Arial" panose="020B0604020202020204" pitchFamily="34" charset="0"/>
                        <a:buChar char="•"/>
                      </a:pPr>
                      <a:r>
                        <a:rPr lang="en-CA" dirty="0"/>
                        <a:t>Model where real time transactions are settled in batches on a net basis at the end of a pre-defined settlement cycle or more than once per day.</a:t>
                      </a:r>
                    </a:p>
                    <a:p>
                      <a:pPr marL="285750" indent="-285750">
                        <a:buFont typeface="Arial" panose="020B0604020202020204" pitchFamily="34" charset="0"/>
                        <a:buChar char="•"/>
                      </a:pPr>
                      <a:r>
                        <a:rPr lang="en-CA" dirty="0"/>
                        <a:t>This settlement system requires collateralized participation </a:t>
                      </a:r>
                    </a:p>
                  </a:txBody>
                  <a:tcPr/>
                </a:tc>
                <a:extLst>
                  <a:ext uri="{0D108BD9-81ED-4DB2-BD59-A6C34878D82A}">
                    <a16:rowId xmlns:a16="http://schemas.microsoft.com/office/drawing/2014/main" val="1019728012"/>
                  </a:ext>
                </a:extLst>
              </a:tr>
              <a:tr h="370840">
                <a:tc>
                  <a:txBody>
                    <a:bodyPr/>
                    <a:lstStyle/>
                    <a:p>
                      <a:r>
                        <a:rPr lang="en-CA" b="1" dirty="0"/>
                        <a:t>Advantages:</a:t>
                      </a:r>
                    </a:p>
                  </a:txBody>
                  <a:tcPr/>
                </a:tc>
                <a:tc>
                  <a:txBody>
                    <a:bodyPr/>
                    <a:lstStyle/>
                    <a:p>
                      <a:pPr marL="285750" indent="-285750">
                        <a:buFont typeface="Arial" panose="020B0604020202020204" pitchFamily="34" charset="0"/>
                        <a:buChar char="•"/>
                      </a:pPr>
                      <a:r>
                        <a:rPr lang="en-CA" dirty="0"/>
                        <a:t>Reduction in stress to the settlement system </a:t>
                      </a:r>
                    </a:p>
                    <a:p>
                      <a:pPr marL="285750" indent="-285750">
                        <a:buFont typeface="Arial" panose="020B0604020202020204" pitchFamily="34" charset="0"/>
                        <a:buChar char="•"/>
                      </a:pPr>
                      <a:r>
                        <a:rPr lang="en-CA" dirty="0"/>
                        <a:t>Saves on the liquidity for participants</a:t>
                      </a:r>
                    </a:p>
                  </a:txBody>
                  <a:tcPr/>
                </a:tc>
                <a:extLst>
                  <a:ext uri="{0D108BD9-81ED-4DB2-BD59-A6C34878D82A}">
                    <a16:rowId xmlns:a16="http://schemas.microsoft.com/office/drawing/2014/main" val="1386095033"/>
                  </a:ext>
                </a:extLst>
              </a:tr>
              <a:tr h="370840">
                <a:tc>
                  <a:txBody>
                    <a:bodyPr/>
                    <a:lstStyle/>
                    <a:p>
                      <a:r>
                        <a:rPr lang="en-CA" b="1" dirty="0"/>
                        <a:t>Disadvantages:</a:t>
                      </a:r>
                    </a:p>
                  </a:txBody>
                  <a:tcPr/>
                </a:tc>
                <a:tc>
                  <a:txBody>
                    <a:bodyPr/>
                    <a:lstStyle/>
                    <a:p>
                      <a:pPr marL="285750" indent="-285750">
                        <a:buFont typeface="Arial" panose="020B0604020202020204" pitchFamily="34" charset="0"/>
                        <a:buChar char="•"/>
                      </a:pPr>
                      <a:r>
                        <a:rPr lang="en-CA" dirty="0"/>
                        <a:t>Overnights and weekends are typically high credit risk times for participants</a:t>
                      </a:r>
                    </a:p>
                    <a:p>
                      <a:pPr marL="285750" indent="-285750">
                        <a:buFont typeface="Arial" panose="020B0604020202020204" pitchFamily="34" charset="0"/>
                        <a:buChar char="•"/>
                      </a:pPr>
                      <a:r>
                        <a:rPr lang="en-CA" dirty="0"/>
                        <a:t>Posting transactions before they are settled also creates credit risk  and liquidity costs</a:t>
                      </a:r>
                    </a:p>
                  </a:txBody>
                  <a:tcPr/>
                </a:tc>
                <a:extLst>
                  <a:ext uri="{0D108BD9-81ED-4DB2-BD59-A6C34878D82A}">
                    <a16:rowId xmlns:a16="http://schemas.microsoft.com/office/drawing/2014/main" val="311123348"/>
                  </a:ext>
                </a:extLst>
              </a:tr>
              <a:tr h="370840">
                <a:tc>
                  <a:txBody>
                    <a:bodyPr/>
                    <a:lstStyle/>
                    <a:p>
                      <a:r>
                        <a:rPr lang="en-CA" b="1" dirty="0"/>
                        <a:t>Usages:</a:t>
                      </a:r>
                    </a:p>
                  </a:txBody>
                  <a:tcPr/>
                </a:tc>
                <a:tc>
                  <a:txBody>
                    <a:bodyPr/>
                    <a:lstStyle/>
                    <a:p>
                      <a:r>
                        <a:rPr lang="en-CA" dirty="0"/>
                        <a:t>China</a:t>
                      </a:r>
                      <a:r>
                        <a:rPr lang="en-CA"/>
                        <a:t>, Denmark</a:t>
                      </a:r>
                      <a:r>
                        <a:rPr lang="en-CA" dirty="0"/>
                        <a:t>, India, Japan, Singapore, South Korean, South Africa and UK</a:t>
                      </a:r>
                    </a:p>
                  </a:txBody>
                  <a:tcPr/>
                </a:tc>
                <a:extLst>
                  <a:ext uri="{0D108BD9-81ED-4DB2-BD59-A6C34878D82A}">
                    <a16:rowId xmlns:a16="http://schemas.microsoft.com/office/drawing/2014/main" val="2043918366"/>
                  </a:ext>
                </a:extLst>
              </a:tr>
            </a:tbl>
          </a:graphicData>
        </a:graphic>
      </p:graphicFrame>
      <p:sp>
        <p:nvSpPr>
          <p:cNvPr id="4" name="Footer Placeholder 3">
            <a:extLst>
              <a:ext uri="{FF2B5EF4-FFF2-40B4-BE49-F238E27FC236}">
                <a16:creationId xmlns:a16="http://schemas.microsoft.com/office/drawing/2014/main" id="{8FE52FE5-3855-4566-AA7A-94BD93795D01}"/>
              </a:ext>
            </a:extLst>
          </p:cNvPr>
          <p:cNvSpPr>
            <a:spLocks noGrp="1"/>
          </p:cNvSpPr>
          <p:nvPr>
            <p:ph type="ftr" sz="quarter" idx="11"/>
          </p:nvPr>
        </p:nvSpPr>
        <p:spPr/>
        <p:txBody>
          <a:bodyPr/>
          <a:lstStyle/>
          <a:p>
            <a:r>
              <a:rPr lang="en-GB" dirty="0"/>
              <a:t>ISO 20022 RTPG Message Flows</a:t>
            </a:r>
          </a:p>
        </p:txBody>
      </p:sp>
      <p:sp>
        <p:nvSpPr>
          <p:cNvPr id="5" name="Slide Number Placeholder 4">
            <a:extLst>
              <a:ext uri="{FF2B5EF4-FFF2-40B4-BE49-F238E27FC236}">
                <a16:creationId xmlns:a16="http://schemas.microsoft.com/office/drawing/2014/main" id="{8299E72F-7D1D-44D8-9137-F371FB83C13C}"/>
              </a:ext>
            </a:extLst>
          </p:cNvPr>
          <p:cNvSpPr>
            <a:spLocks noGrp="1"/>
          </p:cNvSpPr>
          <p:nvPr>
            <p:ph type="sldNum" sz="quarter" idx="12"/>
          </p:nvPr>
        </p:nvSpPr>
        <p:spPr/>
        <p:txBody>
          <a:bodyPr/>
          <a:lstStyle/>
          <a:p>
            <a:fld id="{69E7F46F-A23D-445A-9B91-291F7F0874F6}" type="slidenum">
              <a:rPr lang="en-GB" smtClean="0"/>
              <a:t>10</a:t>
            </a:fld>
            <a:endParaRPr lang="en-GB" dirty="0"/>
          </a:p>
        </p:txBody>
      </p:sp>
      <p:sp>
        <p:nvSpPr>
          <p:cNvPr id="7" name="Footer Placeholder 1">
            <a:extLst>
              <a:ext uri="{FF2B5EF4-FFF2-40B4-BE49-F238E27FC236}">
                <a16:creationId xmlns:a16="http://schemas.microsoft.com/office/drawing/2014/main" id="{24F4ADD0-94E2-4504-8AFF-10526E19AC67}"/>
              </a:ext>
            </a:extLst>
          </p:cNvPr>
          <p:cNvSpPr txBox="1">
            <a:spLocks/>
          </p:cNvSpPr>
          <p:nvPr/>
        </p:nvSpPr>
        <p:spPr>
          <a:xfrm>
            <a:off x="7829197" y="-28271"/>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t>ISO 20022 RTPG Message Flows</a:t>
            </a:r>
          </a:p>
        </p:txBody>
      </p:sp>
    </p:spTree>
    <p:extLst>
      <p:ext uri="{BB962C8B-B14F-4D97-AF65-F5344CB8AC3E}">
        <p14:creationId xmlns:p14="http://schemas.microsoft.com/office/powerpoint/2010/main" val="41966727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7E522-09EB-426B-B0E8-24624FF2DC70}"/>
              </a:ext>
            </a:extLst>
          </p:cNvPr>
          <p:cNvSpPr>
            <a:spLocks noGrp="1"/>
          </p:cNvSpPr>
          <p:nvPr>
            <p:ph type="title"/>
          </p:nvPr>
        </p:nvSpPr>
        <p:spPr/>
        <p:txBody>
          <a:bodyPr/>
          <a:lstStyle/>
          <a:p>
            <a:r>
              <a:rPr lang="en-CA" dirty="0"/>
              <a:t>SETTLEMENT MODELS Cont’d</a:t>
            </a:r>
          </a:p>
        </p:txBody>
      </p:sp>
      <p:graphicFrame>
        <p:nvGraphicFramePr>
          <p:cNvPr id="6" name="Content Placeholder 5">
            <a:extLst>
              <a:ext uri="{FF2B5EF4-FFF2-40B4-BE49-F238E27FC236}">
                <a16:creationId xmlns:a16="http://schemas.microsoft.com/office/drawing/2014/main" id="{A66066B2-666F-4F61-B8F5-3380615CC52A}"/>
              </a:ext>
            </a:extLst>
          </p:cNvPr>
          <p:cNvGraphicFramePr>
            <a:graphicFrameLocks noGrp="1"/>
          </p:cNvGraphicFramePr>
          <p:nvPr>
            <p:ph idx="1"/>
            <p:extLst>
              <p:ext uri="{D42A27DB-BD31-4B8C-83A1-F6EECF244321}">
                <p14:modId xmlns:p14="http://schemas.microsoft.com/office/powerpoint/2010/main" val="18548363"/>
              </p:ext>
            </p:extLst>
          </p:nvPr>
        </p:nvGraphicFramePr>
        <p:xfrm>
          <a:off x="1981200" y="1600200"/>
          <a:ext cx="8229600" cy="4307840"/>
        </p:xfrm>
        <a:graphic>
          <a:graphicData uri="http://schemas.openxmlformats.org/drawingml/2006/table">
            <a:tbl>
              <a:tblPr firstRow="1" bandRow="1">
                <a:tableStyleId>{5C22544A-7EE6-4342-B048-85BDC9FD1C3A}</a:tableStyleId>
              </a:tblPr>
              <a:tblGrid>
                <a:gridCol w="1810544">
                  <a:extLst>
                    <a:ext uri="{9D8B030D-6E8A-4147-A177-3AD203B41FA5}">
                      <a16:colId xmlns:a16="http://schemas.microsoft.com/office/drawing/2014/main" val="1961360086"/>
                    </a:ext>
                  </a:extLst>
                </a:gridCol>
                <a:gridCol w="6419056">
                  <a:extLst>
                    <a:ext uri="{9D8B030D-6E8A-4147-A177-3AD203B41FA5}">
                      <a16:colId xmlns:a16="http://schemas.microsoft.com/office/drawing/2014/main" val="1812150835"/>
                    </a:ext>
                  </a:extLst>
                </a:gridCol>
              </a:tblGrid>
              <a:tr h="370840">
                <a:tc gridSpan="2">
                  <a:txBody>
                    <a:bodyPr/>
                    <a:lstStyle/>
                    <a:p>
                      <a:pPr algn="ctr"/>
                      <a:r>
                        <a:rPr lang="en-CA" dirty="0"/>
                        <a:t>REAL TIME SETTLEMENT</a:t>
                      </a:r>
                    </a:p>
                  </a:txBody>
                  <a:tcPr/>
                </a:tc>
                <a:tc hMerge="1">
                  <a:txBody>
                    <a:bodyPr/>
                    <a:lstStyle/>
                    <a:p>
                      <a:endParaRPr lang="en-CA" dirty="0"/>
                    </a:p>
                  </a:txBody>
                  <a:tcPr/>
                </a:tc>
                <a:extLst>
                  <a:ext uri="{0D108BD9-81ED-4DB2-BD59-A6C34878D82A}">
                    <a16:rowId xmlns:a16="http://schemas.microsoft.com/office/drawing/2014/main" val="4141110136"/>
                  </a:ext>
                </a:extLst>
              </a:tr>
              <a:tr h="370840">
                <a:tc>
                  <a:txBody>
                    <a:bodyPr/>
                    <a:lstStyle/>
                    <a:p>
                      <a:r>
                        <a:rPr lang="en-CA" b="1" dirty="0"/>
                        <a:t>Description:</a:t>
                      </a:r>
                    </a:p>
                  </a:txBody>
                  <a:tcPr/>
                </a:tc>
                <a:tc>
                  <a:txBody>
                    <a:bodyPr/>
                    <a:lstStyle/>
                    <a:p>
                      <a:pPr marL="285750" indent="-285750">
                        <a:buFont typeface="Arial" panose="020B0604020202020204" pitchFamily="34" charset="0"/>
                        <a:buChar char="•"/>
                      </a:pPr>
                      <a:r>
                        <a:rPr lang="en-CA" dirty="0"/>
                        <a:t>Real-time settlement: the “immediate” or “near immediate” settlement of each real time transaction exchanged between an originator and receiving entity</a:t>
                      </a:r>
                    </a:p>
                    <a:p>
                      <a:pPr marL="285750" indent="-285750">
                        <a:buFont typeface="Arial" panose="020B0604020202020204" pitchFamily="34" charset="0"/>
                        <a:buChar char="•"/>
                      </a:pPr>
                      <a:r>
                        <a:rPr lang="en-CA" dirty="0"/>
                        <a:t>Settlement occurs at the Central Bank in real time</a:t>
                      </a:r>
                    </a:p>
                    <a:p>
                      <a:pPr marL="285750" indent="-285750">
                        <a:buFont typeface="Arial" panose="020B0604020202020204" pitchFamily="34" charset="0"/>
                        <a:buChar char="•"/>
                      </a:pPr>
                      <a:r>
                        <a:rPr lang="en-CA" dirty="0"/>
                        <a:t>Typically requires participants to maintain prefunded settlement accounts at the Central bank to ensure adequate funding for transactions.</a:t>
                      </a:r>
                    </a:p>
                  </a:txBody>
                  <a:tcPr/>
                </a:tc>
                <a:extLst>
                  <a:ext uri="{0D108BD9-81ED-4DB2-BD59-A6C34878D82A}">
                    <a16:rowId xmlns:a16="http://schemas.microsoft.com/office/drawing/2014/main" val="1019728012"/>
                  </a:ext>
                </a:extLst>
              </a:tr>
              <a:tr h="370840">
                <a:tc>
                  <a:txBody>
                    <a:bodyPr/>
                    <a:lstStyle/>
                    <a:p>
                      <a:r>
                        <a:rPr lang="en-CA" b="1" dirty="0"/>
                        <a:t>Advantages:</a:t>
                      </a:r>
                    </a:p>
                  </a:txBody>
                  <a:tcPr/>
                </a:tc>
                <a:tc>
                  <a:txBody>
                    <a:bodyPr/>
                    <a:lstStyle/>
                    <a:p>
                      <a:pPr marL="285750" indent="-285750">
                        <a:buFont typeface="Arial" panose="020B0604020202020204" pitchFamily="34" charset="0"/>
                        <a:buChar char="•"/>
                      </a:pPr>
                      <a:r>
                        <a:rPr lang="en-CA" dirty="0"/>
                        <a:t>Minimal/no settlement system </a:t>
                      </a:r>
                    </a:p>
                    <a:p>
                      <a:pPr marL="285750" indent="-285750">
                        <a:buFont typeface="Arial" panose="020B0604020202020204" pitchFamily="34" charset="0"/>
                        <a:buChar char="•"/>
                      </a:pPr>
                      <a:r>
                        <a:rPr lang="en-CA" dirty="0"/>
                        <a:t>Minimal/no credit risk</a:t>
                      </a:r>
                    </a:p>
                  </a:txBody>
                  <a:tcPr/>
                </a:tc>
                <a:extLst>
                  <a:ext uri="{0D108BD9-81ED-4DB2-BD59-A6C34878D82A}">
                    <a16:rowId xmlns:a16="http://schemas.microsoft.com/office/drawing/2014/main" val="1386095033"/>
                  </a:ext>
                </a:extLst>
              </a:tr>
              <a:tr h="370840">
                <a:tc>
                  <a:txBody>
                    <a:bodyPr/>
                    <a:lstStyle/>
                    <a:p>
                      <a:r>
                        <a:rPr lang="en-CA" b="1" dirty="0"/>
                        <a:t>Disadvantages</a:t>
                      </a:r>
                    </a:p>
                  </a:txBody>
                  <a:tcPr/>
                </a:tc>
                <a:tc>
                  <a:txBody>
                    <a:bodyPr/>
                    <a:lstStyle/>
                    <a:p>
                      <a:pPr marL="285750" indent="-285750">
                        <a:buFont typeface="Arial" panose="020B0604020202020204" pitchFamily="34" charset="0"/>
                        <a:buChar char="•"/>
                      </a:pPr>
                      <a:r>
                        <a:rPr lang="en-CA" dirty="0"/>
                        <a:t>Highest in liquidity costs for participants</a:t>
                      </a:r>
                    </a:p>
                    <a:p>
                      <a:pPr marL="285750" indent="-285750">
                        <a:buFont typeface="Arial" panose="020B0604020202020204" pitchFamily="34" charset="0"/>
                        <a:buChar char="•"/>
                      </a:pPr>
                      <a:r>
                        <a:rPr lang="en-CA" dirty="0"/>
                        <a:t>Complex liquidity management </a:t>
                      </a:r>
                    </a:p>
                    <a:p>
                      <a:pPr marL="285750" indent="-285750">
                        <a:buFont typeface="Arial" panose="020B0604020202020204" pitchFamily="34" charset="0"/>
                        <a:buChar char="•"/>
                      </a:pPr>
                      <a:r>
                        <a:rPr lang="en-CA" dirty="0"/>
                        <a:t>Inaccessible to smaller FIs, due to high liquidity cost</a:t>
                      </a:r>
                    </a:p>
                  </a:txBody>
                  <a:tcPr/>
                </a:tc>
                <a:extLst>
                  <a:ext uri="{0D108BD9-81ED-4DB2-BD59-A6C34878D82A}">
                    <a16:rowId xmlns:a16="http://schemas.microsoft.com/office/drawing/2014/main" val="311123348"/>
                  </a:ext>
                </a:extLst>
              </a:tr>
              <a:tr h="370840">
                <a:tc>
                  <a:txBody>
                    <a:bodyPr/>
                    <a:lstStyle/>
                    <a:p>
                      <a:r>
                        <a:rPr lang="en-CA" b="1" dirty="0"/>
                        <a:t>Country Usages</a:t>
                      </a:r>
                    </a:p>
                  </a:txBody>
                  <a:tcPr/>
                </a:tc>
                <a:tc>
                  <a:txBody>
                    <a:bodyPr/>
                    <a:lstStyle/>
                    <a:p>
                      <a:r>
                        <a:rPr lang="en-CA" dirty="0"/>
                        <a:t>Canada, Sweden, Poland, Australia, and TCH</a:t>
                      </a:r>
                    </a:p>
                  </a:txBody>
                  <a:tcPr/>
                </a:tc>
                <a:extLst>
                  <a:ext uri="{0D108BD9-81ED-4DB2-BD59-A6C34878D82A}">
                    <a16:rowId xmlns:a16="http://schemas.microsoft.com/office/drawing/2014/main" val="2043918366"/>
                  </a:ext>
                </a:extLst>
              </a:tr>
            </a:tbl>
          </a:graphicData>
        </a:graphic>
      </p:graphicFrame>
      <p:sp>
        <p:nvSpPr>
          <p:cNvPr id="4" name="Footer Placeholder 3">
            <a:extLst>
              <a:ext uri="{FF2B5EF4-FFF2-40B4-BE49-F238E27FC236}">
                <a16:creationId xmlns:a16="http://schemas.microsoft.com/office/drawing/2014/main" id="{8FE52FE5-3855-4566-AA7A-94BD93795D01}"/>
              </a:ext>
            </a:extLst>
          </p:cNvPr>
          <p:cNvSpPr>
            <a:spLocks noGrp="1"/>
          </p:cNvSpPr>
          <p:nvPr>
            <p:ph type="ftr" sz="quarter" idx="11"/>
          </p:nvPr>
        </p:nvSpPr>
        <p:spPr/>
        <p:txBody>
          <a:bodyPr/>
          <a:lstStyle/>
          <a:p>
            <a:r>
              <a:rPr lang="en-GB" dirty="0"/>
              <a:t>ISO 20022 RTPG Message Flows</a:t>
            </a:r>
          </a:p>
        </p:txBody>
      </p:sp>
      <p:sp>
        <p:nvSpPr>
          <p:cNvPr id="5" name="Slide Number Placeholder 4">
            <a:extLst>
              <a:ext uri="{FF2B5EF4-FFF2-40B4-BE49-F238E27FC236}">
                <a16:creationId xmlns:a16="http://schemas.microsoft.com/office/drawing/2014/main" id="{8299E72F-7D1D-44D8-9137-F371FB83C13C}"/>
              </a:ext>
            </a:extLst>
          </p:cNvPr>
          <p:cNvSpPr>
            <a:spLocks noGrp="1"/>
          </p:cNvSpPr>
          <p:nvPr>
            <p:ph type="sldNum" sz="quarter" idx="12"/>
          </p:nvPr>
        </p:nvSpPr>
        <p:spPr/>
        <p:txBody>
          <a:bodyPr/>
          <a:lstStyle/>
          <a:p>
            <a:fld id="{69E7F46F-A23D-445A-9B91-291F7F0874F6}" type="slidenum">
              <a:rPr lang="en-GB" smtClean="0"/>
              <a:t>11</a:t>
            </a:fld>
            <a:endParaRPr lang="en-GB" dirty="0"/>
          </a:p>
        </p:txBody>
      </p:sp>
      <p:sp>
        <p:nvSpPr>
          <p:cNvPr id="7" name="Footer Placeholder 1">
            <a:extLst>
              <a:ext uri="{FF2B5EF4-FFF2-40B4-BE49-F238E27FC236}">
                <a16:creationId xmlns:a16="http://schemas.microsoft.com/office/drawing/2014/main" id="{651DD1BC-32A2-41C5-809E-B92320B09299}"/>
              </a:ext>
            </a:extLst>
          </p:cNvPr>
          <p:cNvSpPr txBox="1">
            <a:spLocks/>
          </p:cNvSpPr>
          <p:nvPr/>
        </p:nvSpPr>
        <p:spPr>
          <a:xfrm>
            <a:off x="7829197" y="-28271"/>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t>ISO 20022 RTPG Message Flows</a:t>
            </a:r>
          </a:p>
        </p:txBody>
      </p:sp>
    </p:spTree>
    <p:extLst>
      <p:ext uri="{BB962C8B-B14F-4D97-AF65-F5344CB8AC3E}">
        <p14:creationId xmlns:p14="http://schemas.microsoft.com/office/powerpoint/2010/main" val="2339944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7E522-09EB-426B-B0E8-24624FF2DC70}"/>
              </a:ext>
            </a:extLst>
          </p:cNvPr>
          <p:cNvSpPr>
            <a:spLocks noGrp="1"/>
          </p:cNvSpPr>
          <p:nvPr>
            <p:ph type="title"/>
          </p:nvPr>
        </p:nvSpPr>
        <p:spPr/>
        <p:txBody>
          <a:bodyPr/>
          <a:lstStyle/>
          <a:p>
            <a:r>
              <a:rPr lang="en-CA" dirty="0"/>
              <a:t>SETTLEMENT MODELS Cont’d</a:t>
            </a:r>
          </a:p>
        </p:txBody>
      </p:sp>
      <p:graphicFrame>
        <p:nvGraphicFramePr>
          <p:cNvPr id="6" name="Content Placeholder 5">
            <a:extLst>
              <a:ext uri="{FF2B5EF4-FFF2-40B4-BE49-F238E27FC236}">
                <a16:creationId xmlns:a16="http://schemas.microsoft.com/office/drawing/2014/main" id="{A66066B2-666F-4F61-B8F5-3380615CC52A}"/>
              </a:ext>
            </a:extLst>
          </p:cNvPr>
          <p:cNvGraphicFramePr>
            <a:graphicFrameLocks noGrp="1"/>
          </p:cNvGraphicFramePr>
          <p:nvPr>
            <p:ph idx="1"/>
            <p:extLst>
              <p:ext uri="{D42A27DB-BD31-4B8C-83A1-F6EECF244321}">
                <p14:modId xmlns:p14="http://schemas.microsoft.com/office/powerpoint/2010/main" val="1261593375"/>
              </p:ext>
            </p:extLst>
          </p:nvPr>
        </p:nvGraphicFramePr>
        <p:xfrm>
          <a:off x="1981200" y="1600200"/>
          <a:ext cx="8229600" cy="3210560"/>
        </p:xfrm>
        <a:graphic>
          <a:graphicData uri="http://schemas.openxmlformats.org/drawingml/2006/table">
            <a:tbl>
              <a:tblPr firstRow="1" bandRow="1">
                <a:tableStyleId>{5C22544A-7EE6-4342-B048-85BDC9FD1C3A}</a:tableStyleId>
              </a:tblPr>
              <a:tblGrid>
                <a:gridCol w="1810544">
                  <a:extLst>
                    <a:ext uri="{9D8B030D-6E8A-4147-A177-3AD203B41FA5}">
                      <a16:colId xmlns:a16="http://schemas.microsoft.com/office/drawing/2014/main" val="1961360086"/>
                    </a:ext>
                  </a:extLst>
                </a:gridCol>
                <a:gridCol w="6419056">
                  <a:extLst>
                    <a:ext uri="{9D8B030D-6E8A-4147-A177-3AD203B41FA5}">
                      <a16:colId xmlns:a16="http://schemas.microsoft.com/office/drawing/2014/main" val="1812150835"/>
                    </a:ext>
                  </a:extLst>
                </a:gridCol>
              </a:tblGrid>
              <a:tr h="370840">
                <a:tc gridSpan="2">
                  <a:txBody>
                    <a:bodyPr/>
                    <a:lstStyle/>
                    <a:p>
                      <a:pPr algn="ctr"/>
                      <a:r>
                        <a:rPr lang="en-CA" dirty="0"/>
                        <a:t>HYBRID SETTLEMENT SYSTEMS</a:t>
                      </a:r>
                    </a:p>
                  </a:txBody>
                  <a:tcPr/>
                </a:tc>
                <a:tc hMerge="1">
                  <a:txBody>
                    <a:bodyPr/>
                    <a:lstStyle/>
                    <a:p>
                      <a:endParaRPr lang="en-CA" dirty="0"/>
                    </a:p>
                  </a:txBody>
                  <a:tcPr/>
                </a:tc>
                <a:extLst>
                  <a:ext uri="{0D108BD9-81ED-4DB2-BD59-A6C34878D82A}">
                    <a16:rowId xmlns:a16="http://schemas.microsoft.com/office/drawing/2014/main" val="4141110136"/>
                  </a:ext>
                </a:extLst>
              </a:tr>
              <a:tr h="370840">
                <a:tc>
                  <a:txBody>
                    <a:bodyPr/>
                    <a:lstStyle/>
                    <a:p>
                      <a:r>
                        <a:rPr lang="en-CA" b="1" dirty="0"/>
                        <a:t>Description:</a:t>
                      </a:r>
                    </a:p>
                  </a:txBody>
                  <a:tcPr/>
                </a:tc>
                <a:tc>
                  <a:txBody>
                    <a:bodyPr/>
                    <a:lstStyle/>
                    <a:p>
                      <a:pPr marL="285750" indent="-285750">
                        <a:buFont typeface="Arial" panose="020B0604020202020204" pitchFamily="34" charset="0"/>
                        <a:buChar char="•"/>
                      </a:pPr>
                      <a:r>
                        <a:rPr lang="en-CA" dirty="0"/>
                        <a:t>Hybrid settlement systems combine the characteristic of real time settlement and deferred net settlement systems</a:t>
                      </a:r>
                    </a:p>
                    <a:p>
                      <a:pPr marL="285750" indent="-285750">
                        <a:buFont typeface="Arial" panose="020B0604020202020204" pitchFamily="34" charset="0"/>
                        <a:buChar char="•"/>
                      </a:pPr>
                      <a:r>
                        <a:rPr lang="en-CA" dirty="0"/>
                        <a:t>This settlement system support centralized queuing, payment prioritization and reduces payment delays</a:t>
                      </a:r>
                    </a:p>
                  </a:txBody>
                  <a:tcPr/>
                </a:tc>
                <a:extLst>
                  <a:ext uri="{0D108BD9-81ED-4DB2-BD59-A6C34878D82A}">
                    <a16:rowId xmlns:a16="http://schemas.microsoft.com/office/drawing/2014/main" val="1019728012"/>
                  </a:ext>
                </a:extLst>
              </a:tr>
              <a:tr h="370840">
                <a:tc>
                  <a:txBody>
                    <a:bodyPr/>
                    <a:lstStyle/>
                    <a:p>
                      <a:r>
                        <a:rPr lang="en-CA" b="1" dirty="0"/>
                        <a:t>Advantages:</a:t>
                      </a:r>
                    </a:p>
                  </a:txBody>
                  <a:tcPr/>
                </a:tc>
                <a:tc>
                  <a:txBody>
                    <a:bodyPr/>
                    <a:lstStyle/>
                    <a:p>
                      <a:pPr marL="285750" indent="-285750">
                        <a:buFont typeface="Arial" panose="020B0604020202020204" pitchFamily="34" charset="0"/>
                        <a:buChar char="•"/>
                      </a:pPr>
                      <a:r>
                        <a:rPr lang="en-CA" dirty="0"/>
                        <a:t>Minimal/no participant default risk</a:t>
                      </a:r>
                    </a:p>
                    <a:p>
                      <a:pPr marL="285750" indent="-285750">
                        <a:buFont typeface="Arial" panose="020B0604020202020204" pitchFamily="34" charset="0"/>
                        <a:buChar char="•"/>
                      </a:pPr>
                      <a:r>
                        <a:rPr lang="en-CA" dirty="0"/>
                        <a:t>Minimal/no credit risk</a:t>
                      </a:r>
                    </a:p>
                  </a:txBody>
                  <a:tcPr/>
                </a:tc>
                <a:extLst>
                  <a:ext uri="{0D108BD9-81ED-4DB2-BD59-A6C34878D82A}">
                    <a16:rowId xmlns:a16="http://schemas.microsoft.com/office/drawing/2014/main" val="1386095033"/>
                  </a:ext>
                </a:extLst>
              </a:tr>
              <a:tr h="370840">
                <a:tc>
                  <a:txBody>
                    <a:bodyPr/>
                    <a:lstStyle/>
                    <a:p>
                      <a:r>
                        <a:rPr lang="en-CA" b="1" dirty="0"/>
                        <a:t>Disadvantages</a:t>
                      </a:r>
                    </a:p>
                  </a:txBody>
                  <a:tcPr/>
                </a:tc>
                <a:tc>
                  <a:txBody>
                    <a:bodyPr/>
                    <a:lstStyle/>
                    <a:p>
                      <a:pPr marL="285750" indent="-285750">
                        <a:buFont typeface="Arial" panose="020B0604020202020204" pitchFamily="34" charset="0"/>
                        <a:buChar char="•"/>
                      </a:pPr>
                      <a:r>
                        <a:rPr lang="en-CA" dirty="0"/>
                        <a:t>Higher liquidity costs for participants</a:t>
                      </a:r>
                    </a:p>
                    <a:p>
                      <a:pPr marL="285750" indent="-285750">
                        <a:buFont typeface="Arial" panose="020B0604020202020204" pitchFamily="34" charset="0"/>
                        <a:buChar char="•"/>
                      </a:pPr>
                      <a:r>
                        <a:rPr lang="en-CA" dirty="0"/>
                        <a:t>Liquidity and risk management through setting value limits</a:t>
                      </a:r>
                    </a:p>
                  </a:txBody>
                  <a:tcPr/>
                </a:tc>
                <a:extLst>
                  <a:ext uri="{0D108BD9-81ED-4DB2-BD59-A6C34878D82A}">
                    <a16:rowId xmlns:a16="http://schemas.microsoft.com/office/drawing/2014/main" val="311123348"/>
                  </a:ext>
                </a:extLst>
              </a:tr>
              <a:tr h="370840">
                <a:tc>
                  <a:txBody>
                    <a:bodyPr/>
                    <a:lstStyle/>
                    <a:p>
                      <a:r>
                        <a:rPr lang="en-CA" b="1" dirty="0"/>
                        <a:t>Country Usages</a:t>
                      </a:r>
                    </a:p>
                  </a:txBody>
                  <a:tcPr/>
                </a:tc>
                <a:tc>
                  <a:txBody>
                    <a:bodyPr/>
                    <a:lstStyle/>
                    <a:p>
                      <a:r>
                        <a:rPr lang="en-CA" dirty="0"/>
                        <a:t>Brazil, Thailand, Philippines, Peru and Mexico</a:t>
                      </a:r>
                    </a:p>
                  </a:txBody>
                  <a:tcPr/>
                </a:tc>
                <a:extLst>
                  <a:ext uri="{0D108BD9-81ED-4DB2-BD59-A6C34878D82A}">
                    <a16:rowId xmlns:a16="http://schemas.microsoft.com/office/drawing/2014/main" val="2043918366"/>
                  </a:ext>
                </a:extLst>
              </a:tr>
            </a:tbl>
          </a:graphicData>
        </a:graphic>
      </p:graphicFrame>
      <p:sp>
        <p:nvSpPr>
          <p:cNvPr id="4" name="Footer Placeholder 3">
            <a:extLst>
              <a:ext uri="{FF2B5EF4-FFF2-40B4-BE49-F238E27FC236}">
                <a16:creationId xmlns:a16="http://schemas.microsoft.com/office/drawing/2014/main" id="{8FE52FE5-3855-4566-AA7A-94BD93795D01}"/>
              </a:ext>
            </a:extLst>
          </p:cNvPr>
          <p:cNvSpPr>
            <a:spLocks noGrp="1"/>
          </p:cNvSpPr>
          <p:nvPr>
            <p:ph type="ftr" sz="quarter" idx="11"/>
          </p:nvPr>
        </p:nvSpPr>
        <p:spPr/>
        <p:txBody>
          <a:bodyPr/>
          <a:lstStyle/>
          <a:p>
            <a:r>
              <a:rPr lang="en-GB" dirty="0"/>
              <a:t>ISO 20022 RTPG Message Flows</a:t>
            </a:r>
          </a:p>
        </p:txBody>
      </p:sp>
      <p:sp>
        <p:nvSpPr>
          <p:cNvPr id="5" name="Slide Number Placeholder 4">
            <a:extLst>
              <a:ext uri="{FF2B5EF4-FFF2-40B4-BE49-F238E27FC236}">
                <a16:creationId xmlns:a16="http://schemas.microsoft.com/office/drawing/2014/main" id="{8299E72F-7D1D-44D8-9137-F371FB83C13C}"/>
              </a:ext>
            </a:extLst>
          </p:cNvPr>
          <p:cNvSpPr>
            <a:spLocks noGrp="1"/>
          </p:cNvSpPr>
          <p:nvPr>
            <p:ph type="sldNum" sz="quarter" idx="12"/>
          </p:nvPr>
        </p:nvSpPr>
        <p:spPr/>
        <p:txBody>
          <a:bodyPr/>
          <a:lstStyle/>
          <a:p>
            <a:fld id="{69E7F46F-A23D-445A-9B91-291F7F0874F6}" type="slidenum">
              <a:rPr lang="en-GB" smtClean="0"/>
              <a:t>12</a:t>
            </a:fld>
            <a:endParaRPr lang="en-GB" dirty="0"/>
          </a:p>
        </p:txBody>
      </p:sp>
      <p:sp>
        <p:nvSpPr>
          <p:cNvPr id="7" name="Footer Placeholder 1">
            <a:extLst>
              <a:ext uri="{FF2B5EF4-FFF2-40B4-BE49-F238E27FC236}">
                <a16:creationId xmlns:a16="http://schemas.microsoft.com/office/drawing/2014/main" id="{1C0B350E-EF87-4781-8576-B8B2C2317290}"/>
              </a:ext>
            </a:extLst>
          </p:cNvPr>
          <p:cNvSpPr txBox="1">
            <a:spLocks/>
          </p:cNvSpPr>
          <p:nvPr/>
        </p:nvSpPr>
        <p:spPr>
          <a:xfrm>
            <a:off x="7829197" y="-28271"/>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t>ISO 20022 RTPG Message Flows</a:t>
            </a:r>
          </a:p>
        </p:txBody>
      </p:sp>
    </p:spTree>
    <p:extLst>
      <p:ext uri="{BB962C8B-B14F-4D97-AF65-F5344CB8AC3E}">
        <p14:creationId xmlns:p14="http://schemas.microsoft.com/office/powerpoint/2010/main" val="1446263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23992" y="188640"/>
            <a:ext cx="4438650" cy="971550"/>
          </a:xfrm>
          <a:prstGeom prst="rect">
            <a:avLst/>
          </a:prstGeom>
          <a:ln>
            <a:noFill/>
          </a:ln>
          <a:effectLst>
            <a:softEdge rad="112500"/>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cap="flat" cmpd="sng">
                <a:solidFill>
                  <a:schemeClr val="bg2"/>
                </a:solidFill>
                <a:prstDash val="solid"/>
                <a:miter lim="800000"/>
                <a:headEnd type="none" w="med" len="med"/>
                <a:tailEnd type="none" w="med" len="med"/>
              </a14:hiddenLine>
            </a:ext>
          </a:extLst>
        </p:spPr>
      </p:pic>
      <p:sp>
        <p:nvSpPr>
          <p:cNvPr id="10" name="Rectangle 9" descr="80%"/>
          <p:cNvSpPr>
            <a:spLocks noChangeArrowheads="1"/>
          </p:cNvSpPr>
          <p:nvPr/>
        </p:nvSpPr>
        <p:spPr bwMode="auto">
          <a:xfrm>
            <a:off x="1524000" y="2432051"/>
            <a:ext cx="2255838" cy="2287587"/>
          </a:xfrm>
          <a:prstGeom prst="rect">
            <a:avLst/>
          </a:prstGeom>
          <a:solidFill>
            <a:schemeClr val="bg1">
              <a:lumMod val="85000"/>
            </a:schemeClr>
          </a:solidFill>
          <a:ln w="12700">
            <a:solidFill>
              <a:schemeClr val="bg2"/>
            </a:solidFill>
            <a:miter lim="800000"/>
            <a:headEnd/>
            <a:tailEnd/>
          </a:ln>
          <a:effectLst/>
        </p:spPr>
        <p:txBody>
          <a:bodyPr wrap="none" anchor="ctr"/>
          <a:lstStyle/>
          <a:p>
            <a:pPr eaLnBrk="0" fontAlgn="base" hangingPunct="0">
              <a:spcBef>
                <a:spcPct val="0"/>
              </a:spcBef>
              <a:spcAft>
                <a:spcPct val="0"/>
              </a:spcAft>
            </a:pPr>
            <a:endParaRPr lang="en-GB" sz="2400" dirty="0">
              <a:solidFill>
                <a:srgbClr val="000000"/>
              </a:solidFill>
              <a:latin typeface="Malgun Gothic" panose="020B0503020000020004" pitchFamily="34" charset="-127"/>
              <a:ea typeface="Malgun Gothic" panose="020B0503020000020004" pitchFamily="34" charset="-127"/>
            </a:endParaRPr>
          </a:p>
        </p:txBody>
      </p:sp>
      <p:sp>
        <p:nvSpPr>
          <p:cNvPr id="11" name="Text Box 3"/>
          <p:cNvSpPr txBox="1">
            <a:spLocks noChangeArrowheads="1"/>
          </p:cNvSpPr>
          <p:nvPr/>
        </p:nvSpPr>
        <p:spPr bwMode="auto">
          <a:xfrm>
            <a:off x="2570410" y="4127500"/>
            <a:ext cx="901209" cy="523220"/>
          </a:xfrm>
          <a:prstGeom prst="rect">
            <a:avLst/>
          </a:prstGeom>
          <a:noFill/>
          <a:ln w="12700">
            <a:noFill/>
            <a:miter lim="800000"/>
            <a:headEnd/>
            <a:tailEnd/>
          </a:ln>
          <a:effectLst/>
        </p:spPr>
        <p:txBody>
          <a:bodyPr wrap="none">
            <a:spAutoFit/>
          </a:bodyPr>
          <a:lstStyle/>
          <a:p>
            <a:pPr algn="ctr" eaLnBrk="0" fontAlgn="base" hangingPunct="0">
              <a:spcBef>
                <a:spcPct val="0"/>
              </a:spcBef>
              <a:spcAft>
                <a:spcPct val="0"/>
              </a:spcAft>
            </a:pPr>
            <a:r>
              <a:rPr lang="en-GB" sz="1400" dirty="0">
                <a:solidFill>
                  <a:srgbClr val="000000"/>
                </a:solidFill>
                <a:latin typeface="Malgun Gothic" panose="020B0503020000020004" pitchFamily="34" charset="-127"/>
                <a:ea typeface="Malgun Gothic" panose="020B0503020000020004" pitchFamily="34" charset="-127"/>
              </a:rPr>
              <a:t>Initiating</a:t>
            </a:r>
            <a:br>
              <a:rPr lang="en-GB" sz="1400" dirty="0">
                <a:solidFill>
                  <a:srgbClr val="000000"/>
                </a:solidFill>
                <a:latin typeface="Malgun Gothic" panose="020B0503020000020004" pitchFamily="34" charset="-127"/>
                <a:ea typeface="Malgun Gothic" panose="020B0503020000020004" pitchFamily="34" charset="-127"/>
              </a:rPr>
            </a:br>
            <a:r>
              <a:rPr lang="en-GB" sz="1400" dirty="0">
                <a:solidFill>
                  <a:srgbClr val="000000"/>
                </a:solidFill>
                <a:latin typeface="Malgun Gothic" panose="020B0503020000020004" pitchFamily="34" charset="-127"/>
                <a:ea typeface="Malgun Gothic" panose="020B0503020000020004" pitchFamily="34" charset="-127"/>
              </a:rPr>
              <a:t>party</a:t>
            </a:r>
          </a:p>
        </p:txBody>
      </p:sp>
      <p:sp>
        <p:nvSpPr>
          <p:cNvPr id="12" name="Text Box 4"/>
          <p:cNvSpPr txBox="1">
            <a:spLocks noChangeArrowheads="1"/>
          </p:cNvSpPr>
          <p:nvPr/>
        </p:nvSpPr>
        <p:spPr bwMode="auto">
          <a:xfrm>
            <a:off x="1770981" y="4129087"/>
            <a:ext cx="749052" cy="523220"/>
          </a:xfrm>
          <a:prstGeom prst="rect">
            <a:avLst/>
          </a:prstGeom>
          <a:noFill/>
          <a:ln w="12700">
            <a:noFill/>
            <a:miter lim="800000"/>
            <a:headEnd/>
            <a:tailEnd/>
          </a:ln>
          <a:effectLst/>
        </p:spPr>
        <p:txBody>
          <a:bodyPr wrap="none">
            <a:spAutoFit/>
          </a:bodyPr>
          <a:lstStyle/>
          <a:p>
            <a:pPr algn="ctr" eaLnBrk="0" fontAlgn="base" hangingPunct="0">
              <a:spcBef>
                <a:spcPct val="0"/>
              </a:spcBef>
              <a:spcAft>
                <a:spcPct val="0"/>
              </a:spcAft>
            </a:pPr>
            <a:r>
              <a:rPr lang="en-GB" sz="1400" dirty="0">
                <a:solidFill>
                  <a:srgbClr val="000000"/>
                </a:solidFill>
                <a:latin typeface="Malgun Gothic" panose="020B0503020000020004" pitchFamily="34" charset="-127"/>
                <a:ea typeface="Malgun Gothic" panose="020B0503020000020004" pitchFamily="34" charset="-127"/>
              </a:rPr>
              <a:t>Debtor</a:t>
            </a:r>
            <a:br>
              <a:rPr lang="en-GB" sz="1400" dirty="0">
                <a:solidFill>
                  <a:srgbClr val="000000"/>
                </a:solidFill>
                <a:latin typeface="Malgun Gothic" panose="020B0503020000020004" pitchFamily="34" charset="-127"/>
                <a:ea typeface="Malgun Gothic" panose="020B0503020000020004" pitchFamily="34" charset="-127"/>
              </a:rPr>
            </a:br>
            <a:endParaRPr lang="en-GB" sz="1400" dirty="0">
              <a:solidFill>
                <a:srgbClr val="000000"/>
              </a:solidFill>
              <a:latin typeface="Malgun Gothic" panose="020B0503020000020004" pitchFamily="34" charset="-127"/>
              <a:ea typeface="Malgun Gothic" panose="020B0503020000020004" pitchFamily="34" charset="-127"/>
            </a:endParaRPr>
          </a:p>
        </p:txBody>
      </p:sp>
      <p:sp>
        <p:nvSpPr>
          <p:cNvPr id="13" name="Text Box 5"/>
          <p:cNvSpPr txBox="1">
            <a:spLocks noChangeArrowheads="1"/>
          </p:cNvSpPr>
          <p:nvPr/>
        </p:nvSpPr>
        <p:spPr bwMode="auto">
          <a:xfrm>
            <a:off x="2743201" y="2386012"/>
            <a:ext cx="1103635" cy="523220"/>
          </a:xfrm>
          <a:prstGeom prst="rect">
            <a:avLst/>
          </a:prstGeom>
          <a:noFill/>
          <a:ln w="12700">
            <a:noFill/>
            <a:miter lim="800000"/>
            <a:headEnd/>
            <a:tailEnd/>
          </a:ln>
          <a:effectLst/>
        </p:spPr>
        <p:txBody>
          <a:bodyPr wrap="none">
            <a:spAutoFit/>
          </a:bodyPr>
          <a:lstStyle/>
          <a:p>
            <a:pPr algn="ctr" eaLnBrk="0" fontAlgn="base" hangingPunct="0">
              <a:spcBef>
                <a:spcPct val="0"/>
              </a:spcBef>
              <a:spcAft>
                <a:spcPct val="0"/>
              </a:spcAft>
            </a:pPr>
            <a:r>
              <a:rPr lang="en-GB" sz="1400" dirty="0">
                <a:solidFill>
                  <a:sysClr val="windowText" lastClr="000000"/>
                </a:solidFill>
                <a:latin typeface="Malgun Gothic" panose="020B0503020000020004" pitchFamily="34" charset="-127"/>
                <a:ea typeface="Malgun Gothic" panose="020B0503020000020004" pitchFamily="34" charset="-127"/>
              </a:rPr>
              <a:t>Forwarding</a:t>
            </a:r>
          </a:p>
          <a:p>
            <a:pPr algn="ctr" eaLnBrk="0" fontAlgn="base" hangingPunct="0">
              <a:spcBef>
                <a:spcPct val="0"/>
              </a:spcBef>
              <a:spcAft>
                <a:spcPct val="0"/>
              </a:spcAft>
            </a:pPr>
            <a:r>
              <a:rPr lang="en-GB" sz="1400" dirty="0">
                <a:solidFill>
                  <a:sysClr val="windowText" lastClr="000000"/>
                </a:solidFill>
                <a:latin typeface="Malgun Gothic" panose="020B0503020000020004" pitchFamily="34" charset="-127"/>
                <a:ea typeface="Malgun Gothic" panose="020B0503020000020004" pitchFamily="34" charset="-127"/>
              </a:rPr>
              <a:t> agent</a:t>
            </a:r>
          </a:p>
        </p:txBody>
      </p:sp>
      <p:pic>
        <p:nvPicPr>
          <p:cNvPr id="14" name="Picture 13" descr="UserOperator"/>
          <p:cNvPicPr>
            <a:picLocks noChangeAspect="1" noChangeArrowheads="1"/>
          </p:cNvPicPr>
          <p:nvPr/>
        </p:nvPicPr>
        <p:blipFill>
          <a:blip r:embed="rId4" cstate="print">
            <a:duotone>
              <a:prstClr val="black"/>
              <a:srgbClr val="D9C3A5">
                <a:tint val="50000"/>
                <a:satMod val="180000"/>
              </a:srgbClr>
            </a:duotone>
          </a:blip>
          <a:srcRect/>
          <a:stretch>
            <a:fillRect/>
          </a:stretch>
        </p:blipFill>
        <p:spPr bwMode="auto">
          <a:xfrm>
            <a:off x="1524001" y="2811462"/>
            <a:ext cx="454025" cy="471488"/>
          </a:xfrm>
          <a:prstGeom prst="rect">
            <a:avLst/>
          </a:prstGeom>
          <a:noFill/>
        </p:spPr>
      </p:pic>
      <p:sp>
        <p:nvSpPr>
          <p:cNvPr id="15" name="Text Box 7"/>
          <p:cNvSpPr txBox="1">
            <a:spLocks noChangeArrowheads="1"/>
          </p:cNvSpPr>
          <p:nvPr/>
        </p:nvSpPr>
        <p:spPr bwMode="auto">
          <a:xfrm>
            <a:off x="1605769" y="2540000"/>
            <a:ext cx="936603" cy="523220"/>
          </a:xfrm>
          <a:prstGeom prst="rect">
            <a:avLst/>
          </a:prstGeom>
          <a:noFill/>
          <a:ln w="12700">
            <a:noFill/>
            <a:miter lim="800000"/>
            <a:headEnd/>
            <a:tailEnd/>
          </a:ln>
          <a:effectLst/>
        </p:spPr>
        <p:txBody>
          <a:bodyPr wrap="none">
            <a:spAutoFit/>
          </a:bodyPr>
          <a:lstStyle/>
          <a:p>
            <a:pPr algn="ctr" eaLnBrk="0" fontAlgn="base" hangingPunct="0">
              <a:spcBef>
                <a:spcPct val="0"/>
              </a:spcBef>
              <a:spcAft>
                <a:spcPct val="0"/>
              </a:spcAft>
            </a:pPr>
            <a:r>
              <a:rPr lang="en-GB" sz="1400" dirty="0">
                <a:solidFill>
                  <a:srgbClr val="000000"/>
                </a:solidFill>
                <a:latin typeface="Malgun Gothic" panose="020B0503020000020004" pitchFamily="34" charset="-127"/>
                <a:ea typeface="Malgun Gothic" panose="020B0503020000020004" pitchFamily="34" charset="-127"/>
              </a:rPr>
              <a:t>Ultimate </a:t>
            </a:r>
          </a:p>
          <a:p>
            <a:pPr algn="ctr" eaLnBrk="0" fontAlgn="base" hangingPunct="0">
              <a:spcBef>
                <a:spcPct val="0"/>
              </a:spcBef>
              <a:spcAft>
                <a:spcPct val="0"/>
              </a:spcAft>
            </a:pPr>
            <a:r>
              <a:rPr lang="en-GB" sz="1400" dirty="0">
                <a:solidFill>
                  <a:srgbClr val="000000"/>
                </a:solidFill>
                <a:latin typeface="Malgun Gothic" panose="020B0503020000020004" pitchFamily="34" charset="-127"/>
                <a:ea typeface="Malgun Gothic" panose="020B0503020000020004" pitchFamily="34" charset="-127"/>
              </a:rPr>
              <a:t>   Debtor</a:t>
            </a:r>
          </a:p>
        </p:txBody>
      </p:sp>
      <p:pic>
        <p:nvPicPr>
          <p:cNvPr id="17" name="Picture 10"/>
          <p:cNvPicPr>
            <a:picLocks noChangeArrowheads="1"/>
          </p:cNvPicPr>
          <p:nvPr/>
        </p:nvPicPr>
        <p:blipFill>
          <a:blip r:embed="rId5" cstate="print"/>
          <a:srcRect/>
          <a:stretch>
            <a:fillRect/>
          </a:stretch>
        </p:blipFill>
        <p:spPr bwMode="auto">
          <a:xfrm>
            <a:off x="3241676" y="2847975"/>
            <a:ext cx="377825" cy="501650"/>
          </a:xfrm>
          <a:prstGeom prst="rect">
            <a:avLst/>
          </a:prstGeom>
          <a:noFill/>
          <a:ln w="12700">
            <a:noFill/>
            <a:miter lim="800000"/>
            <a:headEnd/>
            <a:tailEnd/>
          </a:ln>
          <a:effectLst/>
        </p:spPr>
      </p:pic>
      <p:sp>
        <p:nvSpPr>
          <p:cNvPr id="18" name="Line 11"/>
          <p:cNvSpPr>
            <a:spLocks noChangeShapeType="1"/>
          </p:cNvSpPr>
          <p:nvPr/>
        </p:nvSpPr>
        <p:spPr bwMode="auto">
          <a:xfrm>
            <a:off x="1816100" y="3295650"/>
            <a:ext cx="171450" cy="273050"/>
          </a:xfrm>
          <a:prstGeom prst="line">
            <a:avLst/>
          </a:prstGeom>
          <a:noFill/>
          <a:ln w="28575">
            <a:solidFill>
              <a:schemeClr val="tx1"/>
            </a:solidFill>
            <a:prstDash val="sysDot"/>
            <a:round/>
            <a:headEnd/>
            <a:tailEnd type="triangle" w="med" len="med"/>
          </a:ln>
          <a:effectLst/>
        </p:spPr>
        <p:txBody>
          <a:bodyPr anchor="ctr"/>
          <a:lstStyle/>
          <a:p>
            <a:pPr eaLnBrk="0" fontAlgn="base" hangingPunct="0">
              <a:spcBef>
                <a:spcPct val="0"/>
              </a:spcBef>
              <a:spcAft>
                <a:spcPct val="0"/>
              </a:spcAft>
            </a:pPr>
            <a:endParaRPr lang="en-GB" sz="2400" dirty="0">
              <a:solidFill>
                <a:srgbClr val="000000"/>
              </a:solidFill>
              <a:latin typeface="Malgun Gothic" panose="020B0503020000020004" pitchFamily="34" charset="-127"/>
              <a:ea typeface="Malgun Gothic" panose="020B0503020000020004" pitchFamily="34" charset="-127"/>
            </a:endParaRPr>
          </a:p>
        </p:txBody>
      </p:sp>
      <p:sp>
        <p:nvSpPr>
          <p:cNvPr id="19" name="Line 12"/>
          <p:cNvSpPr>
            <a:spLocks noChangeShapeType="1"/>
          </p:cNvSpPr>
          <p:nvPr/>
        </p:nvSpPr>
        <p:spPr bwMode="auto">
          <a:xfrm>
            <a:off x="2413001" y="3944937"/>
            <a:ext cx="352425" cy="0"/>
          </a:xfrm>
          <a:prstGeom prst="line">
            <a:avLst/>
          </a:prstGeom>
          <a:noFill/>
          <a:ln w="28575">
            <a:solidFill>
              <a:schemeClr val="tx1"/>
            </a:solidFill>
            <a:prstDash val="solid"/>
            <a:round/>
            <a:headEnd/>
            <a:tailEnd type="triangle" w="med" len="med"/>
          </a:ln>
          <a:effectLst/>
        </p:spPr>
        <p:txBody>
          <a:bodyPr anchor="ctr"/>
          <a:lstStyle/>
          <a:p>
            <a:pPr eaLnBrk="0" fontAlgn="base" hangingPunct="0">
              <a:spcBef>
                <a:spcPct val="0"/>
              </a:spcBef>
              <a:spcAft>
                <a:spcPct val="0"/>
              </a:spcAft>
            </a:pPr>
            <a:endParaRPr lang="en-GB" sz="2400" dirty="0">
              <a:solidFill>
                <a:srgbClr val="000000"/>
              </a:solidFill>
              <a:latin typeface="Malgun Gothic" panose="020B0503020000020004" pitchFamily="34" charset="-127"/>
              <a:ea typeface="Malgun Gothic" panose="020B0503020000020004" pitchFamily="34" charset="-127"/>
            </a:endParaRPr>
          </a:p>
        </p:txBody>
      </p:sp>
      <p:sp>
        <p:nvSpPr>
          <p:cNvPr id="20" name="Line 13"/>
          <p:cNvSpPr>
            <a:spLocks noChangeShapeType="1"/>
          </p:cNvSpPr>
          <p:nvPr/>
        </p:nvSpPr>
        <p:spPr bwMode="auto">
          <a:xfrm>
            <a:off x="3200401" y="3944937"/>
            <a:ext cx="569913" cy="0"/>
          </a:xfrm>
          <a:prstGeom prst="line">
            <a:avLst/>
          </a:prstGeom>
          <a:noFill/>
          <a:ln w="28575">
            <a:solidFill>
              <a:schemeClr val="tx1"/>
            </a:solidFill>
            <a:prstDash val="solid"/>
            <a:round/>
            <a:headEnd/>
            <a:tailEnd type="triangle" w="med" len="med"/>
          </a:ln>
          <a:effectLst/>
        </p:spPr>
        <p:txBody>
          <a:bodyPr anchor="ctr"/>
          <a:lstStyle/>
          <a:p>
            <a:pPr eaLnBrk="0" fontAlgn="base" hangingPunct="0">
              <a:spcBef>
                <a:spcPct val="0"/>
              </a:spcBef>
              <a:spcAft>
                <a:spcPct val="0"/>
              </a:spcAft>
            </a:pPr>
            <a:endParaRPr lang="en-GB" sz="2400" dirty="0">
              <a:solidFill>
                <a:srgbClr val="000000"/>
              </a:solidFill>
              <a:latin typeface="Malgun Gothic" panose="020B0503020000020004" pitchFamily="34" charset="-127"/>
              <a:ea typeface="Malgun Gothic" panose="020B0503020000020004" pitchFamily="34" charset="-127"/>
            </a:endParaRPr>
          </a:p>
        </p:txBody>
      </p:sp>
      <p:sp>
        <p:nvSpPr>
          <p:cNvPr id="21" name="Line 14"/>
          <p:cNvSpPr>
            <a:spLocks noChangeShapeType="1"/>
          </p:cNvSpPr>
          <p:nvPr/>
        </p:nvSpPr>
        <p:spPr bwMode="auto">
          <a:xfrm flipV="1">
            <a:off x="3060700" y="3354388"/>
            <a:ext cx="211138" cy="365125"/>
          </a:xfrm>
          <a:prstGeom prst="line">
            <a:avLst/>
          </a:prstGeom>
          <a:noFill/>
          <a:ln w="28575">
            <a:solidFill>
              <a:schemeClr val="tx1"/>
            </a:solidFill>
            <a:prstDash val="solid"/>
            <a:round/>
            <a:headEnd/>
            <a:tailEnd type="triangle" w="med" len="med"/>
          </a:ln>
          <a:effectLst/>
        </p:spPr>
        <p:txBody>
          <a:bodyPr anchor="ctr"/>
          <a:lstStyle/>
          <a:p>
            <a:pPr eaLnBrk="0" fontAlgn="base" hangingPunct="0">
              <a:spcBef>
                <a:spcPct val="0"/>
              </a:spcBef>
              <a:spcAft>
                <a:spcPct val="0"/>
              </a:spcAft>
            </a:pPr>
            <a:endParaRPr lang="en-GB" sz="2400" dirty="0">
              <a:solidFill>
                <a:srgbClr val="000000"/>
              </a:solidFill>
              <a:latin typeface="Malgun Gothic" panose="020B0503020000020004" pitchFamily="34" charset="-127"/>
              <a:ea typeface="Malgun Gothic" panose="020B0503020000020004" pitchFamily="34" charset="-127"/>
            </a:endParaRPr>
          </a:p>
        </p:txBody>
      </p:sp>
      <p:sp>
        <p:nvSpPr>
          <p:cNvPr id="22" name="Line 15"/>
          <p:cNvSpPr>
            <a:spLocks noChangeShapeType="1"/>
          </p:cNvSpPr>
          <p:nvPr/>
        </p:nvSpPr>
        <p:spPr bwMode="auto">
          <a:xfrm>
            <a:off x="3556000" y="3395663"/>
            <a:ext cx="198438" cy="303213"/>
          </a:xfrm>
          <a:prstGeom prst="line">
            <a:avLst/>
          </a:prstGeom>
          <a:noFill/>
          <a:ln w="28575">
            <a:solidFill>
              <a:schemeClr val="tx1"/>
            </a:solidFill>
            <a:prstDash val="solid"/>
            <a:round/>
            <a:headEnd/>
            <a:tailEnd type="triangle" w="med" len="med"/>
          </a:ln>
          <a:effectLst/>
        </p:spPr>
        <p:txBody>
          <a:bodyPr anchor="ctr"/>
          <a:lstStyle/>
          <a:p>
            <a:pPr eaLnBrk="0" fontAlgn="base" hangingPunct="0">
              <a:spcBef>
                <a:spcPct val="0"/>
              </a:spcBef>
              <a:spcAft>
                <a:spcPct val="0"/>
              </a:spcAft>
            </a:pPr>
            <a:endParaRPr lang="en-GB" sz="2400" dirty="0">
              <a:solidFill>
                <a:srgbClr val="000000"/>
              </a:solidFill>
              <a:latin typeface="Malgun Gothic" panose="020B0503020000020004" pitchFamily="34" charset="-127"/>
              <a:ea typeface="Malgun Gothic" panose="020B0503020000020004" pitchFamily="34" charset="-127"/>
            </a:endParaRPr>
          </a:p>
        </p:txBody>
      </p:sp>
      <p:sp>
        <p:nvSpPr>
          <p:cNvPr id="23" name="Rectangle 17" descr="80%"/>
          <p:cNvSpPr>
            <a:spLocks noChangeArrowheads="1"/>
          </p:cNvSpPr>
          <p:nvPr/>
        </p:nvSpPr>
        <p:spPr bwMode="auto">
          <a:xfrm>
            <a:off x="9411925" y="2432051"/>
            <a:ext cx="1243012" cy="2287587"/>
          </a:xfrm>
          <a:prstGeom prst="rect">
            <a:avLst/>
          </a:prstGeom>
          <a:solidFill>
            <a:schemeClr val="bg1">
              <a:lumMod val="85000"/>
            </a:schemeClr>
          </a:solidFill>
          <a:ln w="12700">
            <a:solidFill>
              <a:schemeClr val="bg2"/>
            </a:solidFill>
            <a:miter lim="800000"/>
            <a:headEnd/>
            <a:tailEnd/>
          </a:ln>
          <a:effectLst/>
        </p:spPr>
        <p:txBody>
          <a:bodyPr wrap="none" anchor="ctr"/>
          <a:lstStyle/>
          <a:p>
            <a:pPr eaLnBrk="0" fontAlgn="base" hangingPunct="0">
              <a:spcBef>
                <a:spcPct val="0"/>
              </a:spcBef>
              <a:spcAft>
                <a:spcPct val="0"/>
              </a:spcAft>
            </a:pPr>
            <a:endParaRPr lang="en-GB" sz="2400" dirty="0">
              <a:solidFill>
                <a:srgbClr val="000000"/>
              </a:solidFill>
              <a:latin typeface="Malgun Gothic" panose="020B0503020000020004" pitchFamily="34" charset="-127"/>
              <a:ea typeface="Malgun Gothic" panose="020B0503020000020004" pitchFamily="34" charset="-127"/>
            </a:endParaRPr>
          </a:p>
        </p:txBody>
      </p:sp>
      <p:sp>
        <p:nvSpPr>
          <p:cNvPr id="24" name="Text Box 18"/>
          <p:cNvSpPr txBox="1">
            <a:spLocks noChangeArrowheads="1"/>
          </p:cNvSpPr>
          <p:nvPr/>
        </p:nvSpPr>
        <p:spPr bwMode="auto">
          <a:xfrm>
            <a:off x="9725975" y="4102100"/>
            <a:ext cx="841064" cy="523220"/>
          </a:xfrm>
          <a:prstGeom prst="rect">
            <a:avLst/>
          </a:prstGeom>
          <a:noFill/>
          <a:ln w="12700">
            <a:noFill/>
            <a:miter lim="800000"/>
            <a:headEnd/>
            <a:tailEnd/>
          </a:ln>
          <a:effectLst/>
        </p:spPr>
        <p:txBody>
          <a:bodyPr wrap="none">
            <a:spAutoFit/>
          </a:bodyPr>
          <a:lstStyle/>
          <a:p>
            <a:pPr algn="ctr" eaLnBrk="0" fontAlgn="base" hangingPunct="0">
              <a:spcBef>
                <a:spcPct val="0"/>
              </a:spcBef>
              <a:spcAft>
                <a:spcPct val="0"/>
              </a:spcAft>
            </a:pPr>
            <a:r>
              <a:rPr lang="en-GB" sz="1400" dirty="0">
                <a:solidFill>
                  <a:srgbClr val="000000"/>
                </a:solidFill>
                <a:latin typeface="Malgun Gothic" panose="020B0503020000020004" pitchFamily="34" charset="-127"/>
                <a:ea typeface="Malgun Gothic" panose="020B0503020000020004" pitchFamily="34" charset="-127"/>
              </a:rPr>
              <a:t>Creditor</a:t>
            </a:r>
            <a:br>
              <a:rPr lang="en-GB" sz="1400" dirty="0">
                <a:solidFill>
                  <a:srgbClr val="000000"/>
                </a:solidFill>
                <a:latin typeface="Malgun Gothic" panose="020B0503020000020004" pitchFamily="34" charset="-127"/>
                <a:ea typeface="Malgun Gothic" panose="020B0503020000020004" pitchFamily="34" charset="-127"/>
              </a:rPr>
            </a:br>
            <a:endParaRPr lang="en-GB" sz="1400" dirty="0">
              <a:solidFill>
                <a:srgbClr val="000000"/>
              </a:solidFill>
              <a:latin typeface="Malgun Gothic" panose="020B0503020000020004" pitchFamily="34" charset="-127"/>
              <a:ea typeface="Malgun Gothic" panose="020B0503020000020004" pitchFamily="34" charset="-127"/>
            </a:endParaRPr>
          </a:p>
        </p:txBody>
      </p:sp>
      <p:pic>
        <p:nvPicPr>
          <p:cNvPr id="26" name="Picture 20" descr="UserOperator"/>
          <p:cNvPicPr>
            <a:picLocks noChangeAspect="1" noChangeArrowheads="1"/>
          </p:cNvPicPr>
          <p:nvPr/>
        </p:nvPicPr>
        <p:blipFill>
          <a:blip r:embed="rId4" cstate="print">
            <a:duotone>
              <a:prstClr val="black"/>
              <a:srgbClr val="D9C3A5">
                <a:tint val="50000"/>
                <a:satMod val="180000"/>
              </a:srgbClr>
            </a:duotone>
          </a:blip>
          <a:srcRect/>
          <a:stretch>
            <a:fillRect/>
          </a:stretch>
        </p:blipFill>
        <p:spPr bwMode="auto">
          <a:xfrm>
            <a:off x="10220326" y="2813051"/>
            <a:ext cx="454025" cy="471487"/>
          </a:xfrm>
          <a:prstGeom prst="rect">
            <a:avLst/>
          </a:prstGeom>
          <a:noFill/>
        </p:spPr>
      </p:pic>
      <p:sp>
        <p:nvSpPr>
          <p:cNvPr id="27" name="Text Box 21"/>
          <p:cNvSpPr txBox="1">
            <a:spLocks noChangeArrowheads="1"/>
          </p:cNvSpPr>
          <p:nvPr/>
        </p:nvSpPr>
        <p:spPr bwMode="auto">
          <a:xfrm>
            <a:off x="9083675" y="2520811"/>
            <a:ext cx="1310102" cy="523220"/>
          </a:xfrm>
          <a:prstGeom prst="rect">
            <a:avLst/>
          </a:prstGeom>
          <a:noFill/>
          <a:ln w="12700">
            <a:noFill/>
            <a:miter lim="800000"/>
            <a:headEnd/>
            <a:tailEnd/>
          </a:ln>
          <a:effectLst/>
        </p:spPr>
        <p:txBody>
          <a:bodyPr wrap="none">
            <a:spAutoFit/>
          </a:bodyPr>
          <a:lstStyle/>
          <a:p>
            <a:pPr algn="ctr" eaLnBrk="0" fontAlgn="base" hangingPunct="0">
              <a:spcBef>
                <a:spcPct val="0"/>
              </a:spcBef>
              <a:spcAft>
                <a:spcPct val="0"/>
              </a:spcAft>
            </a:pPr>
            <a:r>
              <a:rPr lang="en-GB" sz="1400" dirty="0">
                <a:solidFill>
                  <a:srgbClr val="000000"/>
                </a:solidFill>
                <a:latin typeface="Malgun Gothic" panose="020B0503020000020004" pitchFamily="34" charset="-127"/>
                <a:ea typeface="Malgun Gothic" panose="020B0503020000020004" pitchFamily="34" charset="-127"/>
              </a:rPr>
              <a:t>       Ultimate</a:t>
            </a:r>
          </a:p>
          <a:p>
            <a:pPr algn="ctr" eaLnBrk="0" fontAlgn="base" hangingPunct="0">
              <a:spcBef>
                <a:spcPct val="0"/>
              </a:spcBef>
              <a:spcAft>
                <a:spcPct val="0"/>
              </a:spcAft>
            </a:pPr>
            <a:r>
              <a:rPr lang="en-GB" sz="1400" dirty="0">
                <a:solidFill>
                  <a:srgbClr val="000000"/>
                </a:solidFill>
                <a:latin typeface="Malgun Gothic" panose="020B0503020000020004" pitchFamily="34" charset="-127"/>
                <a:ea typeface="Malgun Gothic" panose="020B0503020000020004" pitchFamily="34" charset="-127"/>
              </a:rPr>
              <a:t>       Creditor</a:t>
            </a:r>
          </a:p>
        </p:txBody>
      </p:sp>
      <p:sp>
        <p:nvSpPr>
          <p:cNvPr id="28" name="Line 22"/>
          <p:cNvSpPr>
            <a:spLocks noChangeShapeType="1"/>
          </p:cNvSpPr>
          <p:nvPr/>
        </p:nvSpPr>
        <p:spPr bwMode="auto">
          <a:xfrm>
            <a:off x="9423400" y="3944937"/>
            <a:ext cx="469900" cy="0"/>
          </a:xfrm>
          <a:prstGeom prst="line">
            <a:avLst/>
          </a:prstGeom>
          <a:noFill/>
          <a:ln w="28575">
            <a:solidFill>
              <a:schemeClr val="tx1"/>
            </a:solidFill>
            <a:prstDash val="solid"/>
            <a:round/>
            <a:headEnd/>
            <a:tailEnd type="triangle" w="med" len="med"/>
          </a:ln>
          <a:effectLst/>
        </p:spPr>
        <p:txBody>
          <a:bodyPr anchor="ctr"/>
          <a:lstStyle/>
          <a:p>
            <a:pPr eaLnBrk="0" fontAlgn="base" hangingPunct="0">
              <a:spcBef>
                <a:spcPct val="0"/>
              </a:spcBef>
              <a:spcAft>
                <a:spcPct val="0"/>
              </a:spcAft>
            </a:pPr>
            <a:endParaRPr lang="en-GB" sz="2400" dirty="0">
              <a:solidFill>
                <a:srgbClr val="000000"/>
              </a:solidFill>
              <a:latin typeface="Malgun Gothic" panose="020B0503020000020004" pitchFamily="34" charset="-127"/>
              <a:ea typeface="Malgun Gothic" panose="020B0503020000020004" pitchFamily="34" charset="-127"/>
            </a:endParaRPr>
          </a:p>
        </p:txBody>
      </p:sp>
      <p:sp>
        <p:nvSpPr>
          <p:cNvPr id="29" name="Line 23"/>
          <p:cNvSpPr>
            <a:spLocks noChangeShapeType="1"/>
          </p:cNvSpPr>
          <p:nvPr/>
        </p:nvSpPr>
        <p:spPr bwMode="auto">
          <a:xfrm flipV="1">
            <a:off x="10155238" y="3265487"/>
            <a:ext cx="222250" cy="311150"/>
          </a:xfrm>
          <a:prstGeom prst="line">
            <a:avLst/>
          </a:prstGeom>
          <a:noFill/>
          <a:ln w="28575">
            <a:solidFill>
              <a:schemeClr val="tx1"/>
            </a:solidFill>
            <a:prstDash val="sysDot"/>
            <a:round/>
            <a:headEnd/>
            <a:tailEnd type="triangle" w="med" len="med"/>
          </a:ln>
          <a:effectLst/>
        </p:spPr>
        <p:txBody>
          <a:bodyPr anchor="ctr"/>
          <a:lstStyle/>
          <a:p>
            <a:pPr eaLnBrk="0" fontAlgn="base" hangingPunct="0">
              <a:spcBef>
                <a:spcPct val="0"/>
              </a:spcBef>
              <a:spcAft>
                <a:spcPct val="0"/>
              </a:spcAft>
            </a:pPr>
            <a:endParaRPr lang="en-GB" sz="2400" dirty="0">
              <a:solidFill>
                <a:srgbClr val="000000"/>
              </a:solidFill>
              <a:latin typeface="Malgun Gothic" panose="020B0503020000020004" pitchFamily="34" charset="-127"/>
              <a:ea typeface="Malgun Gothic" panose="020B0503020000020004" pitchFamily="34" charset="-127"/>
            </a:endParaRPr>
          </a:p>
        </p:txBody>
      </p:sp>
      <p:sp>
        <p:nvSpPr>
          <p:cNvPr id="30" name="Rectangle 25"/>
          <p:cNvSpPr>
            <a:spLocks noChangeArrowheads="1"/>
          </p:cNvSpPr>
          <p:nvPr/>
        </p:nvSpPr>
        <p:spPr bwMode="auto">
          <a:xfrm>
            <a:off x="3798888" y="2433638"/>
            <a:ext cx="5607050" cy="2284413"/>
          </a:xfrm>
          <a:prstGeom prst="rect">
            <a:avLst/>
          </a:prstGeom>
          <a:solidFill>
            <a:srgbClr val="0070C0"/>
          </a:solidFill>
          <a:ln w="12700">
            <a:solidFill>
              <a:schemeClr val="bg2"/>
            </a:solidFill>
            <a:miter lim="800000"/>
            <a:headEnd/>
            <a:tailEnd/>
          </a:ln>
          <a:effectLst/>
        </p:spPr>
        <p:txBody>
          <a:bodyPr wrap="none" anchor="ctr"/>
          <a:lstStyle/>
          <a:p>
            <a:pPr eaLnBrk="0" fontAlgn="base" hangingPunct="0">
              <a:spcBef>
                <a:spcPct val="0"/>
              </a:spcBef>
              <a:spcAft>
                <a:spcPct val="0"/>
              </a:spcAft>
            </a:pPr>
            <a:endParaRPr lang="en-GB" sz="2400" dirty="0">
              <a:solidFill>
                <a:srgbClr val="000000"/>
              </a:solidFill>
              <a:latin typeface="Malgun Gothic" panose="020B0503020000020004" pitchFamily="34" charset="-127"/>
              <a:ea typeface="Malgun Gothic" panose="020B0503020000020004" pitchFamily="34" charset="-127"/>
            </a:endParaRPr>
          </a:p>
        </p:txBody>
      </p:sp>
      <p:sp>
        <p:nvSpPr>
          <p:cNvPr id="31" name="Text Box 26"/>
          <p:cNvSpPr txBox="1">
            <a:spLocks noChangeArrowheads="1"/>
          </p:cNvSpPr>
          <p:nvPr/>
        </p:nvSpPr>
        <p:spPr bwMode="auto">
          <a:xfrm>
            <a:off x="3792539" y="4125912"/>
            <a:ext cx="749051" cy="523220"/>
          </a:xfrm>
          <a:prstGeom prst="rect">
            <a:avLst/>
          </a:prstGeom>
          <a:noFill/>
          <a:ln w="12700">
            <a:noFill/>
            <a:miter lim="800000"/>
            <a:headEnd/>
            <a:tailEnd/>
          </a:ln>
          <a:effectLst/>
        </p:spPr>
        <p:txBody>
          <a:bodyPr wrap="none">
            <a:spAutoFit/>
          </a:bodyPr>
          <a:lstStyle/>
          <a:p>
            <a:pPr eaLnBrk="0" fontAlgn="base" hangingPunct="0">
              <a:spcBef>
                <a:spcPct val="0"/>
              </a:spcBef>
              <a:spcAft>
                <a:spcPct val="0"/>
              </a:spcAft>
            </a:pPr>
            <a:r>
              <a:rPr lang="en-GB" sz="1400" dirty="0">
                <a:solidFill>
                  <a:srgbClr val="000000"/>
                </a:solidFill>
                <a:latin typeface="Malgun Gothic" panose="020B0503020000020004" pitchFamily="34" charset="-127"/>
                <a:ea typeface="Malgun Gothic" panose="020B0503020000020004" pitchFamily="34" charset="-127"/>
              </a:rPr>
              <a:t>Debtor</a:t>
            </a:r>
          </a:p>
          <a:p>
            <a:pPr eaLnBrk="0" fontAlgn="base" hangingPunct="0">
              <a:spcBef>
                <a:spcPct val="0"/>
              </a:spcBef>
              <a:spcAft>
                <a:spcPct val="0"/>
              </a:spcAft>
            </a:pPr>
            <a:r>
              <a:rPr lang="en-GB" sz="1400" dirty="0">
                <a:solidFill>
                  <a:srgbClr val="000000"/>
                </a:solidFill>
                <a:latin typeface="Malgun Gothic" panose="020B0503020000020004" pitchFamily="34" charset="-127"/>
                <a:ea typeface="Malgun Gothic" panose="020B0503020000020004" pitchFamily="34" charset="-127"/>
              </a:rPr>
              <a:t>agent</a:t>
            </a:r>
          </a:p>
        </p:txBody>
      </p:sp>
      <p:sp>
        <p:nvSpPr>
          <p:cNvPr id="32" name="Text Box 27"/>
          <p:cNvSpPr txBox="1">
            <a:spLocks noChangeArrowheads="1"/>
          </p:cNvSpPr>
          <p:nvPr/>
        </p:nvSpPr>
        <p:spPr bwMode="auto">
          <a:xfrm>
            <a:off x="4715686" y="4100512"/>
            <a:ext cx="1112805" cy="523220"/>
          </a:xfrm>
          <a:prstGeom prst="rect">
            <a:avLst/>
          </a:prstGeom>
          <a:noFill/>
          <a:ln w="12700">
            <a:noFill/>
            <a:miter lim="800000"/>
            <a:headEnd/>
            <a:tailEnd/>
          </a:ln>
          <a:effectLst/>
        </p:spPr>
        <p:txBody>
          <a:bodyPr wrap="none">
            <a:spAutoFit/>
          </a:bodyPr>
          <a:lstStyle/>
          <a:p>
            <a:pPr algn="ctr" eaLnBrk="0" fontAlgn="base" hangingPunct="0">
              <a:spcBef>
                <a:spcPct val="0"/>
              </a:spcBef>
              <a:spcAft>
                <a:spcPct val="0"/>
              </a:spcAft>
            </a:pPr>
            <a:r>
              <a:rPr lang="en-GB" sz="1400" dirty="0">
                <a:solidFill>
                  <a:srgbClr val="000000"/>
                </a:solidFill>
                <a:latin typeface="Malgun Gothic" panose="020B0503020000020004" pitchFamily="34" charset="-127"/>
                <a:ea typeface="Malgun Gothic" panose="020B0503020000020004" pitchFamily="34" charset="-127"/>
              </a:rPr>
              <a:t>Instructing </a:t>
            </a:r>
          </a:p>
          <a:p>
            <a:pPr algn="ctr" eaLnBrk="0" fontAlgn="base" hangingPunct="0">
              <a:spcBef>
                <a:spcPct val="0"/>
              </a:spcBef>
              <a:spcAft>
                <a:spcPct val="0"/>
              </a:spcAft>
            </a:pPr>
            <a:r>
              <a:rPr lang="en-GB" sz="1400" dirty="0">
                <a:solidFill>
                  <a:srgbClr val="000000"/>
                </a:solidFill>
                <a:latin typeface="Malgun Gothic" panose="020B0503020000020004" pitchFamily="34" charset="-127"/>
                <a:ea typeface="Malgun Gothic" panose="020B0503020000020004" pitchFamily="34" charset="-127"/>
              </a:rPr>
              <a:t>agent</a:t>
            </a:r>
          </a:p>
        </p:txBody>
      </p:sp>
      <p:sp>
        <p:nvSpPr>
          <p:cNvPr id="33" name="Text Box 28"/>
          <p:cNvSpPr txBox="1">
            <a:spLocks noChangeArrowheads="1"/>
          </p:cNvSpPr>
          <p:nvPr/>
        </p:nvSpPr>
        <p:spPr bwMode="auto">
          <a:xfrm>
            <a:off x="6863281" y="4087812"/>
            <a:ext cx="995915" cy="523220"/>
          </a:xfrm>
          <a:prstGeom prst="rect">
            <a:avLst/>
          </a:prstGeom>
          <a:noFill/>
          <a:ln w="12700">
            <a:noFill/>
            <a:miter lim="800000"/>
            <a:headEnd/>
            <a:tailEnd/>
          </a:ln>
          <a:effectLst/>
        </p:spPr>
        <p:txBody>
          <a:bodyPr wrap="none">
            <a:spAutoFit/>
          </a:bodyPr>
          <a:lstStyle/>
          <a:p>
            <a:pPr algn="ctr" eaLnBrk="0" fontAlgn="base" hangingPunct="0">
              <a:spcBef>
                <a:spcPct val="0"/>
              </a:spcBef>
              <a:spcAft>
                <a:spcPct val="0"/>
              </a:spcAft>
            </a:pPr>
            <a:r>
              <a:rPr lang="en-GB" sz="1400" dirty="0">
                <a:solidFill>
                  <a:srgbClr val="000000"/>
                </a:solidFill>
                <a:latin typeface="Malgun Gothic" panose="020B0503020000020004" pitchFamily="34" charset="-127"/>
                <a:ea typeface="Malgun Gothic" panose="020B0503020000020004" pitchFamily="34" charset="-127"/>
              </a:rPr>
              <a:t>Instructed</a:t>
            </a:r>
          </a:p>
          <a:p>
            <a:pPr algn="ctr" eaLnBrk="0" fontAlgn="base" hangingPunct="0">
              <a:spcBef>
                <a:spcPct val="0"/>
              </a:spcBef>
              <a:spcAft>
                <a:spcPct val="0"/>
              </a:spcAft>
            </a:pPr>
            <a:r>
              <a:rPr lang="en-GB" sz="1400" dirty="0">
                <a:solidFill>
                  <a:srgbClr val="000000"/>
                </a:solidFill>
                <a:latin typeface="Malgun Gothic" panose="020B0503020000020004" pitchFamily="34" charset="-127"/>
                <a:ea typeface="Malgun Gothic" panose="020B0503020000020004" pitchFamily="34" charset="-127"/>
              </a:rPr>
              <a:t>agent</a:t>
            </a:r>
          </a:p>
        </p:txBody>
      </p:sp>
      <p:sp>
        <p:nvSpPr>
          <p:cNvPr id="34" name="Text Box 29"/>
          <p:cNvSpPr txBox="1">
            <a:spLocks noChangeArrowheads="1"/>
          </p:cNvSpPr>
          <p:nvPr/>
        </p:nvSpPr>
        <p:spPr bwMode="auto">
          <a:xfrm>
            <a:off x="8613516" y="4113212"/>
            <a:ext cx="1091133" cy="523220"/>
          </a:xfrm>
          <a:prstGeom prst="rect">
            <a:avLst/>
          </a:prstGeom>
          <a:noFill/>
          <a:ln w="12700">
            <a:noFill/>
            <a:miter lim="800000"/>
            <a:headEnd/>
            <a:tailEnd/>
          </a:ln>
          <a:effectLst/>
        </p:spPr>
        <p:txBody>
          <a:bodyPr wrap="none">
            <a:spAutoFit/>
          </a:bodyPr>
          <a:lstStyle/>
          <a:p>
            <a:pPr algn="ctr" eaLnBrk="0" fontAlgn="base" hangingPunct="0">
              <a:spcBef>
                <a:spcPct val="0"/>
              </a:spcBef>
              <a:spcAft>
                <a:spcPct val="0"/>
              </a:spcAft>
            </a:pPr>
            <a:r>
              <a:rPr lang="en-GB" sz="1400" dirty="0">
                <a:solidFill>
                  <a:srgbClr val="000000"/>
                </a:solidFill>
                <a:latin typeface="Malgun Gothic" panose="020B0503020000020004" pitchFamily="34" charset="-127"/>
                <a:ea typeface="Malgun Gothic" panose="020B0503020000020004" pitchFamily="34" charset="-127"/>
              </a:rPr>
              <a:t>Creditor    </a:t>
            </a:r>
          </a:p>
          <a:p>
            <a:pPr algn="ctr" eaLnBrk="0" fontAlgn="base" hangingPunct="0">
              <a:spcBef>
                <a:spcPct val="0"/>
              </a:spcBef>
              <a:spcAft>
                <a:spcPct val="0"/>
              </a:spcAft>
            </a:pPr>
            <a:r>
              <a:rPr lang="en-GB" sz="1400" dirty="0">
                <a:solidFill>
                  <a:srgbClr val="000000"/>
                </a:solidFill>
                <a:latin typeface="Malgun Gothic" panose="020B0503020000020004" pitchFamily="34" charset="-127"/>
                <a:ea typeface="Malgun Gothic" panose="020B0503020000020004" pitchFamily="34" charset="-127"/>
              </a:rPr>
              <a:t>agent</a:t>
            </a:r>
          </a:p>
        </p:txBody>
      </p:sp>
      <p:sp>
        <p:nvSpPr>
          <p:cNvPr id="35" name="Text Box 30"/>
          <p:cNvSpPr txBox="1">
            <a:spLocks noChangeArrowheads="1"/>
          </p:cNvSpPr>
          <p:nvPr/>
        </p:nvSpPr>
        <p:spPr bwMode="auto">
          <a:xfrm>
            <a:off x="4975226" y="2578100"/>
            <a:ext cx="2593975" cy="304800"/>
          </a:xfrm>
          <a:prstGeom prst="rect">
            <a:avLst/>
          </a:prstGeom>
          <a:noFill/>
          <a:ln w="12700">
            <a:noFill/>
            <a:miter lim="800000"/>
            <a:headEnd/>
            <a:tailEnd/>
          </a:ln>
          <a:effectLst/>
        </p:spPr>
        <p:txBody>
          <a:bodyPr>
            <a:spAutoFit/>
          </a:bodyPr>
          <a:lstStyle/>
          <a:p>
            <a:pPr algn="ctr" eaLnBrk="0" fontAlgn="base" hangingPunct="0">
              <a:spcBef>
                <a:spcPct val="0"/>
              </a:spcBef>
              <a:spcAft>
                <a:spcPct val="0"/>
              </a:spcAft>
            </a:pPr>
            <a:r>
              <a:rPr lang="en-GB" sz="1400" dirty="0">
                <a:solidFill>
                  <a:srgbClr val="000000"/>
                </a:solidFill>
                <a:latin typeface="Malgun Gothic" panose="020B0503020000020004" pitchFamily="34" charset="-127"/>
                <a:ea typeface="Malgun Gothic" panose="020B0503020000020004" pitchFamily="34" charset="-127"/>
              </a:rPr>
              <a:t>Reimbursement agents</a:t>
            </a:r>
          </a:p>
        </p:txBody>
      </p:sp>
      <p:sp>
        <p:nvSpPr>
          <p:cNvPr id="36" name="Text Box 31"/>
          <p:cNvSpPr txBox="1">
            <a:spLocks noChangeArrowheads="1"/>
          </p:cNvSpPr>
          <p:nvPr/>
        </p:nvSpPr>
        <p:spPr bwMode="auto">
          <a:xfrm>
            <a:off x="6931026" y="2578100"/>
            <a:ext cx="2498725" cy="304800"/>
          </a:xfrm>
          <a:prstGeom prst="rect">
            <a:avLst/>
          </a:prstGeom>
          <a:noFill/>
          <a:ln w="12700">
            <a:noFill/>
            <a:miter lim="800000"/>
            <a:headEnd/>
            <a:tailEnd/>
          </a:ln>
          <a:effectLst/>
        </p:spPr>
        <p:txBody>
          <a:bodyPr>
            <a:spAutoFit/>
          </a:bodyPr>
          <a:lstStyle/>
          <a:p>
            <a:pPr algn="ctr" eaLnBrk="0" fontAlgn="base" hangingPunct="0">
              <a:spcBef>
                <a:spcPct val="0"/>
              </a:spcBef>
              <a:spcAft>
                <a:spcPct val="0"/>
              </a:spcAft>
            </a:pPr>
            <a:r>
              <a:rPr lang="en-GB" sz="1400" dirty="0">
                <a:solidFill>
                  <a:srgbClr val="000000"/>
                </a:solidFill>
                <a:latin typeface="Malgun Gothic" panose="020B0503020000020004" pitchFamily="34" charset="-127"/>
                <a:ea typeface="Malgun Gothic" panose="020B0503020000020004" pitchFamily="34" charset="-127"/>
              </a:rPr>
              <a:t>Intermediary agents</a:t>
            </a:r>
          </a:p>
        </p:txBody>
      </p:sp>
      <p:pic>
        <p:nvPicPr>
          <p:cNvPr id="37" name="Picture 32"/>
          <p:cNvPicPr>
            <a:picLocks noChangeArrowheads="1"/>
          </p:cNvPicPr>
          <p:nvPr/>
        </p:nvPicPr>
        <p:blipFill>
          <a:blip r:embed="rId6" cstate="print"/>
          <a:srcRect/>
          <a:stretch>
            <a:fillRect/>
          </a:stretch>
        </p:blipFill>
        <p:spPr bwMode="auto">
          <a:xfrm>
            <a:off x="5386389" y="2830512"/>
            <a:ext cx="377825" cy="501650"/>
          </a:xfrm>
          <a:prstGeom prst="rect">
            <a:avLst/>
          </a:prstGeom>
          <a:noFill/>
          <a:ln w="12700">
            <a:noFill/>
            <a:miter lim="800000"/>
            <a:headEnd/>
            <a:tailEnd/>
          </a:ln>
          <a:effectLst/>
        </p:spPr>
      </p:pic>
      <p:pic>
        <p:nvPicPr>
          <p:cNvPr id="39" name="Picture 34"/>
          <p:cNvPicPr>
            <a:picLocks noChangeArrowheads="1"/>
          </p:cNvPicPr>
          <p:nvPr/>
        </p:nvPicPr>
        <p:blipFill>
          <a:blip r:embed="rId7" cstate="print"/>
          <a:srcRect/>
          <a:stretch>
            <a:fillRect/>
          </a:stretch>
        </p:blipFill>
        <p:spPr bwMode="auto">
          <a:xfrm>
            <a:off x="7072314" y="3617912"/>
            <a:ext cx="377825" cy="501650"/>
          </a:xfrm>
          <a:prstGeom prst="rect">
            <a:avLst/>
          </a:prstGeom>
          <a:noFill/>
          <a:ln w="12700">
            <a:noFill/>
            <a:miter lim="800000"/>
            <a:headEnd/>
            <a:tailEnd/>
          </a:ln>
          <a:effectLst/>
        </p:spPr>
      </p:pic>
      <p:pic>
        <p:nvPicPr>
          <p:cNvPr id="40" name="Picture 35"/>
          <p:cNvPicPr>
            <a:picLocks noChangeArrowheads="1"/>
          </p:cNvPicPr>
          <p:nvPr/>
        </p:nvPicPr>
        <p:blipFill>
          <a:blip r:embed="rId8" cstate="print"/>
          <a:srcRect/>
          <a:stretch>
            <a:fillRect/>
          </a:stretch>
        </p:blipFill>
        <p:spPr bwMode="auto">
          <a:xfrm>
            <a:off x="4994276" y="3617912"/>
            <a:ext cx="377825" cy="501650"/>
          </a:xfrm>
          <a:prstGeom prst="rect">
            <a:avLst/>
          </a:prstGeom>
          <a:noFill/>
          <a:ln w="12700">
            <a:noFill/>
            <a:miter lim="800000"/>
            <a:headEnd/>
            <a:tailEnd/>
          </a:ln>
          <a:effectLst/>
        </p:spPr>
      </p:pic>
      <p:sp>
        <p:nvSpPr>
          <p:cNvPr id="42" name="Line 37"/>
          <p:cNvSpPr>
            <a:spLocks noChangeShapeType="1"/>
          </p:cNvSpPr>
          <p:nvPr/>
        </p:nvSpPr>
        <p:spPr bwMode="auto">
          <a:xfrm>
            <a:off x="4254500" y="3957637"/>
            <a:ext cx="698500" cy="0"/>
          </a:xfrm>
          <a:prstGeom prst="line">
            <a:avLst/>
          </a:prstGeom>
          <a:noFill/>
          <a:ln w="28575">
            <a:solidFill>
              <a:schemeClr val="tx1"/>
            </a:solidFill>
            <a:round/>
            <a:headEnd/>
            <a:tailEnd type="triangle" w="med" len="med"/>
          </a:ln>
          <a:effectLst/>
        </p:spPr>
        <p:txBody>
          <a:bodyPr anchor="ctr"/>
          <a:lstStyle/>
          <a:p>
            <a:pPr eaLnBrk="0" fontAlgn="base" hangingPunct="0">
              <a:spcBef>
                <a:spcPct val="0"/>
              </a:spcBef>
              <a:spcAft>
                <a:spcPct val="0"/>
              </a:spcAft>
            </a:pPr>
            <a:endParaRPr lang="en-GB" sz="2400" dirty="0">
              <a:solidFill>
                <a:srgbClr val="000000"/>
              </a:solidFill>
              <a:latin typeface="Malgun Gothic" panose="020B0503020000020004" pitchFamily="34" charset="-127"/>
              <a:ea typeface="Malgun Gothic" panose="020B0503020000020004" pitchFamily="34" charset="-127"/>
            </a:endParaRPr>
          </a:p>
        </p:txBody>
      </p:sp>
      <p:sp>
        <p:nvSpPr>
          <p:cNvPr id="43" name="Line 38"/>
          <p:cNvSpPr>
            <a:spLocks noChangeShapeType="1"/>
          </p:cNvSpPr>
          <p:nvPr/>
        </p:nvSpPr>
        <p:spPr bwMode="auto">
          <a:xfrm flipV="1">
            <a:off x="5226052" y="3427412"/>
            <a:ext cx="160337" cy="206375"/>
          </a:xfrm>
          <a:prstGeom prst="line">
            <a:avLst/>
          </a:prstGeom>
          <a:noFill/>
          <a:ln w="28575">
            <a:solidFill>
              <a:schemeClr val="tx1"/>
            </a:solidFill>
            <a:round/>
            <a:headEnd/>
            <a:tailEnd type="triangle" w="med" len="med"/>
          </a:ln>
          <a:effectLst/>
        </p:spPr>
        <p:txBody>
          <a:bodyPr anchor="ctr"/>
          <a:lstStyle/>
          <a:p>
            <a:pPr eaLnBrk="0" fontAlgn="base" hangingPunct="0">
              <a:spcBef>
                <a:spcPct val="0"/>
              </a:spcBef>
              <a:spcAft>
                <a:spcPct val="0"/>
              </a:spcAft>
            </a:pPr>
            <a:endParaRPr lang="en-GB" sz="2400" dirty="0">
              <a:solidFill>
                <a:srgbClr val="000000"/>
              </a:solidFill>
              <a:latin typeface="Malgun Gothic" panose="020B0503020000020004" pitchFamily="34" charset="-127"/>
              <a:ea typeface="Malgun Gothic" panose="020B0503020000020004" pitchFamily="34" charset="-127"/>
            </a:endParaRPr>
          </a:p>
        </p:txBody>
      </p:sp>
      <p:sp>
        <p:nvSpPr>
          <p:cNvPr id="44" name="Line 39"/>
          <p:cNvSpPr>
            <a:spLocks noChangeShapeType="1"/>
          </p:cNvSpPr>
          <p:nvPr/>
        </p:nvSpPr>
        <p:spPr bwMode="auto">
          <a:xfrm>
            <a:off x="6892925" y="3395663"/>
            <a:ext cx="158750" cy="201613"/>
          </a:xfrm>
          <a:prstGeom prst="line">
            <a:avLst/>
          </a:prstGeom>
          <a:noFill/>
          <a:ln w="28575">
            <a:solidFill>
              <a:schemeClr val="tx1"/>
            </a:solidFill>
            <a:round/>
            <a:headEnd/>
            <a:tailEnd type="triangle" w="med" len="med"/>
          </a:ln>
          <a:effectLst/>
        </p:spPr>
        <p:txBody>
          <a:bodyPr anchor="ctr"/>
          <a:lstStyle/>
          <a:p>
            <a:pPr eaLnBrk="0" fontAlgn="base" hangingPunct="0">
              <a:spcBef>
                <a:spcPct val="0"/>
              </a:spcBef>
              <a:spcAft>
                <a:spcPct val="0"/>
              </a:spcAft>
            </a:pPr>
            <a:endParaRPr lang="en-GB" sz="2400" dirty="0">
              <a:solidFill>
                <a:srgbClr val="000000"/>
              </a:solidFill>
              <a:latin typeface="Malgun Gothic" panose="020B0503020000020004" pitchFamily="34" charset="-127"/>
              <a:ea typeface="Malgun Gothic" panose="020B0503020000020004" pitchFamily="34" charset="-127"/>
            </a:endParaRPr>
          </a:p>
        </p:txBody>
      </p:sp>
      <p:sp>
        <p:nvSpPr>
          <p:cNvPr id="45" name="Line 40"/>
          <p:cNvSpPr>
            <a:spLocks noChangeShapeType="1"/>
          </p:cNvSpPr>
          <p:nvPr/>
        </p:nvSpPr>
        <p:spPr bwMode="auto">
          <a:xfrm flipV="1">
            <a:off x="5502276" y="3968750"/>
            <a:ext cx="1458913" cy="0"/>
          </a:xfrm>
          <a:prstGeom prst="line">
            <a:avLst/>
          </a:prstGeom>
          <a:noFill/>
          <a:ln w="28575">
            <a:solidFill>
              <a:schemeClr val="tx1"/>
            </a:solidFill>
            <a:round/>
            <a:headEnd/>
            <a:tailEnd type="triangle" w="med" len="med"/>
          </a:ln>
          <a:effectLst/>
        </p:spPr>
        <p:txBody>
          <a:bodyPr anchor="ctr"/>
          <a:lstStyle/>
          <a:p>
            <a:pPr eaLnBrk="0" fontAlgn="base" hangingPunct="0">
              <a:spcBef>
                <a:spcPct val="0"/>
              </a:spcBef>
              <a:spcAft>
                <a:spcPct val="0"/>
              </a:spcAft>
            </a:pPr>
            <a:endParaRPr lang="en-GB" sz="2400" dirty="0">
              <a:solidFill>
                <a:srgbClr val="000000"/>
              </a:solidFill>
              <a:latin typeface="Malgun Gothic" panose="020B0503020000020004" pitchFamily="34" charset="-127"/>
              <a:ea typeface="Malgun Gothic" panose="020B0503020000020004" pitchFamily="34" charset="-127"/>
            </a:endParaRPr>
          </a:p>
        </p:txBody>
      </p:sp>
      <p:sp>
        <p:nvSpPr>
          <p:cNvPr id="46" name="Line 41"/>
          <p:cNvSpPr>
            <a:spLocks noChangeShapeType="1"/>
          </p:cNvSpPr>
          <p:nvPr/>
        </p:nvSpPr>
        <p:spPr bwMode="auto">
          <a:xfrm>
            <a:off x="7454900" y="3957637"/>
            <a:ext cx="1485900" cy="0"/>
          </a:xfrm>
          <a:prstGeom prst="line">
            <a:avLst/>
          </a:prstGeom>
          <a:noFill/>
          <a:ln w="28575">
            <a:solidFill>
              <a:schemeClr val="tx1"/>
            </a:solidFill>
            <a:round/>
            <a:headEnd/>
            <a:tailEnd type="triangle" w="med" len="med"/>
          </a:ln>
          <a:effectLst/>
        </p:spPr>
        <p:txBody>
          <a:bodyPr anchor="ctr"/>
          <a:lstStyle/>
          <a:p>
            <a:pPr eaLnBrk="0" fontAlgn="base" hangingPunct="0">
              <a:spcBef>
                <a:spcPct val="0"/>
              </a:spcBef>
              <a:spcAft>
                <a:spcPct val="0"/>
              </a:spcAft>
            </a:pPr>
            <a:endParaRPr lang="en-GB" sz="2400" dirty="0">
              <a:solidFill>
                <a:srgbClr val="000000"/>
              </a:solidFill>
              <a:latin typeface="Malgun Gothic" panose="020B0503020000020004" pitchFamily="34" charset="-127"/>
              <a:ea typeface="Malgun Gothic" panose="020B0503020000020004" pitchFamily="34" charset="-127"/>
            </a:endParaRPr>
          </a:p>
        </p:txBody>
      </p:sp>
      <p:pic>
        <p:nvPicPr>
          <p:cNvPr id="47" name="Picture 42"/>
          <p:cNvPicPr>
            <a:picLocks noChangeArrowheads="1"/>
          </p:cNvPicPr>
          <p:nvPr/>
        </p:nvPicPr>
        <p:blipFill>
          <a:blip r:embed="rId9" cstate="print"/>
          <a:srcRect/>
          <a:stretch>
            <a:fillRect/>
          </a:stretch>
        </p:blipFill>
        <p:spPr bwMode="auto">
          <a:xfrm>
            <a:off x="5945189" y="2843212"/>
            <a:ext cx="377825" cy="501650"/>
          </a:xfrm>
          <a:prstGeom prst="rect">
            <a:avLst/>
          </a:prstGeom>
          <a:noFill/>
          <a:ln w="12700">
            <a:noFill/>
            <a:miter lim="800000"/>
            <a:headEnd/>
            <a:tailEnd/>
          </a:ln>
          <a:effectLst/>
        </p:spPr>
      </p:pic>
      <p:pic>
        <p:nvPicPr>
          <p:cNvPr id="48" name="Picture 43"/>
          <p:cNvPicPr>
            <a:picLocks noChangeArrowheads="1"/>
          </p:cNvPicPr>
          <p:nvPr/>
        </p:nvPicPr>
        <p:blipFill>
          <a:blip r:embed="rId10" cstate="print"/>
          <a:srcRect/>
          <a:stretch>
            <a:fillRect/>
          </a:stretch>
        </p:blipFill>
        <p:spPr bwMode="auto">
          <a:xfrm>
            <a:off x="6516689" y="2843212"/>
            <a:ext cx="377825" cy="501650"/>
          </a:xfrm>
          <a:prstGeom prst="rect">
            <a:avLst/>
          </a:prstGeom>
          <a:noFill/>
          <a:ln w="12700">
            <a:noFill/>
            <a:miter lim="800000"/>
            <a:headEnd/>
            <a:tailEnd/>
          </a:ln>
          <a:effectLst/>
        </p:spPr>
      </p:pic>
      <p:sp>
        <p:nvSpPr>
          <p:cNvPr id="49" name="Line 44"/>
          <p:cNvSpPr>
            <a:spLocks noChangeShapeType="1"/>
          </p:cNvSpPr>
          <p:nvPr/>
        </p:nvSpPr>
        <p:spPr bwMode="auto">
          <a:xfrm>
            <a:off x="5764213" y="3143250"/>
            <a:ext cx="188912" cy="0"/>
          </a:xfrm>
          <a:prstGeom prst="line">
            <a:avLst/>
          </a:prstGeom>
          <a:noFill/>
          <a:ln w="28575">
            <a:solidFill>
              <a:schemeClr val="tx1"/>
            </a:solidFill>
            <a:round/>
            <a:headEnd/>
            <a:tailEnd type="triangle" w="med" len="med"/>
          </a:ln>
          <a:effectLst/>
        </p:spPr>
        <p:txBody>
          <a:bodyPr anchor="ctr"/>
          <a:lstStyle/>
          <a:p>
            <a:pPr eaLnBrk="0" fontAlgn="base" hangingPunct="0">
              <a:spcBef>
                <a:spcPct val="0"/>
              </a:spcBef>
              <a:spcAft>
                <a:spcPct val="0"/>
              </a:spcAft>
            </a:pPr>
            <a:endParaRPr lang="en-GB" sz="2400" dirty="0">
              <a:solidFill>
                <a:srgbClr val="000000"/>
              </a:solidFill>
              <a:latin typeface="Malgun Gothic" panose="020B0503020000020004" pitchFamily="34" charset="-127"/>
              <a:ea typeface="Malgun Gothic" panose="020B0503020000020004" pitchFamily="34" charset="-127"/>
            </a:endParaRPr>
          </a:p>
        </p:txBody>
      </p:sp>
      <p:sp>
        <p:nvSpPr>
          <p:cNvPr id="50" name="Line 45"/>
          <p:cNvSpPr>
            <a:spLocks noChangeShapeType="1"/>
          </p:cNvSpPr>
          <p:nvPr/>
        </p:nvSpPr>
        <p:spPr bwMode="auto">
          <a:xfrm>
            <a:off x="6323013" y="3155950"/>
            <a:ext cx="188912" cy="0"/>
          </a:xfrm>
          <a:prstGeom prst="line">
            <a:avLst/>
          </a:prstGeom>
          <a:noFill/>
          <a:ln w="28575">
            <a:solidFill>
              <a:schemeClr val="tx1"/>
            </a:solidFill>
            <a:round/>
            <a:headEnd/>
            <a:tailEnd type="triangle" w="med" len="med"/>
          </a:ln>
          <a:effectLst/>
        </p:spPr>
        <p:txBody>
          <a:bodyPr anchor="ctr"/>
          <a:lstStyle/>
          <a:p>
            <a:pPr eaLnBrk="0" fontAlgn="base" hangingPunct="0">
              <a:spcBef>
                <a:spcPct val="0"/>
              </a:spcBef>
              <a:spcAft>
                <a:spcPct val="0"/>
              </a:spcAft>
            </a:pPr>
            <a:endParaRPr lang="en-GB" sz="2400" dirty="0">
              <a:solidFill>
                <a:srgbClr val="000000"/>
              </a:solidFill>
              <a:latin typeface="Malgun Gothic" panose="020B0503020000020004" pitchFamily="34" charset="-127"/>
              <a:ea typeface="Malgun Gothic" panose="020B0503020000020004" pitchFamily="34" charset="-127"/>
            </a:endParaRPr>
          </a:p>
        </p:txBody>
      </p:sp>
      <p:sp>
        <p:nvSpPr>
          <p:cNvPr id="51" name="Line 47"/>
          <p:cNvSpPr>
            <a:spLocks noChangeShapeType="1"/>
          </p:cNvSpPr>
          <p:nvPr/>
        </p:nvSpPr>
        <p:spPr bwMode="auto">
          <a:xfrm flipV="1">
            <a:off x="7304089" y="3387726"/>
            <a:ext cx="160337" cy="206375"/>
          </a:xfrm>
          <a:prstGeom prst="line">
            <a:avLst/>
          </a:prstGeom>
          <a:noFill/>
          <a:ln w="28575">
            <a:solidFill>
              <a:schemeClr val="tx1"/>
            </a:solidFill>
            <a:round/>
            <a:headEnd/>
            <a:tailEnd type="triangle" w="med" len="med"/>
          </a:ln>
          <a:effectLst/>
        </p:spPr>
        <p:txBody>
          <a:bodyPr anchor="ctr"/>
          <a:lstStyle/>
          <a:p>
            <a:pPr eaLnBrk="0" fontAlgn="base" hangingPunct="0">
              <a:spcBef>
                <a:spcPct val="0"/>
              </a:spcBef>
              <a:spcAft>
                <a:spcPct val="0"/>
              </a:spcAft>
            </a:pPr>
            <a:endParaRPr lang="en-GB" sz="2400" dirty="0">
              <a:solidFill>
                <a:srgbClr val="000000"/>
              </a:solidFill>
              <a:latin typeface="Malgun Gothic" panose="020B0503020000020004" pitchFamily="34" charset="-127"/>
              <a:ea typeface="Malgun Gothic" panose="020B0503020000020004" pitchFamily="34" charset="-127"/>
            </a:endParaRPr>
          </a:p>
        </p:txBody>
      </p:sp>
      <p:sp>
        <p:nvSpPr>
          <p:cNvPr id="52" name="Line 48"/>
          <p:cNvSpPr>
            <a:spLocks noChangeShapeType="1"/>
          </p:cNvSpPr>
          <p:nvPr/>
        </p:nvSpPr>
        <p:spPr bwMode="auto">
          <a:xfrm>
            <a:off x="8924925" y="3395663"/>
            <a:ext cx="158750" cy="201613"/>
          </a:xfrm>
          <a:prstGeom prst="line">
            <a:avLst/>
          </a:prstGeom>
          <a:noFill/>
          <a:ln w="28575">
            <a:solidFill>
              <a:schemeClr val="tx1"/>
            </a:solidFill>
            <a:round/>
            <a:headEnd/>
            <a:tailEnd type="triangle" w="med" len="med"/>
          </a:ln>
          <a:effectLst/>
        </p:spPr>
        <p:txBody>
          <a:bodyPr anchor="ctr"/>
          <a:lstStyle/>
          <a:p>
            <a:pPr eaLnBrk="0" fontAlgn="base" hangingPunct="0">
              <a:spcBef>
                <a:spcPct val="0"/>
              </a:spcBef>
              <a:spcAft>
                <a:spcPct val="0"/>
              </a:spcAft>
            </a:pPr>
            <a:endParaRPr lang="en-GB" sz="2400" dirty="0">
              <a:solidFill>
                <a:srgbClr val="000000"/>
              </a:solidFill>
              <a:latin typeface="Malgun Gothic" panose="020B0503020000020004" pitchFamily="34" charset="-127"/>
              <a:ea typeface="Malgun Gothic" panose="020B0503020000020004" pitchFamily="34" charset="-127"/>
            </a:endParaRPr>
          </a:p>
        </p:txBody>
      </p:sp>
      <p:sp>
        <p:nvSpPr>
          <p:cNvPr id="53" name="Line 51"/>
          <p:cNvSpPr>
            <a:spLocks noChangeShapeType="1"/>
          </p:cNvSpPr>
          <p:nvPr/>
        </p:nvSpPr>
        <p:spPr bwMode="auto">
          <a:xfrm>
            <a:off x="7796213" y="3143250"/>
            <a:ext cx="188912" cy="0"/>
          </a:xfrm>
          <a:prstGeom prst="line">
            <a:avLst/>
          </a:prstGeom>
          <a:noFill/>
          <a:ln w="28575">
            <a:solidFill>
              <a:schemeClr val="tx1"/>
            </a:solidFill>
            <a:round/>
            <a:headEnd/>
            <a:tailEnd type="triangle" w="med" len="med"/>
          </a:ln>
          <a:effectLst/>
        </p:spPr>
        <p:txBody>
          <a:bodyPr anchor="ctr"/>
          <a:lstStyle/>
          <a:p>
            <a:pPr eaLnBrk="0" fontAlgn="base" hangingPunct="0">
              <a:spcBef>
                <a:spcPct val="0"/>
              </a:spcBef>
              <a:spcAft>
                <a:spcPct val="0"/>
              </a:spcAft>
            </a:pPr>
            <a:endParaRPr lang="en-GB" sz="2400" dirty="0">
              <a:solidFill>
                <a:srgbClr val="000000"/>
              </a:solidFill>
              <a:latin typeface="Malgun Gothic" panose="020B0503020000020004" pitchFamily="34" charset="-127"/>
              <a:ea typeface="Malgun Gothic" panose="020B0503020000020004" pitchFamily="34" charset="-127"/>
            </a:endParaRPr>
          </a:p>
        </p:txBody>
      </p:sp>
      <p:sp>
        <p:nvSpPr>
          <p:cNvPr id="54" name="Line 52"/>
          <p:cNvSpPr>
            <a:spLocks noChangeShapeType="1"/>
          </p:cNvSpPr>
          <p:nvPr/>
        </p:nvSpPr>
        <p:spPr bwMode="auto">
          <a:xfrm>
            <a:off x="8355013" y="3155950"/>
            <a:ext cx="188912" cy="0"/>
          </a:xfrm>
          <a:prstGeom prst="line">
            <a:avLst/>
          </a:prstGeom>
          <a:noFill/>
          <a:ln w="28575">
            <a:solidFill>
              <a:schemeClr val="tx1"/>
            </a:solidFill>
            <a:round/>
            <a:headEnd/>
            <a:tailEnd type="triangle" w="med" len="med"/>
          </a:ln>
          <a:effectLst/>
        </p:spPr>
        <p:txBody>
          <a:bodyPr anchor="ctr"/>
          <a:lstStyle/>
          <a:p>
            <a:pPr eaLnBrk="0" fontAlgn="base" hangingPunct="0">
              <a:spcBef>
                <a:spcPct val="0"/>
              </a:spcBef>
              <a:spcAft>
                <a:spcPct val="0"/>
              </a:spcAft>
            </a:pPr>
            <a:endParaRPr lang="en-GB" sz="2400" dirty="0">
              <a:solidFill>
                <a:srgbClr val="000000"/>
              </a:solidFill>
              <a:latin typeface="Malgun Gothic" panose="020B0503020000020004" pitchFamily="34" charset="-127"/>
              <a:ea typeface="Malgun Gothic" panose="020B0503020000020004" pitchFamily="34" charset="-127"/>
            </a:endParaRPr>
          </a:p>
        </p:txBody>
      </p:sp>
      <p:sp>
        <p:nvSpPr>
          <p:cNvPr id="55" name="Line 54"/>
          <p:cNvSpPr>
            <a:spLocks noChangeShapeType="1"/>
          </p:cNvSpPr>
          <p:nvPr/>
        </p:nvSpPr>
        <p:spPr bwMode="auto">
          <a:xfrm flipV="1">
            <a:off x="4241800" y="3354388"/>
            <a:ext cx="211138" cy="365125"/>
          </a:xfrm>
          <a:prstGeom prst="line">
            <a:avLst/>
          </a:prstGeom>
          <a:noFill/>
          <a:ln w="28575">
            <a:solidFill>
              <a:schemeClr val="tx1"/>
            </a:solidFill>
            <a:round/>
            <a:headEnd/>
            <a:tailEnd type="triangle" w="med" len="med"/>
          </a:ln>
          <a:effectLst/>
        </p:spPr>
        <p:txBody>
          <a:bodyPr anchor="ctr"/>
          <a:lstStyle/>
          <a:p>
            <a:pPr eaLnBrk="0" fontAlgn="base" hangingPunct="0">
              <a:spcBef>
                <a:spcPct val="0"/>
              </a:spcBef>
              <a:spcAft>
                <a:spcPct val="0"/>
              </a:spcAft>
            </a:pPr>
            <a:endParaRPr lang="en-GB" sz="2400" dirty="0">
              <a:solidFill>
                <a:srgbClr val="000000"/>
              </a:solidFill>
              <a:latin typeface="Malgun Gothic" panose="020B0503020000020004" pitchFamily="34" charset="-127"/>
              <a:ea typeface="Malgun Gothic" panose="020B0503020000020004" pitchFamily="34" charset="-127"/>
            </a:endParaRPr>
          </a:p>
        </p:txBody>
      </p:sp>
      <p:sp>
        <p:nvSpPr>
          <p:cNvPr id="56" name="Line 55"/>
          <p:cNvSpPr>
            <a:spLocks noChangeShapeType="1"/>
          </p:cNvSpPr>
          <p:nvPr/>
        </p:nvSpPr>
        <p:spPr bwMode="auto">
          <a:xfrm>
            <a:off x="4749800" y="3395663"/>
            <a:ext cx="198438" cy="303213"/>
          </a:xfrm>
          <a:prstGeom prst="line">
            <a:avLst/>
          </a:prstGeom>
          <a:noFill/>
          <a:ln w="28575">
            <a:solidFill>
              <a:schemeClr val="tx1"/>
            </a:solidFill>
            <a:round/>
            <a:headEnd/>
            <a:tailEnd type="triangle" w="med" len="med"/>
          </a:ln>
          <a:effectLst/>
        </p:spPr>
        <p:txBody>
          <a:bodyPr anchor="ctr"/>
          <a:lstStyle/>
          <a:p>
            <a:pPr eaLnBrk="0" fontAlgn="base" hangingPunct="0">
              <a:spcBef>
                <a:spcPct val="0"/>
              </a:spcBef>
              <a:spcAft>
                <a:spcPct val="0"/>
              </a:spcAft>
            </a:pPr>
            <a:endParaRPr lang="en-GB" sz="2400" dirty="0">
              <a:solidFill>
                <a:srgbClr val="000000"/>
              </a:solidFill>
              <a:latin typeface="Malgun Gothic" panose="020B0503020000020004" pitchFamily="34" charset="-127"/>
              <a:ea typeface="Malgun Gothic" panose="020B0503020000020004" pitchFamily="34" charset="-127"/>
            </a:endParaRPr>
          </a:p>
        </p:txBody>
      </p:sp>
      <p:sp>
        <p:nvSpPr>
          <p:cNvPr id="57" name="Text Box 56"/>
          <p:cNvSpPr txBox="1">
            <a:spLocks noChangeArrowheads="1"/>
          </p:cNvSpPr>
          <p:nvPr/>
        </p:nvSpPr>
        <p:spPr bwMode="auto">
          <a:xfrm>
            <a:off x="3525838" y="2381250"/>
            <a:ext cx="2070100" cy="523220"/>
          </a:xfrm>
          <a:prstGeom prst="rect">
            <a:avLst/>
          </a:prstGeom>
          <a:noFill/>
          <a:ln w="12700">
            <a:noFill/>
            <a:miter lim="800000"/>
            <a:headEnd/>
            <a:tailEnd/>
          </a:ln>
          <a:effectLst/>
        </p:spPr>
        <p:txBody>
          <a:bodyPr>
            <a:spAutoFit/>
          </a:bodyPr>
          <a:lstStyle/>
          <a:p>
            <a:pPr algn="ctr" eaLnBrk="0" fontAlgn="base" hangingPunct="0">
              <a:spcBef>
                <a:spcPct val="0"/>
              </a:spcBef>
              <a:spcAft>
                <a:spcPct val="0"/>
              </a:spcAft>
            </a:pPr>
            <a:r>
              <a:rPr lang="en-GB" sz="1400" dirty="0">
                <a:solidFill>
                  <a:sysClr val="windowText" lastClr="000000"/>
                </a:solidFill>
                <a:latin typeface="Malgun Gothic" panose="020B0503020000020004" pitchFamily="34" charset="-127"/>
                <a:ea typeface="Malgun Gothic" panose="020B0503020000020004" pitchFamily="34" charset="-127"/>
              </a:rPr>
              <a:t>Previous </a:t>
            </a:r>
          </a:p>
          <a:p>
            <a:pPr algn="ctr" eaLnBrk="0" fontAlgn="base" hangingPunct="0">
              <a:spcBef>
                <a:spcPct val="0"/>
              </a:spcBef>
              <a:spcAft>
                <a:spcPct val="0"/>
              </a:spcAft>
            </a:pPr>
            <a:r>
              <a:rPr lang="en-GB" sz="1400" dirty="0">
                <a:solidFill>
                  <a:sysClr val="windowText" lastClr="000000"/>
                </a:solidFill>
                <a:latin typeface="Malgun Gothic" panose="020B0503020000020004" pitchFamily="34" charset="-127"/>
                <a:ea typeface="Malgun Gothic" panose="020B0503020000020004" pitchFamily="34" charset="-127"/>
              </a:rPr>
              <a:t>Instructing agent</a:t>
            </a:r>
          </a:p>
        </p:txBody>
      </p:sp>
      <p:pic>
        <p:nvPicPr>
          <p:cNvPr id="58" name="Picture 8" descr="UserOperator"/>
          <p:cNvPicPr>
            <a:picLocks noChangeAspect="1" noChangeArrowheads="1"/>
          </p:cNvPicPr>
          <p:nvPr/>
        </p:nvPicPr>
        <p:blipFill>
          <a:blip r:embed="rId4" cstate="print">
            <a:duotone>
              <a:prstClr val="black"/>
              <a:srgbClr val="D9C3A5">
                <a:tint val="50000"/>
                <a:satMod val="180000"/>
              </a:srgbClr>
            </a:duotone>
          </a:blip>
          <a:srcRect/>
          <a:stretch>
            <a:fillRect/>
          </a:stretch>
        </p:blipFill>
        <p:spPr bwMode="auto">
          <a:xfrm>
            <a:off x="2743200" y="3562351"/>
            <a:ext cx="481012" cy="498475"/>
          </a:xfrm>
          <a:prstGeom prst="rect">
            <a:avLst/>
          </a:prstGeom>
          <a:noFill/>
        </p:spPr>
      </p:pic>
      <p:pic>
        <p:nvPicPr>
          <p:cNvPr id="59" name="Picture 35"/>
          <p:cNvPicPr>
            <a:picLocks noChangeArrowheads="1"/>
          </p:cNvPicPr>
          <p:nvPr/>
        </p:nvPicPr>
        <p:blipFill>
          <a:blip r:embed="rId8" cstate="print"/>
          <a:srcRect/>
          <a:stretch>
            <a:fillRect/>
          </a:stretch>
        </p:blipFill>
        <p:spPr bwMode="auto">
          <a:xfrm>
            <a:off x="4422776" y="2846387"/>
            <a:ext cx="377825" cy="501650"/>
          </a:xfrm>
          <a:prstGeom prst="rect">
            <a:avLst/>
          </a:prstGeom>
          <a:noFill/>
          <a:ln w="12700">
            <a:noFill/>
            <a:miter lim="800000"/>
            <a:headEnd/>
            <a:tailEnd/>
          </a:ln>
          <a:effectLst/>
        </p:spPr>
      </p:pic>
      <p:pic>
        <p:nvPicPr>
          <p:cNvPr id="60" name="Picture 35"/>
          <p:cNvPicPr>
            <a:picLocks noChangeArrowheads="1"/>
          </p:cNvPicPr>
          <p:nvPr/>
        </p:nvPicPr>
        <p:blipFill>
          <a:blip r:embed="rId8" cstate="print"/>
          <a:srcRect/>
          <a:stretch>
            <a:fillRect/>
          </a:stretch>
        </p:blipFill>
        <p:spPr bwMode="auto">
          <a:xfrm>
            <a:off x="7470776" y="2846387"/>
            <a:ext cx="377825" cy="501650"/>
          </a:xfrm>
          <a:prstGeom prst="rect">
            <a:avLst/>
          </a:prstGeom>
          <a:noFill/>
          <a:ln w="12700">
            <a:noFill/>
            <a:miter lim="800000"/>
            <a:headEnd/>
            <a:tailEnd/>
          </a:ln>
          <a:effectLst/>
        </p:spPr>
      </p:pic>
      <p:pic>
        <p:nvPicPr>
          <p:cNvPr id="61" name="Picture 35"/>
          <p:cNvPicPr>
            <a:picLocks noChangeArrowheads="1"/>
          </p:cNvPicPr>
          <p:nvPr/>
        </p:nvPicPr>
        <p:blipFill>
          <a:blip r:embed="rId8" cstate="print"/>
          <a:srcRect/>
          <a:stretch>
            <a:fillRect/>
          </a:stretch>
        </p:blipFill>
        <p:spPr bwMode="auto">
          <a:xfrm>
            <a:off x="8001001" y="2846387"/>
            <a:ext cx="377825" cy="501650"/>
          </a:xfrm>
          <a:prstGeom prst="rect">
            <a:avLst/>
          </a:prstGeom>
          <a:noFill/>
          <a:ln w="12700">
            <a:noFill/>
            <a:miter lim="800000"/>
            <a:headEnd/>
            <a:tailEnd/>
          </a:ln>
          <a:effectLst/>
        </p:spPr>
      </p:pic>
      <p:pic>
        <p:nvPicPr>
          <p:cNvPr id="62" name="Picture 35"/>
          <p:cNvPicPr>
            <a:picLocks noChangeArrowheads="1"/>
          </p:cNvPicPr>
          <p:nvPr/>
        </p:nvPicPr>
        <p:blipFill>
          <a:blip r:embed="rId8" cstate="print"/>
          <a:srcRect/>
          <a:stretch>
            <a:fillRect/>
          </a:stretch>
        </p:blipFill>
        <p:spPr bwMode="auto">
          <a:xfrm>
            <a:off x="8534401" y="2846387"/>
            <a:ext cx="377825" cy="501650"/>
          </a:xfrm>
          <a:prstGeom prst="rect">
            <a:avLst/>
          </a:prstGeom>
          <a:noFill/>
          <a:ln w="12700">
            <a:noFill/>
            <a:miter lim="800000"/>
            <a:headEnd/>
            <a:tailEnd/>
          </a:ln>
          <a:effectLst/>
        </p:spPr>
      </p:pic>
      <p:sp>
        <p:nvSpPr>
          <p:cNvPr id="63" name="Title 1"/>
          <p:cNvSpPr txBox="1">
            <a:spLocks/>
          </p:cNvSpPr>
          <p:nvPr/>
        </p:nvSpPr>
        <p:spPr>
          <a:xfrm>
            <a:off x="1751012" y="980728"/>
            <a:ext cx="7620000" cy="1143000"/>
          </a:xfrm>
          <a:prstGeom prst="rect">
            <a:avLst/>
          </a:prstGeom>
        </p:spPr>
        <p:txBody>
          <a:bodyPr vert="horz" lIns="0" tIns="0" rIns="0" bIns="0" anchor="b"/>
          <a:lstStyle/>
          <a:p>
            <a:pPr>
              <a:lnSpc>
                <a:spcPts val="11300"/>
              </a:lnSpc>
              <a:defRPr/>
            </a:pPr>
            <a:r>
              <a:rPr lang="en-GB" sz="3200" dirty="0">
                <a:solidFill>
                  <a:prstClr val="black"/>
                </a:solidFill>
                <a:latin typeface="Malgun Gothic" panose="020B0503020000020004" pitchFamily="34" charset="-127"/>
                <a:ea typeface="Malgun Gothic" panose="020B0503020000020004" pitchFamily="34" charset="-127"/>
              </a:rPr>
              <a:t>Actors: Payments Message Flow</a:t>
            </a:r>
          </a:p>
        </p:txBody>
      </p:sp>
      <p:sp>
        <p:nvSpPr>
          <p:cNvPr id="64" name="Text Box 18"/>
          <p:cNvSpPr txBox="1">
            <a:spLocks noChangeArrowheads="1"/>
          </p:cNvSpPr>
          <p:nvPr/>
        </p:nvSpPr>
        <p:spPr bwMode="auto">
          <a:xfrm>
            <a:off x="7552483" y="3287878"/>
            <a:ext cx="284052" cy="307777"/>
          </a:xfrm>
          <a:prstGeom prst="rect">
            <a:avLst/>
          </a:prstGeom>
          <a:noFill/>
          <a:ln w="12700">
            <a:noFill/>
            <a:miter lim="800000"/>
            <a:headEnd/>
            <a:tailEnd/>
          </a:ln>
          <a:effectLst/>
        </p:spPr>
        <p:txBody>
          <a:bodyPr wrap="none">
            <a:spAutoFit/>
          </a:bodyPr>
          <a:lstStyle/>
          <a:p>
            <a:pPr algn="ctr" eaLnBrk="0" fontAlgn="base" hangingPunct="0">
              <a:spcBef>
                <a:spcPct val="0"/>
              </a:spcBef>
              <a:spcAft>
                <a:spcPct val="0"/>
              </a:spcAft>
            </a:pPr>
            <a:r>
              <a:rPr lang="en-GB" sz="1400" dirty="0">
                <a:solidFill>
                  <a:srgbClr val="000000"/>
                </a:solidFill>
                <a:latin typeface="Malgun Gothic" panose="020B0503020000020004" pitchFamily="34" charset="-127"/>
                <a:ea typeface="Malgun Gothic" panose="020B0503020000020004" pitchFamily="34" charset="-127"/>
              </a:rPr>
              <a:t>1</a:t>
            </a:r>
          </a:p>
        </p:txBody>
      </p:sp>
      <p:sp>
        <p:nvSpPr>
          <p:cNvPr id="65" name="Text Box 18"/>
          <p:cNvSpPr txBox="1">
            <a:spLocks noChangeArrowheads="1"/>
          </p:cNvSpPr>
          <p:nvPr/>
        </p:nvSpPr>
        <p:spPr bwMode="auto">
          <a:xfrm>
            <a:off x="8094773" y="3254574"/>
            <a:ext cx="284052" cy="307777"/>
          </a:xfrm>
          <a:prstGeom prst="rect">
            <a:avLst/>
          </a:prstGeom>
          <a:noFill/>
          <a:ln w="12700">
            <a:noFill/>
            <a:miter lim="800000"/>
            <a:headEnd/>
            <a:tailEnd/>
          </a:ln>
          <a:effectLst/>
        </p:spPr>
        <p:txBody>
          <a:bodyPr wrap="none">
            <a:spAutoFit/>
          </a:bodyPr>
          <a:lstStyle/>
          <a:p>
            <a:pPr algn="ctr" eaLnBrk="0" fontAlgn="base" hangingPunct="0">
              <a:spcBef>
                <a:spcPct val="0"/>
              </a:spcBef>
              <a:spcAft>
                <a:spcPct val="0"/>
              </a:spcAft>
            </a:pPr>
            <a:r>
              <a:rPr lang="en-GB" sz="1400" dirty="0">
                <a:solidFill>
                  <a:sysClr val="windowText" lastClr="000000"/>
                </a:solidFill>
                <a:latin typeface="Malgun Gothic" panose="020B0503020000020004" pitchFamily="34" charset="-127"/>
                <a:ea typeface="Malgun Gothic" panose="020B0503020000020004" pitchFamily="34" charset="-127"/>
              </a:rPr>
              <a:t>2</a:t>
            </a:r>
          </a:p>
        </p:txBody>
      </p:sp>
      <p:sp>
        <p:nvSpPr>
          <p:cNvPr id="66" name="Text Box 18"/>
          <p:cNvSpPr txBox="1">
            <a:spLocks noChangeArrowheads="1"/>
          </p:cNvSpPr>
          <p:nvPr/>
        </p:nvSpPr>
        <p:spPr bwMode="auto">
          <a:xfrm>
            <a:off x="8628173" y="3260924"/>
            <a:ext cx="284052" cy="307777"/>
          </a:xfrm>
          <a:prstGeom prst="rect">
            <a:avLst/>
          </a:prstGeom>
          <a:noFill/>
          <a:ln w="12700">
            <a:noFill/>
            <a:miter lim="800000"/>
            <a:headEnd/>
            <a:tailEnd/>
          </a:ln>
          <a:effectLst/>
        </p:spPr>
        <p:txBody>
          <a:bodyPr wrap="none">
            <a:spAutoFit/>
          </a:bodyPr>
          <a:lstStyle/>
          <a:p>
            <a:pPr algn="ctr" eaLnBrk="0" fontAlgn="base" hangingPunct="0">
              <a:spcBef>
                <a:spcPct val="0"/>
              </a:spcBef>
              <a:spcAft>
                <a:spcPct val="0"/>
              </a:spcAft>
            </a:pPr>
            <a:r>
              <a:rPr lang="en-GB" sz="1400" dirty="0">
                <a:solidFill>
                  <a:sysClr val="windowText" lastClr="000000"/>
                </a:solidFill>
                <a:latin typeface="Malgun Gothic" panose="020B0503020000020004" pitchFamily="34" charset="-127"/>
                <a:ea typeface="Malgun Gothic" panose="020B0503020000020004" pitchFamily="34" charset="-127"/>
              </a:rPr>
              <a:t>3</a:t>
            </a:r>
          </a:p>
        </p:txBody>
      </p:sp>
      <p:sp>
        <p:nvSpPr>
          <p:cNvPr id="67" name="Text Box 18"/>
          <p:cNvSpPr txBox="1">
            <a:spLocks noChangeArrowheads="1"/>
          </p:cNvSpPr>
          <p:nvPr/>
        </p:nvSpPr>
        <p:spPr bwMode="auto">
          <a:xfrm>
            <a:off x="5293211" y="3271154"/>
            <a:ext cx="654346" cy="400110"/>
          </a:xfrm>
          <a:prstGeom prst="rect">
            <a:avLst/>
          </a:prstGeom>
          <a:noFill/>
          <a:ln w="12700">
            <a:noFill/>
            <a:miter lim="800000"/>
            <a:headEnd/>
            <a:tailEnd/>
          </a:ln>
          <a:effectLst/>
        </p:spPr>
        <p:txBody>
          <a:bodyPr wrap="none">
            <a:spAutoFit/>
          </a:bodyPr>
          <a:lstStyle/>
          <a:p>
            <a:pPr algn="ctr" eaLnBrk="0" fontAlgn="base" hangingPunct="0">
              <a:spcBef>
                <a:spcPct val="0"/>
              </a:spcBef>
              <a:spcAft>
                <a:spcPct val="0"/>
              </a:spcAft>
            </a:pPr>
            <a:r>
              <a:rPr lang="en-GB" sz="1000" b="1" dirty="0">
                <a:solidFill>
                  <a:srgbClr val="000000"/>
                </a:solidFill>
                <a:latin typeface="Malgun Gothic" panose="020B0503020000020004" pitchFamily="34" charset="-127"/>
                <a:ea typeface="Malgun Gothic" panose="020B0503020000020004" pitchFamily="34" charset="-127"/>
              </a:rPr>
              <a:t>Instruct</a:t>
            </a:r>
          </a:p>
          <a:p>
            <a:pPr algn="ctr" eaLnBrk="0" fontAlgn="base" hangingPunct="0">
              <a:spcBef>
                <a:spcPct val="0"/>
              </a:spcBef>
              <a:spcAft>
                <a:spcPct val="0"/>
              </a:spcAft>
            </a:pPr>
            <a:r>
              <a:rPr lang="en-GB" sz="1000" b="1" dirty="0">
                <a:solidFill>
                  <a:srgbClr val="000000"/>
                </a:solidFill>
                <a:latin typeface="Malgun Gothic" panose="020B0503020000020004" pitchFamily="34" charset="-127"/>
                <a:ea typeface="Malgun Gothic" panose="020B0503020000020004" pitchFamily="34" charset="-127"/>
              </a:rPr>
              <a:t>ing</a:t>
            </a:r>
          </a:p>
        </p:txBody>
      </p:sp>
      <p:sp>
        <p:nvSpPr>
          <p:cNvPr id="68" name="Text Box 18"/>
          <p:cNvSpPr txBox="1">
            <a:spLocks noChangeArrowheads="1"/>
          </p:cNvSpPr>
          <p:nvPr/>
        </p:nvSpPr>
        <p:spPr bwMode="auto">
          <a:xfrm>
            <a:off x="5837501" y="3279861"/>
            <a:ext cx="654346" cy="400110"/>
          </a:xfrm>
          <a:prstGeom prst="rect">
            <a:avLst/>
          </a:prstGeom>
          <a:noFill/>
          <a:ln w="12700">
            <a:noFill/>
            <a:miter lim="800000"/>
            <a:headEnd/>
            <a:tailEnd/>
          </a:ln>
          <a:effectLst/>
        </p:spPr>
        <p:txBody>
          <a:bodyPr wrap="none">
            <a:spAutoFit/>
          </a:bodyPr>
          <a:lstStyle/>
          <a:p>
            <a:pPr algn="ctr" eaLnBrk="0" fontAlgn="base" hangingPunct="0">
              <a:spcBef>
                <a:spcPct val="0"/>
              </a:spcBef>
              <a:spcAft>
                <a:spcPct val="0"/>
              </a:spcAft>
            </a:pPr>
            <a:r>
              <a:rPr lang="en-GB" sz="1000" b="1" dirty="0">
                <a:solidFill>
                  <a:srgbClr val="000000"/>
                </a:solidFill>
                <a:latin typeface="Malgun Gothic" panose="020B0503020000020004" pitchFamily="34" charset="-127"/>
                <a:ea typeface="Malgun Gothic" panose="020B0503020000020004" pitchFamily="34" charset="-127"/>
              </a:rPr>
              <a:t>Instruct</a:t>
            </a:r>
          </a:p>
          <a:p>
            <a:pPr algn="ctr" eaLnBrk="0" fontAlgn="base" hangingPunct="0">
              <a:spcBef>
                <a:spcPct val="0"/>
              </a:spcBef>
              <a:spcAft>
                <a:spcPct val="0"/>
              </a:spcAft>
            </a:pPr>
            <a:r>
              <a:rPr lang="en-GB" sz="1000" b="1" dirty="0">
                <a:solidFill>
                  <a:srgbClr val="000000"/>
                </a:solidFill>
                <a:latin typeface="Malgun Gothic" panose="020B0503020000020004" pitchFamily="34" charset="-127"/>
                <a:ea typeface="Malgun Gothic" panose="020B0503020000020004" pitchFamily="34" charset="-127"/>
              </a:rPr>
              <a:t>ed</a:t>
            </a:r>
          </a:p>
        </p:txBody>
      </p:sp>
      <p:sp>
        <p:nvSpPr>
          <p:cNvPr id="69" name="Text Box 18"/>
          <p:cNvSpPr txBox="1">
            <a:spLocks noChangeArrowheads="1"/>
          </p:cNvSpPr>
          <p:nvPr/>
        </p:nvSpPr>
        <p:spPr bwMode="auto">
          <a:xfrm>
            <a:off x="6456742" y="3275784"/>
            <a:ext cx="505268" cy="246221"/>
          </a:xfrm>
          <a:prstGeom prst="rect">
            <a:avLst/>
          </a:prstGeom>
          <a:noFill/>
          <a:ln w="12700">
            <a:noFill/>
            <a:miter lim="800000"/>
            <a:headEnd/>
            <a:tailEnd/>
          </a:ln>
          <a:effectLst/>
        </p:spPr>
        <p:txBody>
          <a:bodyPr wrap="none">
            <a:spAutoFit/>
          </a:bodyPr>
          <a:lstStyle/>
          <a:p>
            <a:pPr algn="ctr" eaLnBrk="0" fontAlgn="base" hangingPunct="0">
              <a:spcBef>
                <a:spcPct val="0"/>
              </a:spcBef>
              <a:spcAft>
                <a:spcPct val="0"/>
              </a:spcAft>
            </a:pPr>
            <a:r>
              <a:rPr lang="en-GB" sz="1000" b="1" dirty="0">
                <a:solidFill>
                  <a:sysClr val="windowText" lastClr="000000"/>
                </a:solidFill>
                <a:latin typeface="Malgun Gothic" panose="020B0503020000020004" pitchFamily="34" charset="-127"/>
                <a:ea typeface="Malgun Gothic" panose="020B0503020000020004" pitchFamily="34" charset="-127"/>
              </a:rPr>
              <a:t>Third</a:t>
            </a:r>
          </a:p>
        </p:txBody>
      </p:sp>
      <p:sp>
        <p:nvSpPr>
          <p:cNvPr id="70" name="TextBox 69"/>
          <p:cNvSpPr txBox="1"/>
          <p:nvPr/>
        </p:nvSpPr>
        <p:spPr>
          <a:xfrm>
            <a:off x="1987551" y="5066141"/>
            <a:ext cx="8032077" cy="1323439"/>
          </a:xfrm>
          <a:prstGeom prst="rect">
            <a:avLst/>
          </a:prstGeom>
          <a:noFill/>
        </p:spPr>
        <p:txBody>
          <a:bodyPr wrap="square" rtlCol="0">
            <a:spAutoFit/>
          </a:bodyPr>
          <a:lstStyle/>
          <a:p>
            <a:r>
              <a:rPr lang="en-GB" sz="1600" dirty="0">
                <a:solidFill>
                  <a:prstClr val="black"/>
                </a:solidFill>
                <a:latin typeface="Malgun Gothic" panose="020B0503020000020004" pitchFamily="34" charset="-127"/>
                <a:ea typeface="Malgun Gothic" panose="020B0503020000020004" pitchFamily="34" charset="-127"/>
              </a:rPr>
              <a:t>The following message flows are intended to depict the exchange of payment items between Financial Institutions in the clearing process using ISO 20022 messages.</a:t>
            </a:r>
          </a:p>
          <a:p>
            <a:endParaRPr lang="en-GB" sz="1600" dirty="0">
              <a:solidFill>
                <a:prstClr val="black"/>
              </a:solidFill>
              <a:latin typeface="Malgun Gothic" panose="020B0503020000020004" pitchFamily="34" charset="-127"/>
              <a:ea typeface="Malgun Gothic" panose="020B0503020000020004" pitchFamily="34" charset="-127"/>
            </a:endParaRPr>
          </a:p>
          <a:p>
            <a:r>
              <a:rPr lang="en-GB" sz="1600" dirty="0">
                <a:solidFill>
                  <a:prstClr val="black"/>
                </a:solidFill>
                <a:latin typeface="Malgun Gothic" panose="020B0503020000020004" pitchFamily="34" charset="-127"/>
                <a:ea typeface="Malgun Gothic" panose="020B0503020000020004" pitchFamily="34" charset="-127"/>
              </a:rPr>
              <a:t>Note: In a real-time scenario, it is only expected that the chain will extend to </a:t>
            </a:r>
          </a:p>
          <a:p>
            <a:r>
              <a:rPr lang="en-GB" sz="1600" dirty="0">
                <a:solidFill>
                  <a:prstClr val="black"/>
                </a:solidFill>
                <a:latin typeface="Malgun Gothic" panose="020B0503020000020004" pitchFamily="34" charset="-127"/>
                <a:ea typeface="Malgun Gothic" panose="020B0503020000020004" pitchFamily="34" charset="-127"/>
              </a:rPr>
              <a:t>Debtor/Creditor and one Intermediary Agent (as a maximum).</a:t>
            </a:r>
          </a:p>
        </p:txBody>
      </p:sp>
      <p:pic>
        <p:nvPicPr>
          <p:cNvPr id="71" name="Picture 8" descr="UserOperator"/>
          <p:cNvPicPr>
            <a:picLocks noChangeAspect="1" noChangeArrowheads="1"/>
          </p:cNvPicPr>
          <p:nvPr/>
        </p:nvPicPr>
        <p:blipFill>
          <a:blip r:embed="rId4" cstate="print">
            <a:duotone>
              <a:prstClr val="black"/>
              <a:srgbClr val="D9C3A5">
                <a:tint val="50000"/>
                <a:satMod val="180000"/>
              </a:srgbClr>
            </a:duotone>
          </a:blip>
          <a:srcRect/>
          <a:stretch>
            <a:fillRect/>
          </a:stretch>
        </p:blipFill>
        <p:spPr bwMode="auto">
          <a:xfrm>
            <a:off x="1891608" y="3614123"/>
            <a:ext cx="481012" cy="498475"/>
          </a:xfrm>
          <a:prstGeom prst="rect">
            <a:avLst/>
          </a:prstGeom>
          <a:noFill/>
        </p:spPr>
      </p:pic>
      <p:pic>
        <p:nvPicPr>
          <p:cNvPr id="72" name="Picture 35"/>
          <p:cNvPicPr>
            <a:picLocks noChangeArrowheads="1"/>
          </p:cNvPicPr>
          <p:nvPr/>
        </p:nvPicPr>
        <p:blipFill>
          <a:blip r:embed="rId8" cstate="print"/>
          <a:srcRect/>
          <a:stretch>
            <a:fillRect/>
          </a:stretch>
        </p:blipFill>
        <p:spPr bwMode="auto">
          <a:xfrm>
            <a:off x="3876676" y="3670803"/>
            <a:ext cx="377825" cy="501650"/>
          </a:xfrm>
          <a:prstGeom prst="rect">
            <a:avLst/>
          </a:prstGeom>
          <a:noFill/>
          <a:ln w="12700">
            <a:noFill/>
            <a:miter lim="800000"/>
            <a:headEnd/>
            <a:tailEnd/>
          </a:ln>
          <a:effectLst/>
        </p:spPr>
      </p:pic>
      <p:pic>
        <p:nvPicPr>
          <p:cNvPr id="73" name="Picture 35"/>
          <p:cNvPicPr>
            <a:picLocks noChangeArrowheads="1"/>
          </p:cNvPicPr>
          <p:nvPr/>
        </p:nvPicPr>
        <p:blipFill>
          <a:blip r:embed="rId8" cstate="print"/>
          <a:srcRect/>
          <a:stretch>
            <a:fillRect/>
          </a:stretch>
        </p:blipFill>
        <p:spPr bwMode="auto">
          <a:xfrm>
            <a:off x="8970169" y="3638805"/>
            <a:ext cx="377825" cy="501650"/>
          </a:xfrm>
          <a:prstGeom prst="rect">
            <a:avLst/>
          </a:prstGeom>
          <a:noFill/>
          <a:ln w="12700">
            <a:noFill/>
            <a:miter lim="800000"/>
            <a:headEnd/>
            <a:tailEnd/>
          </a:ln>
          <a:effectLst/>
        </p:spPr>
      </p:pic>
      <p:pic>
        <p:nvPicPr>
          <p:cNvPr id="74" name="Picture 8" descr="UserOperator"/>
          <p:cNvPicPr>
            <a:picLocks noChangeAspect="1" noChangeArrowheads="1"/>
          </p:cNvPicPr>
          <p:nvPr/>
        </p:nvPicPr>
        <p:blipFill>
          <a:blip r:embed="rId4" cstate="print">
            <a:duotone>
              <a:prstClr val="black"/>
              <a:srgbClr val="D9C3A5">
                <a:tint val="50000"/>
                <a:satMod val="180000"/>
              </a:srgbClr>
            </a:duotone>
          </a:blip>
          <a:srcRect/>
          <a:stretch>
            <a:fillRect/>
          </a:stretch>
        </p:blipFill>
        <p:spPr bwMode="auto">
          <a:xfrm>
            <a:off x="9914732" y="3576638"/>
            <a:ext cx="481012" cy="498475"/>
          </a:xfrm>
          <a:prstGeom prst="rect">
            <a:avLst/>
          </a:prstGeom>
          <a:noFill/>
        </p:spPr>
      </p:pic>
      <p:sp>
        <p:nvSpPr>
          <p:cNvPr id="2" name="Footer Placeholder 1"/>
          <p:cNvSpPr>
            <a:spLocks noGrp="1"/>
          </p:cNvSpPr>
          <p:nvPr>
            <p:ph type="ftr" sz="quarter" idx="11"/>
          </p:nvPr>
        </p:nvSpPr>
        <p:spPr>
          <a:xfrm>
            <a:off x="4648200" y="6480265"/>
            <a:ext cx="2895600" cy="365125"/>
          </a:xfrm>
        </p:spPr>
        <p:txBody>
          <a:bodyPr/>
          <a:lstStyle/>
          <a:p>
            <a:r>
              <a:rPr lang="en-GB" dirty="0"/>
              <a:t>ISO 20022 RTPG Message Flows</a:t>
            </a:r>
          </a:p>
        </p:txBody>
      </p:sp>
      <p:sp>
        <p:nvSpPr>
          <p:cNvPr id="3" name="Slide Number Placeholder 2"/>
          <p:cNvSpPr>
            <a:spLocks noGrp="1"/>
          </p:cNvSpPr>
          <p:nvPr>
            <p:ph type="sldNum" sz="quarter" idx="12"/>
          </p:nvPr>
        </p:nvSpPr>
        <p:spPr/>
        <p:txBody>
          <a:bodyPr/>
          <a:lstStyle/>
          <a:p>
            <a:r>
              <a:rPr lang="en-GB" b="1" dirty="0"/>
              <a:t>Page </a:t>
            </a:r>
            <a:fld id="{69E7F46F-A23D-445A-9B91-291F7F0874F6}" type="slidenum">
              <a:rPr lang="en-GB" b="1" smtClean="0"/>
              <a:t>2</a:t>
            </a:fld>
            <a:endParaRPr lang="en-GB" b="1" dirty="0"/>
          </a:p>
        </p:txBody>
      </p:sp>
      <p:sp>
        <p:nvSpPr>
          <p:cNvPr id="4" name="Multiplication Sign 3">
            <a:extLst>
              <a:ext uri="{FF2B5EF4-FFF2-40B4-BE49-F238E27FC236}">
                <a16:creationId xmlns:a16="http://schemas.microsoft.com/office/drawing/2014/main" id="{DE738F6D-AB26-47E0-89BC-452D15CB0FA4}"/>
              </a:ext>
            </a:extLst>
          </p:cNvPr>
          <p:cNvSpPr/>
          <p:nvPr/>
        </p:nvSpPr>
        <p:spPr>
          <a:xfrm>
            <a:off x="8039100" y="2799934"/>
            <a:ext cx="358775" cy="664230"/>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5" name="Multiplication Sign 74">
            <a:extLst>
              <a:ext uri="{FF2B5EF4-FFF2-40B4-BE49-F238E27FC236}">
                <a16:creationId xmlns:a16="http://schemas.microsoft.com/office/drawing/2014/main" id="{346CED0B-AF85-4E28-BD48-B3BB798C57D8}"/>
              </a:ext>
            </a:extLst>
          </p:cNvPr>
          <p:cNvSpPr/>
          <p:nvPr/>
        </p:nvSpPr>
        <p:spPr>
          <a:xfrm>
            <a:off x="8531226" y="2761163"/>
            <a:ext cx="358775" cy="664230"/>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6" name="Multiplication Sign 75">
            <a:extLst>
              <a:ext uri="{FF2B5EF4-FFF2-40B4-BE49-F238E27FC236}">
                <a16:creationId xmlns:a16="http://schemas.microsoft.com/office/drawing/2014/main" id="{5643EE03-E8E0-46C5-846C-6FA42037EE28}"/>
              </a:ext>
            </a:extLst>
          </p:cNvPr>
          <p:cNvSpPr/>
          <p:nvPr/>
        </p:nvSpPr>
        <p:spPr>
          <a:xfrm>
            <a:off x="5405439" y="2761163"/>
            <a:ext cx="358775" cy="664230"/>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7" name="Multiplication Sign 76">
            <a:extLst>
              <a:ext uri="{FF2B5EF4-FFF2-40B4-BE49-F238E27FC236}">
                <a16:creationId xmlns:a16="http://schemas.microsoft.com/office/drawing/2014/main" id="{78F363DF-BA4E-438C-BC1F-3A9A0D481BDE}"/>
              </a:ext>
            </a:extLst>
          </p:cNvPr>
          <p:cNvSpPr/>
          <p:nvPr/>
        </p:nvSpPr>
        <p:spPr>
          <a:xfrm>
            <a:off x="6013451" y="2792792"/>
            <a:ext cx="358775" cy="664230"/>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78" name="Picture 42">
            <a:extLst>
              <a:ext uri="{FF2B5EF4-FFF2-40B4-BE49-F238E27FC236}">
                <a16:creationId xmlns:a16="http://schemas.microsoft.com/office/drawing/2014/main" id="{CA8F4503-41B0-44D0-BF82-AFDCBE18484F}"/>
              </a:ext>
            </a:extLst>
          </p:cNvPr>
          <p:cNvPicPr>
            <a:picLocks noChangeArrowheads="1"/>
          </p:cNvPicPr>
          <p:nvPr/>
        </p:nvPicPr>
        <p:blipFill>
          <a:blip r:embed="rId9" cstate="print"/>
          <a:srcRect/>
          <a:stretch>
            <a:fillRect/>
          </a:stretch>
        </p:blipFill>
        <p:spPr bwMode="auto">
          <a:xfrm>
            <a:off x="6532563" y="2837328"/>
            <a:ext cx="377825" cy="501650"/>
          </a:xfrm>
          <a:prstGeom prst="rect">
            <a:avLst/>
          </a:prstGeom>
          <a:noFill/>
          <a:ln w="12700">
            <a:noFill/>
            <a:miter lim="800000"/>
            <a:headEnd/>
            <a:tailEnd/>
          </a:ln>
          <a:effectLst/>
        </p:spPr>
      </p:pic>
      <p:sp>
        <p:nvSpPr>
          <p:cNvPr id="79" name="Multiplication Sign 78">
            <a:extLst>
              <a:ext uri="{FF2B5EF4-FFF2-40B4-BE49-F238E27FC236}">
                <a16:creationId xmlns:a16="http://schemas.microsoft.com/office/drawing/2014/main" id="{79010071-87F8-4BBC-B052-4E5D57CA537E}"/>
              </a:ext>
            </a:extLst>
          </p:cNvPr>
          <p:cNvSpPr/>
          <p:nvPr/>
        </p:nvSpPr>
        <p:spPr>
          <a:xfrm>
            <a:off x="6600825" y="2786908"/>
            <a:ext cx="358775" cy="664230"/>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243931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7DFA8-CD97-4BEA-BDD9-C2F95ACE18DC}"/>
              </a:ext>
            </a:extLst>
          </p:cNvPr>
          <p:cNvSpPr>
            <a:spLocks noGrp="1"/>
          </p:cNvSpPr>
          <p:nvPr>
            <p:ph type="title"/>
          </p:nvPr>
        </p:nvSpPr>
        <p:spPr>
          <a:xfrm>
            <a:off x="1873188" y="869406"/>
            <a:ext cx="8229600" cy="1143000"/>
          </a:xfrm>
        </p:spPr>
        <p:txBody>
          <a:bodyPr>
            <a:normAutofit fontScale="90000"/>
          </a:bodyPr>
          <a:lstStyle/>
          <a:p>
            <a:pPr algn="l"/>
            <a:r>
              <a:rPr lang="en-CA" sz="4000" dirty="0"/>
              <a:t>Real-Time Payments: Message Portfolio</a:t>
            </a:r>
            <a:endParaRPr lang="en-CA" dirty="0"/>
          </a:p>
        </p:txBody>
      </p:sp>
      <p:sp>
        <p:nvSpPr>
          <p:cNvPr id="4" name="Footer Placeholder 3">
            <a:extLst>
              <a:ext uri="{FF2B5EF4-FFF2-40B4-BE49-F238E27FC236}">
                <a16:creationId xmlns:a16="http://schemas.microsoft.com/office/drawing/2014/main" id="{91F37BB1-E141-4BF3-9CC6-3DF5E8B42DA8}"/>
              </a:ext>
            </a:extLst>
          </p:cNvPr>
          <p:cNvSpPr>
            <a:spLocks noGrp="1"/>
          </p:cNvSpPr>
          <p:nvPr>
            <p:ph type="ftr" sz="quarter" idx="11"/>
          </p:nvPr>
        </p:nvSpPr>
        <p:spPr>
          <a:xfrm>
            <a:off x="4270609" y="6488791"/>
            <a:ext cx="2895600" cy="365125"/>
          </a:xfrm>
        </p:spPr>
        <p:txBody>
          <a:bodyPr/>
          <a:lstStyle/>
          <a:p>
            <a:r>
              <a:rPr lang="en-GB" dirty="0"/>
              <a:t>ISO 20022 RTPG Message Flows</a:t>
            </a:r>
          </a:p>
        </p:txBody>
      </p:sp>
      <p:sp>
        <p:nvSpPr>
          <p:cNvPr id="5" name="Slide Number Placeholder 4">
            <a:extLst>
              <a:ext uri="{FF2B5EF4-FFF2-40B4-BE49-F238E27FC236}">
                <a16:creationId xmlns:a16="http://schemas.microsoft.com/office/drawing/2014/main" id="{DE5860F6-F568-42E3-8C47-5FA0ADF493FB}"/>
              </a:ext>
            </a:extLst>
          </p:cNvPr>
          <p:cNvSpPr>
            <a:spLocks noGrp="1"/>
          </p:cNvSpPr>
          <p:nvPr>
            <p:ph type="sldNum" sz="quarter" idx="12"/>
          </p:nvPr>
        </p:nvSpPr>
        <p:spPr>
          <a:xfrm>
            <a:off x="8112224" y="6380392"/>
            <a:ext cx="2133600" cy="365125"/>
          </a:xfrm>
        </p:spPr>
        <p:txBody>
          <a:bodyPr/>
          <a:lstStyle/>
          <a:p>
            <a:fld id="{69E7F46F-A23D-445A-9B91-291F7F0874F6}" type="slidenum">
              <a:rPr lang="en-GB" smtClean="0"/>
              <a:t>3</a:t>
            </a:fld>
            <a:endParaRPr lang="en-GB" dirty="0"/>
          </a:p>
        </p:txBody>
      </p:sp>
      <p:grpSp>
        <p:nvGrpSpPr>
          <p:cNvPr id="13" name="Group 12">
            <a:extLst>
              <a:ext uri="{FF2B5EF4-FFF2-40B4-BE49-F238E27FC236}">
                <a16:creationId xmlns:a16="http://schemas.microsoft.com/office/drawing/2014/main" id="{F4B765D7-7322-4532-9E85-4B0954445E71}"/>
              </a:ext>
            </a:extLst>
          </p:cNvPr>
          <p:cNvGrpSpPr/>
          <p:nvPr/>
        </p:nvGrpSpPr>
        <p:grpSpPr>
          <a:xfrm>
            <a:off x="1909192" y="1685825"/>
            <a:ext cx="8229600" cy="2496601"/>
            <a:chOff x="457200" y="1556792"/>
            <a:chExt cx="8229600" cy="2496601"/>
          </a:xfrm>
        </p:grpSpPr>
        <p:sp>
          <p:nvSpPr>
            <p:cNvPr id="6" name="TextBox 5">
              <a:extLst>
                <a:ext uri="{FF2B5EF4-FFF2-40B4-BE49-F238E27FC236}">
                  <a16:creationId xmlns:a16="http://schemas.microsoft.com/office/drawing/2014/main" id="{2EAEDAA8-FC74-4450-B1FF-F2B4B552311F}"/>
                </a:ext>
              </a:extLst>
            </p:cNvPr>
            <p:cNvSpPr txBox="1"/>
            <p:nvPr/>
          </p:nvSpPr>
          <p:spPr>
            <a:xfrm>
              <a:off x="457200" y="2160567"/>
              <a:ext cx="2123510" cy="1877437"/>
            </a:xfrm>
            <a:prstGeom prst="rect">
              <a:avLst/>
            </a:prstGeom>
            <a:solidFill>
              <a:schemeClr val="bg1">
                <a:lumMod val="65000"/>
              </a:schemeClr>
            </a:solidFill>
            <a:ln>
              <a:solidFill>
                <a:schemeClr val="bg1">
                  <a:lumMod val="75000"/>
                </a:schemeClr>
              </a:solidFill>
            </a:ln>
          </p:spPr>
          <p:txBody>
            <a:bodyPr wrap="square" rtlCol="0">
              <a:spAutoFit/>
            </a:bodyPr>
            <a:lstStyle/>
            <a:p>
              <a:pPr algn="ctr"/>
              <a:r>
                <a:rPr lang="en-CA" sz="1400" b="1" i="1" dirty="0">
                  <a:solidFill>
                    <a:schemeClr val="bg1"/>
                  </a:solidFill>
                </a:rPr>
                <a:t>DEBTOR</a:t>
              </a:r>
              <a:br>
                <a:rPr lang="en-CA" sz="1400" i="1" dirty="0">
                  <a:solidFill>
                    <a:schemeClr val="bg1"/>
                  </a:solidFill>
                </a:rPr>
              </a:br>
              <a:endParaRPr lang="en-CA" sz="1400" i="1" dirty="0">
                <a:solidFill>
                  <a:schemeClr val="bg1"/>
                </a:solidFill>
              </a:endParaRPr>
            </a:p>
            <a:p>
              <a:pPr algn="ctr"/>
              <a:r>
                <a:rPr lang="en-CA" sz="1400" i="1" dirty="0">
                  <a:solidFill>
                    <a:schemeClr val="bg1"/>
                  </a:solidFill>
                </a:rPr>
                <a:t>pain.001/002</a:t>
              </a:r>
            </a:p>
            <a:p>
              <a:pPr algn="ctr"/>
              <a:r>
                <a:rPr lang="en-CA" sz="1400" i="1" dirty="0">
                  <a:solidFill>
                    <a:schemeClr val="bg1"/>
                  </a:solidFill>
                </a:rPr>
                <a:t>pain.013/014</a:t>
              </a:r>
            </a:p>
            <a:p>
              <a:pPr algn="ctr"/>
              <a:r>
                <a:rPr lang="en-CA" sz="1400" i="1" dirty="0">
                  <a:solidFill>
                    <a:schemeClr val="bg1"/>
                  </a:solidFill>
                </a:rPr>
                <a:t>camt.052/053/054</a:t>
              </a:r>
            </a:p>
            <a:p>
              <a:pPr algn="ctr"/>
              <a:r>
                <a:rPr lang="en-CA" sz="1400" i="1" dirty="0">
                  <a:solidFill>
                    <a:schemeClr val="bg1"/>
                  </a:solidFill>
                </a:rPr>
                <a:t>camt.056/029</a:t>
              </a:r>
            </a:p>
            <a:p>
              <a:pPr algn="ctr"/>
              <a:r>
                <a:rPr lang="en-CA" sz="1400" i="1" dirty="0">
                  <a:solidFill>
                    <a:schemeClr val="bg1"/>
                  </a:solidFill>
                </a:rPr>
                <a:t>remt.001/002</a:t>
              </a:r>
            </a:p>
            <a:p>
              <a:endParaRPr lang="en-CA" dirty="0"/>
            </a:p>
          </p:txBody>
        </p:sp>
        <p:sp>
          <p:nvSpPr>
            <p:cNvPr id="7" name="TextBox 6">
              <a:extLst>
                <a:ext uri="{FF2B5EF4-FFF2-40B4-BE49-F238E27FC236}">
                  <a16:creationId xmlns:a16="http://schemas.microsoft.com/office/drawing/2014/main" id="{33BDE270-118E-4C01-8E33-D085602351FD}"/>
                </a:ext>
              </a:extLst>
            </p:cNvPr>
            <p:cNvSpPr txBox="1"/>
            <p:nvPr/>
          </p:nvSpPr>
          <p:spPr>
            <a:xfrm>
              <a:off x="6444208" y="2160567"/>
              <a:ext cx="2242592" cy="1846659"/>
            </a:xfrm>
            <a:prstGeom prst="rect">
              <a:avLst/>
            </a:prstGeom>
            <a:solidFill>
              <a:schemeClr val="bg1">
                <a:lumMod val="65000"/>
              </a:schemeClr>
            </a:solidFill>
          </p:spPr>
          <p:txBody>
            <a:bodyPr wrap="square" rtlCol="0">
              <a:spAutoFit/>
            </a:bodyPr>
            <a:lstStyle/>
            <a:p>
              <a:pPr algn="ctr"/>
              <a:r>
                <a:rPr lang="en-CA" sz="1400" b="1" i="1" dirty="0">
                  <a:solidFill>
                    <a:schemeClr val="bg1"/>
                  </a:solidFill>
                </a:rPr>
                <a:t>CREDITOR</a:t>
              </a:r>
              <a:br>
                <a:rPr lang="en-CA" sz="1400" i="1" dirty="0">
                  <a:solidFill>
                    <a:schemeClr val="bg1"/>
                  </a:solidFill>
                </a:rPr>
              </a:br>
              <a:endParaRPr lang="en-CA" sz="1400" i="1" dirty="0">
                <a:solidFill>
                  <a:schemeClr val="bg1"/>
                </a:solidFill>
              </a:endParaRPr>
            </a:p>
            <a:p>
              <a:pPr algn="ctr"/>
              <a:r>
                <a:rPr lang="en-CA" sz="1400" i="1" dirty="0">
                  <a:solidFill>
                    <a:schemeClr val="bg1"/>
                  </a:solidFill>
                </a:rPr>
                <a:t>pain.013/014</a:t>
              </a:r>
            </a:p>
            <a:p>
              <a:pPr algn="ctr"/>
              <a:r>
                <a:rPr lang="en-CA" sz="1400" i="1" dirty="0">
                  <a:solidFill>
                    <a:schemeClr val="bg1"/>
                  </a:solidFill>
                </a:rPr>
                <a:t>camt.052/053/054</a:t>
              </a:r>
            </a:p>
            <a:p>
              <a:pPr algn="ctr"/>
              <a:r>
                <a:rPr lang="en-CA" sz="1400" i="1" dirty="0">
                  <a:solidFill>
                    <a:schemeClr val="bg1"/>
                  </a:solidFill>
                </a:rPr>
                <a:t>camt.056/029</a:t>
              </a:r>
            </a:p>
            <a:p>
              <a:pPr algn="ctr"/>
              <a:r>
                <a:rPr lang="en-CA" sz="1400" i="1" dirty="0">
                  <a:solidFill>
                    <a:schemeClr val="bg1"/>
                  </a:solidFill>
                </a:rPr>
                <a:t>remt.001/002</a:t>
              </a:r>
            </a:p>
            <a:p>
              <a:endParaRPr lang="en-CA" dirty="0"/>
            </a:p>
            <a:p>
              <a:endParaRPr lang="en-CA" sz="1200" dirty="0"/>
            </a:p>
          </p:txBody>
        </p:sp>
        <p:sp>
          <p:nvSpPr>
            <p:cNvPr id="8" name="TextBox 7">
              <a:extLst>
                <a:ext uri="{FF2B5EF4-FFF2-40B4-BE49-F238E27FC236}">
                  <a16:creationId xmlns:a16="http://schemas.microsoft.com/office/drawing/2014/main" id="{B147BDAD-B60F-423C-BF23-903804FDFD4E}"/>
                </a:ext>
              </a:extLst>
            </p:cNvPr>
            <p:cNvSpPr txBox="1"/>
            <p:nvPr/>
          </p:nvSpPr>
          <p:spPr>
            <a:xfrm>
              <a:off x="2699792" y="2160567"/>
              <a:ext cx="3672408" cy="1892826"/>
            </a:xfrm>
            <a:prstGeom prst="rect">
              <a:avLst/>
            </a:prstGeom>
            <a:solidFill>
              <a:schemeClr val="accent1">
                <a:lumMod val="75000"/>
              </a:schemeClr>
            </a:solidFill>
          </p:spPr>
          <p:txBody>
            <a:bodyPr wrap="square" rtlCol="0">
              <a:spAutoFit/>
            </a:bodyPr>
            <a:lstStyle/>
            <a:p>
              <a:pPr algn="ctr"/>
              <a:r>
                <a:rPr lang="en-CA" b="1" dirty="0">
                  <a:solidFill>
                    <a:schemeClr val="bg1"/>
                  </a:solidFill>
                </a:rPr>
                <a:t>INTERBANK MESSAGING</a:t>
              </a:r>
            </a:p>
            <a:p>
              <a:endParaRPr lang="en-CA" dirty="0"/>
            </a:p>
            <a:p>
              <a:r>
                <a:rPr lang="en-CA" dirty="0">
                  <a:solidFill>
                    <a:schemeClr val="bg1"/>
                  </a:solidFill>
                </a:rPr>
                <a:t>      </a:t>
              </a:r>
              <a:r>
                <a:rPr lang="en-CA" sz="1600" dirty="0">
                  <a:solidFill>
                    <a:schemeClr val="bg1"/>
                  </a:solidFill>
                </a:rPr>
                <a:t>pacs.008</a:t>
              </a:r>
            </a:p>
            <a:p>
              <a:r>
                <a:rPr lang="en-CA" sz="1600" dirty="0">
                  <a:solidFill>
                    <a:schemeClr val="bg1"/>
                  </a:solidFill>
                </a:rPr>
                <a:t>       pacs.002</a:t>
              </a:r>
            </a:p>
            <a:p>
              <a:endParaRPr lang="en-CA" dirty="0"/>
            </a:p>
            <a:p>
              <a:br>
                <a:rPr lang="en-CA" sz="2400" dirty="0"/>
              </a:br>
              <a:r>
                <a:rPr lang="en-CA" sz="100" dirty="0"/>
                <a:t>vvv</a:t>
              </a:r>
              <a:endParaRPr lang="en-CA" dirty="0"/>
            </a:p>
          </p:txBody>
        </p:sp>
        <p:sp>
          <p:nvSpPr>
            <p:cNvPr id="11" name="TextBox 10">
              <a:extLst>
                <a:ext uri="{FF2B5EF4-FFF2-40B4-BE49-F238E27FC236}">
                  <a16:creationId xmlns:a16="http://schemas.microsoft.com/office/drawing/2014/main" id="{D0D8C1BA-ECA4-4B44-BE78-2823F75DBBC0}"/>
                </a:ext>
              </a:extLst>
            </p:cNvPr>
            <p:cNvSpPr txBox="1"/>
            <p:nvPr/>
          </p:nvSpPr>
          <p:spPr>
            <a:xfrm>
              <a:off x="4427984" y="2691915"/>
              <a:ext cx="1591816" cy="954107"/>
            </a:xfrm>
            <a:prstGeom prst="rect">
              <a:avLst/>
            </a:prstGeom>
            <a:solidFill>
              <a:schemeClr val="bg1">
                <a:lumMod val="65000"/>
              </a:schemeClr>
            </a:solidFill>
          </p:spPr>
          <p:txBody>
            <a:bodyPr wrap="square" rtlCol="0">
              <a:spAutoFit/>
            </a:bodyPr>
            <a:lstStyle/>
            <a:p>
              <a:pPr algn="ctr"/>
              <a:r>
                <a:rPr lang="en-CA" sz="1400" i="1" dirty="0">
                  <a:solidFill>
                    <a:schemeClr val="bg1"/>
                  </a:solidFill>
                </a:rPr>
                <a:t>pain.013/014</a:t>
              </a:r>
            </a:p>
            <a:p>
              <a:pPr algn="ctr"/>
              <a:r>
                <a:rPr lang="en-CA" sz="1400" i="1" dirty="0">
                  <a:solidFill>
                    <a:schemeClr val="bg1"/>
                  </a:solidFill>
                </a:rPr>
                <a:t>pacs.004</a:t>
              </a:r>
            </a:p>
            <a:p>
              <a:pPr algn="ctr"/>
              <a:r>
                <a:rPr lang="en-CA" sz="1400" i="1" dirty="0">
                  <a:solidFill>
                    <a:schemeClr val="bg1"/>
                  </a:solidFill>
                </a:rPr>
                <a:t>camt.056/029</a:t>
              </a:r>
            </a:p>
            <a:p>
              <a:pPr algn="ctr"/>
              <a:r>
                <a:rPr lang="en-CA" sz="1400" i="1" dirty="0">
                  <a:solidFill>
                    <a:schemeClr val="bg1"/>
                  </a:solidFill>
                </a:rPr>
                <a:t>remt.001/002</a:t>
              </a:r>
            </a:p>
          </p:txBody>
        </p:sp>
        <p:sp>
          <p:nvSpPr>
            <p:cNvPr id="12" name="TextBox 11">
              <a:extLst>
                <a:ext uri="{FF2B5EF4-FFF2-40B4-BE49-F238E27FC236}">
                  <a16:creationId xmlns:a16="http://schemas.microsoft.com/office/drawing/2014/main" id="{E2F42487-43BB-4369-A0F1-3D402FD3C9FF}"/>
                </a:ext>
              </a:extLst>
            </p:cNvPr>
            <p:cNvSpPr txBox="1"/>
            <p:nvPr/>
          </p:nvSpPr>
          <p:spPr>
            <a:xfrm>
              <a:off x="457200" y="1556792"/>
              <a:ext cx="8229600" cy="584775"/>
            </a:xfrm>
            <a:prstGeom prst="rect">
              <a:avLst/>
            </a:prstGeom>
            <a:solidFill>
              <a:schemeClr val="tx2">
                <a:lumMod val="50000"/>
              </a:schemeClr>
            </a:solidFill>
          </p:spPr>
          <p:txBody>
            <a:bodyPr wrap="square" rtlCol="0">
              <a:spAutoFit/>
            </a:bodyPr>
            <a:lstStyle/>
            <a:p>
              <a:pPr algn="ctr"/>
              <a:r>
                <a:rPr lang="en-CA" sz="3200" dirty="0">
                  <a:solidFill>
                    <a:schemeClr val="bg1"/>
                  </a:solidFill>
                </a:rPr>
                <a:t>OVERLAY SERVICES</a:t>
              </a:r>
              <a:endParaRPr lang="en-CA" dirty="0">
                <a:solidFill>
                  <a:schemeClr val="bg1"/>
                </a:solidFill>
              </a:endParaRPr>
            </a:p>
          </p:txBody>
        </p:sp>
      </p:grpSp>
      <p:sp>
        <p:nvSpPr>
          <p:cNvPr id="14" name="TextBox 13">
            <a:extLst>
              <a:ext uri="{FF2B5EF4-FFF2-40B4-BE49-F238E27FC236}">
                <a16:creationId xmlns:a16="http://schemas.microsoft.com/office/drawing/2014/main" id="{BD99FB54-1B49-4793-B857-E3E6AEE01A4A}"/>
              </a:ext>
            </a:extLst>
          </p:cNvPr>
          <p:cNvSpPr txBox="1"/>
          <p:nvPr/>
        </p:nvSpPr>
        <p:spPr>
          <a:xfrm>
            <a:off x="7928466" y="4247435"/>
            <a:ext cx="370384" cy="369332"/>
          </a:xfrm>
          <a:prstGeom prst="rect">
            <a:avLst/>
          </a:prstGeom>
          <a:solidFill>
            <a:schemeClr val="accent1">
              <a:lumMod val="75000"/>
            </a:schemeClr>
          </a:solidFill>
        </p:spPr>
        <p:txBody>
          <a:bodyPr wrap="square" rtlCol="0">
            <a:spAutoFit/>
          </a:bodyPr>
          <a:lstStyle>
            <a:defPPr>
              <a:defRPr lang="en-US"/>
            </a:defPPr>
            <a:lvl1pPr algn="ctr">
              <a:defRPr b="1">
                <a:solidFill>
                  <a:schemeClr val="bg1"/>
                </a:solidFill>
              </a:defRPr>
            </a:lvl1pPr>
          </a:lstStyle>
          <a:p>
            <a:endParaRPr lang="en-CA" dirty="0"/>
          </a:p>
        </p:txBody>
      </p:sp>
      <p:sp>
        <p:nvSpPr>
          <p:cNvPr id="15" name="TextBox 14">
            <a:extLst>
              <a:ext uri="{FF2B5EF4-FFF2-40B4-BE49-F238E27FC236}">
                <a16:creationId xmlns:a16="http://schemas.microsoft.com/office/drawing/2014/main" id="{E79B94D3-E858-4613-BF84-BCEC472C6033}"/>
              </a:ext>
            </a:extLst>
          </p:cNvPr>
          <p:cNvSpPr txBox="1"/>
          <p:nvPr/>
        </p:nvSpPr>
        <p:spPr>
          <a:xfrm>
            <a:off x="7928466" y="4709553"/>
            <a:ext cx="370384" cy="369332"/>
          </a:xfrm>
          <a:prstGeom prst="rect">
            <a:avLst/>
          </a:prstGeom>
          <a:solidFill>
            <a:schemeClr val="bg1">
              <a:lumMod val="65000"/>
            </a:schemeClr>
          </a:solidFill>
        </p:spPr>
        <p:txBody>
          <a:bodyPr wrap="square" rtlCol="0">
            <a:spAutoFit/>
          </a:bodyPr>
          <a:lstStyle/>
          <a:p>
            <a:endParaRPr lang="en-CA" dirty="0"/>
          </a:p>
        </p:txBody>
      </p:sp>
      <p:sp>
        <p:nvSpPr>
          <p:cNvPr id="16" name="TextBox 15">
            <a:extLst>
              <a:ext uri="{FF2B5EF4-FFF2-40B4-BE49-F238E27FC236}">
                <a16:creationId xmlns:a16="http://schemas.microsoft.com/office/drawing/2014/main" id="{FD35608A-BA16-43AC-A126-015D2373175B}"/>
              </a:ext>
            </a:extLst>
          </p:cNvPr>
          <p:cNvSpPr txBox="1"/>
          <p:nvPr/>
        </p:nvSpPr>
        <p:spPr>
          <a:xfrm>
            <a:off x="8278345" y="4201269"/>
            <a:ext cx="1325285" cy="461665"/>
          </a:xfrm>
          <a:prstGeom prst="rect">
            <a:avLst/>
          </a:prstGeom>
          <a:noFill/>
        </p:spPr>
        <p:txBody>
          <a:bodyPr wrap="square" rtlCol="0">
            <a:spAutoFit/>
          </a:bodyPr>
          <a:lstStyle/>
          <a:p>
            <a:r>
              <a:rPr lang="en-CA" sz="1200" dirty="0"/>
              <a:t>‘Core’ Payment messages</a:t>
            </a:r>
            <a:endParaRPr lang="en-CA" sz="1600" dirty="0"/>
          </a:p>
        </p:txBody>
      </p:sp>
      <p:sp>
        <p:nvSpPr>
          <p:cNvPr id="17" name="TextBox 16">
            <a:extLst>
              <a:ext uri="{FF2B5EF4-FFF2-40B4-BE49-F238E27FC236}">
                <a16:creationId xmlns:a16="http://schemas.microsoft.com/office/drawing/2014/main" id="{2089F338-E084-46B2-8FFC-35C6F8A46B16}"/>
              </a:ext>
            </a:extLst>
          </p:cNvPr>
          <p:cNvSpPr txBox="1"/>
          <p:nvPr/>
        </p:nvSpPr>
        <p:spPr>
          <a:xfrm>
            <a:off x="8283381" y="4646302"/>
            <a:ext cx="2493143" cy="461665"/>
          </a:xfrm>
          <a:prstGeom prst="rect">
            <a:avLst/>
          </a:prstGeom>
          <a:noFill/>
        </p:spPr>
        <p:txBody>
          <a:bodyPr wrap="square" rtlCol="0">
            <a:spAutoFit/>
          </a:bodyPr>
          <a:lstStyle/>
          <a:p>
            <a:r>
              <a:rPr lang="en-CA" sz="1200" dirty="0"/>
              <a:t>‘Optional’ usage and driven by system design and market usage</a:t>
            </a:r>
          </a:p>
        </p:txBody>
      </p:sp>
      <p:pic>
        <p:nvPicPr>
          <p:cNvPr id="18" name="Picture 6">
            <a:extLst>
              <a:ext uri="{FF2B5EF4-FFF2-40B4-BE49-F238E27FC236}">
                <a16:creationId xmlns:a16="http://schemas.microsoft.com/office/drawing/2014/main" id="{05D82152-AA26-481A-954F-55AC026816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23992" y="188640"/>
            <a:ext cx="4438650" cy="971550"/>
          </a:xfrm>
          <a:prstGeom prst="rect">
            <a:avLst/>
          </a:prstGeom>
          <a:ln>
            <a:noFill/>
          </a:ln>
          <a:effectLst>
            <a:softEdge rad="112500"/>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cap="flat" cmpd="sng">
                <a:solidFill>
                  <a:schemeClr val="bg2"/>
                </a:solidFill>
                <a:prstDash val="solid"/>
                <a:miter lim="800000"/>
                <a:headEnd type="none" w="med" len="med"/>
                <a:tailEnd type="none" w="med" len="med"/>
              </a14:hiddenLine>
            </a:ext>
          </a:extLst>
        </p:spPr>
      </p:pic>
      <p:sp>
        <p:nvSpPr>
          <p:cNvPr id="9" name="Rectangle 8">
            <a:extLst>
              <a:ext uri="{FF2B5EF4-FFF2-40B4-BE49-F238E27FC236}">
                <a16:creationId xmlns:a16="http://schemas.microsoft.com/office/drawing/2014/main" id="{93F0CBFC-68E3-4CA8-A533-782EC415951E}"/>
              </a:ext>
            </a:extLst>
          </p:cNvPr>
          <p:cNvSpPr/>
          <p:nvPr/>
        </p:nvSpPr>
        <p:spPr>
          <a:xfrm>
            <a:off x="4151784" y="4234146"/>
            <a:ext cx="3672408" cy="531348"/>
          </a:xfrm>
          <a:prstGeom prst="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r>
              <a:rPr lang="en-CA" sz="1400" b="1" dirty="0"/>
            </a:br>
            <a:r>
              <a:rPr lang="en-CA" sz="1400" b="1" dirty="0"/>
              <a:t>ORCHESTRATION MESSAGES*</a:t>
            </a:r>
            <a:br>
              <a:rPr lang="en-CA" sz="1400" dirty="0"/>
            </a:br>
            <a:endParaRPr lang="en-CA" sz="1400" dirty="0"/>
          </a:p>
        </p:txBody>
      </p:sp>
      <p:sp>
        <p:nvSpPr>
          <p:cNvPr id="19" name="Rectangle 18">
            <a:extLst>
              <a:ext uri="{FF2B5EF4-FFF2-40B4-BE49-F238E27FC236}">
                <a16:creationId xmlns:a16="http://schemas.microsoft.com/office/drawing/2014/main" id="{0B32386A-E662-4CBB-ADA9-35E5FBE01AA4}"/>
              </a:ext>
            </a:extLst>
          </p:cNvPr>
          <p:cNvSpPr/>
          <p:nvPr/>
        </p:nvSpPr>
        <p:spPr>
          <a:xfrm>
            <a:off x="4151784" y="4817215"/>
            <a:ext cx="3672408" cy="1019690"/>
          </a:xfrm>
          <a:prstGeom prst="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b="1" dirty="0"/>
              <a:t>SETTLEMENT MESSAGES</a:t>
            </a:r>
            <a:br>
              <a:rPr lang="en-CA" sz="1400" dirty="0"/>
            </a:br>
            <a:r>
              <a:rPr lang="en-CA" sz="1400" dirty="0"/>
              <a:t>pacs.009</a:t>
            </a:r>
          </a:p>
          <a:p>
            <a:pPr algn="ctr"/>
            <a:r>
              <a:rPr lang="en-CA" sz="1400" dirty="0"/>
              <a:t>pacs.010</a:t>
            </a:r>
          </a:p>
        </p:txBody>
      </p:sp>
      <p:sp>
        <p:nvSpPr>
          <p:cNvPr id="3" name="TextBox 2">
            <a:extLst>
              <a:ext uri="{FF2B5EF4-FFF2-40B4-BE49-F238E27FC236}">
                <a16:creationId xmlns:a16="http://schemas.microsoft.com/office/drawing/2014/main" id="{A1F40921-9179-4EC8-A6CD-7A441DAE51C1}"/>
              </a:ext>
            </a:extLst>
          </p:cNvPr>
          <p:cNvSpPr txBox="1"/>
          <p:nvPr/>
        </p:nvSpPr>
        <p:spPr>
          <a:xfrm>
            <a:off x="7928466" y="5128675"/>
            <a:ext cx="3672408" cy="461665"/>
          </a:xfrm>
          <a:prstGeom prst="rect">
            <a:avLst/>
          </a:prstGeom>
          <a:noFill/>
        </p:spPr>
        <p:txBody>
          <a:bodyPr wrap="square" rtlCol="0">
            <a:spAutoFit/>
          </a:bodyPr>
          <a:lstStyle/>
          <a:p>
            <a:r>
              <a:rPr lang="en-US" sz="1200" dirty="0"/>
              <a:t>* The ISO 20022 catalogue offers a vast range of orchestration messages </a:t>
            </a:r>
            <a:endParaRPr lang="en-CA" sz="1200" dirty="0"/>
          </a:p>
        </p:txBody>
      </p:sp>
    </p:spTree>
    <p:extLst>
      <p:ext uri="{BB962C8B-B14F-4D97-AF65-F5344CB8AC3E}">
        <p14:creationId xmlns:p14="http://schemas.microsoft.com/office/powerpoint/2010/main" val="3708062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a:spLocks noChangeArrowheads="1"/>
          </p:cNvSpPr>
          <p:nvPr/>
        </p:nvSpPr>
        <p:spPr bwMode="auto">
          <a:xfrm>
            <a:off x="175042" y="270021"/>
            <a:ext cx="8580438" cy="676598"/>
          </a:xfrm>
          <a:prstGeom prst="rect">
            <a:avLst/>
          </a:prstGeom>
          <a:noFill/>
          <a:ln w="12700">
            <a:noFill/>
            <a:miter lim="800000"/>
            <a:headEnd/>
            <a:tailEnd/>
          </a:ln>
          <a:effectLst/>
        </p:spPr>
        <p:txBody>
          <a:bodyPr lIns="90487" tIns="44450" rIns="90487" bIns="44450" anchor="b"/>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defTabSz="912813" eaLnBrk="1" hangingPunct="1">
              <a:lnSpc>
                <a:spcPct val="90000"/>
              </a:lnSpc>
              <a:defRPr/>
            </a:pPr>
            <a:r>
              <a:rPr lang="fr-BE" b="1" dirty="0">
                <a:solidFill>
                  <a:srgbClr val="0070C0"/>
                </a:solidFill>
                <a:latin typeface="Malgun Gothic" panose="020B0503020000020004" pitchFamily="34" charset="-127"/>
                <a:ea typeface="Malgun Gothic" panose="020B0503020000020004" pitchFamily="34" charset="-127"/>
              </a:rPr>
              <a:t>*Flow #1: BASIC CUSTOMER CREDIT TRANSFER FLOW </a:t>
            </a:r>
            <a:br>
              <a:rPr lang="fr-BE" b="1" dirty="0">
                <a:solidFill>
                  <a:srgbClr val="0070C0"/>
                </a:solidFill>
                <a:latin typeface="Malgun Gothic" panose="020B0503020000020004" pitchFamily="34" charset="-127"/>
                <a:ea typeface="Malgun Gothic" panose="020B0503020000020004" pitchFamily="34" charset="-127"/>
              </a:rPr>
            </a:br>
            <a:r>
              <a:rPr lang="fr-BE" b="1" dirty="0">
                <a:solidFill>
                  <a:srgbClr val="0070C0"/>
                </a:solidFill>
                <a:latin typeface="Malgun Gothic" panose="020B0503020000020004" pitchFamily="34" charset="-127"/>
                <a:ea typeface="Malgun Gothic" panose="020B0503020000020004" pitchFamily="34" charset="-127"/>
              </a:rPr>
              <a:t>(The Happy flow)</a:t>
            </a:r>
            <a:endParaRPr lang="en-US" b="1" dirty="0">
              <a:solidFill>
                <a:srgbClr val="0070C0"/>
              </a:solidFill>
              <a:latin typeface="Malgun Gothic" panose="020B0503020000020004" pitchFamily="34" charset="-127"/>
              <a:ea typeface="Malgun Gothic" panose="020B0503020000020004" pitchFamily="34" charset="-127"/>
            </a:endParaRPr>
          </a:p>
        </p:txBody>
      </p:sp>
      <p:sp>
        <p:nvSpPr>
          <p:cNvPr id="2" name="Footer Placeholder 1"/>
          <p:cNvSpPr>
            <a:spLocks noGrp="1"/>
          </p:cNvSpPr>
          <p:nvPr>
            <p:ph type="ftr" sz="quarter" idx="11"/>
          </p:nvPr>
        </p:nvSpPr>
        <p:spPr/>
        <p:txBody>
          <a:bodyPr/>
          <a:lstStyle/>
          <a:p>
            <a:r>
              <a:rPr lang="en-GB" dirty="0"/>
              <a:t>ISO 20022 RTPG Message Flows</a:t>
            </a:r>
          </a:p>
        </p:txBody>
      </p:sp>
      <p:sp>
        <p:nvSpPr>
          <p:cNvPr id="3" name="Slide Number Placeholder 2"/>
          <p:cNvSpPr>
            <a:spLocks noGrp="1"/>
          </p:cNvSpPr>
          <p:nvPr>
            <p:ph type="sldNum" sz="quarter" idx="12"/>
          </p:nvPr>
        </p:nvSpPr>
        <p:spPr/>
        <p:txBody>
          <a:bodyPr/>
          <a:lstStyle/>
          <a:p>
            <a:r>
              <a:rPr lang="en-GB" b="1" dirty="0"/>
              <a:t>Page </a:t>
            </a:r>
            <a:fld id="{69E7F46F-A23D-445A-9B91-291F7F0874F6}" type="slidenum">
              <a:rPr lang="en-GB" b="1" smtClean="0"/>
              <a:t>4</a:t>
            </a:fld>
            <a:endParaRPr lang="en-GB" b="1" dirty="0"/>
          </a:p>
        </p:txBody>
      </p:sp>
      <p:grpSp>
        <p:nvGrpSpPr>
          <p:cNvPr id="17" name="Group 16">
            <a:extLst>
              <a:ext uri="{FF2B5EF4-FFF2-40B4-BE49-F238E27FC236}">
                <a16:creationId xmlns:a16="http://schemas.microsoft.com/office/drawing/2014/main" id="{7715C783-258C-4699-A0A3-5E4E4DEFD999}"/>
              </a:ext>
            </a:extLst>
          </p:cNvPr>
          <p:cNvGrpSpPr/>
          <p:nvPr/>
        </p:nvGrpSpPr>
        <p:grpSpPr>
          <a:xfrm>
            <a:off x="175042" y="1196752"/>
            <a:ext cx="7379158" cy="4464496"/>
            <a:chOff x="229011" y="1196753"/>
            <a:chExt cx="7379158" cy="4464496"/>
          </a:xfrm>
        </p:grpSpPr>
        <p:cxnSp>
          <p:nvCxnSpPr>
            <p:cNvPr id="97" name="Straight Connector 96">
              <a:extLst>
                <a:ext uri="{FF2B5EF4-FFF2-40B4-BE49-F238E27FC236}">
                  <a16:creationId xmlns:a16="http://schemas.microsoft.com/office/drawing/2014/main" id="{4B364573-5D45-47D7-B9CC-AE6ABC9CBB4D}"/>
                </a:ext>
              </a:extLst>
            </p:cNvPr>
            <p:cNvCxnSpPr/>
            <p:nvPr/>
          </p:nvCxnSpPr>
          <p:spPr>
            <a:xfrm>
              <a:off x="5412705" y="2093559"/>
              <a:ext cx="0" cy="354312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a16="http://schemas.microsoft.com/office/drawing/2014/main" id="{CAACEE78-858D-4F5E-80E4-D7F72BEA06A0}"/>
                </a:ext>
              </a:extLst>
            </p:cNvPr>
            <p:cNvSpPr txBox="1"/>
            <p:nvPr/>
          </p:nvSpPr>
          <p:spPr>
            <a:xfrm>
              <a:off x="3983758" y="1799756"/>
              <a:ext cx="1185772" cy="276032"/>
            </a:xfrm>
            <a:prstGeom prst="rect">
              <a:avLst/>
            </a:prstGeom>
            <a:solidFill>
              <a:schemeClr val="bg1"/>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GB" sz="1200" b="1" dirty="0">
                  <a:solidFill>
                    <a:schemeClr val="accent1"/>
                  </a:solidFill>
                  <a:latin typeface="Malgun Gothic" panose="020B0503020000020004" pitchFamily="34" charset="-127"/>
                  <a:ea typeface="Malgun Gothic" panose="020B0503020000020004" pitchFamily="34" charset="-127"/>
                </a:rPr>
                <a:t>Clearing</a:t>
              </a:r>
            </a:p>
          </p:txBody>
        </p:sp>
        <p:cxnSp>
          <p:nvCxnSpPr>
            <p:cNvPr id="45" name="Straight Connector 44">
              <a:extLst>
                <a:ext uri="{FF2B5EF4-FFF2-40B4-BE49-F238E27FC236}">
                  <a16:creationId xmlns:a16="http://schemas.microsoft.com/office/drawing/2014/main" id="{69C6A5EB-8F28-476E-ABF9-0E8C96D871D7}"/>
                </a:ext>
              </a:extLst>
            </p:cNvPr>
            <p:cNvCxnSpPr/>
            <p:nvPr/>
          </p:nvCxnSpPr>
          <p:spPr>
            <a:xfrm>
              <a:off x="6997792" y="2046566"/>
              <a:ext cx="0" cy="354312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56D0C5B3-1D8A-4360-90FD-FDA2A5F871A4}"/>
                </a:ext>
              </a:extLst>
            </p:cNvPr>
            <p:cNvCxnSpPr/>
            <p:nvPr/>
          </p:nvCxnSpPr>
          <p:spPr>
            <a:xfrm>
              <a:off x="3864225" y="2103783"/>
              <a:ext cx="0" cy="354312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0EDE1548-55B6-47D5-9BA7-3432429C65B0}"/>
                </a:ext>
              </a:extLst>
            </p:cNvPr>
            <p:cNvCxnSpPr/>
            <p:nvPr/>
          </p:nvCxnSpPr>
          <p:spPr>
            <a:xfrm>
              <a:off x="2312321" y="2118129"/>
              <a:ext cx="0" cy="354312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3518F742-AC64-4541-A8B7-63B8676DC049}"/>
                </a:ext>
              </a:extLst>
            </p:cNvPr>
            <p:cNvCxnSpPr/>
            <p:nvPr/>
          </p:nvCxnSpPr>
          <p:spPr>
            <a:xfrm>
              <a:off x="728400" y="2111734"/>
              <a:ext cx="0" cy="354312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344683" y="1827751"/>
              <a:ext cx="2041092" cy="276032"/>
            </a:xfrm>
            <a:prstGeom prst="rect">
              <a:avLst/>
            </a:prstGeom>
            <a:solidFill>
              <a:schemeClr val="bg1"/>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GB" sz="1200" b="1" dirty="0">
                  <a:solidFill>
                    <a:schemeClr val="accent1"/>
                  </a:solidFill>
                  <a:latin typeface="Malgun Gothic" panose="020B0503020000020004" pitchFamily="34" charset="-127"/>
                  <a:ea typeface="Malgun Gothic" panose="020B0503020000020004" pitchFamily="34" charset="-127"/>
                </a:rPr>
                <a:t>Payment initiation</a:t>
              </a:r>
              <a:endParaRPr lang="en-GB" sz="1400" b="1" dirty="0">
                <a:solidFill>
                  <a:schemeClr val="accent1"/>
                </a:solidFill>
                <a:latin typeface="Malgun Gothic" panose="020B0503020000020004" pitchFamily="34" charset="-127"/>
                <a:ea typeface="Malgun Gothic" panose="020B0503020000020004" pitchFamily="34" charset="-127"/>
              </a:endParaRPr>
            </a:p>
          </p:txBody>
        </p:sp>
        <p:sp>
          <p:nvSpPr>
            <p:cNvPr id="5" name="TextBox 4"/>
            <p:cNvSpPr txBox="1"/>
            <p:nvPr/>
          </p:nvSpPr>
          <p:spPr>
            <a:xfrm>
              <a:off x="2352323" y="1835702"/>
              <a:ext cx="1185772" cy="276032"/>
            </a:xfrm>
            <a:prstGeom prst="rect">
              <a:avLst/>
            </a:prstGeom>
            <a:solidFill>
              <a:schemeClr val="bg1"/>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GB" sz="1200" b="1" dirty="0">
                  <a:solidFill>
                    <a:schemeClr val="accent1"/>
                  </a:solidFill>
                  <a:latin typeface="Malgun Gothic" panose="020B0503020000020004" pitchFamily="34" charset="-127"/>
                  <a:ea typeface="Malgun Gothic" panose="020B0503020000020004" pitchFamily="34" charset="-127"/>
                </a:rPr>
                <a:t>Clearing</a:t>
              </a:r>
            </a:p>
          </p:txBody>
        </p:sp>
        <p:sp>
          <p:nvSpPr>
            <p:cNvPr id="6" name="TextBox 5"/>
            <p:cNvSpPr txBox="1"/>
            <p:nvPr/>
          </p:nvSpPr>
          <p:spPr>
            <a:xfrm>
              <a:off x="4985829" y="1840338"/>
              <a:ext cx="2556556" cy="276032"/>
            </a:xfrm>
            <a:prstGeom prst="rect">
              <a:avLst/>
            </a:prstGeom>
            <a:solidFill>
              <a:schemeClr val="bg1"/>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GB" sz="1200" b="1" dirty="0">
                  <a:solidFill>
                    <a:schemeClr val="accent1"/>
                  </a:solidFill>
                  <a:latin typeface="Malgun Gothic" panose="020B0503020000020004" pitchFamily="34" charset="-127"/>
                  <a:ea typeface="Malgun Gothic" panose="020B0503020000020004" pitchFamily="34" charset="-127"/>
                </a:rPr>
                <a:t>Cash</a:t>
              </a:r>
              <a:r>
                <a:rPr lang="en-GB" sz="1200" b="1" dirty="0">
                  <a:latin typeface="Malgun Gothic" panose="020B0503020000020004" pitchFamily="34" charset="-127"/>
                  <a:ea typeface="Malgun Gothic" panose="020B0503020000020004" pitchFamily="34" charset="-127"/>
                </a:rPr>
                <a:t> </a:t>
              </a:r>
              <a:r>
                <a:rPr lang="en-GB" sz="1200" b="1" dirty="0">
                  <a:solidFill>
                    <a:schemeClr val="accent1"/>
                  </a:solidFill>
                  <a:latin typeface="Malgun Gothic" panose="020B0503020000020004" pitchFamily="34" charset="-127"/>
                  <a:ea typeface="Malgun Gothic" panose="020B0503020000020004" pitchFamily="34" charset="-127"/>
                </a:rPr>
                <a:t>Management</a:t>
              </a:r>
            </a:p>
          </p:txBody>
        </p:sp>
        <p:pic>
          <p:nvPicPr>
            <p:cNvPr id="7" name="Picture 6"/>
            <p:cNvPicPr>
              <a:picLocks noChangeAspect="1" noChangeArrowheads="1"/>
            </p:cNvPicPr>
            <p:nvPr/>
          </p:nvPicPr>
          <p:blipFill>
            <a:blip r:embed="rId3"/>
            <a:srcRect/>
            <a:stretch>
              <a:fillRect/>
            </a:stretch>
          </p:blipFill>
          <p:spPr bwMode="auto">
            <a:xfrm>
              <a:off x="342387" y="1501666"/>
              <a:ext cx="371166" cy="525210"/>
            </a:xfrm>
            <a:prstGeom prst="rect">
              <a:avLst/>
            </a:prstGeom>
            <a:noFill/>
            <a:effectLst>
              <a:outerShdw blurRad="63500" sx="102000" sy="102000" algn="ctr" rotWithShape="0">
                <a:prstClr val="black">
                  <a:alpha val="40000"/>
                </a:prstClr>
              </a:outerShdw>
            </a:effectLst>
          </p:spPr>
        </p:pic>
        <p:sp>
          <p:nvSpPr>
            <p:cNvPr id="8" name="Text Box 6"/>
            <p:cNvSpPr txBox="1">
              <a:spLocks noChangeArrowheads="1"/>
            </p:cNvSpPr>
            <p:nvPr/>
          </p:nvSpPr>
          <p:spPr bwMode="auto">
            <a:xfrm>
              <a:off x="229011" y="1200898"/>
              <a:ext cx="676789" cy="276032"/>
            </a:xfrm>
            <a:prstGeom prst="rect">
              <a:avLst/>
            </a:prstGeom>
            <a:noFill/>
            <a:ln w="9525">
              <a:noFill/>
              <a:miter lim="800000"/>
              <a:headEnd/>
              <a:tailEnd/>
            </a:ln>
          </p:spPr>
          <p:txBody>
            <a:bodyPr wrap="none">
              <a:spAutoFit/>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r>
                <a:rPr lang="en-US" sz="1200" b="1" dirty="0">
                  <a:solidFill>
                    <a:srgbClr val="000000"/>
                  </a:solidFill>
                  <a:latin typeface="Malgun Gothic" panose="020B0503020000020004" pitchFamily="34" charset="-127"/>
                  <a:ea typeface="Malgun Gothic" panose="020B0503020000020004" pitchFamily="34" charset="-127"/>
                </a:rPr>
                <a:t>DEBTOR</a:t>
              </a:r>
            </a:p>
          </p:txBody>
        </p:sp>
        <p:pic>
          <p:nvPicPr>
            <p:cNvPr id="10" name="Picture 9"/>
            <p:cNvPicPr>
              <a:picLocks noChangeAspect="1" noChangeArrowheads="1"/>
            </p:cNvPicPr>
            <p:nvPr/>
          </p:nvPicPr>
          <p:blipFill>
            <a:blip r:embed="rId4"/>
            <a:srcRect/>
            <a:stretch>
              <a:fillRect/>
            </a:stretch>
          </p:blipFill>
          <p:spPr bwMode="auto">
            <a:xfrm>
              <a:off x="2179081" y="1510365"/>
              <a:ext cx="439900" cy="542612"/>
            </a:xfrm>
            <a:prstGeom prst="rect">
              <a:avLst/>
            </a:prstGeom>
            <a:noFill/>
            <a:effectLst>
              <a:outerShdw blurRad="63500" sx="102000" sy="102000" algn="ctr" rotWithShape="0">
                <a:prstClr val="black">
                  <a:alpha val="40000"/>
                </a:prstClr>
              </a:outerShdw>
            </a:effectLst>
          </p:spPr>
        </p:pic>
        <p:pic>
          <p:nvPicPr>
            <p:cNvPr id="11" name="Picture 10"/>
            <p:cNvPicPr>
              <a:picLocks noChangeAspect="1" noChangeArrowheads="1"/>
            </p:cNvPicPr>
            <p:nvPr/>
          </p:nvPicPr>
          <p:blipFill>
            <a:blip r:embed="rId4"/>
            <a:srcRect/>
            <a:stretch>
              <a:fillRect/>
            </a:stretch>
          </p:blipFill>
          <p:spPr bwMode="auto">
            <a:xfrm>
              <a:off x="5114349" y="1501474"/>
              <a:ext cx="439900" cy="542612"/>
            </a:xfrm>
            <a:prstGeom prst="rect">
              <a:avLst/>
            </a:prstGeom>
            <a:noFill/>
            <a:effectLst>
              <a:outerShdw blurRad="63500" sx="102000" sy="102000" algn="ctr" rotWithShape="0">
                <a:prstClr val="black">
                  <a:alpha val="40000"/>
                </a:prstClr>
              </a:outerShdw>
            </a:effectLst>
          </p:spPr>
        </p:pic>
        <p:sp>
          <p:nvSpPr>
            <p:cNvPr id="9" name="Rounded Rectangle 8"/>
            <p:cNvSpPr>
              <a:spLocks noChangeArrowheads="1"/>
            </p:cNvSpPr>
            <p:nvPr/>
          </p:nvSpPr>
          <p:spPr bwMode="auto">
            <a:xfrm flipH="1">
              <a:off x="3666615" y="1621210"/>
              <a:ext cx="411106" cy="411794"/>
            </a:xfrm>
            <a:prstGeom prst="roundRect">
              <a:avLst>
                <a:gd name="adj" fmla="val 16667"/>
              </a:avLst>
            </a:prstGeom>
            <a:solidFill>
              <a:srgbClr val="0070C0"/>
            </a:solidFill>
            <a:ln w="9525" algn="ctr">
              <a:noFill/>
              <a:round/>
              <a:headEnd/>
              <a:tailEnd/>
            </a:ln>
            <a:effectLst/>
          </p:spPr>
          <p:txBody>
            <a:bodyPr wrap="none" lIns="77404" tIns="38702" rIns="77404" bIns="38702"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US" sz="900" b="1" dirty="0">
                  <a:solidFill>
                    <a:srgbClr val="FFFFFF"/>
                  </a:solidFill>
                  <a:latin typeface="Malgun Gothic" panose="020B0503020000020004" pitchFamily="34" charset="-127"/>
                  <a:ea typeface="Malgun Gothic" panose="020B0503020000020004" pitchFamily="34" charset="-127"/>
                  <a:cs typeface="Calibri" panose="020F0502020204030204" pitchFamily="34" charset="0"/>
                </a:rPr>
                <a:t>MI</a:t>
              </a:r>
              <a:endParaRPr lang="en-GB" sz="900" b="1" dirty="0">
                <a:solidFill>
                  <a:srgbClr val="FFFFFF"/>
                </a:solidFill>
                <a:latin typeface="Malgun Gothic" panose="020B0503020000020004" pitchFamily="34" charset="-127"/>
                <a:ea typeface="Malgun Gothic" panose="020B0503020000020004" pitchFamily="34" charset="-127"/>
                <a:cs typeface="Calibri" panose="020F0502020204030204" pitchFamily="34" charset="0"/>
              </a:endParaRPr>
            </a:p>
          </p:txBody>
        </p:sp>
        <p:pic>
          <p:nvPicPr>
            <p:cNvPr id="13" name="Picture 12"/>
            <p:cNvPicPr>
              <a:picLocks noChangeAspect="1" noChangeArrowheads="1"/>
            </p:cNvPicPr>
            <p:nvPr/>
          </p:nvPicPr>
          <p:blipFill>
            <a:blip r:embed="rId3"/>
            <a:srcRect/>
            <a:stretch>
              <a:fillRect/>
            </a:stretch>
          </p:blipFill>
          <p:spPr bwMode="auto">
            <a:xfrm>
              <a:off x="7017758" y="1491201"/>
              <a:ext cx="371166" cy="525210"/>
            </a:xfrm>
            <a:prstGeom prst="rect">
              <a:avLst/>
            </a:prstGeom>
            <a:noFill/>
            <a:effectLst>
              <a:outerShdw blurRad="63500" sx="102000" sy="102000" algn="ctr" rotWithShape="0">
                <a:prstClr val="black">
                  <a:alpha val="40000"/>
                </a:prstClr>
              </a:outerShdw>
            </a:effectLst>
          </p:spPr>
        </p:pic>
        <p:sp>
          <p:nvSpPr>
            <p:cNvPr id="14" name="Text Box 6"/>
            <p:cNvSpPr txBox="1">
              <a:spLocks noChangeArrowheads="1"/>
            </p:cNvSpPr>
            <p:nvPr/>
          </p:nvSpPr>
          <p:spPr bwMode="auto">
            <a:xfrm>
              <a:off x="6798510" y="1206285"/>
              <a:ext cx="809659" cy="276032"/>
            </a:xfrm>
            <a:prstGeom prst="rect">
              <a:avLst/>
            </a:prstGeom>
            <a:noFill/>
            <a:ln w="9525">
              <a:noFill/>
              <a:miter lim="800000"/>
              <a:headEnd/>
              <a:tailEnd/>
            </a:ln>
          </p:spPr>
          <p:txBody>
            <a:bodyPr wrap="none">
              <a:spAutoFit/>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r>
                <a:rPr lang="en-US" sz="1200" b="1" dirty="0">
                  <a:solidFill>
                    <a:srgbClr val="000000"/>
                  </a:solidFill>
                  <a:latin typeface="Malgun Gothic" panose="020B0503020000020004" pitchFamily="34" charset="-127"/>
                  <a:ea typeface="Malgun Gothic" panose="020B0503020000020004" pitchFamily="34" charset="-127"/>
                </a:rPr>
                <a:t>CREDITOR</a:t>
              </a:r>
            </a:p>
          </p:txBody>
        </p:sp>
        <p:sp>
          <p:nvSpPr>
            <p:cNvPr id="18" name="Line 11"/>
            <p:cNvSpPr>
              <a:spLocks noChangeShapeType="1"/>
            </p:cNvSpPr>
            <p:nvPr/>
          </p:nvSpPr>
          <p:spPr bwMode="auto">
            <a:xfrm>
              <a:off x="721176" y="2429868"/>
              <a:ext cx="1553043" cy="3224"/>
            </a:xfrm>
            <a:prstGeom prst="line">
              <a:avLst/>
            </a:prstGeom>
            <a:ln w="19050">
              <a:solidFill>
                <a:schemeClr val="tx2"/>
              </a:solidFill>
              <a:prstDash val="dash"/>
              <a:headEnd/>
              <a:tailEnd type="triangl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22" name="Line 11"/>
            <p:cNvSpPr>
              <a:spLocks noChangeShapeType="1"/>
            </p:cNvSpPr>
            <p:nvPr/>
          </p:nvSpPr>
          <p:spPr bwMode="auto">
            <a:xfrm flipV="1">
              <a:off x="2298772" y="2755723"/>
              <a:ext cx="1519879" cy="4374"/>
            </a:xfrm>
            <a:prstGeom prst="line">
              <a:avLst/>
            </a:prstGeom>
            <a:ln w="19050">
              <a:solidFill>
                <a:schemeClr val="tx2"/>
              </a:solidFill>
              <a:headEnd/>
              <a:tailEnd type="triangl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32" name="Rounded Rectangle 31"/>
            <p:cNvSpPr/>
            <p:nvPr/>
          </p:nvSpPr>
          <p:spPr bwMode="auto">
            <a:xfrm>
              <a:off x="724076" y="2230583"/>
              <a:ext cx="181459" cy="137244"/>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1</a:t>
              </a:r>
            </a:p>
          </p:txBody>
        </p:sp>
        <p:sp>
          <p:nvSpPr>
            <p:cNvPr id="33" name="Rounded Rectangle 32"/>
            <p:cNvSpPr/>
            <p:nvPr/>
          </p:nvSpPr>
          <p:spPr bwMode="auto">
            <a:xfrm>
              <a:off x="2300523" y="2559494"/>
              <a:ext cx="181459" cy="137244"/>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2</a:t>
              </a:r>
            </a:p>
          </p:txBody>
        </p:sp>
        <p:sp>
          <p:nvSpPr>
            <p:cNvPr id="35" name="Rounded Rectangle 34"/>
            <p:cNvSpPr/>
            <p:nvPr/>
          </p:nvSpPr>
          <p:spPr bwMode="auto">
            <a:xfrm>
              <a:off x="3886917" y="3923282"/>
              <a:ext cx="181459" cy="137244"/>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3</a:t>
              </a:r>
            </a:p>
          </p:txBody>
        </p:sp>
        <p:sp>
          <p:nvSpPr>
            <p:cNvPr id="37" name="Text Box 6"/>
            <p:cNvSpPr txBox="1">
              <a:spLocks noChangeArrowheads="1"/>
            </p:cNvSpPr>
            <p:nvPr/>
          </p:nvSpPr>
          <p:spPr bwMode="auto">
            <a:xfrm>
              <a:off x="1775805" y="1215113"/>
              <a:ext cx="1169403" cy="276032"/>
            </a:xfrm>
            <a:prstGeom prst="rect">
              <a:avLst/>
            </a:prstGeom>
            <a:noFill/>
            <a:ln w="9525">
              <a:noFill/>
              <a:miter lim="800000"/>
              <a:headEnd/>
              <a:tailEnd/>
            </a:ln>
          </p:spPr>
          <p:txBody>
            <a:bodyPr wrap="none">
              <a:spAutoFit/>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r>
                <a:rPr lang="en-US" sz="1200" b="1" dirty="0">
                  <a:solidFill>
                    <a:srgbClr val="000000"/>
                  </a:solidFill>
                  <a:latin typeface="Malgun Gothic" panose="020B0503020000020004" pitchFamily="34" charset="-127"/>
                  <a:ea typeface="Malgun Gothic" panose="020B0503020000020004" pitchFamily="34" charset="-127"/>
                </a:rPr>
                <a:t>DEBTOR AGENT</a:t>
              </a:r>
            </a:p>
          </p:txBody>
        </p:sp>
        <p:sp>
          <p:nvSpPr>
            <p:cNvPr id="38" name="Text Box 6"/>
            <p:cNvSpPr txBox="1">
              <a:spLocks noChangeArrowheads="1"/>
            </p:cNvSpPr>
            <p:nvPr/>
          </p:nvSpPr>
          <p:spPr bwMode="auto">
            <a:xfrm>
              <a:off x="4803939" y="1196753"/>
              <a:ext cx="1302273" cy="276032"/>
            </a:xfrm>
            <a:prstGeom prst="rect">
              <a:avLst/>
            </a:prstGeom>
            <a:noFill/>
            <a:ln w="9525">
              <a:noFill/>
              <a:miter lim="800000"/>
              <a:headEnd/>
              <a:tailEnd/>
            </a:ln>
          </p:spPr>
          <p:txBody>
            <a:bodyPr wrap="none">
              <a:spAutoFit/>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r>
                <a:rPr lang="en-US" sz="1200" b="1" dirty="0">
                  <a:solidFill>
                    <a:srgbClr val="000000"/>
                  </a:solidFill>
                  <a:latin typeface="Malgun Gothic" panose="020B0503020000020004" pitchFamily="34" charset="-127"/>
                  <a:ea typeface="Malgun Gothic" panose="020B0503020000020004" pitchFamily="34" charset="-127"/>
                </a:rPr>
                <a:t>CREDITOR AGENT</a:t>
              </a:r>
            </a:p>
          </p:txBody>
        </p:sp>
        <p:sp>
          <p:nvSpPr>
            <p:cNvPr id="46" name="Line 11">
              <a:extLst>
                <a:ext uri="{FF2B5EF4-FFF2-40B4-BE49-F238E27FC236}">
                  <a16:creationId xmlns:a16="http://schemas.microsoft.com/office/drawing/2014/main" id="{59BFA2C4-1A3E-41CC-A611-3F8D65F80CA0}"/>
                </a:ext>
              </a:extLst>
            </p:cNvPr>
            <p:cNvSpPr>
              <a:spLocks noChangeShapeType="1"/>
            </p:cNvSpPr>
            <p:nvPr/>
          </p:nvSpPr>
          <p:spPr bwMode="auto">
            <a:xfrm>
              <a:off x="3863961" y="3067785"/>
              <a:ext cx="1532080" cy="5165"/>
            </a:xfrm>
            <a:prstGeom prst="line">
              <a:avLst/>
            </a:prstGeom>
            <a:ln w="19050">
              <a:solidFill>
                <a:schemeClr val="tx2"/>
              </a:solidFill>
              <a:headEnd/>
              <a:tailEnd type="triangl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cxnSp>
          <p:nvCxnSpPr>
            <p:cNvPr id="28" name="Straight Connector 27">
              <a:extLst>
                <a:ext uri="{FF2B5EF4-FFF2-40B4-BE49-F238E27FC236}">
                  <a16:creationId xmlns:a16="http://schemas.microsoft.com/office/drawing/2014/main" id="{074D44CE-C602-43D4-8672-6A2D34ADF0E8}"/>
                </a:ext>
              </a:extLst>
            </p:cNvPr>
            <p:cNvCxnSpPr>
              <a:cxnSpLocks/>
            </p:cNvCxnSpPr>
            <p:nvPr/>
          </p:nvCxnSpPr>
          <p:spPr>
            <a:xfrm flipV="1">
              <a:off x="307390" y="2093558"/>
              <a:ext cx="7136344" cy="22441"/>
            </a:xfrm>
            <a:prstGeom prst="line">
              <a:avLst/>
            </a:prstGeom>
            <a:ln w="28575">
              <a:headEnd type="oval"/>
              <a:tailEnd type="oval"/>
            </a:ln>
            <a:effectLst/>
          </p:spPr>
          <p:style>
            <a:lnRef idx="1">
              <a:schemeClr val="accent1"/>
            </a:lnRef>
            <a:fillRef idx="0">
              <a:schemeClr val="accent1"/>
            </a:fillRef>
            <a:effectRef idx="0">
              <a:schemeClr val="accent1"/>
            </a:effectRef>
            <a:fontRef idx="minor">
              <a:schemeClr val="tx1"/>
            </a:fontRef>
          </p:style>
        </p:cxnSp>
        <p:sp>
          <p:nvSpPr>
            <p:cNvPr id="59" name="Rounded Rectangle 32">
              <a:extLst>
                <a:ext uri="{FF2B5EF4-FFF2-40B4-BE49-F238E27FC236}">
                  <a16:creationId xmlns:a16="http://schemas.microsoft.com/office/drawing/2014/main" id="{622CBF1F-29BF-4FAB-B637-F19C76570324}"/>
                </a:ext>
              </a:extLst>
            </p:cNvPr>
            <p:cNvSpPr/>
            <p:nvPr/>
          </p:nvSpPr>
          <p:spPr bwMode="auto">
            <a:xfrm>
              <a:off x="3867076" y="2877121"/>
              <a:ext cx="181459" cy="137244"/>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2</a:t>
              </a:r>
            </a:p>
          </p:txBody>
        </p:sp>
        <p:sp>
          <p:nvSpPr>
            <p:cNvPr id="60" name="Rectangle: Rounded Corners 59">
              <a:extLst>
                <a:ext uri="{FF2B5EF4-FFF2-40B4-BE49-F238E27FC236}">
                  <a16:creationId xmlns:a16="http://schemas.microsoft.com/office/drawing/2014/main" id="{201DDD5C-9409-4400-B97B-DF77E4A8D982}"/>
                </a:ext>
              </a:extLst>
            </p:cNvPr>
            <p:cNvSpPr/>
            <p:nvPr/>
          </p:nvSpPr>
          <p:spPr>
            <a:xfrm>
              <a:off x="2585886" y="2432356"/>
              <a:ext cx="722271" cy="2686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00" dirty="0"/>
                <a:t>PACS.008</a:t>
              </a:r>
              <a:endParaRPr lang="en-CA" sz="3600" dirty="0"/>
            </a:p>
          </p:txBody>
        </p:sp>
        <p:sp>
          <p:nvSpPr>
            <p:cNvPr id="61" name="Rectangle: Rounded Corners 60">
              <a:extLst>
                <a:ext uri="{FF2B5EF4-FFF2-40B4-BE49-F238E27FC236}">
                  <a16:creationId xmlns:a16="http://schemas.microsoft.com/office/drawing/2014/main" id="{5A39D5D8-FA93-4E30-A362-BF9BC79A9B28}"/>
                </a:ext>
              </a:extLst>
            </p:cNvPr>
            <p:cNvSpPr/>
            <p:nvPr/>
          </p:nvSpPr>
          <p:spPr>
            <a:xfrm>
              <a:off x="4154881" y="2754138"/>
              <a:ext cx="733850" cy="32203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00" dirty="0"/>
                <a:t>PACS.008</a:t>
              </a:r>
              <a:endParaRPr lang="en-CA" sz="3600" dirty="0"/>
            </a:p>
          </p:txBody>
        </p:sp>
        <p:sp>
          <p:nvSpPr>
            <p:cNvPr id="80" name="Line 11">
              <a:extLst>
                <a:ext uri="{FF2B5EF4-FFF2-40B4-BE49-F238E27FC236}">
                  <a16:creationId xmlns:a16="http://schemas.microsoft.com/office/drawing/2014/main" id="{1F2FB97B-DC2E-4D0E-B716-B66D391893A7}"/>
                </a:ext>
              </a:extLst>
            </p:cNvPr>
            <p:cNvSpPr>
              <a:spLocks noChangeShapeType="1"/>
            </p:cNvSpPr>
            <p:nvPr/>
          </p:nvSpPr>
          <p:spPr bwMode="auto">
            <a:xfrm>
              <a:off x="3880890" y="4119111"/>
              <a:ext cx="1532080" cy="5165"/>
            </a:xfrm>
            <a:prstGeom prst="line">
              <a:avLst/>
            </a:prstGeom>
            <a:ln w="19050">
              <a:solidFill>
                <a:schemeClr val="tx2"/>
              </a:solidFill>
              <a:headEnd type="triangle"/>
              <a:tailEnd type="non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81" name="Rounded Rectangle 34">
              <a:extLst>
                <a:ext uri="{FF2B5EF4-FFF2-40B4-BE49-F238E27FC236}">
                  <a16:creationId xmlns:a16="http://schemas.microsoft.com/office/drawing/2014/main" id="{070F216E-9E01-4633-9F1A-53D176DC2642}"/>
                </a:ext>
              </a:extLst>
            </p:cNvPr>
            <p:cNvSpPr/>
            <p:nvPr/>
          </p:nvSpPr>
          <p:spPr bwMode="auto">
            <a:xfrm>
              <a:off x="5396041" y="3247675"/>
              <a:ext cx="181459" cy="137244"/>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3</a:t>
              </a:r>
            </a:p>
          </p:txBody>
        </p:sp>
        <p:sp>
          <p:nvSpPr>
            <p:cNvPr id="82" name="Rectangle: Rounded Corners 81">
              <a:extLst>
                <a:ext uri="{FF2B5EF4-FFF2-40B4-BE49-F238E27FC236}">
                  <a16:creationId xmlns:a16="http://schemas.microsoft.com/office/drawing/2014/main" id="{E7500BC0-5986-4CB6-A325-249ECA37783D}"/>
                </a:ext>
              </a:extLst>
            </p:cNvPr>
            <p:cNvSpPr/>
            <p:nvPr/>
          </p:nvSpPr>
          <p:spPr>
            <a:xfrm>
              <a:off x="4153395" y="3800300"/>
              <a:ext cx="712875" cy="255060"/>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00" dirty="0">
                  <a:solidFill>
                    <a:schemeClr val="bg1"/>
                  </a:solidFill>
                </a:rPr>
                <a:t>PACS.002</a:t>
              </a:r>
              <a:endParaRPr lang="en-CA" sz="3600" dirty="0">
                <a:solidFill>
                  <a:schemeClr val="bg1"/>
                </a:solidFill>
              </a:endParaRPr>
            </a:p>
          </p:txBody>
        </p:sp>
        <p:sp>
          <p:nvSpPr>
            <p:cNvPr id="83" name="Rounded Rectangle 34">
              <a:extLst>
                <a:ext uri="{FF2B5EF4-FFF2-40B4-BE49-F238E27FC236}">
                  <a16:creationId xmlns:a16="http://schemas.microsoft.com/office/drawing/2014/main" id="{3785519C-86E3-4FFD-BD3F-5A2E45BB61AC}"/>
                </a:ext>
              </a:extLst>
            </p:cNvPr>
            <p:cNvSpPr/>
            <p:nvPr/>
          </p:nvSpPr>
          <p:spPr bwMode="auto">
            <a:xfrm>
              <a:off x="2317342" y="4721474"/>
              <a:ext cx="181459" cy="137244"/>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4</a:t>
              </a:r>
            </a:p>
          </p:txBody>
        </p:sp>
        <p:sp>
          <p:nvSpPr>
            <p:cNvPr id="85" name="Line 11">
              <a:extLst>
                <a:ext uri="{FF2B5EF4-FFF2-40B4-BE49-F238E27FC236}">
                  <a16:creationId xmlns:a16="http://schemas.microsoft.com/office/drawing/2014/main" id="{C466F85B-2492-4087-A9B6-34CF39B78909}"/>
                </a:ext>
              </a:extLst>
            </p:cNvPr>
            <p:cNvSpPr>
              <a:spLocks noChangeShapeType="1"/>
            </p:cNvSpPr>
            <p:nvPr/>
          </p:nvSpPr>
          <p:spPr bwMode="auto">
            <a:xfrm>
              <a:off x="2311315" y="4917303"/>
              <a:ext cx="1532080" cy="5165"/>
            </a:xfrm>
            <a:prstGeom prst="line">
              <a:avLst/>
            </a:prstGeom>
            <a:ln w="19050">
              <a:solidFill>
                <a:schemeClr val="tx2"/>
              </a:solidFill>
              <a:headEnd type="triangle"/>
              <a:tailEnd type="non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86" name="Rectangle: Rounded Corners 85">
              <a:extLst>
                <a:ext uri="{FF2B5EF4-FFF2-40B4-BE49-F238E27FC236}">
                  <a16:creationId xmlns:a16="http://schemas.microsoft.com/office/drawing/2014/main" id="{E8691BDD-4910-42E0-BC4E-D14E315EEAB6}"/>
                </a:ext>
              </a:extLst>
            </p:cNvPr>
            <p:cNvSpPr/>
            <p:nvPr/>
          </p:nvSpPr>
          <p:spPr>
            <a:xfrm>
              <a:off x="2583820" y="4598492"/>
              <a:ext cx="758002" cy="2680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00" dirty="0"/>
                <a:t>PACS.002</a:t>
              </a:r>
              <a:endParaRPr lang="en-CA" sz="3600" dirty="0"/>
            </a:p>
          </p:txBody>
        </p:sp>
        <p:sp>
          <p:nvSpPr>
            <p:cNvPr id="87" name="Rounded Rectangle 34">
              <a:extLst>
                <a:ext uri="{FF2B5EF4-FFF2-40B4-BE49-F238E27FC236}">
                  <a16:creationId xmlns:a16="http://schemas.microsoft.com/office/drawing/2014/main" id="{3A978662-28D1-4CD2-93FB-24051FADD044}"/>
                </a:ext>
              </a:extLst>
            </p:cNvPr>
            <p:cNvSpPr/>
            <p:nvPr/>
          </p:nvSpPr>
          <p:spPr bwMode="auto">
            <a:xfrm>
              <a:off x="3869988" y="4718891"/>
              <a:ext cx="181459" cy="137244"/>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4</a:t>
              </a:r>
            </a:p>
          </p:txBody>
        </p:sp>
        <p:sp>
          <p:nvSpPr>
            <p:cNvPr id="88" name="Line 11">
              <a:extLst>
                <a:ext uri="{FF2B5EF4-FFF2-40B4-BE49-F238E27FC236}">
                  <a16:creationId xmlns:a16="http://schemas.microsoft.com/office/drawing/2014/main" id="{DED0AFED-B3F6-4B90-BA37-990BA0DD9E86}"/>
                </a:ext>
              </a:extLst>
            </p:cNvPr>
            <p:cNvSpPr>
              <a:spLocks noChangeShapeType="1"/>
            </p:cNvSpPr>
            <p:nvPr/>
          </p:nvSpPr>
          <p:spPr bwMode="auto">
            <a:xfrm>
              <a:off x="3863961" y="4914720"/>
              <a:ext cx="1532080" cy="5165"/>
            </a:xfrm>
            <a:prstGeom prst="line">
              <a:avLst/>
            </a:prstGeom>
            <a:ln w="19050">
              <a:solidFill>
                <a:schemeClr val="tx2"/>
              </a:solidFill>
              <a:headEnd type="none"/>
              <a:tailEnd type="triangl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89" name="Rectangle: Rounded Corners 88">
              <a:extLst>
                <a:ext uri="{FF2B5EF4-FFF2-40B4-BE49-F238E27FC236}">
                  <a16:creationId xmlns:a16="http://schemas.microsoft.com/office/drawing/2014/main" id="{C9898F67-434A-4A3B-9DD0-D5C817CE5EDA}"/>
                </a:ext>
              </a:extLst>
            </p:cNvPr>
            <p:cNvSpPr/>
            <p:nvPr/>
          </p:nvSpPr>
          <p:spPr>
            <a:xfrm>
              <a:off x="4136466" y="4595909"/>
              <a:ext cx="731409" cy="218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00" dirty="0"/>
                <a:t>PACS.002</a:t>
              </a:r>
              <a:endParaRPr lang="en-CA" sz="3600" dirty="0"/>
            </a:p>
          </p:txBody>
        </p:sp>
        <p:sp>
          <p:nvSpPr>
            <p:cNvPr id="90" name="Rounded Rectangle 34">
              <a:extLst>
                <a:ext uri="{FF2B5EF4-FFF2-40B4-BE49-F238E27FC236}">
                  <a16:creationId xmlns:a16="http://schemas.microsoft.com/office/drawing/2014/main" id="{586F5945-8EDD-4DE3-B93F-22AB875D5F57}"/>
                </a:ext>
              </a:extLst>
            </p:cNvPr>
            <p:cNvSpPr/>
            <p:nvPr/>
          </p:nvSpPr>
          <p:spPr bwMode="auto">
            <a:xfrm>
              <a:off x="752685" y="5246882"/>
              <a:ext cx="181459" cy="137244"/>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5</a:t>
              </a:r>
            </a:p>
          </p:txBody>
        </p:sp>
        <p:sp>
          <p:nvSpPr>
            <p:cNvPr id="91" name="Line 11">
              <a:extLst>
                <a:ext uri="{FF2B5EF4-FFF2-40B4-BE49-F238E27FC236}">
                  <a16:creationId xmlns:a16="http://schemas.microsoft.com/office/drawing/2014/main" id="{8BFE8327-3FD6-4D44-A51A-C16D22689AAA}"/>
                </a:ext>
              </a:extLst>
            </p:cNvPr>
            <p:cNvSpPr>
              <a:spLocks noChangeShapeType="1"/>
            </p:cNvSpPr>
            <p:nvPr/>
          </p:nvSpPr>
          <p:spPr bwMode="auto">
            <a:xfrm>
              <a:off x="746658" y="5442711"/>
              <a:ext cx="1532080" cy="5165"/>
            </a:xfrm>
            <a:prstGeom prst="line">
              <a:avLst/>
            </a:prstGeom>
            <a:ln w="19050">
              <a:solidFill>
                <a:schemeClr val="tx2"/>
              </a:solidFill>
              <a:prstDash val="dash"/>
              <a:headEnd type="triangle"/>
              <a:tailEnd type="non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93" name="Rounded Rectangle 34">
              <a:extLst>
                <a:ext uri="{FF2B5EF4-FFF2-40B4-BE49-F238E27FC236}">
                  <a16:creationId xmlns:a16="http://schemas.microsoft.com/office/drawing/2014/main" id="{11ED6D27-A313-44DE-97ED-85483A7D1507}"/>
                </a:ext>
              </a:extLst>
            </p:cNvPr>
            <p:cNvSpPr/>
            <p:nvPr/>
          </p:nvSpPr>
          <p:spPr bwMode="auto">
            <a:xfrm>
              <a:off x="5455075" y="5218677"/>
              <a:ext cx="181459" cy="137244"/>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5</a:t>
              </a:r>
            </a:p>
          </p:txBody>
        </p:sp>
        <p:sp>
          <p:nvSpPr>
            <p:cNvPr id="94" name="Line 11">
              <a:extLst>
                <a:ext uri="{FF2B5EF4-FFF2-40B4-BE49-F238E27FC236}">
                  <a16:creationId xmlns:a16="http://schemas.microsoft.com/office/drawing/2014/main" id="{F12A34C5-16AD-412C-92A5-8C12BC62DC83}"/>
                </a:ext>
              </a:extLst>
            </p:cNvPr>
            <p:cNvSpPr>
              <a:spLocks noChangeShapeType="1"/>
            </p:cNvSpPr>
            <p:nvPr/>
          </p:nvSpPr>
          <p:spPr bwMode="auto">
            <a:xfrm>
              <a:off x="5449048" y="5414505"/>
              <a:ext cx="1532080" cy="5165"/>
            </a:xfrm>
            <a:prstGeom prst="line">
              <a:avLst/>
            </a:prstGeom>
            <a:ln w="19050">
              <a:solidFill>
                <a:schemeClr val="tx2"/>
              </a:solidFill>
              <a:prstDash val="dash"/>
              <a:headEnd type="none"/>
              <a:tailEnd type="triangl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12" name="Rectangle 11">
              <a:extLst>
                <a:ext uri="{FF2B5EF4-FFF2-40B4-BE49-F238E27FC236}">
                  <a16:creationId xmlns:a16="http://schemas.microsoft.com/office/drawing/2014/main" id="{92974CD6-8833-4DC4-8E17-DC492E279C54}"/>
                </a:ext>
              </a:extLst>
            </p:cNvPr>
            <p:cNvSpPr/>
            <p:nvPr/>
          </p:nvSpPr>
          <p:spPr>
            <a:xfrm>
              <a:off x="5217859" y="3437498"/>
              <a:ext cx="348425" cy="260164"/>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6" name="TextBox 15">
            <a:extLst>
              <a:ext uri="{FF2B5EF4-FFF2-40B4-BE49-F238E27FC236}">
                <a16:creationId xmlns:a16="http://schemas.microsoft.com/office/drawing/2014/main" id="{404E1B20-08F7-407D-854F-A99CCFF08138}"/>
              </a:ext>
            </a:extLst>
          </p:cNvPr>
          <p:cNvSpPr txBox="1"/>
          <p:nvPr/>
        </p:nvSpPr>
        <p:spPr>
          <a:xfrm>
            <a:off x="7940889" y="663415"/>
            <a:ext cx="3920374" cy="5447645"/>
          </a:xfrm>
          <a:prstGeom prst="rect">
            <a:avLst/>
          </a:prstGeom>
          <a:noFill/>
        </p:spPr>
        <p:txBody>
          <a:bodyPr wrap="square" rtlCol="0">
            <a:spAutoFit/>
          </a:bodyPr>
          <a:lstStyle/>
          <a:p>
            <a:pPr marL="226446" indent="-226446">
              <a:buAutoNum type="arabicPeriod"/>
            </a:pPr>
            <a:r>
              <a:rPr lang="en-GB" sz="1500" dirty="0"/>
              <a:t>The Debtor initiates a credit transfer to the Debtor Agent, using a pain.001 or similar message.</a:t>
            </a:r>
          </a:p>
          <a:p>
            <a:pPr marL="226446" indent="-226446">
              <a:buAutoNum type="arabicPeriod"/>
            </a:pPr>
            <a:r>
              <a:rPr lang="en-GB" sz="1500" dirty="0"/>
              <a:t>Based on the credit transfer initiation message, the Debtor Agent sends a pacs.008 to the MI which sends</a:t>
            </a:r>
            <a:r>
              <a:rPr lang="en-GB" sz="1500" b="1" dirty="0"/>
              <a:t> </a:t>
            </a:r>
            <a:r>
              <a:rPr lang="en-GB" sz="1500" dirty="0"/>
              <a:t>on the message to the Creditor Agent.</a:t>
            </a:r>
          </a:p>
          <a:p>
            <a:pPr marL="226446" indent="-226446">
              <a:buAutoNum type="arabicPeriod"/>
            </a:pPr>
            <a:r>
              <a:rPr lang="en-GB" sz="1500" dirty="0"/>
              <a:t>The Creditor Agent validates the pacs.008 and sends a positive pacs.002 back to the MI to confirm that the message was valid.  </a:t>
            </a:r>
          </a:p>
          <a:p>
            <a:pPr marL="226446" indent="-226446">
              <a:buAutoNum type="arabicPeriod"/>
            </a:pPr>
            <a:r>
              <a:rPr lang="en-GB" sz="1500" dirty="0"/>
              <a:t>The MI then delivers a pacs.002 to the Debtor Agent and to the Creditor Agent to advise that the transaction has been completed.</a:t>
            </a:r>
          </a:p>
          <a:p>
            <a:pPr marL="226446" indent="-226446">
              <a:buAutoNum type="arabicPeriod"/>
            </a:pPr>
            <a:r>
              <a:rPr lang="en-GB" sz="1500" dirty="0"/>
              <a:t>Upon receipt of the pacs.002 from the Central Switch, the Debtor Agent will notify the Debtor  and the Creditor Agent will notify the Creditor that the Transaction was successfully completed.</a:t>
            </a:r>
            <a:endParaRPr lang="en-CA" sz="1500" dirty="0"/>
          </a:p>
          <a:p>
            <a:endParaRPr lang="en-CA" sz="400" dirty="0"/>
          </a:p>
          <a:p>
            <a:r>
              <a:rPr lang="en-GB" sz="1500" b="1" dirty="0"/>
              <a:t>[Note: this basic flow will repeat in most process flows depicted within and as such shall be identified as </a:t>
            </a:r>
            <a:r>
              <a:rPr lang="en-GB" sz="1500" b="1" u="sng" dirty="0"/>
              <a:t>Flow #1]</a:t>
            </a:r>
            <a:endParaRPr lang="en-GB" sz="1500" b="1" dirty="0"/>
          </a:p>
          <a:p>
            <a:endParaRPr lang="en-CA" sz="1400" dirty="0"/>
          </a:p>
        </p:txBody>
      </p:sp>
    </p:spTree>
    <p:extLst>
      <p:ext uri="{BB962C8B-B14F-4D97-AF65-F5344CB8AC3E}">
        <p14:creationId xmlns:p14="http://schemas.microsoft.com/office/powerpoint/2010/main" val="1689488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0" y="75621"/>
            <a:ext cx="8580438" cy="890588"/>
          </a:xfrm>
          <a:prstGeom prst="rect">
            <a:avLst/>
          </a:prstGeom>
          <a:noFill/>
          <a:ln w="12700">
            <a:noFill/>
            <a:miter lim="800000"/>
            <a:headEnd/>
            <a:tailEnd/>
          </a:ln>
          <a:effectLst/>
        </p:spPr>
        <p:txBody>
          <a:bodyPr lIns="90487" tIns="44450" rIns="90487" bIns="44450" anchor="b"/>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defTabSz="912813" eaLnBrk="1" hangingPunct="1">
              <a:lnSpc>
                <a:spcPct val="90000"/>
              </a:lnSpc>
              <a:defRPr/>
            </a:pPr>
            <a:r>
              <a:rPr lang="fr-BE" b="1" dirty="0">
                <a:solidFill>
                  <a:srgbClr val="0070C0"/>
                </a:solidFill>
                <a:latin typeface="Malgun Gothic" panose="020B0503020000020004" pitchFamily="34" charset="-127"/>
                <a:ea typeface="Malgun Gothic" panose="020B0503020000020004" pitchFamily="34" charset="-127"/>
              </a:rPr>
              <a:t>Flow #2: </a:t>
            </a:r>
            <a:r>
              <a:rPr lang="en-GB" b="1" dirty="0">
                <a:solidFill>
                  <a:srgbClr val="0070C0"/>
                </a:solidFill>
                <a:latin typeface="Malgun Gothic" panose="020B0503020000020004" pitchFamily="34" charset="-127"/>
                <a:ea typeface="Malgun Gothic" panose="020B0503020000020004" pitchFamily="34" charset="-127"/>
              </a:rPr>
              <a:t>Rejection By Creditor Bank (Account Closed) (An Unhappy Flow)</a:t>
            </a:r>
          </a:p>
        </p:txBody>
      </p:sp>
      <p:sp>
        <p:nvSpPr>
          <p:cNvPr id="2" name="Footer Placeholder 1"/>
          <p:cNvSpPr>
            <a:spLocks noGrp="1"/>
          </p:cNvSpPr>
          <p:nvPr>
            <p:ph type="ftr" sz="quarter" idx="11"/>
          </p:nvPr>
        </p:nvSpPr>
        <p:spPr/>
        <p:txBody>
          <a:bodyPr/>
          <a:lstStyle/>
          <a:p>
            <a:r>
              <a:rPr lang="en-GB" dirty="0"/>
              <a:t>ISO 20022 RTPG Message Flows</a:t>
            </a:r>
          </a:p>
        </p:txBody>
      </p:sp>
      <p:sp>
        <p:nvSpPr>
          <p:cNvPr id="3" name="Slide Number Placeholder 2"/>
          <p:cNvSpPr>
            <a:spLocks noGrp="1"/>
          </p:cNvSpPr>
          <p:nvPr>
            <p:ph type="sldNum" sz="quarter" idx="12"/>
          </p:nvPr>
        </p:nvSpPr>
        <p:spPr/>
        <p:txBody>
          <a:bodyPr/>
          <a:lstStyle/>
          <a:p>
            <a:r>
              <a:rPr lang="en-GB" b="1" dirty="0"/>
              <a:t>Page </a:t>
            </a:r>
            <a:fld id="{69E7F46F-A23D-445A-9B91-291F7F0874F6}" type="slidenum">
              <a:rPr lang="en-GB" b="1" smtClean="0"/>
              <a:t>5</a:t>
            </a:fld>
            <a:endParaRPr lang="en-GB" b="1" dirty="0"/>
          </a:p>
        </p:txBody>
      </p:sp>
      <p:sp>
        <p:nvSpPr>
          <p:cNvPr id="5" name="TextBox 4">
            <a:extLst>
              <a:ext uri="{FF2B5EF4-FFF2-40B4-BE49-F238E27FC236}">
                <a16:creationId xmlns:a16="http://schemas.microsoft.com/office/drawing/2014/main" id="{54591E62-957D-48A4-92FC-0FF5212A0464}"/>
              </a:ext>
            </a:extLst>
          </p:cNvPr>
          <p:cNvSpPr txBox="1"/>
          <p:nvPr/>
        </p:nvSpPr>
        <p:spPr>
          <a:xfrm>
            <a:off x="89947" y="5584968"/>
            <a:ext cx="8400543" cy="369332"/>
          </a:xfrm>
          <a:prstGeom prst="rect">
            <a:avLst/>
          </a:prstGeom>
          <a:noFill/>
        </p:spPr>
        <p:txBody>
          <a:bodyPr wrap="square" rtlCol="0">
            <a:spAutoFit/>
          </a:bodyPr>
          <a:lstStyle/>
          <a:p>
            <a:r>
              <a:rPr lang="en-CA" b="1" dirty="0"/>
              <a:t>Note: </a:t>
            </a:r>
            <a:r>
              <a:rPr lang="en-CA" dirty="0"/>
              <a:t>“Account Closed” is one of a number of reasons a transaction may be rejected. </a:t>
            </a:r>
          </a:p>
        </p:txBody>
      </p:sp>
      <p:sp>
        <p:nvSpPr>
          <p:cNvPr id="28" name="Text Box 12"/>
          <p:cNvSpPr txBox="1">
            <a:spLocks noChangeArrowheads="1"/>
          </p:cNvSpPr>
          <p:nvPr/>
        </p:nvSpPr>
        <p:spPr bwMode="auto">
          <a:xfrm>
            <a:off x="6166877" y="1337974"/>
            <a:ext cx="800677" cy="446486"/>
          </a:xfrm>
          <a:prstGeom prst="rect">
            <a:avLst/>
          </a:prstGeom>
          <a:noFill/>
          <a:ln w="9525">
            <a:noFill/>
            <a:miter lim="800000"/>
            <a:headEnd/>
            <a:tailEnd/>
          </a:ln>
        </p:spPr>
        <p:txBody>
          <a:bodyPr wrap="square">
            <a:spAutoFit/>
          </a:bodyPr>
          <a:lstStyle/>
          <a:p>
            <a:pPr eaLnBrk="0" fontAlgn="base" hangingPunct="0">
              <a:spcBef>
                <a:spcPct val="0"/>
              </a:spcBef>
              <a:spcAft>
                <a:spcPct val="0"/>
              </a:spcAft>
            </a:pPr>
            <a:r>
              <a:rPr lang="en-US" sz="1200" dirty="0">
                <a:solidFill>
                  <a:srgbClr val="C00000"/>
                </a:solidFill>
                <a:latin typeface="Malgun Gothic" panose="020B0503020000020004" pitchFamily="34" charset="-127"/>
                <a:ea typeface="Malgun Gothic" panose="020B0503020000020004" pitchFamily="34" charset="-127"/>
              </a:rPr>
              <a:t>Account </a:t>
            </a:r>
          </a:p>
          <a:p>
            <a:pPr eaLnBrk="0" fontAlgn="base" hangingPunct="0">
              <a:spcBef>
                <a:spcPct val="0"/>
              </a:spcBef>
              <a:spcAft>
                <a:spcPct val="0"/>
              </a:spcAft>
            </a:pPr>
            <a:r>
              <a:rPr lang="en-US" sz="1200" dirty="0">
                <a:solidFill>
                  <a:srgbClr val="C00000"/>
                </a:solidFill>
                <a:latin typeface="Malgun Gothic" panose="020B0503020000020004" pitchFamily="34" charset="-127"/>
                <a:ea typeface="Malgun Gothic" panose="020B0503020000020004" pitchFamily="34" charset="-127"/>
              </a:rPr>
              <a:t>Closed</a:t>
            </a:r>
          </a:p>
        </p:txBody>
      </p:sp>
      <p:sp>
        <p:nvSpPr>
          <p:cNvPr id="40" name="TextBox 39">
            <a:extLst>
              <a:ext uri="{FF2B5EF4-FFF2-40B4-BE49-F238E27FC236}">
                <a16:creationId xmlns:a16="http://schemas.microsoft.com/office/drawing/2014/main" id="{B2DFDBFE-C7E6-475A-AEA9-9855861E25B0}"/>
              </a:ext>
            </a:extLst>
          </p:cNvPr>
          <p:cNvSpPr txBox="1"/>
          <p:nvPr/>
        </p:nvSpPr>
        <p:spPr>
          <a:xfrm>
            <a:off x="3832426" y="1760001"/>
            <a:ext cx="1172616" cy="267892"/>
          </a:xfrm>
          <a:prstGeom prst="rect">
            <a:avLst/>
          </a:prstGeom>
          <a:solidFill>
            <a:schemeClr val="bg1"/>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GB" sz="1200" b="1" dirty="0">
                <a:solidFill>
                  <a:schemeClr val="accent1"/>
                </a:solidFill>
                <a:latin typeface="Malgun Gothic" panose="020B0503020000020004" pitchFamily="34" charset="-127"/>
                <a:ea typeface="Malgun Gothic" panose="020B0503020000020004" pitchFamily="34" charset="-127"/>
              </a:rPr>
              <a:t>Clearing</a:t>
            </a:r>
          </a:p>
        </p:txBody>
      </p:sp>
      <p:cxnSp>
        <p:nvCxnSpPr>
          <p:cNvPr id="41" name="Straight Connector 40">
            <a:extLst>
              <a:ext uri="{FF2B5EF4-FFF2-40B4-BE49-F238E27FC236}">
                <a16:creationId xmlns:a16="http://schemas.microsoft.com/office/drawing/2014/main" id="{A14FB5BA-F854-43E9-8979-FDF0DAD529C9}"/>
              </a:ext>
            </a:extLst>
          </p:cNvPr>
          <p:cNvCxnSpPr/>
          <p:nvPr/>
        </p:nvCxnSpPr>
        <p:spPr>
          <a:xfrm>
            <a:off x="6813020" y="1999532"/>
            <a:ext cx="0" cy="3438635"/>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7EA8FE77-48CC-46E5-8CBF-B916D976F015}"/>
              </a:ext>
            </a:extLst>
          </p:cNvPr>
          <p:cNvCxnSpPr/>
          <p:nvPr/>
        </p:nvCxnSpPr>
        <p:spPr>
          <a:xfrm>
            <a:off x="3714220" y="2055062"/>
            <a:ext cx="0" cy="3438635"/>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958E13CE-C43E-4B78-9788-E72A3910D086}"/>
              </a:ext>
            </a:extLst>
          </p:cNvPr>
          <p:cNvCxnSpPr/>
          <p:nvPr/>
        </p:nvCxnSpPr>
        <p:spPr>
          <a:xfrm>
            <a:off x="2179532" y="2068985"/>
            <a:ext cx="0" cy="3438635"/>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0FDAE255-03BB-4FBA-9136-A03FB72C8176}"/>
              </a:ext>
            </a:extLst>
          </p:cNvPr>
          <p:cNvCxnSpPr/>
          <p:nvPr/>
        </p:nvCxnSpPr>
        <p:spPr>
          <a:xfrm>
            <a:off x="613185" y="2062779"/>
            <a:ext cx="0" cy="3438635"/>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7C23D415-5FE6-44D3-B130-FC9FBA660DEE}"/>
              </a:ext>
            </a:extLst>
          </p:cNvPr>
          <p:cNvSpPr txBox="1"/>
          <p:nvPr/>
        </p:nvSpPr>
        <p:spPr>
          <a:xfrm>
            <a:off x="233725" y="1787170"/>
            <a:ext cx="2018447" cy="267892"/>
          </a:xfrm>
          <a:prstGeom prst="rect">
            <a:avLst/>
          </a:prstGeom>
          <a:solidFill>
            <a:schemeClr val="bg1"/>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GB" sz="1200" b="1" dirty="0">
                <a:solidFill>
                  <a:schemeClr val="accent1"/>
                </a:solidFill>
                <a:latin typeface="Malgun Gothic" panose="020B0503020000020004" pitchFamily="34" charset="-127"/>
                <a:ea typeface="Malgun Gothic" panose="020B0503020000020004" pitchFamily="34" charset="-127"/>
              </a:rPr>
              <a:t>Payment initiation</a:t>
            </a:r>
            <a:endParaRPr lang="en-GB" sz="1400" b="1" dirty="0">
              <a:solidFill>
                <a:schemeClr val="accent1"/>
              </a:solidFill>
              <a:latin typeface="Malgun Gothic" panose="020B0503020000020004" pitchFamily="34" charset="-127"/>
              <a:ea typeface="Malgun Gothic" panose="020B0503020000020004" pitchFamily="34" charset="-127"/>
            </a:endParaRPr>
          </a:p>
        </p:txBody>
      </p:sp>
      <p:sp>
        <p:nvSpPr>
          <p:cNvPr id="47" name="TextBox 46">
            <a:extLst>
              <a:ext uri="{FF2B5EF4-FFF2-40B4-BE49-F238E27FC236}">
                <a16:creationId xmlns:a16="http://schemas.microsoft.com/office/drawing/2014/main" id="{CC681CA7-1B6D-4A19-9F02-E1C3F29AA3EF}"/>
              </a:ext>
            </a:extLst>
          </p:cNvPr>
          <p:cNvSpPr txBox="1"/>
          <p:nvPr/>
        </p:nvSpPr>
        <p:spPr>
          <a:xfrm>
            <a:off x="2219091" y="1794887"/>
            <a:ext cx="1172616" cy="267892"/>
          </a:xfrm>
          <a:prstGeom prst="rect">
            <a:avLst/>
          </a:prstGeom>
          <a:solidFill>
            <a:schemeClr val="bg1"/>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GB" sz="1200" b="1" dirty="0">
                <a:solidFill>
                  <a:schemeClr val="accent1"/>
                </a:solidFill>
                <a:latin typeface="Malgun Gothic" panose="020B0503020000020004" pitchFamily="34" charset="-127"/>
                <a:ea typeface="Malgun Gothic" panose="020B0503020000020004" pitchFamily="34" charset="-127"/>
              </a:rPr>
              <a:t>Clearing</a:t>
            </a:r>
          </a:p>
        </p:txBody>
      </p:sp>
      <p:sp>
        <p:nvSpPr>
          <p:cNvPr id="48" name="TextBox 47">
            <a:extLst>
              <a:ext uri="{FF2B5EF4-FFF2-40B4-BE49-F238E27FC236}">
                <a16:creationId xmlns:a16="http://schemas.microsoft.com/office/drawing/2014/main" id="{46B0F079-1FE8-4E49-A4FC-AF91A2BEA879}"/>
              </a:ext>
            </a:extLst>
          </p:cNvPr>
          <p:cNvSpPr txBox="1"/>
          <p:nvPr/>
        </p:nvSpPr>
        <p:spPr>
          <a:xfrm>
            <a:off x="4823379" y="1799386"/>
            <a:ext cx="2528192" cy="267892"/>
          </a:xfrm>
          <a:prstGeom prst="rect">
            <a:avLst/>
          </a:prstGeom>
          <a:solidFill>
            <a:schemeClr val="bg1"/>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GB" sz="1200" b="1" dirty="0">
                <a:solidFill>
                  <a:schemeClr val="accent1"/>
                </a:solidFill>
                <a:latin typeface="Malgun Gothic" panose="020B0503020000020004" pitchFamily="34" charset="-127"/>
                <a:ea typeface="Malgun Gothic" panose="020B0503020000020004" pitchFamily="34" charset="-127"/>
              </a:rPr>
              <a:t>Cash</a:t>
            </a:r>
            <a:r>
              <a:rPr lang="en-GB" sz="1200" b="1" dirty="0">
                <a:latin typeface="Malgun Gothic" panose="020B0503020000020004" pitchFamily="34" charset="-127"/>
                <a:ea typeface="Malgun Gothic" panose="020B0503020000020004" pitchFamily="34" charset="-127"/>
              </a:rPr>
              <a:t> </a:t>
            </a:r>
            <a:r>
              <a:rPr lang="en-GB" sz="1200" b="1" dirty="0">
                <a:solidFill>
                  <a:schemeClr val="accent1"/>
                </a:solidFill>
                <a:latin typeface="Malgun Gothic" panose="020B0503020000020004" pitchFamily="34" charset="-127"/>
                <a:ea typeface="Malgun Gothic" panose="020B0503020000020004" pitchFamily="34" charset="-127"/>
              </a:rPr>
              <a:t>Management</a:t>
            </a:r>
          </a:p>
        </p:txBody>
      </p:sp>
      <p:pic>
        <p:nvPicPr>
          <p:cNvPr id="49" name="Picture 48">
            <a:extLst>
              <a:ext uri="{FF2B5EF4-FFF2-40B4-BE49-F238E27FC236}">
                <a16:creationId xmlns:a16="http://schemas.microsoft.com/office/drawing/2014/main" id="{ACD8699D-D1A5-4C12-80A7-A8F83DEAF9A1}"/>
              </a:ext>
            </a:extLst>
          </p:cNvPr>
          <p:cNvPicPr>
            <a:picLocks noChangeAspect="1" noChangeArrowheads="1"/>
          </p:cNvPicPr>
          <p:nvPr/>
        </p:nvPicPr>
        <p:blipFill>
          <a:blip r:embed="rId3"/>
          <a:srcRect/>
          <a:stretch>
            <a:fillRect/>
          </a:stretch>
        </p:blipFill>
        <p:spPr bwMode="auto">
          <a:xfrm>
            <a:off x="231454" y="1470701"/>
            <a:ext cx="367048" cy="509722"/>
          </a:xfrm>
          <a:prstGeom prst="rect">
            <a:avLst/>
          </a:prstGeom>
          <a:noFill/>
          <a:effectLst>
            <a:outerShdw blurRad="63500" sx="102000" sy="102000" algn="ctr" rotWithShape="0">
              <a:prstClr val="black">
                <a:alpha val="40000"/>
              </a:prstClr>
            </a:outerShdw>
          </a:effectLst>
        </p:spPr>
      </p:pic>
      <p:sp>
        <p:nvSpPr>
          <p:cNvPr id="50" name="Text Box 6">
            <a:extLst>
              <a:ext uri="{FF2B5EF4-FFF2-40B4-BE49-F238E27FC236}">
                <a16:creationId xmlns:a16="http://schemas.microsoft.com/office/drawing/2014/main" id="{D77C86F8-37E7-4148-80D7-E08D1B78F73F}"/>
              </a:ext>
            </a:extLst>
          </p:cNvPr>
          <p:cNvSpPr txBox="1">
            <a:spLocks noChangeArrowheads="1"/>
          </p:cNvSpPr>
          <p:nvPr/>
        </p:nvSpPr>
        <p:spPr bwMode="auto">
          <a:xfrm>
            <a:off x="119336" y="1178803"/>
            <a:ext cx="669281" cy="267892"/>
          </a:xfrm>
          <a:prstGeom prst="rect">
            <a:avLst/>
          </a:prstGeom>
          <a:noFill/>
          <a:ln w="9525">
            <a:noFill/>
            <a:miter lim="800000"/>
            <a:headEnd/>
            <a:tailEnd/>
          </a:ln>
        </p:spPr>
        <p:txBody>
          <a:bodyPr wrap="none">
            <a:spAutoFit/>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r>
              <a:rPr lang="en-US" sz="1200" b="1" dirty="0">
                <a:solidFill>
                  <a:srgbClr val="000000"/>
                </a:solidFill>
                <a:latin typeface="Malgun Gothic" panose="020B0503020000020004" pitchFamily="34" charset="-127"/>
                <a:ea typeface="Malgun Gothic" panose="020B0503020000020004" pitchFamily="34" charset="-127"/>
              </a:rPr>
              <a:t>DEBTOR</a:t>
            </a:r>
          </a:p>
        </p:txBody>
      </p:sp>
      <p:pic>
        <p:nvPicPr>
          <p:cNvPr id="51" name="Picture 50">
            <a:extLst>
              <a:ext uri="{FF2B5EF4-FFF2-40B4-BE49-F238E27FC236}">
                <a16:creationId xmlns:a16="http://schemas.microsoft.com/office/drawing/2014/main" id="{5C69C079-71A1-483C-9433-6EB874F01A5B}"/>
              </a:ext>
            </a:extLst>
          </p:cNvPr>
          <p:cNvPicPr>
            <a:picLocks noChangeAspect="1" noChangeArrowheads="1"/>
          </p:cNvPicPr>
          <p:nvPr/>
        </p:nvPicPr>
        <p:blipFill>
          <a:blip r:embed="rId4"/>
          <a:srcRect/>
          <a:stretch>
            <a:fillRect/>
          </a:stretch>
        </p:blipFill>
        <p:spPr bwMode="auto">
          <a:xfrm>
            <a:off x="2047771" y="1479144"/>
            <a:ext cx="435020" cy="526611"/>
          </a:xfrm>
          <a:prstGeom prst="rect">
            <a:avLst/>
          </a:prstGeom>
          <a:noFill/>
          <a:effectLst>
            <a:outerShdw blurRad="63500" sx="102000" sy="102000" algn="ctr" rotWithShape="0">
              <a:prstClr val="black">
                <a:alpha val="40000"/>
              </a:prstClr>
            </a:outerShdw>
          </a:effectLst>
        </p:spPr>
      </p:pic>
      <p:pic>
        <p:nvPicPr>
          <p:cNvPr id="52" name="Picture 51">
            <a:extLst>
              <a:ext uri="{FF2B5EF4-FFF2-40B4-BE49-F238E27FC236}">
                <a16:creationId xmlns:a16="http://schemas.microsoft.com/office/drawing/2014/main" id="{4C91C0E0-79A1-42FB-8BB4-3BA2B1E74ABB}"/>
              </a:ext>
            </a:extLst>
          </p:cNvPr>
          <p:cNvPicPr>
            <a:picLocks noChangeAspect="1" noChangeArrowheads="1"/>
          </p:cNvPicPr>
          <p:nvPr/>
        </p:nvPicPr>
        <p:blipFill>
          <a:blip r:embed="rId4"/>
          <a:srcRect/>
          <a:stretch>
            <a:fillRect/>
          </a:stretch>
        </p:blipFill>
        <p:spPr bwMode="auto">
          <a:xfrm>
            <a:off x="4950474" y="1470515"/>
            <a:ext cx="435020" cy="526611"/>
          </a:xfrm>
          <a:prstGeom prst="rect">
            <a:avLst/>
          </a:prstGeom>
          <a:noFill/>
          <a:effectLst>
            <a:outerShdw blurRad="63500" sx="102000" sy="102000" algn="ctr" rotWithShape="0">
              <a:prstClr val="black">
                <a:alpha val="40000"/>
              </a:prstClr>
            </a:outerShdw>
          </a:effectLst>
        </p:spPr>
      </p:pic>
      <p:sp>
        <p:nvSpPr>
          <p:cNvPr id="53" name="Rounded Rectangle 8">
            <a:extLst>
              <a:ext uri="{FF2B5EF4-FFF2-40B4-BE49-F238E27FC236}">
                <a16:creationId xmlns:a16="http://schemas.microsoft.com/office/drawing/2014/main" id="{F91597D2-0E37-40A1-91F1-D92559545E95}"/>
              </a:ext>
            </a:extLst>
          </p:cNvPr>
          <p:cNvSpPr>
            <a:spLocks noChangeArrowheads="1"/>
          </p:cNvSpPr>
          <p:nvPr/>
        </p:nvSpPr>
        <p:spPr bwMode="auto">
          <a:xfrm flipH="1">
            <a:off x="3533903" y="1614203"/>
            <a:ext cx="406545" cy="333759"/>
          </a:xfrm>
          <a:prstGeom prst="roundRect">
            <a:avLst>
              <a:gd name="adj" fmla="val 16667"/>
            </a:avLst>
          </a:prstGeom>
          <a:solidFill>
            <a:srgbClr val="0070C0"/>
          </a:solidFill>
          <a:ln w="9525" algn="ctr">
            <a:noFill/>
            <a:round/>
            <a:headEnd/>
            <a:tailEnd/>
          </a:ln>
          <a:effectLst/>
        </p:spPr>
        <p:txBody>
          <a:bodyPr wrap="none" lIns="77404" tIns="38702" rIns="77404" bIns="38702"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US" sz="900" b="1" dirty="0">
                <a:solidFill>
                  <a:srgbClr val="FFFFFF"/>
                </a:solidFill>
                <a:latin typeface="Malgun Gothic" panose="020B0503020000020004" pitchFamily="34" charset="-127"/>
                <a:ea typeface="Malgun Gothic" panose="020B0503020000020004" pitchFamily="34" charset="-127"/>
                <a:cs typeface="Calibri" panose="020F0502020204030204" pitchFamily="34" charset="0"/>
              </a:rPr>
              <a:t>MI</a:t>
            </a:r>
            <a:endParaRPr lang="en-GB" sz="900" b="1" dirty="0">
              <a:solidFill>
                <a:srgbClr val="FFFFFF"/>
              </a:solidFill>
              <a:latin typeface="Malgun Gothic" panose="020B0503020000020004" pitchFamily="34" charset="-127"/>
              <a:ea typeface="Malgun Gothic" panose="020B0503020000020004" pitchFamily="34" charset="-127"/>
              <a:cs typeface="Calibri" panose="020F0502020204030204" pitchFamily="34" charset="0"/>
            </a:endParaRPr>
          </a:p>
        </p:txBody>
      </p:sp>
      <p:pic>
        <p:nvPicPr>
          <p:cNvPr id="54" name="Picture 53">
            <a:extLst>
              <a:ext uri="{FF2B5EF4-FFF2-40B4-BE49-F238E27FC236}">
                <a16:creationId xmlns:a16="http://schemas.microsoft.com/office/drawing/2014/main" id="{5091E590-17F4-4A20-BEA6-63E495DC2020}"/>
              </a:ext>
            </a:extLst>
          </p:cNvPr>
          <p:cNvPicPr>
            <a:picLocks noChangeAspect="1" noChangeArrowheads="1"/>
          </p:cNvPicPr>
          <p:nvPr/>
        </p:nvPicPr>
        <p:blipFill>
          <a:blip r:embed="rId3"/>
          <a:srcRect/>
          <a:stretch>
            <a:fillRect/>
          </a:stretch>
        </p:blipFill>
        <p:spPr bwMode="auto">
          <a:xfrm>
            <a:off x="6832765" y="1460545"/>
            <a:ext cx="367048" cy="509722"/>
          </a:xfrm>
          <a:prstGeom prst="rect">
            <a:avLst/>
          </a:prstGeom>
          <a:noFill/>
          <a:effectLst>
            <a:outerShdw blurRad="63500" sx="102000" sy="102000" algn="ctr" rotWithShape="0">
              <a:prstClr val="black">
                <a:alpha val="40000"/>
              </a:prstClr>
            </a:outerShdw>
          </a:effectLst>
        </p:spPr>
      </p:pic>
      <p:sp>
        <p:nvSpPr>
          <p:cNvPr id="55" name="Text Box 6">
            <a:extLst>
              <a:ext uri="{FF2B5EF4-FFF2-40B4-BE49-F238E27FC236}">
                <a16:creationId xmlns:a16="http://schemas.microsoft.com/office/drawing/2014/main" id="{873DF0CC-0B62-42EB-86EA-4FBF50B2F87A}"/>
              </a:ext>
            </a:extLst>
          </p:cNvPr>
          <p:cNvSpPr txBox="1">
            <a:spLocks noChangeArrowheads="1"/>
          </p:cNvSpPr>
          <p:nvPr/>
        </p:nvSpPr>
        <p:spPr bwMode="auto">
          <a:xfrm>
            <a:off x="6615949" y="1184031"/>
            <a:ext cx="800677" cy="267892"/>
          </a:xfrm>
          <a:prstGeom prst="rect">
            <a:avLst/>
          </a:prstGeom>
          <a:noFill/>
          <a:ln w="9525">
            <a:noFill/>
            <a:miter lim="800000"/>
            <a:headEnd/>
            <a:tailEnd/>
          </a:ln>
        </p:spPr>
        <p:txBody>
          <a:bodyPr wrap="none">
            <a:spAutoFit/>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r>
              <a:rPr lang="en-US" sz="1200" b="1" dirty="0">
                <a:solidFill>
                  <a:srgbClr val="000000"/>
                </a:solidFill>
                <a:latin typeface="Malgun Gothic" panose="020B0503020000020004" pitchFamily="34" charset="-127"/>
                <a:ea typeface="Malgun Gothic" panose="020B0503020000020004" pitchFamily="34" charset="-127"/>
              </a:rPr>
              <a:t>CREDITOR</a:t>
            </a:r>
          </a:p>
        </p:txBody>
      </p:sp>
      <p:sp>
        <p:nvSpPr>
          <p:cNvPr id="56" name="Line 11">
            <a:extLst>
              <a:ext uri="{FF2B5EF4-FFF2-40B4-BE49-F238E27FC236}">
                <a16:creationId xmlns:a16="http://schemas.microsoft.com/office/drawing/2014/main" id="{40A2D1DE-ADE0-49A5-B9B1-8615AE6923BD}"/>
              </a:ext>
            </a:extLst>
          </p:cNvPr>
          <p:cNvSpPr>
            <a:spLocks noChangeShapeType="1"/>
          </p:cNvSpPr>
          <p:nvPr/>
        </p:nvSpPr>
        <p:spPr bwMode="auto">
          <a:xfrm>
            <a:off x="651675" y="2402805"/>
            <a:ext cx="1535812" cy="3129"/>
          </a:xfrm>
          <a:prstGeom prst="line">
            <a:avLst/>
          </a:prstGeom>
          <a:ln w="19050">
            <a:solidFill>
              <a:schemeClr val="tx2"/>
            </a:solidFill>
            <a:prstDash val="dash"/>
            <a:headEnd/>
            <a:tailEnd type="triangl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57" name="Line 11">
            <a:extLst>
              <a:ext uri="{FF2B5EF4-FFF2-40B4-BE49-F238E27FC236}">
                <a16:creationId xmlns:a16="http://schemas.microsoft.com/office/drawing/2014/main" id="{4A2BE5FE-A472-41DE-A096-4EDAACB95735}"/>
              </a:ext>
            </a:extLst>
          </p:cNvPr>
          <p:cNvSpPr>
            <a:spLocks noChangeShapeType="1"/>
          </p:cNvSpPr>
          <p:nvPr/>
        </p:nvSpPr>
        <p:spPr bwMode="auto">
          <a:xfrm flipV="1">
            <a:off x="2166343" y="2646268"/>
            <a:ext cx="1503016" cy="4245"/>
          </a:xfrm>
          <a:prstGeom prst="line">
            <a:avLst/>
          </a:prstGeom>
          <a:ln w="19050">
            <a:solidFill>
              <a:schemeClr val="accent6"/>
            </a:solidFill>
            <a:headEnd/>
            <a:tailEnd type="triangl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58" name="Rounded Rectangle 31">
            <a:extLst>
              <a:ext uri="{FF2B5EF4-FFF2-40B4-BE49-F238E27FC236}">
                <a16:creationId xmlns:a16="http://schemas.microsoft.com/office/drawing/2014/main" id="{D72BA497-22EC-48ED-9CB9-AF7E8630AB50}"/>
              </a:ext>
            </a:extLst>
          </p:cNvPr>
          <p:cNvSpPr/>
          <p:nvPr/>
        </p:nvSpPr>
        <p:spPr bwMode="auto">
          <a:xfrm>
            <a:off x="654543" y="2209396"/>
            <a:ext cx="179446" cy="133197"/>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1</a:t>
            </a:r>
          </a:p>
        </p:txBody>
      </p:sp>
      <p:sp>
        <p:nvSpPr>
          <p:cNvPr id="59" name="Rounded Rectangle 32">
            <a:extLst>
              <a:ext uri="{FF2B5EF4-FFF2-40B4-BE49-F238E27FC236}">
                <a16:creationId xmlns:a16="http://schemas.microsoft.com/office/drawing/2014/main" id="{212C8740-8701-4F9C-A160-3EE366EC0CC8}"/>
              </a:ext>
            </a:extLst>
          </p:cNvPr>
          <p:cNvSpPr/>
          <p:nvPr/>
        </p:nvSpPr>
        <p:spPr bwMode="auto">
          <a:xfrm>
            <a:off x="2168074" y="2455826"/>
            <a:ext cx="179446" cy="133197"/>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2</a:t>
            </a:r>
          </a:p>
        </p:txBody>
      </p:sp>
      <p:sp>
        <p:nvSpPr>
          <p:cNvPr id="60" name="Rounded Rectangle 34">
            <a:extLst>
              <a:ext uri="{FF2B5EF4-FFF2-40B4-BE49-F238E27FC236}">
                <a16:creationId xmlns:a16="http://schemas.microsoft.com/office/drawing/2014/main" id="{EDCE9914-54F5-4104-BAA6-FA0705E538AF}"/>
              </a:ext>
            </a:extLst>
          </p:cNvPr>
          <p:cNvSpPr/>
          <p:nvPr/>
        </p:nvSpPr>
        <p:spPr bwMode="auto">
          <a:xfrm>
            <a:off x="3738479" y="3702442"/>
            <a:ext cx="179446" cy="133197"/>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3</a:t>
            </a:r>
          </a:p>
        </p:txBody>
      </p:sp>
      <p:sp>
        <p:nvSpPr>
          <p:cNvPr id="61" name="Text Box 6">
            <a:extLst>
              <a:ext uri="{FF2B5EF4-FFF2-40B4-BE49-F238E27FC236}">
                <a16:creationId xmlns:a16="http://schemas.microsoft.com/office/drawing/2014/main" id="{979A7F29-092F-4D8F-A637-9A5F34042FBC}"/>
              </a:ext>
            </a:extLst>
          </p:cNvPr>
          <p:cNvSpPr txBox="1">
            <a:spLocks noChangeArrowheads="1"/>
          </p:cNvSpPr>
          <p:nvPr/>
        </p:nvSpPr>
        <p:spPr bwMode="auto">
          <a:xfrm>
            <a:off x="1648969" y="1174797"/>
            <a:ext cx="1156429" cy="267892"/>
          </a:xfrm>
          <a:prstGeom prst="rect">
            <a:avLst/>
          </a:prstGeom>
          <a:noFill/>
          <a:ln w="9525">
            <a:noFill/>
            <a:miter lim="800000"/>
            <a:headEnd/>
            <a:tailEnd/>
          </a:ln>
        </p:spPr>
        <p:txBody>
          <a:bodyPr wrap="none">
            <a:spAutoFit/>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r>
              <a:rPr lang="en-US" sz="1200" b="1" dirty="0">
                <a:solidFill>
                  <a:srgbClr val="000000"/>
                </a:solidFill>
                <a:latin typeface="Malgun Gothic" panose="020B0503020000020004" pitchFamily="34" charset="-127"/>
                <a:ea typeface="Malgun Gothic" panose="020B0503020000020004" pitchFamily="34" charset="-127"/>
              </a:rPr>
              <a:t>DEBTOR AGENT</a:t>
            </a:r>
          </a:p>
        </p:txBody>
      </p:sp>
      <p:sp>
        <p:nvSpPr>
          <p:cNvPr id="62" name="Text Box 6">
            <a:extLst>
              <a:ext uri="{FF2B5EF4-FFF2-40B4-BE49-F238E27FC236}">
                <a16:creationId xmlns:a16="http://schemas.microsoft.com/office/drawing/2014/main" id="{8987F087-C095-4E5F-848A-6D4DB549D429}"/>
              </a:ext>
            </a:extLst>
          </p:cNvPr>
          <p:cNvSpPr txBox="1">
            <a:spLocks noChangeArrowheads="1"/>
          </p:cNvSpPr>
          <p:nvPr/>
        </p:nvSpPr>
        <p:spPr bwMode="auto">
          <a:xfrm>
            <a:off x="4643508" y="1174780"/>
            <a:ext cx="1287824" cy="267892"/>
          </a:xfrm>
          <a:prstGeom prst="rect">
            <a:avLst/>
          </a:prstGeom>
          <a:noFill/>
          <a:ln w="9525">
            <a:noFill/>
            <a:miter lim="800000"/>
            <a:headEnd/>
            <a:tailEnd/>
          </a:ln>
        </p:spPr>
        <p:txBody>
          <a:bodyPr wrap="none">
            <a:spAutoFit/>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r>
              <a:rPr lang="en-US" sz="1200" b="1" dirty="0">
                <a:solidFill>
                  <a:srgbClr val="000000"/>
                </a:solidFill>
                <a:latin typeface="Malgun Gothic" panose="020B0503020000020004" pitchFamily="34" charset="-127"/>
                <a:ea typeface="Malgun Gothic" panose="020B0503020000020004" pitchFamily="34" charset="-127"/>
              </a:rPr>
              <a:t>CREDITOR AGENT</a:t>
            </a:r>
          </a:p>
        </p:txBody>
      </p:sp>
      <p:sp>
        <p:nvSpPr>
          <p:cNvPr id="63" name="Line 11">
            <a:extLst>
              <a:ext uri="{FF2B5EF4-FFF2-40B4-BE49-F238E27FC236}">
                <a16:creationId xmlns:a16="http://schemas.microsoft.com/office/drawing/2014/main" id="{5BEBC746-187A-44BC-967E-3B7A850871E1}"/>
              </a:ext>
            </a:extLst>
          </p:cNvPr>
          <p:cNvSpPr>
            <a:spLocks noChangeShapeType="1"/>
          </p:cNvSpPr>
          <p:nvPr/>
        </p:nvSpPr>
        <p:spPr bwMode="auto">
          <a:xfrm>
            <a:off x="3744952" y="3057983"/>
            <a:ext cx="1515082" cy="5013"/>
          </a:xfrm>
          <a:prstGeom prst="line">
            <a:avLst/>
          </a:prstGeom>
          <a:ln w="19050">
            <a:solidFill>
              <a:schemeClr val="accent6"/>
            </a:solidFill>
            <a:headEnd/>
            <a:tailEnd type="triangl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cxnSp>
        <p:nvCxnSpPr>
          <p:cNvPr id="64" name="Straight Connector 63">
            <a:extLst>
              <a:ext uri="{FF2B5EF4-FFF2-40B4-BE49-F238E27FC236}">
                <a16:creationId xmlns:a16="http://schemas.microsoft.com/office/drawing/2014/main" id="{B7CB2F8B-A747-4423-B7B8-18A8BC91CBFD}"/>
              </a:ext>
            </a:extLst>
          </p:cNvPr>
          <p:cNvCxnSpPr>
            <a:cxnSpLocks/>
          </p:cNvCxnSpPr>
          <p:nvPr/>
        </p:nvCxnSpPr>
        <p:spPr>
          <a:xfrm flipV="1">
            <a:off x="196846" y="2045139"/>
            <a:ext cx="7057170" cy="21780"/>
          </a:xfrm>
          <a:prstGeom prst="line">
            <a:avLst/>
          </a:prstGeom>
          <a:ln w="28575">
            <a:headEnd type="oval"/>
            <a:tailEnd type="oval"/>
          </a:ln>
          <a:effectLst/>
        </p:spPr>
        <p:style>
          <a:lnRef idx="1">
            <a:schemeClr val="accent1"/>
          </a:lnRef>
          <a:fillRef idx="0">
            <a:schemeClr val="accent1"/>
          </a:fillRef>
          <a:effectRef idx="0">
            <a:schemeClr val="accent1"/>
          </a:effectRef>
          <a:fontRef idx="minor">
            <a:schemeClr val="tx1"/>
          </a:fontRef>
        </p:style>
      </p:cxnSp>
      <p:sp>
        <p:nvSpPr>
          <p:cNvPr id="65" name="Rounded Rectangle 32">
            <a:extLst>
              <a:ext uri="{FF2B5EF4-FFF2-40B4-BE49-F238E27FC236}">
                <a16:creationId xmlns:a16="http://schemas.microsoft.com/office/drawing/2014/main" id="{06685112-5F86-4E54-8A45-7498D85510A2}"/>
              </a:ext>
            </a:extLst>
          </p:cNvPr>
          <p:cNvSpPr/>
          <p:nvPr/>
        </p:nvSpPr>
        <p:spPr bwMode="auto">
          <a:xfrm>
            <a:off x="3748032" y="2872942"/>
            <a:ext cx="179446" cy="133197"/>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2</a:t>
            </a:r>
          </a:p>
        </p:txBody>
      </p:sp>
      <p:sp>
        <p:nvSpPr>
          <p:cNvPr id="66" name="Rectangle: Rounded Corners 65">
            <a:extLst>
              <a:ext uri="{FF2B5EF4-FFF2-40B4-BE49-F238E27FC236}">
                <a16:creationId xmlns:a16="http://schemas.microsoft.com/office/drawing/2014/main" id="{DE303251-74BA-4ACF-BD89-033AF408CDAD}"/>
              </a:ext>
            </a:extLst>
          </p:cNvPr>
          <p:cNvSpPr/>
          <p:nvPr/>
        </p:nvSpPr>
        <p:spPr>
          <a:xfrm>
            <a:off x="2450271" y="2332438"/>
            <a:ext cx="822954" cy="24842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00" dirty="0"/>
              <a:t>PACS.008</a:t>
            </a:r>
            <a:endParaRPr lang="en-CA" sz="3600" dirty="0"/>
          </a:p>
        </p:txBody>
      </p:sp>
      <p:sp>
        <p:nvSpPr>
          <p:cNvPr id="67" name="Rectangle: Rounded Corners 66">
            <a:extLst>
              <a:ext uri="{FF2B5EF4-FFF2-40B4-BE49-F238E27FC236}">
                <a16:creationId xmlns:a16="http://schemas.microsoft.com/office/drawing/2014/main" id="{02F3F281-DAD0-49CD-B7C5-444A7C30F294}"/>
              </a:ext>
            </a:extLst>
          </p:cNvPr>
          <p:cNvSpPr/>
          <p:nvPr/>
        </p:nvSpPr>
        <p:spPr>
          <a:xfrm>
            <a:off x="4032644" y="2753586"/>
            <a:ext cx="771881" cy="24842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00" dirty="0"/>
              <a:t>PACS.008</a:t>
            </a:r>
            <a:endParaRPr lang="en-CA" sz="3600" dirty="0"/>
          </a:p>
        </p:txBody>
      </p:sp>
      <p:sp>
        <p:nvSpPr>
          <p:cNvPr id="71" name="Line 11">
            <a:extLst>
              <a:ext uri="{FF2B5EF4-FFF2-40B4-BE49-F238E27FC236}">
                <a16:creationId xmlns:a16="http://schemas.microsoft.com/office/drawing/2014/main" id="{71A7AD2C-5C36-4732-9778-122608043349}"/>
              </a:ext>
            </a:extLst>
          </p:cNvPr>
          <p:cNvSpPr>
            <a:spLocks noChangeShapeType="1"/>
          </p:cNvSpPr>
          <p:nvPr/>
        </p:nvSpPr>
        <p:spPr bwMode="auto">
          <a:xfrm>
            <a:off x="3732519" y="3892496"/>
            <a:ext cx="1515082" cy="5013"/>
          </a:xfrm>
          <a:prstGeom prst="line">
            <a:avLst/>
          </a:prstGeom>
          <a:ln w="19050">
            <a:solidFill>
              <a:schemeClr val="tx2"/>
            </a:solidFill>
            <a:headEnd type="triangle"/>
            <a:tailEnd type="non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72" name="Rounded Rectangle 34">
            <a:extLst>
              <a:ext uri="{FF2B5EF4-FFF2-40B4-BE49-F238E27FC236}">
                <a16:creationId xmlns:a16="http://schemas.microsoft.com/office/drawing/2014/main" id="{9C96BDF3-12EF-42E7-8B5D-0300E129CF5C}"/>
              </a:ext>
            </a:extLst>
          </p:cNvPr>
          <p:cNvSpPr/>
          <p:nvPr/>
        </p:nvSpPr>
        <p:spPr bwMode="auto">
          <a:xfrm>
            <a:off x="5279640" y="3239348"/>
            <a:ext cx="179446" cy="133197"/>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3</a:t>
            </a:r>
          </a:p>
        </p:txBody>
      </p:sp>
      <p:sp>
        <p:nvSpPr>
          <p:cNvPr id="73" name="Rectangle: Rounded Corners 72">
            <a:extLst>
              <a:ext uri="{FF2B5EF4-FFF2-40B4-BE49-F238E27FC236}">
                <a16:creationId xmlns:a16="http://schemas.microsoft.com/office/drawing/2014/main" id="{8EBEBF34-5A7C-49D6-9C1C-3184880D2F57}"/>
              </a:ext>
            </a:extLst>
          </p:cNvPr>
          <p:cNvSpPr/>
          <p:nvPr/>
        </p:nvSpPr>
        <p:spPr>
          <a:xfrm>
            <a:off x="4002001" y="3583086"/>
            <a:ext cx="704967" cy="260509"/>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00" dirty="0">
                <a:solidFill>
                  <a:schemeClr val="bg1"/>
                </a:solidFill>
              </a:rPr>
              <a:t>PACS.002</a:t>
            </a:r>
            <a:endParaRPr lang="en-CA" sz="3600" dirty="0">
              <a:solidFill>
                <a:schemeClr val="bg1"/>
              </a:solidFill>
            </a:endParaRPr>
          </a:p>
        </p:txBody>
      </p:sp>
      <p:sp>
        <p:nvSpPr>
          <p:cNvPr id="74" name="Rounded Rectangle 34">
            <a:extLst>
              <a:ext uri="{FF2B5EF4-FFF2-40B4-BE49-F238E27FC236}">
                <a16:creationId xmlns:a16="http://schemas.microsoft.com/office/drawing/2014/main" id="{446D62D3-E328-4A8D-9277-CB8CED81C6A6}"/>
              </a:ext>
            </a:extLst>
          </p:cNvPr>
          <p:cNvSpPr/>
          <p:nvPr/>
        </p:nvSpPr>
        <p:spPr bwMode="auto">
          <a:xfrm>
            <a:off x="2200978" y="4379010"/>
            <a:ext cx="179446" cy="133197"/>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4</a:t>
            </a:r>
          </a:p>
        </p:txBody>
      </p:sp>
      <p:sp>
        <p:nvSpPr>
          <p:cNvPr id="75" name="Line 11">
            <a:extLst>
              <a:ext uri="{FF2B5EF4-FFF2-40B4-BE49-F238E27FC236}">
                <a16:creationId xmlns:a16="http://schemas.microsoft.com/office/drawing/2014/main" id="{5D58632E-5916-405C-8BF4-198F0FF9A708}"/>
              </a:ext>
            </a:extLst>
          </p:cNvPr>
          <p:cNvSpPr>
            <a:spLocks noChangeShapeType="1"/>
          </p:cNvSpPr>
          <p:nvPr/>
        </p:nvSpPr>
        <p:spPr bwMode="auto">
          <a:xfrm>
            <a:off x="2195018" y="4569064"/>
            <a:ext cx="1515082" cy="5013"/>
          </a:xfrm>
          <a:prstGeom prst="line">
            <a:avLst/>
          </a:prstGeom>
          <a:ln w="19050">
            <a:solidFill>
              <a:schemeClr val="tx2"/>
            </a:solidFill>
            <a:headEnd type="triangle"/>
            <a:tailEnd type="non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76" name="Rectangle: Rounded Corners 75">
            <a:extLst>
              <a:ext uri="{FF2B5EF4-FFF2-40B4-BE49-F238E27FC236}">
                <a16:creationId xmlns:a16="http://schemas.microsoft.com/office/drawing/2014/main" id="{89351514-D9A7-4AAA-A804-B2D171CA6AB3}"/>
              </a:ext>
            </a:extLst>
          </p:cNvPr>
          <p:cNvSpPr/>
          <p:nvPr/>
        </p:nvSpPr>
        <p:spPr>
          <a:xfrm>
            <a:off x="2464500" y="4259654"/>
            <a:ext cx="808725" cy="24842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00" dirty="0"/>
              <a:t>PACS.002</a:t>
            </a:r>
            <a:endParaRPr lang="en-CA" sz="3600" dirty="0"/>
          </a:p>
        </p:txBody>
      </p:sp>
      <p:sp>
        <p:nvSpPr>
          <p:cNvPr id="80" name="Rounded Rectangle 34">
            <a:extLst>
              <a:ext uri="{FF2B5EF4-FFF2-40B4-BE49-F238E27FC236}">
                <a16:creationId xmlns:a16="http://schemas.microsoft.com/office/drawing/2014/main" id="{17ECF145-000F-490C-88BC-4AF7AEBA95F8}"/>
              </a:ext>
            </a:extLst>
          </p:cNvPr>
          <p:cNvSpPr/>
          <p:nvPr/>
        </p:nvSpPr>
        <p:spPr bwMode="auto">
          <a:xfrm>
            <a:off x="637200" y="5105472"/>
            <a:ext cx="179446" cy="133197"/>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5</a:t>
            </a:r>
          </a:p>
        </p:txBody>
      </p:sp>
      <p:sp>
        <p:nvSpPr>
          <p:cNvPr id="81" name="Line 11">
            <a:extLst>
              <a:ext uri="{FF2B5EF4-FFF2-40B4-BE49-F238E27FC236}">
                <a16:creationId xmlns:a16="http://schemas.microsoft.com/office/drawing/2014/main" id="{FF3C1631-7C4F-420F-B737-EA018F5F6666}"/>
              </a:ext>
            </a:extLst>
          </p:cNvPr>
          <p:cNvSpPr>
            <a:spLocks noChangeShapeType="1"/>
          </p:cNvSpPr>
          <p:nvPr/>
        </p:nvSpPr>
        <p:spPr bwMode="auto">
          <a:xfrm>
            <a:off x="631240" y="5295526"/>
            <a:ext cx="1515082" cy="5013"/>
          </a:xfrm>
          <a:prstGeom prst="line">
            <a:avLst/>
          </a:prstGeom>
          <a:ln w="19050">
            <a:solidFill>
              <a:schemeClr val="tx2"/>
            </a:solidFill>
            <a:prstDash val="dash"/>
            <a:headEnd type="triangle"/>
            <a:tailEnd type="non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cxnSp>
        <p:nvCxnSpPr>
          <p:cNvPr id="84" name="Straight Connector 83">
            <a:extLst>
              <a:ext uri="{FF2B5EF4-FFF2-40B4-BE49-F238E27FC236}">
                <a16:creationId xmlns:a16="http://schemas.microsoft.com/office/drawing/2014/main" id="{5742B145-476E-4E31-A668-1F84C949DFCF}"/>
              </a:ext>
            </a:extLst>
          </p:cNvPr>
          <p:cNvCxnSpPr/>
          <p:nvPr/>
        </p:nvCxnSpPr>
        <p:spPr>
          <a:xfrm>
            <a:off x="5245520" y="2045140"/>
            <a:ext cx="0" cy="3438635"/>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5" name="TextBox 84">
            <a:extLst>
              <a:ext uri="{FF2B5EF4-FFF2-40B4-BE49-F238E27FC236}">
                <a16:creationId xmlns:a16="http://schemas.microsoft.com/office/drawing/2014/main" id="{1DC3809B-4289-4955-8E8E-5CCE005044F9}"/>
              </a:ext>
            </a:extLst>
          </p:cNvPr>
          <p:cNvSpPr txBox="1"/>
          <p:nvPr/>
        </p:nvSpPr>
        <p:spPr>
          <a:xfrm>
            <a:off x="6843151" y="1299382"/>
            <a:ext cx="476007" cy="684612"/>
          </a:xfrm>
          <a:prstGeom prst="rect">
            <a:avLst/>
          </a:prstGeom>
          <a:noFill/>
        </p:spPr>
        <p:txBody>
          <a:bodyPr wrap="square" rtlCol="0">
            <a:spAutoFit/>
          </a:bodyPr>
          <a:lstStyle/>
          <a:p>
            <a:pPr eaLnBrk="0" fontAlgn="base" hangingPunct="0">
              <a:spcBef>
                <a:spcPct val="0"/>
              </a:spcBef>
              <a:spcAft>
                <a:spcPct val="0"/>
              </a:spcAft>
            </a:pPr>
            <a:r>
              <a:rPr lang="en-GB" sz="4000" b="1" dirty="0">
                <a:solidFill>
                  <a:srgbClr val="97233F"/>
                </a:solidFill>
                <a:latin typeface="Malgun Gothic" panose="020B0503020000020004" pitchFamily="34" charset="-127"/>
                <a:ea typeface="Malgun Gothic" panose="020B0503020000020004" pitchFamily="34" charset="-127"/>
              </a:rPr>
              <a:t>x</a:t>
            </a:r>
          </a:p>
        </p:txBody>
      </p:sp>
      <p:sp>
        <p:nvSpPr>
          <p:cNvPr id="7" name="TextBox 6">
            <a:extLst>
              <a:ext uri="{FF2B5EF4-FFF2-40B4-BE49-F238E27FC236}">
                <a16:creationId xmlns:a16="http://schemas.microsoft.com/office/drawing/2014/main" id="{D4E7C394-58CE-4E59-9CAD-9ECE9C2C234B}"/>
              </a:ext>
            </a:extLst>
          </p:cNvPr>
          <p:cNvSpPr txBox="1"/>
          <p:nvPr/>
        </p:nvSpPr>
        <p:spPr>
          <a:xfrm>
            <a:off x="8043573" y="1292560"/>
            <a:ext cx="3697795" cy="4508927"/>
          </a:xfrm>
          <a:prstGeom prst="rect">
            <a:avLst/>
          </a:prstGeom>
          <a:noFill/>
        </p:spPr>
        <p:txBody>
          <a:bodyPr wrap="square" rtlCol="0">
            <a:spAutoFit/>
          </a:bodyPr>
          <a:lstStyle/>
          <a:p>
            <a:pPr marL="231201" indent="-231201">
              <a:spcAft>
                <a:spcPts val="600"/>
              </a:spcAft>
              <a:buAutoNum type="arabicPeriod"/>
            </a:pPr>
            <a:r>
              <a:rPr lang="en-GB" sz="1600" dirty="0"/>
              <a:t>The Debtor initiates a credit transfer initiation message, using a pain.001 or similar message, to the Debtor Agent. </a:t>
            </a:r>
          </a:p>
          <a:p>
            <a:pPr marL="231201" lvl="0" indent="-231201">
              <a:spcAft>
                <a:spcPts val="600"/>
              </a:spcAft>
              <a:buFontTx/>
              <a:buAutoNum type="arabicPeriod"/>
              <a:defRPr/>
            </a:pPr>
            <a:r>
              <a:rPr lang="en-GB" sz="1600" dirty="0"/>
              <a:t>Based on the credit transfer initiation message, the Debtor Agent sends a pacs.008 to the MI which then sends</a:t>
            </a:r>
            <a:r>
              <a:rPr lang="en-GB" sz="1600" b="1" dirty="0"/>
              <a:t> </a:t>
            </a:r>
            <a:r>
              <a:rPr lang="en-GB" sz="1600" dirty="0"/>
              <a:t>the message to the Creditor Agent.</a:t>
            </a:r>
          </a:p>
          <a:p>
            <a:pPr marL="231201" indent="-231201">
              <a:spcAft>
                <a:spcPts val="600"/>
              </a:spcAft>
              <a:buAutoNum type="arabicPeriod"/>
            </a:pPr>
            <a:r>
              <a:rPr lang="en-GB" sz="1600" dirty="0">
                <a:solidFill>
                  <a:srgbClr val="FF0000"/>
                </a:solidFill>
              </a:rPr>
              <a:t>The Creditor Agent conducts the necessary checks and notices the Creditor account is closed. The Agent will reject the pacs.008 by sending a </a:t>
            </a:r>
            <a:r>
              <a:rPr lang="en-GB" sz="1600" b="1" u="sng" dirty="0">
                <a:solidFill>
                  <a:srgbClr val="FF0000"/>
                </a:solidFill>
              </a:rPr>
              <a:t>negative</a:t>
            </a:r>
            <a:r>
              <a:rPr lang="en-GB" sz="1600" dirty="0">
                <a:solidFill>
                  <a:srgbClr val="FF0000"/>
                </a:solidFill>
              </a:rPr>
              <a:t> pacs.002 with the appropriate reason code for rejection to the MI. </a:t>
            </a:r>
          </a:p>
          <a:p>
            <a:pPr marL="231201" lvl="0" indent="-231201" defTabSz="924803">
              <a:spcAft>
                <a:spcPts val="600"/>
              </a:spcAft>
              <a:buFontTx/>
              <a:buAutoNum type="arabicPeriod"/>
              <a:defRPr/>
            </a:pPr>
            <a:r>
              <a:rPr lang="en-GB" sz="1600" dirty="0"/>
              <a:t>The MI will then deliver a pacs.002 to the Debtor Agent to advise that the transaction was not completed.</a:t>
            </a:r>
          </a:p>
          <a:p>
            <a:endParaRPr lang="en-CA" sz="1100" dirty="0"/>
          </a:p>
        </p:txBody>
      </p:sp>
      <p:sp>
        <p:nvSpPr>
          <p:cNvPr id="77" name="Rectangle 76">
            <a:extLst>
              <a:ext uri="{FF2B5EF4-FFF2-40B4-BE49-F238E27FC236}">
                <a16:creationId xmlns:a16="http://schemas.microsoft.com/office/drawing/2014/main" id="{941992BC-E80D-49F2-BEB2-A6BB232679B3}"/>
              </a:ext>
            </a:extLst>
          </p:cNvPr>
          <p:cNvSpPr/>
          <p:nvPr/>
        </p:nvSpPr>
        <p:spPr>
          <a:xfrm>
            <a:off x="5071307" y="3386532"/>
            <a:ext cx="348425" cy="260164"/>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693865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0" y="47974"/>
            <a:ext cx="8580438" cy="616536"/>
          </a:xfrm>
          <a:prstGeom prst="rect">
            <a:avLst/>
          </a:prstGeom>
          <a:noFill/>
          <a:ln w="12700">
            <a:noFill/>
            <a:miter lim="800000"/>
            <a:headEnd/>
            <a:tailEnd/>
          </a:ln>
          <a:effectLst/>
        </p:spPr>
        <p:txBody>
          <a:bodyPr lIns="90487" tIns="44450" rIns="90487" bIns="44450" anchor="b"/>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defTabSz="912813" eaLnBrk="1" hangingPunct="1">
              <a:lnSpc>
                <a:spcPct val="90000"/>
              </a:lnSpc>
              <a:defRPr/>
            </a:pPr>
            <a:r>
              <a:rPr lang="fr-BE" b="1" dirty="0">
                <a:solidFill>
                  <a:srgbClr val="0070C0"/>
                </a:solidFill>
                <a:latin typeface="Malgun Gothic" panose="020B0503020000020004" pitchFamily="34" charset="-127"/>
                <a:ea typeface="Malgun Gothic" panose="020B0503020000020004" pitchFamily="34" charset="-127"/>
              </a:rPr>
              <a:t>Flow #3: Pain.013 and pain.014 </a:t>
            </a:r>
            <a:r>
              <a:rPr lang="fr-BE" b="1" dirty="0">
                <a:solidFill>
                  <a:schemeClr val="accent6"/>
                </a:solidFill>
                <a:latin typeface="Malgun Gothic" panose="020B0503020000020004" pitchFamily="34" charset="-127"/>
                <a:ea typeface="Malgun Gothic" panose="020B0503020000020004" pitchFamily="34" charset="-127"/>
              </a:rPr>
              <a:t>(Optional Service)</a:t>
            </a:r>
            <a:endParaRPr lang="en-US" b="1" dirty="0">
              <a:solidFill>
                <a:schemeClr val="accent6"/>
              </a:solidFill>
              <a:latin typeface="Malgun Gothic" panose="020B0503020000020004" pitchFamily="34" charset="-127"/>
              <a:ea typeface="Malgun Gothic" panose="020B0503020000020004" pitchFamily="34" charset="-127"/>
            </a:endParaRPr>
          </a:p>
        </p:txBody>
      </p:sp>
      <p:sp>
        <p:nvSpPr>
          <p:cNvPr id="2" name="Footer Placeholder 1"/>
          <p:cNvSpPr>
            <a:spLocks noGrp="1"/>
          </p:cNvSpPr>
          <p:nvPr>
            <p:ph type="ftr" sz="quarter" idx="11"/>
          </p:nvPr>
        </p:nvSpPr>
        <p:spPr/>
        <p:txBody>
          <a:bodyPr/>
          <a:lstStyle/>
          <a:p>
            <a:r>
              <a:rPr lang="en-GB" dirty="0"/>
              <a:t>ISO 20022 RTPG Message Flows</a:t>
            </a:r>
          </a:p>
        </p:txBody>
      </p:sp>
      <p:sp>
        <p:nvSpPr>
          <p:cNvPr id="3" name="Slide Number Placeholder 2"/>
          <p:cNvSpPr>
            <a:spLocks noGrp="1"/>
          </p:cNvSpPr>
          <p:nvPr>
            <p:ph type="sldNum" sz="quarter" idx="12"/>
          </p:nvPr>
        </p:nvSpPr>
        <p:spPr/>
        <p:txBody>
          <a:bodyPr/>
          <a:lstStyle/>
          <a:p>
            <a:r>
              <a:rPr lang="en-GB" b="1" dirty="0"/>
              <a:t>Page </a:t>
            </a:r>
            <a:fld id="{69E7F46F-A23D-445A-9B91-291F7F0874F6}" type="slidenum">
              <a:rPr lang="en-GB" b="1" smtClean="0"/>
              <a:t>6</a:t>
            </a:fld>
            <a:endParaRPr lang="en-GB" b="1" dirty="0"/>
          </a:p>
        </p:txBody>
      </p:sp>
      <p:sp>
        <p:nvSpPr>
          <p:cNvPr id="47" name="Footer Placeholder 1">
            <a:extLst>
              <a:ext uri="{FF2B5EF4-FFF2-40B4-BE49-F238E27FC236}">
                <a16:creationId xmlns:a16="http://schemas.microsoft.com/office/drawing/2014/main" id="{DE46E206-5C1A-4786-9182-08A8775CA7A1}"/>
              </a:ext>
            </a:extLst>
          </p:cNvPr>
          <p:cNvSpPr txBox="1">
            <a:spLocks/>
          </p:cNvSpPr>
          <p:nvPr/>
        </p:nvSpPr>
        <p:spPr>
          <a:xfrm>
            <a:off x="7829197" y="-28271"/>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t>ISO 20022 RTPG Message Flows</a:t>
            </a:r>
          </a:p>
        </p:txBody>
      </p:sp>
      <p:grpSp>
        <p:nvGrpSpPr>
          <p:cNvPr id="7" name="Group 6">
            <a:extLst>
              <a:ext uri="{FF2B5EF4-FFF2-40B4-BE49-F238E27FC236}">
                <a16:creationId xmlns:a16="http://schemas.microsoft.com/office/drawing/2014/main" id="{7E5C3C9E-996A-4EED-93A9-C9C2F8FB0895}"/>
              </a:ext>
            </a:extLst>
          </p:cNvPr>
          <p:cNvGrpSpPr/>
          <p:nvPr/>
        </p:nvGrpSpPr>
        <p:grpSpPr>
          <a:xfrm>
            <a:off x="151229" y="908720"/>
            <a:ext cx="7240915" cy="4680520"/>
            <a:chOff x="91688" y="1299826"/>
            <a:chExt cx="7488831" cy="4680519"/>
          </a:xfrm>
        </p:grpSpPr>
        <p:sp>
          <p:nvSpPr>
            <p:cNvPr id="94" name="TextBox 93">
              <a:extLst>
                <a:ext uri="{FF2B5EF4-FFF2-40B4-BE49-F238E27FC236}">
                  <a16:creationId xmlns:a16="http://schemas.microsoft.com/office/drawing/2014/main" id="{AE427735-EF2E-4CDF-B574-AE1376B60C13}"/>
                </a:ext>
              </a:extLst>
            </p:cNvPr>
            <p:cNvSpPr txBox="1"/>
            <p:nvPr/>
          </p:nvSpPr>
          <p:spPr>
            <a:xfrm>
              <a:off x="3902240" y="1868448"/>
              <a:ext cx="1203395" cy="260293"/>
            </a:xfrm>
            <a:prstGeom prst="rect">
              <a:avLst/>
            </a:prstGeom>
            <a:solidFill>
              <a:schemeClr val="bg1"/>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GB" sz="1200" b="1" dirty="0">
                  <a:solidFill>
                    <a:schemeClr val="accent1"/>
                  </a:solidFill>
                  <a:latin typeface="Malgun Gothic" panose="020B0503020000020004" pitchFamily="34" charset="-127"/>
                  <a:ea typeface="Malgun Gothic" panose="020B0503020000020004" pitchFamily="34" charset="-127"/>
                </a:rPr>
                <a:t>Clearing</a:t>
              </a:r>
            </a:p>
          </p:txBody>
        </p:sp>
        <p:cxnSp>
          <p:nvCxnSpPr>
            <p:cNvPr id="95" name="Straight Connector 94">
              <a:extLst>
                <a:ext uri="{FF2B5EF4-FFF2-40B4-BE49-F238E27FC236}">
                  <a16:creationId xmlns:a16="http://schemas.microsoft.com/office/drawing/2014/main" id="{49167122-CC61-4B34-B3E6-677B6065E102}"/>
                </a:ext>
              </a:extLst>
            </p:cNvPr>
            <p:cNvCxnSpPr>
              <a:cxnSpLocks/>
            </p:cNvCxnSpPr>
            <p:nvPr/>
          </p:nvCxnSpPr>
          <p:spPr>
            <a:xfrm flipH="1">
              <a:off x="6944160" y="2101185"/>
              <a:ext cx="16911" cy="387916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AA53625F-2400-4A1A-BD3C-91C17D7E52EC}"/>
                </a:ext>
              </a:extLst>
            </p:cNvPr>
            <p:cNvCxnSpPr>
              <a:cxnSpLocks/>
            </p:cNvCxnSpPr>
            <p:nvPr/>
          </p:nvCxnSpPr>
          <p:spPr>
            <a:xfrm>
              <a:off x="3780931" y="2155140"/>
              <a:ext cx="2615" cy="3825205"/>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5EAFA87D-A6B3-4728-9694-30A291CBA761}"/>
                </a:ext>
              </a:extLst>
            </p:cNvPr>
            <p:cNvCxnSpPr>
              <a:cxnSpLocks/>
            </p:cNvCxnSpPr>
            <p:nvPr/>
          </p:nvCxnSpPr>
          <p:spPr>
            <a:xfrm>
              <a:off x="2205961" y="2168668"/>
              <a:ext cx="0" cy="3811677"/>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708F0AF7-5875-42F7-A650-ED24910B0A24}"/>
                </a:ext>
              </a:extLst>
            </p:cNvPr>
            <p:cNvCxnSpPr>
              <a:cxnSpLocks/>
            </p:cNvCxnSpPr>
            <p:nvPr/>
          </p:nvCxnSpPr>
          <p:spPr>
            <a:xfrm>
              <a:off x="598499" y="2162637"/>
              <a:ext cx="18529" cy="3817707"/>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9" name="TextBox 98">
              <a:extLst>
                <a:ext uri="{FF2B5EF4-FFF2-40B4-BE49-F238E27FC236}">
                  <a16:creationId xmlns:a16="http://schemas.microsoft.com/office/drawing/2014/main" id="{20A734A6-9573-4998-934F-84EA4E18FB30}"/>
                </a:ext>
              </a:extLst>
            </p:cNvPr>
            <p:cNvSpPr txBox="1"/>
            <p:nvPr/>
          </p:nvSpPr>
          <p:spPr>
            <a:xfrm>
              <a:off x="209079" y="1894847"/>
              <a:ext cx="2071428" cy="260293"/>
            </a:xfrm>
            <a:prstGeom prst="rect">
              <a:avLst/>
            </a:prstGeom>
            <a:solidFill>
              <a:schemeClr val="bg1"/>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GB" sz="1200" b="1" dirty="0">
                  <a:solidFill>
                    <a:schemeClr val="accent1"/>
                  </a:solidFill>
                  <a:latin typeface="Malgun Gothic" panose="020B0503020000020004" pitchFamily="34" charset="-127"/>
                  <a:ea typeface="Malgun Gothic" panose="020B0503020000020004" pitchFamily="34" charset="-127"/>
                </a:rPr>
                <a:t>Payment initiation</a:t>
              </a:r>
              <a:endParaRPr lang="en-GB" sz="1400" b="1" dirty="0">
                <a:solidFill>
                  <a:schemeClr val="accent1"/>
                </a:solidFill>
                <a:latin typeface="Malgun Gothic" panose="020B0503020000020004" pitchFamily="34" charset="-127"/>
                <a:ea typeface="Malgun Gothic" panose="020B0503020000020004" pitchFamily="34" charset="-127"/>
              </a:endParaRPr>
            </a:p>
          </p:txBody>
        </p:sp>
        <p:sp>
          <p:nvSpPr>
            <p:cNvPr id="100" name="TextBox 99">
              <a:extLst>
                <a:ext uri="{FF2B5EF4-FFF2-40B4-BE49-F238E27FC236}">
                  <a16:creationId xmlns:a16="http://schemas.microsoft.com/office/drawing/2014/main" id="{B95C05BB-3916-40EA-8503-337D0DB19680}"/>
                </a:ext>
              </a:extLst>
            </p:cNvPr>
            <p:cNvSpPr txBox="1"/>
            <p:nvPr/>
          </p:nvSpPr>
          <p:spPr>
            <a:xfrm>
              <a:off x="2246558" y="1902345"/>
              <a:ext cx="1203395" cy="260293"/>
            </a:xfrm>
            <a:prstGeom prst="rect">
              <a:avLst/>
            </a:prstGeom>
            <a:solidFill>
              <a:schemeClr val="bg1"/>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GB" sz="1200" b="1" dirty="0">
                  <a:solidFill>
                    <a:schemeClr val="accent1"/>
                  </a:solidFill>
                  <a:latin typeface="Malgun Gothic" panose="020B0503020000020004" pitchFamily="34" charset="-127"/>
                  <a:ea typeface="Malgun Gothic" panose="020B0503020000020004" pitchFamily="34" charset="-127"/>
                </a:rPr>
                <a:t>Clearing</a:t>
              </a:r>
            </a:p>
          </p:txBody>
        </p:sp>
        <p:sp>
          <p:nvSpPr>
            <p:cNvPr id="101" name="TextBox 100">
              <a:extLst>
                <a:ext uri="{FF2B5EF4-FFF2-40B4-BE49-F238E27FC236}">
                  <a16:creationId xmlns:a16="http://schemas.microsoft.com/office/drawing/2014/main" id="{DDB4E80C-6A14-4106-8B03-B398261C873A}"/>
                </a:ext>
              </a:extLst>
            </p:cNvPr>
            <p:cNvSpPr txBox="1"/>
            <p:nvPr/>
          </p:nvSpPr>
          <p:spPr>
            <a:xfrm>
              <a:off x="4919204" y="1906716"/>
              <a:ext cx="2594553" cy="260293"/>
            </a:xfrm>
            <a:prstGeom prst="rect">
              <a:avLst/>
            </a:prstGeom>
            <a:solidFill>
              <a:schemeClr val="bg1"/>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GB" sz="1200" b="1" dirty="0">
                  <a:solidFill>
                    <a:schemeClr val="accent1"/>
                  </a:solidFill>
                  <a:latin typeface="Malgun Gothic" panose="020B0503020000020004" pitchFamily="34" charset="-127"/>
                  <a:ea typeface="Malgun Gothic" panose="020B0503020000020004" pitchFamily="34" charset="-127"/>
                </a:rPr>
                <a:t>Cash</a:t>
              </a:r>
              <a:r>
                <a:rPr lang="en-GB" sz="1200" b="1" dirty="0">
                  <a:latin typeface="Malgun Gothic" panose="020B0503020000020004" pitchFamily="34" charset="-127"/>
                  <a:ea typeface="Malgun Gothic" panose="020B0503020000020004" pitchFamily="34" charset="-127"/>
                </a:rPr>
                <a:t> </a:t>
              </a:r>
              <a:r>
                <a:rPr lang="en-GB" sz="1200" b="1" dirty="0">
                  <a:solidFill>
                    <a:schemeClr val="accent1"/>
                  </a:solidFill>
                  <a:latin typeface="Malgun Gothic" panose="020B0503020000020004" pitchFamily="34" charset="-127"/>
                  <a:ea typeface="Malgun Gothic" panose="020B0503020000020004" pitchFamily="34" charset="-127"/>
                </a:rPr>
                <a:t>Management</a:t>
              </a:r>
            </a:p>
          </p:txBody>
        </p:sp>
        <p:pic>
          <p:nvPicPr>
            <p:cNvPr id="102" name="Picture 101">
              <a:extLst>
                <a:ext uri="{FF2B5EF4-FFF2-40B4-BE49-F238E27FC236}">
                  <a16:creationId xmlns:a16="http://schemas.microsoft.com/office/drawing/2014/main" id="{68499600-CB40-48C4-8DCA-49E04C2C40D5}"/>
                </a:ext>
              </a:extLst>
            </p:cNvPr>
            <p:cNvPicPr>
              <a:picLocks noChangeAspect="1" noChangeArrowheads="1"/>
            </p:cNvPicPr>
            <p:nvPr/>
          </p:nvPicPr>
          <p:blipFill>
            <a:blip r:embed="rId3"/>
            <a:srcRect/>
            <a:stretch>
              <a:fillRect/>
            </a:stretch>
          </p:blipFill>
          <p:spPr bwMode="auto">
            <a:xfrm>
              <a:off x="206749" y="1587354"/>
              <a:ext cx="376682" cy="495264"/>
            </a:xfrm>
            <a:prstGeom prst="rect">
              <a:avLst/>
            </a:prstGeom>
            <a:noFill/>
            <a:effectLst>
              <a:outerShdw blurRad="63500" sx="102000" sy="102000" algn="ctr" rotWithShape="0">
                <a:prstClr val="black">
                  <a:alpha val="40000"/>
                </a:prstClr>
              </a:outerShdw>
            </a:effectLst>
          </p:spPr>
        </p:pic>
        <p:sp>
          <p:nvSpPr>
            <p:cNvPr id="103" name="Text Box 6">
              <a:extLst>
                <a:ext uri="{FF2B5EF4-FFF2-40B4-BE49-F238E27FC236}">
                  <a16:creationId xmlns:a16="http://schemas.microsoft.com/office/drawing/2014/main" id="{8183F67B-D218-4557-A1EA-77E69DF418AB}"/>
                </a:ext>
              </a:extLst>
            </p:cNvPr>
            <p:cNvSpPr txBox="1">
              <a:spLocks noChangeArrowheads="1"/>
            </p:cNvSpPr>
            <p:nvPr/>
          </p:nvSpPr>
          <p:spPr bwMode="auto">
            <a:xfrm>
              <a:off x="91688" y="1303735"/>
              <a:ext cx="686848" cy="260293"/>
            </a:xfrm>
            <a:prstGeom prst="rect">
              <a:avLst/>
            </a:prstGeom>
            <a:noFill/>
            <a:ln w="9525">
              <a:noFill/>
              <a:miter lim="800000"/>
              <a:headEnd/>
              <a:tailEnd/>
            </a:ln>
          </p:spPr>
          <p:txBody>
            <a:bodyPr wrap="none">
              <a:spAutoFit/>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r>
                <a:rPr lang="en-US" sz="1200" b="1" dirty="0">
                  <a:solidFill>
                    <a:srgbClr val="000000"/>
                  </a:solidFill>
                  <a:latin typeface="Malgun Gothic" panose="020B0503020000020004" pitchFamily="34" charset="-127"/>
                  <a:ea typeface="Malgun Gothic" panose="020B0503020000020004" pitchFamily="34" charset="-127"/>
                </a:rPr>
                <a:t>DEBTOR</a:t>
              </a:r>
            </a:p>
          </p:txBody>
        </p:sp>
        <p:pic>
          <p:nvPicPr>
            <p:cNvPr id="104" name="Picture 103">
              <a:extLst>
                <a:ext uri="{FF2B5EF4-FFF2-40B4-BE49-F238E27FC236}">
                  <a16:creationId xmlns:a16="http://schemas.microsoft.com/office/drawing/2014/main" id="{74040A7D-3256-4BC5-B51C-2D882076EBD1}"/>
                </a:ext>
              </a:extLst>
            </p:cNvPr>
            <p:cNvPicPr>
              <a:picLocks noChangeAspect="1" noChangeArrowheads="1"/>
            </p:cNvPicPr>
            <p:nvPr/>
          </p:nvPicPr>
          <p:blipFill>
            <a:blip r:embed="rId4"/>
            <a:srcRect/>
            <a:stretch>
              <a:fillRect/>
            </a:stretch>
          </p:blipFill>
          <p:spPr bwMode="auto">
            <a:xfrm>
              <a:off x="2070741" y="1595557"/>
              <a:ext cx="446439" cy="511674"/>
            </a:xfrm>
            <a:prstGeom prst="rect">
              <a:avLst/>
            </a:prstGeom>
            <a:noFill/>
            <a:effectLst>
              <a:outerShdw blurRad="63500" sx="102000" sy="102000" algn="ctr" rotWithShape="0">
                <a:prstClr val="black">
                  <a:alpha val="40000"/>
                </a:prstClr>
              </a:outerShdw>
            </a:effectLst>
          </p:spPr>
        </p:pic>
        <p:pic>
          <p:nvPicPr>
            <p:cNvPr id="105" name="Picture 104">
              <a:extLst>
                <a:ext uri="{FF2B5EF4-FFF2-40B4-BE49-F238E27FC236}">
                  <a16:creationId xmlns:a16="http://schemas.microsoft.com/office/drawing/2014/main" id="{93F947B2-6F85-4D20-AACA-A0BE19D3A9D4}"/>
                </a:ext>
              </a:extLst>
            </p:cNvPr>
            <p:cNvPicPr>
              <a:picLocks noChangeAspect="1" noChangeArrowheads="1"/>
            </p:cNvPicPr>
            <p:nvPr/>
          </p:nvPicPr>
          <p:blipFill>
            <a:blip r:embed="rId4"/>
            <a:srcRect/>
            <a:stretch>
              <a:fillRect/>
            </a:stretch>
          </p:blipFill>
          <p:spPr bwMode="auto">
            <a:xfrm>
              <a:off x="5049635" y="1587173"/>
              <a:ext cx="446439" cy="511674"/>
            </a:xfrm>
            <a:prstGeom prst="rect">
              <a:avLst/>
            </a:prstGeom>
            <a:noFill/>
            <a:effectLst>
              <a:outerShdw blurRad="63500" sx="102000" sy="102000" algn="ctr" rotWithShape="0">
                <a:prstClr val="black">
                  <a:alpha val="40000"/>
                </a:prstClr>
              </a:outerShdw>
            </a:effectLst>
          </p:spPr>
        </p:pic>
        <p:sp>
          <p:nvSpPr>
            <p:cNvPr id="106" name="Rounded Rectangle 8">
              <a:extLst>
                <a:ext uri="{FF2B5EF4-FFF2-40B4-BE49-F238E27FC236}">
                  <a16:creationId xmlns:a16="http://schemas.microsoft.com/office/drawing/2014/main" id="{EB79E80F-ED0B-4F8C-BD95-07CAF0259858}"/>
                </a:ext>
              </a:extLst>
            </p:cNvPr>
            <p:cNvSpPr>
              <a:spLocks noChangeArrowheads="1"/>
            </p:cNvSpPr>
            <p:nvPr/>
          </p:nvSpPr>
          <p:spPr bwMode="auto">
            <a:xfrm flipH="1">
              <a:off x="3576490" y="1723597"/>
              <a:ext cx="446440" cy="360400"/>
            </a:xfrm>
            <a:prstGeom prst="roundRect">
              <a:avLst>
                <a:gd name="adj" fmla="val 16667"/>
              </a:avLst>
            </a:prstGeom>
            <a:solidFill>
              <a:srgbClr val="0070C0"/>
            </a:solidFill>
            <a:ln w="9525" algn="ctr">
              <a:noFill/>
              <a:round/>
              <a:headEnd/>
              <a:tailEnd/>
            </a:ln>
            <a:effectLst/>
          </p:spPr>
          <p:txBody>
            <a:bodyPr wrap="none" lIns="77404" tIns="38702" rIns="77404" bIns="38702"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US" sz="900" b="1" dirty="0">
                  <a:solidFill>
                    <a:srgbClr val="FFFFFF"/>
                  </a:solidFill>
                  <a:latin typeface="Malgun Gothic" panose="020B0503020000020004" pitchFamily="34" charset="-127"/>
                  <a:ea typeface="Malgun Gothic" panose="020B0503020000020004" pitchFamily="34" charset="-127"/>
                  <a:cs typeface="Calibri" panose="020F0502020204030204" pitchFamily="34" charset="0"/>
                </a:rPr>
                <a:t>MI</a:t>
              </a:r>
              <a:endParaRPr lang="en-GB" sz="900" b="1" dirty="0">
                <a:solidFill>
                  <a:srgbClr val="FFFFFF"/>
                </a:solidFill>
                <a:latin typeface="Malgun Gothic" panose="020B0503020000020004" pitchFamily="34" charset="-127"/>
                <a:ea typeface="Malgun Gothic" panose="020B0503020000020004" pitchFamily="34" charset="-127"/>
                <a:cs typeface="Calibri" panose="020F0502020204030204" pitchFamily="34" charset="0"/>
              </a:endParaRPr>
            </a:p>
          </p:txBody>
        </p:sp>
        <p:pic>
          <p:nvPicPr>
            <p:cNvPr id="107" name="Picture 106">
              <a:extLst>
                <a:ext uri="{FF2B5EF4-FFF2-40B4-BE49-F238E27FC236}">
                  <a16:creationId xmlns:a16="http://schemas.microsoft.com/office/drawing/2014/main" id="{A5A64FA8-77EC-40B2-B3FA-9B978DE37D54}"/>
                </a:ext>
              </a:extLst>
            </p:cNvPr>
            <p:cNvPicPr>
              <a:picLocks noChangeAspect="1" noChangeArrowheads="1"/>
            </p:cNvPicPr>
            <p:nvPr/>
          </p:nvPicPr>
          <p:blipFill>
            <a:blip r:embed="rId3"/>
            <a:srcRect/>
            <a:stretch>
              <a:fillRect/>
            </a:stretch>
          </p:blipFill>
          <p:spPr bwMode="auto">
            <a:xfrm>
              <a:off x="6981333" y="1577486"/>
              <a:ext cx="376682" cy="495264"/>
            </a:xfrm>
            <a:prstGeom prst="rect">
              <a:avLst/>
            </a:prstGeom>
            <a:noFill/>
            <a:effectLst>
              <a:outerShdw blurRad="63500" sx="102000" sy="102000" algn="ctr" rotWithShape="0">
                <a:prstClr val="black">
                  <a:alpha val="40000"/>
                </a:prstClr>
              </a:outerShdw>
            </a:effectLst>
          </p:spPr>
        </p:pic>
        <p:sp>
          <p:nvSpPr>
            <p:cNvPr id="108" name="Text Box 6">
              <a:extLst>
                <a:ext uri="{FF2B5EF4-FFF2-40B4-BE49-F238E27FC236}">
                  <a16:creationId xmlns:a16="http://schemas.microsoft.com/office/drawing/2014/main" id="{A6707A7C-DC11-4BA2-A244-396936E153A6}"/>
                </a:ext>
              </a:extLst>
            </p:cNvPr>
            <p:cNvSpPr txBox="1">
              <a:spLocks noChangeArrowheads="1"/>
            </p:cNvSpPr>
            <p:nvPr/>
          </p:nvSpPr>
          <p:spPr bwMode="auto">
            <a:xfrm>
              <a:off x="6758826" y="1308814"/>
              <a:ext cx="821693" cy="260293"/>
            </a:xfrm>
            <a:prstGeom prst="rect">
              <a:avLst/>
            </a:prstGeom>
            <a:noFill/>
            <a:ln w="9525">
              <a:noFill/>
              <a:miter lim="800000"/>
              <a:headEnd/>
              <a:tailEnd/>
            </a:ln>
          </p:spPr>
          <p:txBody>
            <a:bodyPr wrap="none">
              <a:spAutoFit/>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r>
                <a:rPr lang="en-US" sz="1200" b="1" dirty="0">
                  <a:solidFill>
                    <a:srgbClr val="000000"/>
                  </a:solidFill>
                  <a:latin typeface="Malgun Gothic" panose="020B0503020000020004" pitchFamily="34" charset="-127"/>
                  <a:ea typeface="Malgun Gothic" panose="020B0503020000020004" pitchFamily="34" charset="-127"/>
                </a:rPr>
                <a:t>CREDITOR</a:t>
              </a:r>
            </a:p>
          </p:txBody>
        </p:sp>
        <p:sp>
          <p:nvSpPr>
            <p:cNvPr id="109" name="Line 11">
              <a:extLst>
                <a:ext uri="{FF2B5EF4-FFF2-40B4-BE49-F238E27FC236}">
                  <a16:creationId xmlns:a16="http://schemas.microsoft.com/office/drawing/2014/main" id="{6D5659AB-6695-464B-81F4-39D12CEB3F31}"/>
                </a:ext>
              </a:extLst>
            </p:cNvPr>
            <p:cNvSpPr>
              <a:spLocks noChangeShapeType="1"/>
            </p:cNvSpPr>
            <p:nvPr/>
          </p:nvSpPr>
          <p:spPr bwMode="auto">
            <a:xfrm>
              <a:off x="643084" y="3598591"/>
              <a:ext cx="1576125" cy="3040"/>
            </a:xfrm>
            <a:prstGeom prst="line">
              <a:avLst/>
            </a:prstGeom>
            <a:ln w="19050">
              <a:solidFill>
                <a:schemeClr val="accent6"/>
              </a:solidFill>
              <a:prstDash val="dash"/>
              <a:headEnd type="triangle"/>
              <a:tailEnd type="non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110" name="Line 11">
              <a:extLst>
                <a:ext uri="{FF2B5EF4-FFF2-40B4-BE49-F238E27FC236}">
                  <a16:creationId xmlns:a16="http://schemas.microsoft.com/office/drawing/2014/main" id="{886C3B36-3325-4B00-97E6-3A3F51BBF68F}"/>
                </a:ext>
              </a:extLst>
            </p:cNvPr>
            <p:cNvSpPr>
              <a:spLocks noChangeShapeType="1"/>
            </p:cNvSpPr>
            <p:nvPr/>
          </p:nvSpPr>
          <p:spPr bwMode="auto">
            <a:xfrm flipV="1">
              <a:off x="2216470" y="3195879"/>
              <a:ext cx="1542468" cy="4124"/>
            </a:xfrm>
            <a:prstGeom prst="line">
              <a:avLst/>
            </a:prstGeom>
            <a:ln w="19050">
              <a:solidFill>
                <a:schemeClr val="accent6"/>
              </a:solidFill>
              <a:headEnd type="triangle"/>
              <a:tailEnd type="non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111" name="Rounded Rectangle 31">
              <a:extLst>
                <a:ext uri="{FF2B5EF4-FFF2-40B4-BE49-F238E27FC236}">
                  <a16:creationId xmlns:a16="http://schemas.microsoft.com/office/drawing/2014/main" id="{506B4A38-56A2-4C1F-B862-5B792CB0FB40}"/>
                </a:ext>
              </a:extLst>
            </p:cNvPr>
            <p:cNvSpPr/>
            <p:nvPr/>
          </p:nvSpPr>
          <p:spPr bwMode="auto">
            <a:xfrm>
              <a:off x="617137" y="3412410"/>
              <a:ext cx="184156" cy="129419"/>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3</a:t>
              </a:r>
            </a:p>
          </p:txBody>
        </p:sp>
        <p:sp>
          <p:nvSpPr>
            <p:cNvPr id="112" name="Rounded Rectangle 32">
              <a:extLst>
                <a:ext uri="{FF2B5EF4-FFF2-40B4-BE49-F238E27FC236}">
                  <a16:creationId xmlns:a16="http://schemas.microsoft.com/office/drawing/2014/main" id="{6C86D8CE-E36A-4405-BFB1-9E376FD5A4C6}"/>
                </a:ext>
              </a:extLst>
            </p:cNvPr>
            <p:cNvSpPr/>
            <p:nvPr/>
          </p:nvSpPr>
          <p:spPr bwMode="auto">
            <a:xfrm>
              <a:off x="2218246" y="3010839"/>
              <a:ext cx="184156" cy="129419"/>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2</a:t>
              </a:r>
            </a:p>
          </p:txBody>
        </p:sp>
        <p:sp>
          <p:nvSpPr>
            <p:cNvPr id="114" name="Text Box 6">
              <a:extLst>
                <a:ext uri="{FF2B5EF4-FFF2-40B4-BE49-F238E27FC236}">
                  <a16:creationId xmlns:a16="http://schemas.microsoft.com/office/drawing/2014/main" id="{E8ED1646-C535-4F19-8345-EBAF38CEECF9}"/>
                </a:ext>
              </a:extLst>
            </p:cNvPr>
            <p:cNvSpPr txBox="1">
              <a:spLocks noChangeArrowheads="1"/>
            </p:cNvSpPr>
            <p:nvPr/>
          </p:nvSpPr>
          <p:spPr bwMode="auto">
            <a:xfrm>
              <a:off x="1661471" y="1317139"/>
              <a:ext cx="1186783" cy="260293"/>
            </a:xfrm>
            <a:prstGeom prst="rect">
              <a:avLst/>
            </a:prstGeom>
            <a:noFill/>
            <a:ln w="9525">
              <a:noFill/>
              <a:miter lim="800000"/>
              <a:headEnd/>
              <a:tailEnd/>
            </a:ln>
          </p:spPr>
          <p:txBody>
            <a:bodyPr wrap="none">
              <a:spAutoFit/>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r>
                <a:rPr lang="en-US" sz="1200" b="1" dirty="0">
                  <a:solidFill>
                    <a:srgbClr val="000000"/>
                  </a:solidFill>
                  <a:latin typeface="Malgun Gothic" panose="020B0503020000020004" pitchFamily="34" charset="-127"/>
                  <a:ea typeface="Malgun Gothic" panose="020B0503020000020004" pitchFamily="34" charset="-127"/>
                </a:rPr>
                <a:t>DEBTOR AGENT</a:t>
              </a:r>
            </a:p>
          </p:txBody>
        </p:sp>
        <p:sp>
          <p:nvSpPr>
            <p:cNvPr id="115" name="Text Box 6">
              <a:extLst>
                <a:ext uri="{FF2B5EF4-FFF2-40B4-BE49-F238E27FC236}">
                  <a16:creationId xmlns:a16="http://schemas.microsoft.com/office/drawing/2014/main" id="{D7E5FB2E-8EE8-4E87-B1A9-E71F62E502C2}"/>
                </a:ext>
              </a:extLst>
            </p:cNvPr>
            <p:cNvSpPr txBox="1">
              <a:spLocks noChangeArrowheads="1"/>
            </p:cNvSpPr>
            <p:nvPr/>
          </p:nvSpPr>
          <p:spPr bwMode="auto">
            <a:xfrm>
              <a:off x="4734612" y="1299826"/>
              <a:ext cx="1321628" cy="260293"/>
            </a:xfrm>
            <a:prstGeom prst="rect">
              <a:avLst/>
            </a:prstGeom>
            <a:noFill/>
            <a:ln w="9525">
              <a:noFill/>
              <a:miter lim="800000"/>
              <a:headEnd/>
              <a:tailEnd/>
            </a:ln>
          </p:spPr>
          <p:txBody>
            <a:bodyPr wrap="none">
              <a:spAutoFit/>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r>
                <a:rPr lang="en-US" sz="1200" b="1" dirty="0">
                  <a:solidFill>
                    <a:srgbClr val="000000"/>
                  </a:solidFill>
                  <a:latin typeface="Malgun Gothic" panose="020B0503020000020004" pitchFamily="34" charset="-127"/>
                  <a:ea typeface="Malgun Gothic" panose="020B0503020000020004" pitchFamily="34" charset="-127"/>
                </a:rPr>
                <a:t>CREDITOR AGENT</a:t>
              </a:r>
            </a:p>
          </p:txBody>
        </p:sp>
        <p:sp>
          <p:nvSpPr>
            <p:cNvPr id="116" name="Line 11">
              <a:extLst>
                <a:ext uri="{FF2B5EF4-FFF2-40B4-BE49-F238E27FC236}">
                  <a16:creationId xmlns:a16="http://schemas.microsoft.com/office/drawing/2014/main" id="{14F430C8-92FF-40A4-936D-3EB68C052B2D}"/>
                </a:ext>
              </a:extLst>
            </p:cNvPr>
            <p:cNvSpPr>
              <a:spLocks noChangeShapeType="1"/>
            </p:cNvSpPr>
            <p:nvPr/>
          </p:nvSpPr>
          <p:spPr bwMode="auto">
            <a:xfrm>
              <a:off x="3800191" y="2839991"/>
              <a:ext cx="1554850" cy="4870"/>
            </a:xfrm>
            <a:prstGeom prst="line">
              <a:avLst/>
            </a:prstGeom>
            <a:ln w="19050">
              <a:solidFill>
                <a:schemeClr val="accent6"/>
              </a:solidFill>
              <a:headEnd type="triangle"/>
              <a:tailEnd type="non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cxnSp>
          <p:nvCxnSpPr>
            <p:cNvPr id="117" name="Straight Connector 116">
              <a:extLst>
                <a:ext uri="{FF2B5EF4-FFF2-40B4-BE49-F238E27FC236}">
                  <a16:creationId xmlns:a16="http://schemas.microsoft.com/office/drawing/2014/main" id="{92AF4442-EE06-4CA4-A991-C881B5F97EFE}"/>
                </a:ext>
              </a:extLst>
            </p:cNvPr>
            <p:cNvCxnSpPr>
              <a:cxnSpLocks/>
            </p:cNvCxnSpPr>
            <p:nvPr/>
          </p:nvCxnSpPr>
          <p:spPr>
            <a:xfrm flipV="1">
              <a:off x="171232" y="2145498"/>
              <a:ext cx="7242408" cy="21162"/>
            </a:xfrm>
            <a:prstGeom prst="line">
              <a:avLst/>
            </a:prstGeom>
            <a:ln w="28575">
              <a:headEnd type="oval"/>
              <a:tailEnd type="oval"/>
            </a:ln>
            <a:effectLst/>
          </p:spPr>
          <p:style>
            <a:lnRef idx="1">
              <a:schemeClr val="accent1"/>
            </a:lnRef>
            <a:fillRef idx="0">
              <a:schemeClr val="accent1"/>
            </a:fillRef>
            <a:effectRef idx="0">
              <a:schemeClr val="accent1"/>
            </a:effectRef>
            <a:fontRef idx="minor">
              <a:schemeClr val="tx1"/>
            </a:fontRef>
          </p:style>
        </p:cxnSp>
        <p:sp>
          <p:nvSpPr>
            <p:cNvPr id="118" name="Rounded Rectangle 32">
              <a:extLst>
                <a:ext uri="{FF2B5EF4-FFF2-40B4-BE49-F238E27FC236}">
                  <a16:creationId xmlns:a16="http://schemas.microsoft.com/office/drawing/2014/main" id="{D54707A1-47D7-45BC-9CB2-09B7B4C5A66D}"/>
                </a:ext>
              </a:extLst>
            </p:cNvPr>
            <p:cNvSpPr/>
            <p:nvPr/>
          </p:nvSpPr>
          <p:spPr bwMode="auto">
            <a:xfrm>
              <a:off x="3803353" y="2660198"/>
              <a:ext cx="184156" cy="129419"/>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2</a:t>
              </a:r>
            </a:p>
          </p:txBody>
        </p:sp>
        <p:sp>
          <p:nvSpPr>
            <p:cNvPr id="119" name="Rectangle: Rounded Corners 118">
              <a:extLst>
                <a:ext uri="{FF2B5EF4-FFF2-40B4-BE49-F238E27FC236}">
                  <a16:creationId xmlns:a16="http://schemas.microsoft.com/office/drawing/2014/main" id="{7CA3ACB2-C40F-4572-AB94-6B04DB36358D}"/>
                </a:ext>
              </a:extLst>
            </p:cNvPr>
            <p:cNvSpPr/>
            <p:nvPr/>
          </p:nvSpPr>
          <p:spPr>
            <a:xfrm>
              <a:off x="2507851" y="2890950"/>
              <a:ext cx="709934" cy="241375"/>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00" dirty="0"/>
                <a:t>PAIN.013</a:t>
              </a:r>
              <a:endParaRPr lang="en-CA" sz="3600" dirty="0"/>
            </a:p>
          </p:txBody>
        </p:sp>
        <p:sp>
          <p:nvSpPr>
            <p:cNvPr id="120" name="Rectangle: Rounded Corners 119">
              <a:extLst>
                <a:ext uri="{FF2B5EF4-FFF2-40B4-BE49-F238E27FC236}">
                  <a16:creationId xmlns:a16="http://schemas.microsoft.com/office/drawing/2014/main" id="{47FDED4B-938F-4838-ABAD-2CFB070079D5}"/>
                </a:ext>
              </a:extLst>
            </p:cNvPr>
            <p:cNvSpPr/>
            <p:nvPr/>
          </p:nvSpPr>
          <p:spPr>
            <a:xfrm>
              <a:off x="4095435" y="2544228"/>
              <a:ext cx="734389" cy="241375"/>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00" dirty="0"/>
                <a:t>PAIN.013</a:t>
              </a:r>
              <a:endParaRPr lang="en-CA" sz="3600" dirty="0"/>
            </a:p>
          </p:txBody>
        </p:sp>
        <p:cxnSp>
          <p:nvCxnSpPr>
            <p:cNvPr id="137" name="Straight Connector 136">
              <a:extLst>
                <a:ext uri="{FF2B5EF4-FFF2-40B4-BE49-F238E27FC236}">
                  <a16:creationId xmlns:a16="http://schemas.microsoft.com/office/drawing/2014/main" id="{18AE9720-069C-430E-8602-67932180CE7F}"/>
                </a:ext>
              </a:extLst>
            </p:cNvPr>
            <p:cNvCxnSpPr>
              <a:cxnSpLocks/>
            </p:cNvCxnSpPr>
            <p:nvPr/>
          </p:nvCxnSpPr>
          <p:spPr>
            <a:xfrm>
              <a:off x="5352426" y="2145499"/>
              <a:ext cx="2124" cy="3834846"/>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8" name="Line 11">
              <a:extLst>
                <a:ext uri="{FF2B5EF4-FFF2-40B4-BE49-F238E27FC236}">
                  <a16:creationId xmlns:a16="http://schemas.microsoft.com/office/drawing/2014/main" id="{CE0B441A-C327-40C5-BC62-28B7A9E39E10}"/>
                </a:ext>
              </a:extLst>
            </p:cNvPr>
            <p:cNvSpPr>
              <a:spLocks noChangeShapeType="1"/>
            </p:cNvSpPr>
            <p:nvPr/>
          </p:nvSpPr>
          <p:spPr bwMode="auto">
            <a:xfrm>
              <a:off x="5385125" y="2653825"/>
              <a:ext cx="1554848" cy="4870"/>
            </a:xfrm>
            <a:prstGeom prst="line">
              <a:avLst/>
            </a:prstGeom>
            <a:ln w="19050">
              <a:solidFill>
                <a:schemeClr val="accent6"/>
              </a:solidFill>
              <a:prstDash val="dash"/>
              <a:headEnd type="triangle"/>
              <a:tailEnd type="non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139" name="Rounded Rectangle 34">
              <a:extLst>
                <a:ext uri="{FF2B5EF4-FFF2-40B4-BE49-F238E27FC236}">
                  <a16:creationId xmlns:a16="http://schemas.microsoft.com/office/drawing/2014/main" id="{CABA246F-5794-4D3B-BC87-81EC3E83AB2F}"/>
                </a:ext>
              </a:extLst>
            </p:cNvPr>
            <p:cNvSpPr/>
            <p:nvPr/>
          </p:nvSpPr>
          <p:spPr bwMode="auto">
            <a:xfrm>
              <a:off x="5383764" y="2472220"/>
              <a:ext cx="184156" cy="129419"/>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1</a:t>
              </a:r>
            </a:p>
          </p:txBody>
        </p:sp>
        <p:sp>
          <p:nvSpPr>
            <p:cNvPr id="140" name="Line 11">
              <a:extLst>
                <a:ext uri="{FF2B5EF4-FFF2-40B4-BE49-F238E27FC236}">
                  <a16:creationId xmlns:a16="http://schemas.microsoft.com/office/drawing/2014/main" id="{56980E68-BC56-41B0-AD60-38C64C3E5A1D}"/>
                </a:ext>
              </a:extLst>
            </p:cNvPr>
            <p:cNvSpPr>
              <a:spLocks noChangeShapeType="1"/>
            </p:cNvSpPr>
            <p:nvPr/>
          </p:nvSpPr>
          <p:spPr bwMode="auto">
            <a:xfrm>
              <a:off x="643084" y="4233181"/>
              <a:ext cx="1576125" cy="3040"/>
            </a:xfrm>
            <a:prstGeom prst="line">
              <a:avLst/>
            </a:prstGeom>
            <a:ln w="19050">
              <a:solidFill>
                <a:schemeClr val="accent6"/>
              </a:solidFill>
              <a:prstDash val="dash"/>
              <a:headEnd type="none"/>
              <a:tailEnd type="triangl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141" name="Rounded Rectangle 31">
              <a:extLst>
                <a:ext uri="{FF2B5EF4-FFF2-40B4-BE49-F238E27FC236}">
                  <a16:creationId xmlns:a16="http://schemas.microsoft.com/office/drawing/2014/main" id="{BBA63183-33E8-434C-A06C-8107F67DE6A3}"/>
                </a:ext>
              </a:extLst>
            </p:cNvPr>
            <p:cNvSpPr/>
            <p:nvPr/>
          </p:nvSpPr>
          <p:spPr bwMode="auto">
            <a:xfrm>
              <a:off x="646027" y="4045258"/>
              <a:ext cx="184156" cy="129419"/>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4</a:t>
              </a:r>
            </a:p>
          </p:txBody>
        </p:sp>
        <p:sp>
          <p:nvSpPr>
            <p:cNvPr id="142" name="Line 11">
              <a:extLst>
                <a:ext uri="{FF2B5EF4-FFF2-40B4-BE49-F238E27FC236}">
                  <a16:creationId xmlns:a16="http://schemas.microsoft.com/office/drawing/2014/main" id="{15B4B459-E535-4DC7-8273-467EBD7F64CE}"/>
                </a:ext>
              </a:extLst>
            </p:cNvPr>
            <p:cNvSpPr>
              <a:spLocks noChangeShapeType="1"/>
            </p:cNvSpPr>
            <p:nvPr/>
          </p:nvSpPr>
          <p:spPr bwMode="auto">
            <a:xfrm>
              <a:off x="2205470" y="4573666"/>
              <a:ext cx="1549021" cy="0"/>
            </a:xfrm>
            <a:prstGeom prst="line">
              <a:avLst/>
            </a:prstGeom>
            <a:ln w="19050">
              <a:solidFill>
                <a:schemeClr val="accent6"/>
              </a:solidFill>
              <a:prstDash val="solid"/>
              <a:headEnd type="none"/>
              <a:tailEnd type="triangl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143" name="Rounded Rectangle 31">
              <a:extLst>
                <a:ext uri="{FF2B5EF4-FFF2-40B4-BE49-F238E27FC236}">
                  <a16:creationId xmlns:a16="http://schemas.microsoft.com/office/drawing/2014/main" id="{390D8B3D-C6AB-4156-AB1A-3DB247D7B228}"/>
                </a:ext>
              </a:extLst>
            </p:cNvPr>
            <p:cNvSpPr/>
            <p:nvPr/>
          </p:nvSpPr>
          <p:spPr bwMode="auto">
            <a:xfrm>
              <a:off x="2224090" y="4386178"/>
              <a:ext cx="184156" cy="129419"/>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5</a:t>
              </a:r>
            </a:p>
          </p:txBody>
        </p:sp>
        <p:sp>
          <p:nvSpPr>
            <p:cNvPr id="144" name="Line 11">
              <a:extLst>
                <a:ext uri="{FF2B5EF4-FFF2-40B4-BE49-F238E27FC236}">
                  <a16:creationId xmlns:a16="http://schemas.microsoft.com/office/drawing/2014/main" id="{6581AB36-48B4-47E6-9326-43A73220F008}"/>
                </a:ext>
              </a:extLst>
            </p:cNvPr>
            <p:cNvSpPr>
              <a:spLocks noChangeShapeType="1"/>
            </p:cNvSpPr>
            <p:nvPr/>
          </p:nvSpPr>
          <p:spPr bwMode="auto">
            <a:xfrm flipV="1">
              <a:off x="3792436" y="4947022"/>
              <a:ext cx="1529415" cy="915"/>
            </a:xfrm>
            <a:prstGeom prst="line">
              <a:avLst/>
            </a:prstGeom>
            <a:ln w="19050">
              <a:solidFill>
                <a:schemeClr val="accent6"/>
              </a:solidFill>
              <a:prstDash val="solid"/>
              <a:headEnd type="none"/>
              <a:tailEnd type="triangl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145" name="Rounded Rectangle 31">
              <a:extLst>
                <a:ext uri="{FF2B5EF4-FFF2-40B4-BE49-F238E27FC236}">
                  <a16:creationId xmlns:a16="http://schemas.microsoft.com/office/drawing/2014/main" id="{E0236823-8A4D-459D-B49F-8CE7D94DE14E}"/>
                </a:ext>
              </a:extLst>
            </p:cNvPr>
            <p:cNvSpPr/>
            <p:nvPr/>
          </p:nvSpPr>
          <p:spPr bwMode="auto">
            <a:xfrm>
              <a:off x="3795379" y="4760014"/>
              <a:ext cx="184156" cy="129419"/>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5</a:t>
              </a:r>
            </a:p>
          </p:txBody>
        </p:sp>
        <p:sp>
          <p:nvSpPr>
            <p:cNvPr id="146" name="Rectangle: Rounded Corners 145">
              <a:extLst>
                <a:ext uri="{FF2B5EF4-FFF2-40B4-BE49-F238E27FC236}">
                  <a16:creationId xmlns:a16="http://schemas.microsoft.com/office/drawing/2014/main" id="{5BBCF52C-10B4-4601-ADEA-3AC5FFCDA2FB}"/>
                </a:ext>
              </a:extLst>
            </p:cNvPr>
            <p:cNvSpPr/>
            <p:nvPr/>
          </p:nvSpPr>
          <p:spPr>
            <a:xfrm>
              <a:off x="2507771" y="4277217"/>
              <a:ext cx="712629" cy="241375"/>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00" dirty="0"/>
                <a:t>PAIN.014</a:t>
              </a:r>
              <a:endParaRPr lang="en-CA" sz="3600" dirty="0"/>
            </a:p>
          </p:txBody>
        </p:sp>
        <p:sp>
          <p:nvSpPr>
            <p:cNvPr id="147" name="Rectangle: Rounded Corners 146">
              <a:extLst>
                <a:ext uri="{FF2B5EF4-FFF2-40B4-BE49-F238E27FC236}">
                  <a16:creationId xmlns:a16="http://schemas.microsoft.com/office/drawing/2014/main" id="{B6BC8F8B-67DC-49DE-B657-7A2FCFAACAC4}"/>
                </a:ext>
              </a:extLst>
            </p:cNvPr>
            <p:cNvSpPr/>
            <p:nvPr/>
          </p:nvSpPr>
          <p:spPr>
            <a:xfrm>
              <a:off x="4085929" y="4660942"/>
              <a:ext cx="828045" cy="241375"/>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00" dirty="0"/>
                <a:t>PAIN.014</a:t>
              </a:r>
              <a:endParaRPr lang="en-CA" sz="3600" dirty="0"/>
            </a:p>
          </p:txBody>
        </p:sp>
        <p:sp>
          <p:nvSpPr>
            <p:cNvPr id="161" name="Line 11">
              <a:extLst>
                <a:ext uri="{FF2B5EF4-FFF2-40B4-BE49-F238E27FC236}">
                  <a16:creationId xmlns:a16="http://schemas.microsoft.com/office/drawing/2014/main" id="{BCA4EED2-C036-4E3C-8274-CD35FA8A4817}"/>
                </a:ext>
              </a:extLst>
            </p:cNvPr>
            <p:cNvSpPr>
              <a:spLocks noChangeShapeType="1"/>
            </p:cNvSpPr>
            <p:nvPr/>
          </p:nvSpPr>
          <p:spPr bwMode="auto">
            <a:xfrm>
              <a:off x="5352426" y="5389328"/>
              <a:ext cx="1554848" cy="4870"/>
            </a:xfrm>
            <a:prstGeom prst="line">
              <a:avLst/>
            </a:prstGeom>
            <a:ln w="19050">
              <a:solidFill>
                <a:schemeClr val="accent6"/>
              </a:solidFill>
              <a:prstDash val="dash"/>
              <a:headEnd type="none"/>
              <a:tailEnd type="triangl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162" name="Rounded Rectangle 34">
              <a:extLst>
                <a:ext uri="{FF2B5EF4-FFF2-40B4-BE49-F238E27FC236}">
                  <a16:creationId xmlns:a16="http://schemas.microsoft.com/office/drawing/2014/main" id="{04DF529F-946E-4A5F-9C6D-C37192B0E49F}"/>
                </a:ext>
              </a:extLst>
            </p:cNvPr>
            <p:cNvSpPr/>
            <p:nvPr/>
          </p:nvSpPr>
          <p:spPr bwMode="auto">
            <a:xfrm>
              <a:off x="5351065" y="5207723"/>
              <a:ext cx="184156" cy="129419"/>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6</a:t>
              </a:r>
            </a:p>
          </p:txBody>
        </p:sp>
      </p:grpSp>
      <p:sp>
        <p:nvSpPr>
          <p:cNvPr id="6" name="TextBox 5">
            <a:extLst>
              <a:ext uri="{FF2B5EF4-FFF2-40B4-BE49-F238E27FC236}">
                <a16:creationId xmlns:a16="http://schemas.microsoft.com/office/drawing/2014/main" id="{B755852F-CA1E-4B71-8C38-663131767155}"/>
              </a:ext>
            </a:extLst>
          </p:cNvPr>
          <p:cNvSpPr txBox="1"/>
          <p:nvPr/>
        </p:nvSpPr>
        <p:spPr>
          <a:xfrm>
            <a:off x="7517887" y="612138"/>
            <a:ext cx="4641592" cy="5301451"/>
          </a:xfrm>
          <a:prstGeom prst="rect">
            <a:avLst/>
          </a:prstGeom>
          <a:noFill/>
        </p:spPr>
        <p:txBody>
          <a:bodyPr wrap="square" rtlCol="0">
            <a:spAutoFit/>
          </a:bodyPr>
          <a:lstStyle/>
          <a:p>
            <a:pPr marL="231201" indent="-231201">
              <a:buAutoNum type="arabicPeriod"/>
            </a:pPr>
            <a:r>
              <a:rPr lang="en-CA" sz="1350" dirty="0"/>
              <a:t>The Creditor initiates the request for payment to the Creditor Agent (using a pain.013 or similar message).</a:t>
            </a:r>
          </a:p>
          <a:p>
            <a:pPr marL="231201" indent="-231201">
              <a:buAutoNum type="arabicPeriod"/>
            </a:pPr>
            <a:r>
              <a:rPr lang="en-CA" sz="1350" dirty="0"/>
              <a:t>The Creditor Agent will initiate a pain.013 message directly or via the MI to the Debtor Agent. </a:t>
            </a:r>
          </a:p>
          <a:p>
            <a:pPr marL="231201" indent="-231201">
              <a:buAutoNum type="arabicPeriod"/>
            </a:pPr>
            <a:r>
              <a:rPr lang="en-CA" sz="1350" dirty="0"/>
              <a:t>The Debtor Agent notifies the Debtor of the payment request and responses </a:t>
            </a:r>
            <a:r>
              <a:rPr lang="en-CA" sz="1350" dirty="0">
                <a:solidFill>
                  <a:srgbClr val="FF0000"/>
                </a:solidFill>
              </a:rPr>
              <a:t>in accordance with the scheme rules</a:t>
            </a:r>
            <a:r>
              <a:rPr lang="en-CA" sz="1350" dirty="0"/>
              <a:t>. </a:t>
            </a:r>
          </a:p>
          <a:p>
            <a:pPr marL="231201" indent="-231201">
              <a:buAutoNum type="arabicPeriod"/>
            </a:pPr>
            <a:r>
              <a:rPr lang="en-CA" sz="1350" b="1" i="1" dirty="0"/>
              <a:t>In the event of a negative response, a need to provide information, or a change in the payment details</a:t>
            </a:r>
            <a:r>
              <a:rPr lang="en-CA" sz="1350" dirty="0"/>
              <a:t>, the Debtor may respond using  a pain.014</a:t>
            </a:r>
            <a:r>
              <a:rPr lang="en-CA" sz="1350" baseline="30000" dirty="0"/>
              <a:t>+</a:t>
            </a:r>
            <a:r>
              <a:rPr lang="en-CA" sz="1350" dirty="0"/>
              <a:t> (or similar message) to the Debtor Agent with appropriate response included. </a:t>
            </a:r>
          </a:p>
          <a:p>
            <a:pPr marL="231201" indent="-231201">
              <a:buAutoNum type="arabicPeriod"/>
            </a:pPr>
            <a:r>
              <a:rPr lang="en-CA" sz="1350" dirty="0"/>
              <a:t>The Debtor Agent delivers the response to the Creditor Agent, directly or via the MI, using a pain.014. </a:t>
            </a:r>
          </a:p>
          <a:p>
            <a:pPr marL="231201" indent="-231201">
              <a:buAutoNum type="arabicPeriod"/>
            </a:pPr>
            <a:r>
              <a:rPr lang="en-CA" sz="1350" dirty="0"/>
              <a:t>The Creditor Agent notifies the Creditor of the Debtor’s response as appropriate using the pain.014 or similar message.</a:t>
            </a:r>
          </a:p>
          <a:p>
            <a:pPr marL="231201" indent="-231201">
              <a:buAutoNum type="arabicPeriod"/>
            </a:pPr>
            <a:r>
              <a:rPr lang="en-CA" sz="1350" b="1" i="1" dirty="0"/>
              <a:t>In the event of a positive response</a:t>
            </a:r>
            <a:r>
              <a:rPr lang="en-CA" sz="1350" dirty="0"/>
              <a:t>, the Debtor may initiate a payment instruction to the Debtor Agent* and a process flow largely in the form of </a:t>
            </a:r>
            <a:r>
              <a:rPr lang="en-CA" sz="1350" b="1" u="sng" dirty="0"/>
              <a:t>Flow #1</a:t>
            </a:r>
            <a:r>
              <a:rPr lang="en-CA" sz="1350" dirty="0"/>
              <a:t> shall take place.</a:t>
            </a:r>
            <a:br>
              <a:rPr lang="en-CA" sz="1350" dirty="0"/>
            </a:br>
            <a:endParaRPr lang="en-GB" sz="1350" b="1" dirty="0"/>
          </a:p>
          <a:p>
            <a:r>
              <a:rPr lang="en-CA" sz="1350" b="1" baseline="30000" dirty="0"/>
              <a:t>+</a:t>
            </a:r>
            <a:r>
              <a:rPr lang="en-CA" sz="1350" b="1" dirty="0"/>
              <a:t> Pain.014 should be used to provide a negative response to a pain.013 or an amendment to the pain.013.</a:t>
            </a:r>
          </a:p>
          <a:p>
            <a:r>
              <a:rPr lang="en-CA" sz="1350" b="1" dirty="0"/>
              <a:t>* This step is dependant on the service offerings of the Debtor Agent. Usually the Debtor Agent would create the pacs.008 as a service to its client.</a:t>
            </a:r>
            <a:r>
              <a:rPr lang="en-CA" sz="1400" b="1" dirty="0"/>
              <a:t> </a:t>
            </a:r>
          </a:p>
          <a:p>
            <a:endParaRPr lang="en-CA" sz="1400" dirty="0"/>
          </a:p>
        </p:txBody>
      </p:sp>
    </p:spTree>
    <p:extLst>
      <p:ext uri="{BB962C8B-B14F-4D97-AF65-F5344CB8AC3E}">
        <p14:creationId xmlns:p14="http://schemas.microsoft.com/office/powerpoint/2010/main" val="3343649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0" y="286702"/>
            <a:ext cx="8580438" cy="616536"/>
          </a:xfrm>
          <a:prstGeom prst="rect">
            <a:avLst/>
          </a:prstGeom>
          <a:noFill/>
          <a:ln w="12700">
            <a:noFill/>
            <a:miter lim="800000"/>
            <a:headEnd/>
            <a:tailEnd/>
          </a:ln>
          <a:effectLst/>
        </p:spPr>
        <p:txBody>
          <a:bodyPr lIns="90487" tIns="44450" rIns="90487" bIns="44450" anchor="b"/>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defTabSz="912813" eaLnBrk="1" hangingPunct="1">
              <a:lnSpc>
                <a:spcPct val="90000"/>
              </a:lnSpc>
              <a:defRPr/>
            </a:pPr>
            <a:r>
              <a:rPr lang="fr-BE" b="1" dirty="0">
                <a:solidFill>
                  <a:srgbClr val="0070C0"/>
                </a:solidFill>
                <a:latin typeface="Malgun Gothic" panose="020B0503020000020004" pitchFamily="34" charset="-127"/>
                <a:ea typeface="Malgun Gothic" panose="020B0503020000020004" pitchFamily="34" charset="-127"/>
              </a:rPr>
              <a:t>Flow #4: REMT.001 and REMT.002 </a:t>
            </a:r>
            <a:r>
              <a:rPr lang="fr-BE" b="1" dirty="0">
                <a:solidFill>
                  <a:schemeClr val="accent6"/>
                </a:solidFill>
                <a:latin typeface="Malgun Gothic" panose="020B0503020000020004" pitchFamily="34" charset="-127"/>
                <a:ea typeface="Malgun Gothic" panose="020B0503020000020004" pitchFamily="34" charset="-127"/>
              </a:rPr>
              <a:t>(Optional Service)</a:t>
            </a:r>
            <a:endParaRPr lang="en-US" b="1" dirty="0">
              <a:solidFill>
                <a:schemeClr val="accent6"/>
              </a:solidFill>
              <a:latin typeface="Malgun Gothic" panose="020B0503020000020004" pitchFamily="34" charset="-127"/>
              <a:ea typeface="Malgun Gothic" panose="020B0503020000020004" pitchFamily="34" charset="-127"/>
            </a:endParaRPr>
          </a:p>
        </p:txBody>
      </p:sp>
      <p:sp>
        <p:nvSpPr>
          <p:cNvPr id="3" name="Slide Number Placeholder 2"/>
          <p:cNvSpPr>
            <a:spLocks noGrp="1"/>
          </p:cNvSpPr>
          <p:nvPr>
            <p:ph type="sldNum" sz="quarter" idx="12"/>
          </p:nvPr>
        </p:nvSpPr>
        <p:spPr/>
        <p:txBody>
          <a:bodyPr/>
          <a:lstStyle/>
          <a:p>
            <a:r>
              <a:rPr lang="en-GB" b="1" dirty="0"/>
              <a:t>Page </a:t>
            </a:r>
            <a:fld id="{69E7F46F-A23D-445A-9B91-291F7F0874F6}" type="slidenum">
              <a:rPr lang="en-GB" b="1" smtClean="0"/>
              <a:t>7</a:t>
            </a:fld>
            <a:endParaRPr lang="en-GB" b="1" dirty="0"/>
          </a:p>
        </p:txBody>
      </p:sp>
      <p:sp>
        <p:nvSpPr>
          <p:cNvPr id="47" name="Footer Placeholder 1">
            <a:extLst>
              <a:ext uri="{FF2B5EF4-FFF2-40B4-BE49-F238E27FC236}">
                <a16:creationId xmlns:a16="http://schemas.microsoft.com/office/drawing/2014/main" id="{DE46E206-5C1A-4786-9182-08A8775CA7A1}"/>
              </a:ext>
            </a:extLst>
          </p:cNvPr>
          <p:cNvSpPr txBox="1">
            <a:spLocks/>
          </p:cNvSpPr>
          <p:nvPr/>
        </p:nvSpPr>
        <p:spPr>
          <a:xfrm>
            <a:off x="7829197" y="-28271"/>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t>ISO 20022 RTPG Message Flows</a:t>
            </a:r>
          </a:p>
        </p:txBody>
      </p:sp>
      <p:sp>
        <p:nvSpPr>
          <p:cNvPr id="94" name="TextBox 93">
            <a:extLst>
              <a:ext uri="{FF2B5EF4-FFF2-40B4-BE49-F238E27FC236}">
                <a16:creationId xmlns:a16="http://schemas.microsoft.com/office/drawing/2014/main" id="{AE427735-EF2E-4CDF-B574-AE1376B60C13}"/>
              </a:ext>
            </a:extLst>
          </p:cNvPr>
          <p:cNvSpPr txBox="1"/>
          <p:nvPr/>
        </p:nvSpPr>
        <p:spPr>
          <a:xfrm>
            <a:off x="3896290" y="1734847"/>
            <a:ext cx="1230472" cy="272144"/>
          </a:xfrm>
          <a:prstGeom prst="rect">
            <a:avLst/>
          </a:prstGeom>
          <a:solidFill>
            <a:schemeClr val="bg1"/>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GB" sz="1200" b="1" dirty="0">
                <a:solidFill>
                  <a:schemeClr val="accent1"/>
                </a:solidFill>
                <a:latin typeface="Malgun Gothic" panose="020B0503020000020004" pitchFamily="34" charset="-127"/>
                <a:ea typeface="Malgun Gothic" panose="020B0503020000020004" pitchFamily="34" charset="-127"/>
              </a:rPr>
              <a:t>Clearing</a:t>
            </a:r>
          </a:p>
        </p:txBody>
      </p:sp>
      <p:cxnSp>
        <p:nvCxnSpPr>
          <p:cNvPr id="95" name="Straight Connector 94">
            <a:extLst>
              <a:ext uri="{FF2B5EF4-FFF2-40B4-BE49-F238E27FC236}">
                <a16:creationId xmlns:a16="http://schemas.microsoft.com/office/drawing/2014/main" id="{49167122-CC61-4B34-B3E6-677B6065E102}"/>
              </a:ext>
            </a:extLst>
          </p:cNvPr>
          <p:cNvCxnSpPr>
            <a:cxnSpLocks/>
          </p:cNvCxnSpPr>
          <p:nvPr/>
        </p:nvCxnSpPr>
        <p:spPr>
          <a:xfrm flipH="1">
            <a:off x="7006652" y="1978180"/>
            <a:ext cx="17292" cy="4055761"/>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AA53625F-2400-4A1A-BD3C-91C17D7E52EC}"/>
              </a:ext>
            </a:extLst>
          </p:cNvPr>
          <p:cNvCxnSpPr>
            <a:cxnSpLocks/>
          </p:cNvCxnSpPr>
          <p:nvPr/>
        </p:nvCxnSpPr>
        <p:spPr>
          <a:xfrm>
            <a:off x="3772251" y="2034591"/>
            <a:ext cx="2674" cy="399935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5EAFA87D-A6B3-4728-9694-30A291CBA761}"/>
              </a:ext>
            </a:extLst>
          </p:cNvPr>
          <p:cNvCxnSpPr>
            <a:cxnSpLocks/>
          </p:cNvCxnSpPr>
          <p:nvPr/>
        </p:nvCxnSpPr>
        <p:spPr>
          <a:xfrm>
            <a:off x="2161844" y="2048735"/>
            <a:ext cx="0" cy="3985206"/>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708F0AF7-5875-42F7-A650-ED24910B0A24}"/>
              </a:ext>
            </a:extLst>
          </p:cNvPr>
          <p:cNvCxnSpPr>
            <a:cxnSpLocks/>
          </p:cNvCxnSpPr>
          <p:nvPr/>
        </p:nvCxnSpPr>
        <p:spPr>
          <a:xfrm>
            <a:off x="518215" y="2042429"/>
            <a:ext cx="18946" cy="3991511"/>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9" name="TextBox 98">
            <a:extLst>
              <a:ext uri="{FF2B5EF4-FFF2-40B4-BE49-F238E27FC236}">
                <a16:creationId xmlns:a16="http://schemas.microsoft.com/office/drawing/2014/main" id="{20A734A6-9573-4998-934F-84EA4E18FB30}"/>
              </a:ext>
            </a:extLst>
          </p:cNvPr>
          <p:cNvSpPr txBox="1"/>
          <p:nvPr/>
        </p:nvSpPr>
        <p:spPr>
          <a:xfrm>
            <a:off x="260266" y="1761885"/>
            <a:ext cx="2118035" cy="272144"/>
          </a:xfrm>
          <a:prstGeom prst="rect">
            <a:avLst/>
          </a:prstGeom>
          <a:solidFill>
            <a:schemeClr val="bg1"/>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GB" sz="1200" b="1" dirty="0">
                <a:solidFill>
                  <a:schemeClr val="accent1"/>
                </a:solidFill>
                <a:latin typeface="Malgun Gothic" panose="020B0503020000020004" pitchFamily="34" charset="-127"/>
                <a:ea typeface="Malgun Gothic" panose="020B0503020000020004" pitchFamily="34" charset="-127"/>
              </a:rPr>
              <a:t>Payment initiation</a:t>
            </a:r>
            <a:endParaRPr lang="en-GB" sz="1400" b="1" dirty="0">
              <a:solidFill>
                <a:schemeClr val="accent1"/>
              </a:solidFill>
              <a:latin typeface="Malgun Gothic" panose="020B0503020000020004" pitchFamily="34" charset="-127"/>
              <a:ea typeface="Malgun Gothic" panose="020B0503020000020004" pitchFamily="34" charset="-127"/>
            </a:endParaRPr>
          </a:p>
        </p:txBody>
      </p:sp>
      <p:sp>
        <p:nvSpPr>
          <p:cNvPr id="100" name="TextBox 99">
            <a:extLst>
              <a:ext uri="{FF2B5EF4-FFF2-40B4-BE49-F238E27FC236}">
                <a16:creationId xmlns:a16="http://schemas.microsoft.com/office/drawing/2014/main" id="{B95C05BB-3916-40EA-8503-337D0DB19680}"/>
              </a:ext>
            </a:extLst>
          </p:cNvPr>
          <p:cNvSpPr txBox="1"/>
          <p:nvPr/>
        </p:nvSpPr>
        <p:spPr>
          <a:xfrm>
            <a:off x="2203355" y="1770287"/>
            <a:ext cx="1230472" cy="272144"/>
          </a:xfrm>
          <a:prstGeom prst="rect">
            <a:avLst/>
          </a:prstGeom>
          <a:solidFill>
            <a:schemeClr val="bg1"/>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GB" sz="1200" b="1" dirty="0">
                <a:solidFill>
                  <a:schemeClr val="accent1"/>
                </a:solidFill>
                <a:latin typeface="Malgun Gothic" panose="020B0503020000020004" pitchFamily="34" charset="-127"/>
                <a:ea typeface="Malgun Gothic" panose="020B0503020000020004" pitchFamily="34" charset="-127"/>
              </a:rPr>
              <a:t>Clearing</a:t>
            </a:r>
          </a:p>
        </p:txBody>
      </p:sp>
      <p:sp>
        <p:nvSpPr>
          <p:cNvPr id="101" name="TextBox 100">
            <a:extLst>
              <a:ext uri="{FF2B5EF4-FFF2-40B4-BE49-F238E27FC236}">
                <a16:creationId xmlns:a16="http://schemas.microsoft.com/office/drawing/2014/main" id="{DDB4E80C-6A14-4106-8B03-B398261C873A}"/>
              </a:ext>
            </a:extLst>
          </p:cNvPr>
          <p:cNvSpPr txBox="1"/>
          <p:nvPr/>
        </p:nvSpPr>
        <p:spPr>
          <a:xfrm>
            <a:off x="4936135" y="1774857"/>
            <a:ext cx="2652930" cy="272144"/>
          </a:xfrm>
          <a:prstGeom prst="rect">
            <a:avLst/>
          </a:prstGeom>
          <a:solidFill>
            <a:schemeClr val="bg1"/>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GB" sz="1200" b="1" dirty="0">
                <a:solidFill>
                  <a:schemeClr val="accent1"/>
                </a:solidFill>
                <a:latin typeface="Malgun Gothic" panose="020B0503020000020004" pitchFamily="34" charset="-127"/>
                <a:ea typeface="Malgun Gothic" panose="020B0503020000020004" pitchFamily="34" charset="-127"/>
              </a:rPr>
              <a:t>Cash</a:t>
            </a:r>
            <a:r>
              <a:rPr lang="en-GB" sz="1200" b="1" dirty="0">
                <a:latin typeface="Malgun Gothic" panose="020B0503020000020004" pitchFamily="34" charset="-127"/>
                <a:ea typeface="Malgun Gothic" panose="020B0503020000020004" pitchFamily="34" charset="-127"/>
              </a:rPr>
              <a:t> </a:t>
            </a:r>
            <a:r>
              <a:rPr lang="en-GB" sz="1200" b="1" dirty="0">
                <a:solidFill>
                  <a:schemeClr val="accent1"/>
                </a:solidFill>
                <a:latin typeface="Malgun Gothic" panose="020B0503020000020004" pitchFamily="34" charset="-127"/>
                <a:ea typeface="Malgun Gothic" panose="020B0503020000020004" pitchFamily="34" charset="-127"/>
              </a:rPr>
              <a:t>Management</a:t>
            </a:r>
          </a:p>
        </p:txBody>
      </p:sp>
      <p:pic>
        <p:nvPicPr>
          <p:cNvPr id="102" name="Picture 101">
            <a:extLst>
              <a:ext uri="{FF2B5EF4-FFF2-40B4-BE49-F238E27FC236}">
                <a16:creationId xmlns:a16="http://schemas.microsoft.com/office/drawing/2014/main" id="{68499600-CB40-48C4-8DCA-49E04C2C40D5}"/>
              </a:ext>
            </a:extLst>
          </p:cNvPr>
          <p:cNvPicPr>
            <a:picLocks noChangeAspect="1" noChangeArrowheads="1"/>
          </p:cNvPicPr>
          <p:nvPr/>
        </p:nvPicPr>
        <p:blipFill>
          <a:blip r:embed="rId3"/>
          <a:srcRect/>
          <a:stretch>
            <a:fillRect/>
          </a:stretch>
        </p:blipFill>
        <p:spPr bwMode="auto">
          <a:xfrm>
            <a:off x="117650" y="1440955"/>
            <a:ext cx="385158" cy="517811"/>
          </a:xfrm>
          <a:prstGeom prst="rect">
            <a:avLst/>
          </a:prstGeom>
          <a:noFill/>
          <a:effectLst>
            <a:outerShdw blurRad="63500" sx="102000" sy="102000" algn="ctr" rotWithShape="0">
              <a:prstClr val="black">
                <a:alpha val="40000"/>
              </a:prstClr>
            </a:outerShdw>
          </a:effectLst>
        </p:spPr>
      </p:pic>
      <p:sp>
        <p:nvSpPr>
          <p:cNvPr id="103" name="Text Box 6">
            <a:extLst>
              <a:ext uri="{FF2B5EF4-FFF2-40B4-BE49-F238E27FC236}">
                <a16:creationId xmlns:a16="http://schemas.microsoft.com/office/drawing/2014/main" id="{8183F67B-D218-4557-A1EA-77E69DF418AB}"/>
              </a:ext>
            </a:extLst>
          </p:cNvPr>
          <p:cNvSpPr txBox="1">
            <a:spLocks noChangeArrowheads="1"/>
          </p:cNvSpPr>
          <p:nvPr/>
        </p:nvSpPr>
        <p:spPr bwMode="auto">
          <a:xfrm>
            <a:off x="0" y="1144425"/>
            <a:ext cx="702302" cy="272144"/>
          </a:xfrm>
          <a:prstGeom prst="rect">
            <a:avLst/>
          </a:prstGeom>
          <a:noFill/>
          <a:ln w="9525">
            <a:noFill/>
            <a:miter lim="800000"/>
            <a:headEnd/>
            <a:tailEnd/>
          </a:ln>
        </p:spPr>
        <p:txBody>
          <a:bodyPr wrap="none">
            <a:spAutoFit/>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r>
              <a:rPr lang="en-US" sz="1200" b="1" dirty="0">
                <a:solidFill>
                  <a:srgbClr val="000000"/>
                </a:solidFill>
                <a:latin typeface="Malgun Gothic" panose="020B0503020000020004" pitchFamily="34" charset="-127"/>
                <a:ea typeface="Malgun Gothic" panose="020B0503020000020004" pitchFamily="34" charset="-127"/>
              </a:rPr>
              <a:t>DEBTOR</a:t>
            </a:r>
          </a:p>
        </p:txBody>
      </p:sp>
      <p:pic>
        <p:nvPicPr>
          <p:cNvPr id="104" name="Picture 103">
            <a:extLst>
              <a:ext uri="{FF2B5EF4-FFF2-40B4-BE49-F238E27FC236}">
                <a16:creationId xmlns:a16="http://schemas.microsoft.com/office/drawing/2014/main" id="{74040A7D-3256-4BC5-B51C-2D882076EBD1}"/>
              </a:ext>
            </a:extLst>
          </p:cNvPr>
          <p:cNvPicPr>
            <a:picLocks noChangeAspect="1" noChangeArrowheads="1"/>
          </p:cNvPicPr>
          <p:nvPr/>
        </p:nvPicPr>
        <p:blipFill>
          <a:blip r:embed="rId4"/>
          <a:srcRect/>
          <a:stretch>
            <a:fillRect/>
          </a:stretch>
        </p:blipFill>
        <p:spPr bwMode="auto">
          <a:xfrm>
            <a:off x="2023582" y="1449532"/>
            <a:ext cx="456483" cy="534968"/>
          </a:xfrm>
          <a:prstGeom prst="rect">
            <a:avLst/>
          </a:prstGeom>
          <a:noFill/>
          <a:effectLst>
            <a:outerShdw blurRad="63500" sx="102000" sy="102000" algn="ctr" rotWithShape="0">
              <a:prstClr val="black">
                <a:alpha val="40000"/>
              </a:prstClr>
            </a:outerShdw>
          </a:effectLst>
        </p:spPr>
      </p:pic>
      <p:pic>
        <p:nvPicPr>
          <p:cNvPr id="105" name="Picture 104">
            <a:extLst>
              <a:ext uri="{FF2B5EF4-FFF2-40B4-BE49-F238E27FC236}">
                <a16:creationId xmlns:a16="http://schemas.microsoft.com/office/drawing/2014/main" id="{93F947B2-6F85-4D20-AACA-A0BE19D3A9D4}"/>
              </a:ext>
            </a:extLst>
          </p:cNvPr>
          <p:cNvPicPr>
            <a:picLocks noChangeAspect="1" noChangeArrowheads="1"/>
          </p:cNvPicPr>
          <p:nvPr/>
        </p:nvPicPr>
        <p:blipFill>
          <a:blip r:embed="rId4"/>
          <a:srcRect/>
          <a:stretch>
            <a:fillRect/>
          </a:stretch>
        </p:blipFill>
        <p:spPr bwMode="auto">
          <a:xfrm>
            <a:off x="5069501" y="1440767"/>
            <a:ext cx="456483" cy="534968"/>
          </a:xfrm>
          <a:prstGeom prst="rect">
            <a:avLst/>
          </a:prstGeom>
          <a:noFill/>
          <a:effectLst>
            <a:outerShdw blurRad="63500" sx="102000" sy="102000" algn="ctr" rotWithShape="0">
              <a:prstClr val="black">
                <a:alpha val="40000"/>
              </a:prstClr>
            </a:outerShdw>
          </a:effectLst>
        </p:spPr>
      </p:pic>
      <p:sp>
        <p:nvSpPr>
          <p:cNvPr id="106" name="Rounded Rectangle 8">
            <a:extLst>
              <a:ext uri="{FF2B5EF4-FFF2-40B4-BE49-F238E27FC236}">
                <a16:creationId xmlns:a16="http://schemas.microsoft.com/office/drawing/2014/main" id="{EB79E80F-ED0B-4F8C-BD95-07CAF0259858}"/>
              </a:ext>
            </a:extLst>
          </p:cNvPr>
          <p:cNvSpPr>
            <a:spLocks noChangeArrowheads="1"/>
          </p:cNvSpPr>
          <p:nvPr/>
        </p:nvSpPr>
        <p:spPr bwMode="auto">
          <a:xfrm flipH="1">
            <a:off x="3602899" y="1690887"/>
            <a:ext cx="345467" cy="295593"/>
          </a:xfrm>
          <a:prstGeom prst="roundRect">
            <a:avLst>
              <a:gd name="adj" fmla="val 16667"/>
            </a:avLst>
          </a:prstGeom>
          <a:solidFill>
            <a:srgbClr val="0070C0"/>
          </a:solidFill>
          <a:ln w="9525" algn="ctr">
            <a:noFill/>
            <a:round/>
            <a:headEnd/>
            <a:tailEnd/>
          </a:ln>
          <a:effectLst/>
        </p:spPr>
        <p:txBody>
          <a:bodyPr wrap="none" lIns="77404" tIns="38702" rIns="77404" bIns="38702"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US" sz="900" b="1" dirty="0">
                <a:solidFill>
                  <a:srgbClr val="FFFFFF"/>
                </a:solidFill>
                <a:latin typeface="Malgun Gothic" panose="020B0503020000020004" pitchFamily="34" charset="-127"/>
                <a:ea typeface="Malgun Gothic" panose="020B0503020000020004" pitchFamily="34" charset="-127"/>
                <a:cs typeface="Calibri" panose="020F0502020204030204" pitchFamily="34" charset="0"/>
              </a:rPr>
              <a:t>MI</a:t>
            </a:r>
            <a:endParaRPr lang="en-GB" sz="900" b="1" dirty="0">
              <a:solidFill>
                <a:srgbClr val="FFFFFF"/>
              </a:solidFill>
              <a:latin typeface="Malgun Gothic" panose="020B0503020000020004" pitchFamily="34" charset="-127"/>
              <a:ea typeface="Malgun Gothic" panose="020B0503020000020004" pitchFamily="34" charset="-127"/>
              <a:cs typeface="Calibri" panose="020F0502020204030204" pitchFamily="34" charset="0"/>
            </a:endParaRPr>
          </a:p>
        </p:txBody>
      </p:sp>
      <p:pic>
        <p:nvPicPr>
          <p:cNvPr id="107" name="Picture 106">
            <a:extLst>
              <a:ext uri="{FF2B5EF4-FFF2-40B4-BE49-F238E27FC236}">
                <a16:creationId xmlns:a16="http://schemas.microsoft.com/office/drawing/2014/main" id="{A5A64FA8-77EC-40B2-B3FA-9B978DE37D54}"/>
              </a:ext>
            </a:extLst>
          </p:cNvPr>
          <p:cNvPicPr>
            <a:picLocks noChangeAspect="1" noChangeArrowheads="1"/>
          </p:cNvPicPr>
          <p:nvPr/>
        </p:nvPicPr>
        <p:blipFill>
          <a:blip r:embed="rId3"/>
          <a:srcRect/>
          <a:stretch>
            <a:fillRect/>
          </a:stretch>
        </p:blipFill>
        <p:spPr bwMode="auto">
          <a:xfrm>
            <a:off x="7044662" y="1430639"/>
            <a:ext cx="385158" cy="517811"/>
          </a:xfrm>
          <a:prstGeom prst="rect">
            <a:avLst/>
          </a:prstGeom>
          <a:noFill/>
          <a:effectLst>
            <a:outerShdw blurRad="63500" sx="102000" sy="102000" algn="ctr" rotWithShape="0">
              <a:prstClr val="black">
                <a:alpha val="40000"/>
              </a:prstClr>
            </a:outerShdw>
          </a:effectLst>
        </p:spPr>
      </p:pic>
      <p:sp>
        <p:nvSpPr>
          <p:cNvPr id="108" name="Text Box 6">
            <a:extLst>
              <a:ext uri="{FF2B5EF4-FFF2-40B4-BE49-F238E27FC236}">
                <a16:creationId xmlns:a16="http://schemas.microsoft.com/office/drawing/2014/main" id="{A6707A7C-DC11-4BA2-A244-396936E153A6}"/>
              </a:ext>
            </a:extLst>
          </p:cNvPr>
          <p:cNvSpPr txBox="1">
            <a:spLocks noChangeArrowheads="1"/>
          </p:cNvSpPr>
          <p:nvPr/>
        </p:nvSpPr>
        <p:spPr bwMode="auto">
          <a:xfrm>
            <a:off x="6817149" y="1149735"/>
            <a:ext cx="840181" cy="272144"/>
          </a:xfrm>
          <a:prstGeom prst="rect">
            <a:avLst/>
          </a:prstGeom>
          <a:noFill/>
          <a:ln w="9525">
            <a:noFill/>
            <a:miter lim="800000"/>
            <a:headEnd/>
            <a:tailEnd/>
          </a:ln>
        </p:spPr>
        <p:txBody>
          <a:bodyPr wrap="none">
            <a:spAutoFit/>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r>
              <a:rPr lang="en-US" sz="1200" b="1" dirty="0">
                <a:solidFill>
                  <a:srgbClr val="000000"/>
                </a:solidFill>
                <a:latin typeface="Malgun Gothic" panose="020B0503020000020004" pitchFamily="34" charset="-127"/>
                <a:ea typeface="Malgun Gothic" panose="020B0503020000020004" pitchFamily="34" charset="-127"/>
              </a:rPr>
              <a:t>CREDITOR</a:t>
            </a:r>
          </a:p>
        </p:txBody>
      </p:sp>
      <p:sp>
        <p:nvSpPr>
          <p:cNvPr id="114" name="Text Box 6">
            <a:extLst>
              <a:ext uri="{FF2B5EF4-FFF2-40B4-BE49-F238E27FC236}">
                <a16:creationId xmlns:a16="http://schemas.microsoft.com/office/drawing/2014/main" id="{E8ED1646-C535-4F19-8345-EBAF38CEECF9}"/>
              </a:ext>
            </a:extLst>
          </p:cNvPr>
          <p:cNvSpPr txBox="1">
            <a:spLocks noChangeArrowheads="1"/>
          </p:cNvSpPr>
          <p:nvPr/>
        </p:nvSpPr>
        <p:spPr bwMode="auto">
          <a:xfrm>
            <a:off x="1605103" y="1158439"/>
            <a:ext cx="1213486" cy="272144"/>
          </a:xfrm>
          <a:prstGeom prst="rect">
            <a:avLst/>
          </a:prstGeom>
          <a:noFill/>
          <a:ln w="9525">
            <a:noFill/>
            <a:miter lim="800000"/>
            <a:headEnd/>
            <a:tailEnd/>
          </a:ln>
        </p:spPr>
        <p:txBody>
          <a:bodyPr wrap="none">
            <a:spAutoFit/>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r>
              <a:rPr lang="en-US" sz="1200" b="1" dirty="0">
                <a:solidFill>
                  <a:srgbClr val="000000"/>
                </a:solidFill>
                <a:latin typeface="Malgun Gothic" panose="020B0503020000020004" pitchFamily="34" charset="-127"/>
                <a:ea typeface="Malgun Gothic" panose="020B0503020000020004" pitchFamily="34" charset="-127"/>
              </a:rPr>
              <a:t>DEBTOR AGENT</a:t>
            </a:r>
          </a:p>
        </p:txBody>
      </p:sp>
      <p:sp>
        <p:nvSpPr>
          <p:cNvPr id="115" name="Text Box 6">
            <a:extLst>
              <a:ext uri="{FF2B5EF4-FFF2-40B4-BE49-F238E27FC236}">
                <a16:creationId xmlns:a16="http://schemas.microsoft.com/office/drawing/2014/main" id="{D7E5FB2E-8EE8-4E87-B1A9-E71F62E502C2}"/>
              </a:ext>
            </a:extLst>
          </p:cNvPr>
          <p:cNvSpPr txBox="1">
            <a:spLocks noChangeArrowheads="1"/>
          </p:cNvSpPr>
          <p:nvPr/>
        </p:nvSpPr>
        <p:spPr bwMode="auto">
          <a:xfrm>
            <a:off x="4747389" y="1140338"/>
            <a:ext cx="1351364" cy="272144"/>
          </a:xfrm>
          <a:prstGeom prst="rect">
            <a:avLst/>
          </a:prstGeom>
          <a:noFill/>
          <a:ln w="9525">
            <a:noFill/>
            <a:miter lim="800000"/>
            <a:headEnd/>
            <a:tailEnd/>
          </a:ln>
        </p:spPr>
        <p:txBody>
          <a:bodyPr wrap="none">
            <a:spAutoFit/>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r>
              <a:rPr lang="en-US" sz="1200" b="1" dirty="0">
                <a:solidFill>
                  <a:srgbClr val="000000"/>
                </a:solidFill>
                <a:latin typeface="Malgun Gothic" panose="020B0503020000020004" pitchFamily="34" charset="-127"/>
                <a:ea typeface="Malgun Gothic" panose="020B0503020000020004" pitchFamily="34" charset="-127"/>
              </a:rPr>
              <a:t>CREDITOR AGENT</a:t>
            </a:r>
          </a:p>
        </p:txBody>
      </p:sp>
      <p:cxnSp>
        <p:nvCxnSpPr>
          <p:cNvPr id="117" name="Straight Connector 116">
            <a:extLst>
              <a:ext uri="{FF2B5EF4-FFF2-40B4-BE49-F238E27FC236}">
                <a16:creationId xmlns:a16="http://schemas.microsoft.com/office/drawing/2014/main" id="{92AF4442-EE06-4CA4-A991-C881B5F97EFE}"/>
              </a:ext>
            </a:extLst>
          </p:cNvPr>
          <p:cNvCxnSpPr>
            <a:cxnSpLocks/>
          </p:cNvCxnSpPr>
          <p:nvPr/>
        </p:nvCxnSpPr>
        <p:spPr>
          <a:xfrm flipV="1">
            <a:off x="81334" y="2024510"/>
            <a:ext cx="7405363" cy="22125"/>
          </a:xfrm>
          <a:prstGeom prst="line">
            <a:avLst/>
          </a:prstGeom>
          <a:ln w="28575">
            <a:headEnd type="oval"/>
            <a:tailEnd type="oval"/>
          </a:ln>
          <a:effectLst/>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18AE9720-069C-430E-8602-67932180CE7F}"/>
              </a:ext>
            </a:extLst>
          </p:cNvPr>
          <p:cNvCxnSpPr>
            <a:cxnSpLocks/>
          </p:cNvCxnSpPr>
          <p:nvPr/>
        </p:nvCxnSpPr>
        <p:spPr>
          <a:xfrm>
            <a:off x="5379105" y="2024511"/>
            <a:ext cx="2172" cy="400943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40" name="Line 11">
            <a:extLst>
              <a:ext uri="{FF2B5EF4-FFF2-40B4-BE49-F238E27FC236}">
                <a16:creationId xmlns:a16="http://schemas.microsoft.com/office/drawing/2014/main" id="{56980E68-BC56-41B0-AD60-38C64C3E5A1D}"/>
              </a:ext>
            </a:extLst>
          </p:cNvPr>
          <p:cNvSpPr>
            <a:spLocks noChangeShapeType="1"/>
          </p:cNvSpPr>
          <p:nvPr/>
        </p:nvSpPr>
        <p:spPr bwMode="auto">
          <a:xfrm>
            <a:off x="550537" y="2635047"/>
            <a:ext cx="1611588" cy="3178"/>
          </a:xfrm>
          <a:prstGeom prst="line">
            <a:avLst/>
          </a:prstGeom>
          <a:ln w="19050">
            <a:solidFill>
              <a:schemeClr val="accent6"/>
            </a:solidFill>
            <a:prstDash val="dash"/>
            <a:headEnd type="none"/>
            <a:tailEnd type="triangl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142" name="Line 11">
            <a:extLst>
              <a:ext uri="{FF2B5EF4-FFF2-40B4-BE49-F238E27FC236}">
                <a16:creationId xmlns:a16="http://schemas.microsoft.com/office/drawing/2014/main" id="{15B4B459-E535-4DC7-8273-467EBD7F64CE}"/>
              </a:ext>
            </a:extLst>
          </p:cNvPr>
          <p:cNvSpPr>
            <a:spLocks noChangeShapeType="1"/>
          </p:cNvSpPr>
          <p:nvPr/>
        </p:nvSpPr>
        <p:spPr bwMode="auto">
          <a:xfrm>
            <a:off x="2179474" y="2880224"/>
            <a:ext cx="1583874" cy="0"/>
          </a:xfrm>
          <a:prstGeom prst="line">
            <a:avLst/>
          </a:prstGeom>
          <a:ln w="19050">
            <a:solidFill>
              <a:schemeClr val="accent6"/>
            </a:solidFill>
            <a:prstDash val="solid"/>
            <a:headEnd type="none"/>
            <a:tailEnd type="triangl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144" name="Line 11">
            <a:extLst>
              <a:ext uri="{FF2B5EF4-FFF2-40B4-BE49-F238E27FC236}">
                <a16:creationId xmlns:a16="http://schemas.microsoft.com/office/drawing/2014/main" id="{6581AB36-48B4-47E6-9326-43A73220F008}"/>
              </a:ext>
            </a:extLst>
          </p:cNvPr>
          <p:cNvSpPr>
            <a:spLocks noChangeShapeType="1"/>
          </p:cNvSpPr>
          <p:nvPr/>
        </p:nvSpPr>
        <p:spPr bwMode="auto">
          <a:xfrm flipV="1">
            <a:off x="3805935" y="3209611"/>
            <a:ext cx="1563827" cy="957"/>
          </a:xfrm>
          <a:prstGeom prst="line">
            <a:avLst/>
          </a:prstGeom>
          <a:ln w="19050">
            <a:solidFill>
              <a:schemeClr val="accent6"/>
            </a:solidFill>
            <a:prstDash val="solid"/>
            <a:headEnd type="none"/>
            <a:tailEnd type="triangl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146" name="Rectangle: Rounded Corners 145">
            <a:extLst>
              <a:ext uri="{FF2B5EF4-FFF2-40B4-BE49-F238E27FC236}">
                <a16:creationId xmlns:a16="http://schemas.microsoft.com/office/drawing/2014/main" id="{5BBCF52C-10B4-4601-ADEA-3AC5FFCDA2FB}"/>
              </a:ext>
            </a:extLst>
          </p:cNvPr>
          <p:cNvSpPr/>
          <p:nvPr/>
        </p:nvSpPr>
        <p:spPr>
          <a:xfrm>
            <a:off x="2488576" y="2594332"/>
            <a:ext cx="1111648" cy="225737"/>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00" dirty="0"/>
              <a:t>REMT.001 or 002</a:t>
            </a:r>
            <a:endParaRPr lang="en-CA" sz="3600" dirty="0"/>
          </a:p>
        </p:txBody>
      </p:sp>
      <p:sp>
        <p:nvSpPr>
          <p:cNvPr id="147" name="Rectangle: Rounded Corners 146">
            <a:extLst>
              <a:ext uri="{FF2B5EF4-FFF2-40B4-BE49-F238E27FC236}">
                <a16:creationId xmlns:a16="http://schemas.microsoft.com/office/drawing/2014/main" id="{B6BC8F8B-67DC-49DE-B657-7A2FCFAACAC4}"/>
              </a:ext>
            </a:extLst>
          </p:cNvPr>
          <p:cNvSpPr/>
          <p:nvPr/>
        </p:nvSpPr>
        <p:spPr>
          <a:xfrm>
            <a:off x="4106030" y="2873185"/>
            <a:ext cx="1144717" cy="301263"/>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00" dirty="0"/>
              <a:t>REMT.001 or 002</a:t>
            </a:r>
            <a:endParaRPr lang="en-CA" sz="3600" dirty="0"/>
          </a:p>
        </p:txBody>
      </p:sp>
      <p:sp>
        <p:nvSpPr>
          <p:cNvPr id="161" name="Line 11">
            <a:extLst>
              <a:ext uri="{FF2B5EF4-FFF2-40B4-BE49-F238E27FC236}">
                <a16:creationId xmlns:a16="http://schemas.microsoft.com/office/drawing/2014/main" id="{BCA4EED2-C036-4E3C-8274-CD35FA8A4817}"/>
              </a:ext>
            </a:extLst>
          </p:cNvPr>
          <p:cNvSpPr>
            <a:spLocks noChangeShapeType="1"/>
          </p:cNvSpPr>
          <p:nvPr/>
        </p:nvSpPr>
        <p:spPr bwMode="auto">
          <a:xfrm>
            <a:off x="5433080" y="3593612"/>
            <a:ext cx="1589832" cy="5092"/>
          </a:xfrm>
          <a:prstGeom prst="line">
            <a:avLst/>
          </a:prstGeom>
          <a:ln w="19050">
            <a:solidFill>
              <a:schemeClr val="accent6"/>
            </a:solidFill>
            <a:prstDash val="dash"/>
            <a:headEnd type="none"/>
            <a:tailEnd type="triangl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72" name="TextBox 71">
            <a:extLst>
              <a:ext uri="{FF2B5EF4-FFF2-40B4-BE49-F238E27FC236}">
                <a16:creationId xmlns:a16="http://schemas.microsoft.com/office/drawing/2014/main" id="{6FF49ED1-6809-4D14-90BB-D56B89486932}"/>
              </a:ext>
            </a:extLst>
          </p:cNvPr>
          <p:cNvSpPr txBox="1"/>
          <p:nvPr/>
        </p:nvSpPr>
        <p:spPr>
          <a:xfrm>
            <a:off x="148196" y="6172490"/>
            <a:ext cx="8726660" cy="584775"/>
          </a:xfrm>
          <a:prstGeom prst="rect">
            <a:avLst/>
          </a:prstGeom>
          <a:noFill/>
        </p:spPr>
        <p:txBody>
          <a:bodyPr wrap="square" rtlCol="0">
            <a:spAutoFit/>
          </a:bodyPr>
          <a:lstStyle/>
          <a:p>
            <a:r>
              <a:rPr lang="en-GB" sz="1400" i="1" dirty="0"/>
              <a:t>* The remt.001 may or may not follow the same route/channel as </a:t>
            </a:r>
            <a:r>
              <a:rPr lang="en-GB" sz="1400" b="1" i="1" u="sng" dirty="0"/>
              <a:t>Flow #1 </a:t>
            </a:r>
            <a:r>
              <a:rPr lang="en-GB" sz="1400" i="1" dirty="0"/>
              <a:t>and will contain Identification and Location information.  It can also be made available in a Remittance Database/Repository.</a:t>
            </a:r>
            <a:r>
              <a:rPr lang="en-GB" i="1" dirty="0"/>
              <a:t> </a:t>
            </a:r>
            <a:endParaRPr lang="en-GB" dirty="0"/>
          </a:p>
        </p:txBody>
      </p:sp>
      <p:sp>
        <p:nvSpPr>
          <p:cNvPr id="5" name="TextBox 4">
            <a:extLst>
              <a:ext uri="{FF2B5EF4-FFF2-40B4-BE49-F238E27FC236}">
                <a16:creationId xmlns:a16="http://schemas.microsoft.com/office/drawing/2014/main" id="{793F0045-910E-458C-9516-DC5ECEAE8E20}"/>
              </a:ext>
            </a:extLst>
          </p:cNvPr>
          <p:cNvSpPr txBox="1"/>
          <p:nvPr/>
        </p:nvSpPr>
        <p:spPr>
          <a:xfrm>
            <a:off x="8112224" y="980728"/>
            <a:ext cx="3600546" cy="3831818"/>
          </a:xfrm>
          <a:prstGeom prst="rect">
            <a:avLst/>
          </a:prstGeom>
          <a:noFill/>
        </p:spPr>
        <p:txBody>
          <a:bodyPr wrap="square" rtlCol="0">
            <a:spAutoFit/>
          </a:bodyPr>
          <a:lstStyle/>
          <a:p>
            <a:pPr defTabSz="905782">
              <a:defRPr/>
            </a:pPr>
            <a:r>
              <a:rPr lang="en-CA" sz="1350" b="1" i="1" u="sng" dirty="0"/>
              <a:t>The corresponding Flow #1 may be initiated at any time before, during or after this process.</a:t>
            </a:r>
            <a:endParaRPr lang="en-CA" sz="1350" u="sng" dirty="0"/>
          </a:p>
          <a:p>
            <a:pPr marL="231201" indent="-231201">
              <a:buAutoNum type="arabicPeriod"/>
            </a:pPr>
            <a:endParaRPr lang="en-GB" sz="1350" dirty="0"/>
          </a:p>
          <a:p>
            <a:pPr marL="231201" indent="-231201">
              <a:buAutoNum type="arabicPeriod"/>
            </a:pPr>
            <a:r>
              <a:rPr lang="en-GB" sz="1350" dirty="0"/>
              <a:t>The Debtor may also deliver a Remittance Advice or a Remittance Location Advice message, using a remt.001/002 or similar messages, to the Debtor Agent </a:t>
            </a:r>
            <a:r>
              <a:rPr lang="en-GB" sz="1350" b="1" dirty="0"/>
              <a:t>(or, to another service provider or directly to the Creditor)</a:t>
            </a:r>
          </a:p>
          <a:p>
            <a:endParaRPr lang="en-GB" sz="1350" b="1" dirty="0"/>
          </a:p>
          <a:p>
            <a:pPr marL="231201" lvl="0" indent="-231201">
              <a:buFont typeface="+mj-lt"/>
              <a:buAutoNum type="arabicPeriod" startAt="2"/>
              <a:defRPr/>
            </a:pPr>
            <a:r>
              <a:rPr lang="en-GB" sz="1350" dirty="0"/>
              <a:t>The Debtor Agent </a:t>
            </a:r>
            <a:r>
              <a:rPr lang="en-GB" sz="1350" b="1" dirty="0"/>
              <a:t>(or other service provider)</a:t>
            </a:r>
            <a:r>
              <a:rPr lang="en-GB" sz="1350" dirty="0"/>
              <a:t> delivers the remt.001/002 message to Creditor Agent </a:t>
            </a:r>
            <a:r>
              <a:rPr lang="en-GB" sz="1350" b="1" dirty="0"/>
              <a:t>(or the Creditor)</a:t>
            </a:r>
          </a:p>
          <a:p>
            <a:pPr lvl="0">
              <a:defRPr/>
            </a:pPr>
            <a:endParaRPr lang="en-GB" sz="1350" b="1" dirty="0"/>
          </a:p>
          <a:p>
            <a:pPr marL="231201" indent="-231201">
              <a:buFont typeface="+mj-lt"/>
              <a:buAutoNum type="arabicPeriod" startAt="3"/>
            </a:pPr>
            <a:r>
              <a:rPr lang="en-GB" sz="1350" dirty="0"/>
              <a:t>The Creditor Agent also delivers the Remittance Advice and Location Advice messages </a:t>
            </a:r>
            <a:r>
              <a:rPr lang="en-GB" sz="1350" b="1" dirty="0"/>
              <a:t>(if applicable) </a:t>
            </a:r>
            <a:r>
              <a:rPr lang="en-GB" sz="1350" dirty="0"/>
              <a:t>to the Creditor</a:t>
            </a:r>
          </a:p>
          <a:p>
            <a:endParaRPr lang="en-CA" sz="1350" dirty="0"/>
          </a:p>
        </p:txBody>
      </p:sp>
      <p:sp>
        <p:nvSpPr>
          <p:cNvPr id="49" name="Rounded Rectangle 34">
            <a:extLst>
              <a:ext uri="{FF2B5EF4-FFF2-40B4-BE49-F238E27FC236}">
                <a16:creationId xmlns:a16="http://schemas.microsoft.com/office/drawing/2014/main" id="{9F777B75-F539-48A4-B656-FAE1C82A13A0}"/>
              </a:ext>
            </a:extLst>
          </p:cNvPr>
          <p:cNvSpPr/>
          <p:nvPr/>
        </p:nvSpPr>
        <p:spPr bwMode="auto">
          <a:xfrm>
            <a:off x="576541" y="2430461"/>
            <a:ext cx="188299" cy="135311"/>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1</a:t>
            </a:r>
          </a:p>
        </p:txBody>
      </p:sp>
      <p:sp>
        <p:nvSpPr>
          <p:cNvPr id="50" name="Rounded Rectangle 34">
            <a:extLst>
              <a:ext uri="{FF2B5EF4-FFF2-40B4-BE49-F238E27FC236}">
                <a16:creationId xmlns:a16="http://schemas.microsoft.com/office/drawing/2014/main" id="{673D70B6-A8C6-4E4A-A36F-C88CEB0738CB}"/>
              </a:ext>
            </a:extLst>
          </p:cNvPr>
          <p:cNvSpPr/>
          <p:nvPr/>
        </p:nvSpPr>
        <p:spPr bwMode="auto">
          <a:xfrm>
            <a:off x="2225215" y="2707836"/>
            <a:ext cx="188299" cy="135311"/>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2</a:t>
            </a:r>
          </a:p>
        </p:txBody>
      </p:sp>
      <p:sp>
        <p:nvSpPr>
          <p:cNvPr id="51" name="Rounded Rectangle 34">
            <a:extLst>
              <a:ext uri="{FF2B5EF4-FFF2-40B4-BE49-F238E27FC236}">
                <a16:creationId xmlns:a16="http://schemas.microsoft.com/office/drawing/2014/main" id="{68FEFE40-9541-46A7-B1E1-33179023A64F}"/>
              </a:ext>
            </a:extLst>
          </p:cNvPr>
          <p:cNvSpPr/>
          <p:nvPr/>
        </p:nvSpPr>
        <p:spPr bwMode="auto">
          <a:xfrm>
            <a:off x="3818056" y="3040096"/>
            <a:ext cx="188299" cy="135311"/>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2</a:t>
            </a:r>
          </a:p>
        </p:txBody>
      </p:sp>
      <p:sp>
        <p:nvSpPr>
          <p:cNvPr id="53" name="Rounded Rectangle 34">
            <a:extLst>
              <a:ext uri="{FF2B5EF4-FFF2-40B4-BE49-F238E27FC236}">
                <a16:creationId xmlns:a16="http://schemas.microsoft.com/office/drawing/2014/main" id="{689F15C0-4045-42EC-8447-6BB800D34851}"/>
              </a:ext>
            </a:extLst>
          </p:cNvPr>
          <p:cNvSpPr/>
          <p:nvPr/>
        </p:nvSpPr>
        <p:spPr bwMode="auto">
          <a:xfrm>
            <a:off x="5410156" y="3429000"/>
            <a:ext cx="188299" cy="135311"/>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3</a:t>
            </a:r>
          </a:p>
        </p:txBody>
      </p:sp>
    </p:spTree>
    <p:extLst>
      <p:ext uri="{BB962C8B-B14F-4D97-AF65-F5344CB8AC3E}">
        <p14:creationId xmlns:p14="http://schemas.microsoft.com/office/powerpoint/2010/main" val="12496359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7829197" y="-28271"/>
            <a:ext cx="2895600" cy="365125"/>
          </a:xfrm>
        </p:spPr>
        <p:txBody>
          <a:bodyPr/>
          <a:lstStyle/>
          <a:p>
            <a:r>
              <a:rPr lang="en-GB" dirty="0"/>
              <a:t>ISO 20022 RTPG Message Flows</a:t>
            </a:r>
          </a:p>
        </p:txBody>
      </p:sp>
      <p:sp>
        <p:nvSpPr>
          <p:cNvPr id="109" name="Rectangle 108">
            <a:extLst>
              <a:ext uri="{FF2B5EF4-FFF2-40B4-BE49-F238E27FC236}">
                <a16:creationId xmlns:a16="http://schemas.microsoft.com/office/drawing/2014/main" id="{A5F8BF19-5028-4A17-AEB1-7A19770B6D14}"/>
              </a:ext>
            </a:extLst>
          </p:cNvPr>
          <p:cNvSpPr>
            <a:spLocks noChangeArrowheads="1"/>
          </p:cNvSpPr>
          <p:nvPr/>
        </p:nvSpPr>
        <p:spPr bwMode="auto">
          <a:xfrm>
            <a:off x="165860" y="305102"/>
            <a:ext cx="8580438" cy="616536"/>
          </a:xfrm>
          <a:prstGeom prst="rect">
            <a:avLst/>
          </a:prstGeom>
          <a:noFill/>
          <a:ln w="12700">
            <a:noFill/>
            <a:miter lim="800000"/>
            <a:headEnd/>
            <a:tailEnd/>
          </a:ln>
          <a:effectLst/>
        </p:spPr>
        <p:txBody>
          <a:bodyPr lIns="90487" tIns="44450" rIns="90487" bIns="44450" anchor="b"/>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defTabSz="912813" eaLnBrk="1" hangingPunct="1">
              <a:lnSpc>
                <a:spcPct val="90000"/>
              </a:lnSpc>
              <a:defRPr/>
            </a:pPr>
            <a:r>
              <a:rPr lang="fr-BE" b="1" dirty="0">
                <a:solidFill>
                  <a:srgbClr val="0070C0"/>
                </a:solidFill>
                <a:latin typeface="Malgun Gothic" panose="020B0503020000020004" pitchFamily="34" charset="-127"/>
                <a:ea typeface="Malgun Gothic" panose="020B0503020000020004" pitchFamily="34" charset="-127"/>
              </a:rPr>
              <a:t>Flow #6: </a:t>
            </a:r>
            <a:r>
              <a:rPr lang="en-CA" b="1" dirty="0">
                <a:solidFill>
                  <a:srgbClr val="0070C0"/>
                </a:solidFill>
                <a:latin typeface="Malgun Gothic" panose="020B0503020000020004" pitchFamily="34" charset="-127"/>
                <a:ea typeface="Malgun Gothic" panose="020B0503020000020004" pitchFamily="34" charset="-127"/>
              </a:rPr>
              <a:t>Cancellation Request, Request for Return of Funds and Resolution of Investigation </a:t>
            </a:r>
            <a:r>
              <a:rPr lang="en-CA" b="1" dirty="0">
                <a:solidFill>
                  <a:schemeClr val="accent6"/>
                </a:solidFill>
                <a:latin typeface="Malgun Gothic" panose="020B0503020000020004" pitchFamily="34" charset="-127"/>
                <a:ea typeface="Malgun Gothic" panose="020B0503020000020004" pitchFamily="34" charset="-127"/>
              </a:rPr>
              <a:t>(Optional Service)</a:t>
            </a:r>
            <a:endParaRPr lang="en-US" b="1" dirty="0">
              <a:solidFill>
                <a:schemeClr val="accent6"/>
              </a:solidFill>
              <a:latin typeface="Malgun Gothic" panose="020B0503020000020004" pitchFamily="34" charset="-127"/>
              <a:ea typeface="Malgun Gothic" panose="020B0503020000020004" pitchFamily="34" charset="-127"/>
            </a:endParaRPr>
          </a:p>
        </p:txBody>
      </p:sp>
      <p:sp>
        <p:nvSpPr>
          <p:cNvPr id="42" name="TextBox 41">
            <a:extLst>
              <a:ext uri="{FF2B5EF4-FFF2-40B4-BE49-F238E27FC236}">
                <a16:creationId xmlns:a16="http://schemas.microsoft.com/office/drawing/2014/main" id="{794C3019-B17D-4C87-A6C4-780051238B6D}"/>
              </a:ext>
            </a:extLst>
          </p:cNvPr>
          <p:cNvSpPr txBox="1"/>
          <p:nvPr/>
        </p:nvSpPr>
        <p:spPr>
          <a:xfrm>
            <a:off x="3871276" y="1791619"/>
            <a:ext cx="1222572" cy="272307"/>
          </a:xfrm>
          <a:prstGeom prst="rect">
            <a:avLst/>
          </a:prstGeom>
          <a:solidFill>
            <a:schemeClr val="bg1"/>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GB" sz="1200" b="1" dirty="0">
                <a:solidFill>
                  <a:schemeClr val="accent1"/>
                </a:solidFill>
                <a:latin typeface="Malgun Gothic" panose="020B0503020000020004" pitchFamily="34" charset="-127"/>
                <a:ea typeface="Malgun Gothic" panose="020B0503020000020004" pitchFamily="34" charset="-127"/>
              </a:rPr>
              <a:t>Clearing</a:t>
            </a:r>
          </a:p>
        </p:txBody>
      </p:sp>
      <p:cxnSp>
        <p:nvCxnSpPr>
          <p:cNvPr id="43" name="Straight Connector 42">
            <a:extLst>
              <a:ext uri="{FF2B5EF4-FFF2-40B4-BE49-F238E27FC236}">
                <a16:creationId xmlns:a16="http://schemas.microsoft.com/office/drawing/2014/main" id="{08CBF169-9E8A-4BDB-9640-955BAEFC8091}"/>
              </a:ext>
            </a:extLst>
          </p:cNvPr>
          <p:cNvCxnSpPr>
            <a:cxnSpLocks/>
          </p:cNvCxnSpPr>
          <p:nvPr/>
        </p:nvCxnSpPr>
        <p:spPr>
          <a:xfrm flipH="1">
            <a:off x="6961669" y="2035098"/>
            <a:ext cx="17181" cy="4058199"/>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61E45A4E-EB20-4EA1-8B4D-3C57592412DF}"/>
              </a:ext>
            </a:extLst>
          </p:cNvPr>
          <p:cNvCxnSpPr>
            <a:cxnSpLocks/>
          </p:cNvCxnSpPr>
          <p:nvPr/>
        </p:nvCxnSpPr>
        <p:spPr>
          <a:xfrm>
            <a:off x="3748033" y="2091543"/>
            <a:ext cx="2657" cy="400175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5FACE339-EB3D-431F-969C-A483768837CC}"/>
              </a:ext>
            </a:extLst>
          </p:cNvPr>
          <p:cNvCxnSpPr>
            <a:cxnSpLocks/>
          </p:cNvCxnSpPr>
          <p:nvPr/>
        </p:nvCxnSpPr>
        <p:spPr>
          <a:xfrm>
            <a:off x="2147966" y="2105696"/>
            <a:ext cx="0" cy="3987601"/>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73BAD39B-4A8F-4F97-B63E-0F540C647144}"/>
              </a:ext>
            </a:extLst>
          </p:cNvPr>
          <p:cNvCxnSpPr>
            <a:cxnSpLocks/>
          </p:cNvCxnSpPr>
          <p:nvPr/>
        </p:nvCxnSpPr>
        <p:spPr>
          <a:xfrm>
            <a:off x="514889" y="2099386"/>
            <a:ext cx="18824" cy="399391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93FF14BA-D064-4FE6-92AA-0FAF3C819D06}"/>
              </a:ext>
            </a:extLst>
          </p:cNvPr>
          <p:cNvSpPr txBox="1"/>
          <p:nvPr/>
        </p:nvSpPr>
        <p:spPr>
          <a:xfrm>
            <a:off x="119263" y="1819236"/>
            <a:ext cx="2104437" cy="272307"/>
          </a:xfrm>
          <a:prstGeom prst="rect">
            <a:avLst/>
          </a:prstGeom>
          <a:solidFill>
            <a:schemeClr val="bg1"/>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GB" sz="1200" b="1" dirty="0">
                <a:solidFill>
                  <a:schemeClr val="accent1"/>
                </a:solidFill>
                <a:latin typeface="Malgun Gothic" panose="020B0503020000020004" pitchFamily="34" charset="-127"/>
                <a:ea typeface="Malgun Gothic" panose="020B0503020000020004" pitchFamily="34" charset="-127"/>
              </a:rPr>
              <a:t>Payment initiation</a:t>
            </a:r>
            <a:endParaRPr lang="en-GB" sz="1400" b="1" dirty="0">
              <a:solidFill>
                <a:schemeClr val="accent1"/>
              </a:solidFill>
              <a:latin typeface="Malgun Gothic" panose="020B0503020000020004" pitchFamily="34" charset="-127"/>
              <a:ea typeface="Malgun Gothic" panose="020B0503020000020004" pitchFamily="34" charset="-127"/>
            </a:endParaRPr>
          </a:p>
        </p:txBody>
      </p:sp>
      <p:sp>
        <p:nvSpPr>
          <p:cNvPr id="48" name="TextBox 47">
            <a:extLst>
              <a:ext uri="{FF2B5EF4-FFF2-40B4-BE49-F238E27FC236}">
                <a16:creationId xmlns:a16="http://schemas.microsoft.com/office/drawing/2014/main" id="{A69CDBAF-C3F2-434B-8902-1052AFB8F1F6}"/>
              </a:ext>
            </a:extLst>
          </p:cNvPr>
          <p:cNvSpPr txBox="1"/>
          <p:nvPr/>
        </p:nvSpPr>
        <p:spPr>
          <a:xfrm>
            <a:off x="2189209" y="1827080"/>
            <a:ext cx="1222572" cy="272307"/>
          </a:xfrm>
          <a:prstGeom prst="rect">
            <a:avLst/>
          </a:prstGeom>
          <a:solidFill>
            <a:schemeClr val="bg1"/>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GB" sz="1200" b="1" dirty="0">
                <a:solidFill>
                  <a:schemeClr val="accent1"/>
                </a:solidFill>
                <a:latin typeface="Malgun Gothic" panose="020B0503020000020004" pitchFamily="34" charset="-127"/>
                <a:ea typeface="Malgun Gothic" panose="020B0503020000020004" pitchFamily="34" charset="-127"/>
              </a:rPr>
              <a:t>Clearing</a:t>
            </a:r>
          </a:p>
        </p:txBody>
      </p:sp>
      <p:sp>
        <p:nvSpPr>
          <p:cNvPr id="49" name="TextBox 48">
            <a:extLst>
              <a:ext uri="{FF2B5EF4-FFF2-40B4-BE49-F238E27FC236}">
                <a16:creationId xmlns:a16="http://schemas.microsoft.com/office/drawing/2014/main" id="{1D080D2C-D5B2-4DA3-BC02-BD7C5E8C4A69}"/>
              </a:ext>
            </a:extLst>
          </p:cNvPr>
          <p:cNvSpPr txBox="1"/>
          <p:nvPr/>
        </p:nvSpPr>
        <p:spPr>
          <a:xfrm>
            <a:off x="4904445" y="1831653"/>
            <a:ext cx="2635898" cy="272307"/>
          </a:xfrm>
          <a:prstGeom prst="rect">
            <a:avLst/>
          </a:prstGeom>
          <a:solidFill>
            <a:schemeClr val="bg1"/>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GB" sz="1200" b="1" dirty="0">
                <a:solidFill>
                  <a:schemeClr val="accent1"/>
                </a:solidFill>
                <a:latin typeface="Malgun Gothic" panose="020B0503020000020004" pitchFamily="34" charset="-127"/>
                <a:ea typeface="Malgun Gothic" panose="020B0503020000020004" pitchFamily="34" charset="-127"/>
              </a:rPr>
              <a:t>Cash</a:t>
            </a:r>
            <a:r>
              <a:rPr lang="en-GB" sz="1200" b="1" dirty="0">
                <a:latin typeface="Malgun Gothic" panose="020B0503020000020004" pitchFamily="34" charset="-127"/>
                <a:ea typeface="Malgun Gothic" panose="020B0503020000020004" pitchFamily="34" charset="-127"/>
              </a:rPr>
              <a:t> </a:t>
            </a:r>
            <a:r>
              <a:rPr lang="en-GB" sz="1200" b="1" dirty="0">
                <a:solidFill>
                  <a:schemeClr val="accent1"/>
                </a:solidFill>
                <a:latin typeface="Malgun Gothic" panose="020B0503020000020004" pitchFamily="34" charset="-127"/>
                <a:ea typeface="Malgun Gothic" panose="020B0503020000020004" pitchFamily="34" charset="-127"/>
              </a:rPr>
              <a:t>Management</a:t>
            </a:r>
          </a:p>
        </p:txBody>
      </p:sp>
      <p:pic>
        <p:nvPicPr>
          <p:cNvPr id="58" name="Picture 57">
            <a:extLst>
              <a:ext uri="{FF2B5EF4-FFF2-40B4-BE49-F238E27FC236}">
                <a16:creationId xmlns:a16="http://schemas.microsoft.com/office/drawing/2014/main" id="{57A3608A-AD94-453C-BFCA-8E10BD8D2CBB}"/>
              </a:ext>
            </a:extLst>
          </p:cNvPr>
          <p:cNvPicPr>
            <a:picLocks noChangeAspect="1" noChangeArrowheads="1"/>
          </p:cNvPicPr>
          <p:nvPr/>
        </p:nvPicPr>
        <p:blipFill>
          <a:blip r:embed="rId3"/>
          <a:srcRect/>
          <a:stretch>
            <a:fillRect/>
          </a:stretch>
        </p:blipFill>
        <p:spPr bwMode="auto">
          <a:xfrm>
            <a:off x="116895" y="1497551"/>
            <a:ext cx="382685" cy="518123"/>
          </a:xfrm>
          <a:prstGeom prst="rect">
            <a:avLst/>
          </a:prstGeom>
          <a:noFill/>
          <a:effectLst>
            <a:outerShdw blurRad="63500" sx="102000" sy="102000" algn="ctr" rotWithShape="0">
              <a:prstClr val="black">
                <a:alpha val="40000"/>
              </a:prstClr>
            </a:outerShdw>
          </a:effectLst>
        </p:spPr>
      </p:pic>
      <p:sp>
        <p:nvSpPr>
          <p:cNvPr id="59" name="Text Box 6">
            <a:extLst>
              <a:ext uri="{FF2B5EF4-FFF2-40B4-BE49-F238E27FC236}">
                <a16:creationId xmlns:a16="http://schemas.microsoft.com/office/drawing/2014/main" id="{DDBA097C-6A45-472A-BE39-9C51DF2D8B5C}"/>
              </a:ext>
            </a:extLst>
          </p:cNvPr>
          <p:cNvSpPr txBox="1">
            <a:spLocks noChangeArrowheads="1"/>
          </p:cNvSpPr>
          <p:nvPr/>
        </p:nvSpPr>
        <p:spPr bwMode="auto">
          <a:xfrm>
            <a:off x="1" y="1200843"/>
            <a:ext cx="697793" cy="272307"/>
          </a:xfrm>
          <a:prstGeom prst="rect">
            <a:avLst/>
          </a:prstGeom>
          <a:noFill/>
          <a:ln w="9525">
            <a:noFill/>
            <a:miter lim="800000"/>
            <a:headEnd/>
            <a:tailEnd/>
          </a:ln>
        </p:spPr>
        <p:txBody>
          <a:bodyPr wrap="none">
            <a:spAutoFit/>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r>
              <a:rPr lang="en-US" sz="1200" b="1" dirty="0">
                <a:solidFill>
                  <a:srgbClr val="000000"/>
                </a:solidFill>
                <a:latin typeface="Malgun Gothic" panose="020B0503020000020004" pitchFamily="34" charset="-127"/>
                <a:ea typeface="Malgun Gothic" panose="020B0503020000020004" pitchFamily="34" charset="-127"/>
              </a:rPr>
              <a:t>DEBTOR</a:t>
            </a:r>
          </a:p>
        </p:txBody>
      </p:sp>
      <p:pic>
        <p:nvPicPr>
          <p:cNvPr id="60" name="Picture 59">
            <a:extLst>
              <a:ext uri="{FF2B5EF4-FFF2-40B4-BE49-F238E27FC236}">
                <a16:creationId xmlns:a16="http://schemas.microsoft.com/office/drawing/2014/main" id="{FBABB674-E7A9-4833-93C7-8488FD57F690}"/>
              </a:ext>
            </a:extLst>
          </p:cNvPr>
          <p:cNvPicPr>
            <a:picLocks noChangeAspect="1" noChangeArrowheads="1"/>
          </p:cNvPicPr>
          <p:nvPr/>
        </p:nvPicPr>
        <p:blipFill>
          <a:blip r:embed="rId4"/>
          <a:srcRect/>
          <a:stretch>
            <a:fillRect/>
          </a:stretch>
        </p:blipFill>
        <p:spPr bwMode="auto">
          <a:xfrm>
            <a:off x="2010591" y="1506133"/>
            <a:ext cx="453553" cy="535290"/>
          </a:xfrm>
          <a:prstGeom prst="rect">
            <a:avLst/>
          </a:prstGeom>
          <a:noFill/>
          <a:effectLst>
            <a:outerShdw blurRad="63500" sx="102000" sy="102000" algn="ctr" rotWithShape="0">
              <a:prstClr val="black">
                <a:alpha val="40000"/>
              </a:prstClr>
            </a:outerShdw>
          </a:effectLst>
        </p:spPr>
      </p:pic>
      <p:pic>
        <p:nvPicPr>
          <p:cNvPr id="61" name="Picture 60">
            <a:extLst>
              <a:ext uri="{FF2B5EF4-FFF2-40B4-BE49-F238E27FC236}">
                <a16:creationId xmlns:a16="http://schemas.microsoft.com/office/drawing/2014/main" id="{F5EEF323-6689-4758-A41C-9FDF1F2DBA2C}"/>
              </a:ext>
            </a:extLst>
          </p:cNvPr>
          <p:cNvPicPr>
            <a:picLocks noChangeAspect="1" noChangeArrowheads="1"/>
          </p:cNvPicPr>
          <p:nvPr/>
        </p:nvPicPr>
        <p:blipFill>
          <a:blip r:embed="rId4"/>
          <a:srcRect/>
          <a:stretch>
            <a:fillRect/>
          </a:stretch>
        </p:blipFill>
        <p:spPr bwMode="auto">
          <a:xfrm>
            <a:off x="5036954" y="1497362"/>
            <a:ext cx="453553" cy="535290"/>
          </a:xfrm>
          <a:prstGeom prst="rect">
            <a:avLst/>
          </a:prstGeom>
          <a:noFill/>
          <a:effectLst>
            <a:outerShdw blurRad="63500" sx="102000" sy="102000" algn="ctr" rotWithShape="0">
              <a:prstClr val="black">
                <a:alpha val="40000"/>
              </a:prstClr>
            </a:outerShdw>
          </a:effectLst>
        </p:spPr>
      </p:pic>
      <p:sp>
        <p:nvSpPr>
          <p:cNvPr id="62" name="Rounded Rectangle 8">
            <a:extLst>
              <a:ext uri="{FF2B5EF4-FFF2-40B4-BE49-F238E27FC236}">
                <a16:creationId xmlns:a16="http://schemas.microsoft.com/office/drawing/2014/main" id="{582E8FEE-73EE-4D7A-88D7-11FFC2104A82}"/>
              </a:ext>
            </a:extLst>
          </p:cNvPr>
          <p:cNvSpPr>
            <a:spLocks noChangeArrowheads="1"/>
          </p:cNvSpPr>
          <p:nvPr/>
        </p:nvSpPr>
        <p:spPr bwMode="auto">
          <a:xfrm flipH="1">
            <a:off x="3578398" y="1697607"/>
            <a:ext cx="300797" cy="323322"/>
          </a:xfrm>
          <a:prstGeom prst="roundRect">
            <a:avLst>
              <a:gd name="adj" fmla="val 11150"/>
            </a:avLst>
          </a:prstGeom>
          <a:solidFill>
            <a:srgbClr val="0070C0"/>
          </a:solidFill>
          <a:ln w="9525" algn="ctr">
            <a:noFill/>
            <a:round/>
            <a:headEnd/>
            <a:tailEnd/>
          </a:ln>
          <a:effectLst/>
        </p:spPr>
        <p:txBody>
          <a:bodyPr wrap="none" lIns="77404" tIns="38702" rIns="77404" bIns="38702"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US" sz="900" b="1" dirty="0">
                <a:solidFill>
                  <a:srgbClr val="FFFFFF"/>
                </a:solidFill>
                <a:latin typeface="Malgun Gothic" panose="020B0503020000020004" pitchFamily="34" charset="-127"/>
                <a:ea typeface="Malgun Gothic" panose="020B0503020000020004" pitchFamily="34" charset="-127"/>
                <a:cs typeface="Calibri" panose="020F0502020204030204" pitchFamily="34" charset="0"/>
              </a:rPr>
              <a:t>MI</a:t>
            </a:r>
            <a:endParaRPr lang="en-GB" sz="900" b="1" dirty="0">
              <a:solidFill>
                <a:srgbClr val="FFFFFF"/>
              </a:solidFill>
              <a:latin typeface="Malgun Gothic" panose="020B0503020000020004" pitchFamily="34" charset="-127"/>
              <a:ea typeface="Malgun Gothic" panose="020B0503020000020004" pitchFamily="34" charset="-127"/>
              <a:cs typeface="Calibri" panose="020F0502020204030204" pitchFamily="34" charset="0"/>
            </a:endParaRPr>
          </a:p>
        </p:txBody>
      </p:sp>
      <p:pic>
        <p:nvPicPr>
          <p:cNvPr id="63" name="Picture 62">
            <a:extLst>
              <a:ext uri="{FF2B5EF4-FFF2-40B4-BE49-F238E27FC236}">
                <a16:creationId xmlns:a16="http://schemas.microsoft.com/office/drawing/2014/main" id="{3D4FD4B5-9F47-4DB4-A9C4-7ED689B885DD}"/>
              </a:ext>
            </a:extLst>
          </p:cNvPr>
          <p:cNvPicPr>
            <a:picLocks noChangeAspect="1" noChangeArrowheads="1"/>
          </p:cNvPicPr>
          <p:nvPr/>
        </p:nvPicPr>
        <p:blipFill>
          <a:blip r:embed="rId3"/>
          <a:srcRect/>
          <a:stretch>
            <a:fillRect/>
          </a:stretch>
        </p:blipFill>
        <p:spPr bwMode="auto">
          <a:xfrm>
            <a:off x="6999434" y="1487228"/>
            <a:ext cx="382685" cy="518123"/>
          </a:xfrm>
          <a:prstGeom prst="rect">
            <a:avLst/>
          </a:prstGeom>
          <a:noFill/>
          <a:effectLst>
            <a:outerShdw blurRad="63500" sx="102000" sy="102000" algn="ctr" rotWithShape="0">
              <a:prstClr val="black">
                <a:alpha val="40000"/>
              </a:prstClr>
            </a:outerShdw>
          </a:effectLst>
        </p:spPr>
      </p:pic>
      <p:sp>
        <p:nvSpPr>
          <p:cNvPr id="64" name="Text Box 6">
            <a:extLst>
              <a:ext uri="{FF2B5EF4-FFF2-40B4-BE49-F238E27FC236}">
                <a16:creationId xmlns:a16="http://schemas.microsoft.com/office/drawing/2014/main" id="{CF2623C6-E93B-409E-B336-933D686A31DF}"/>
              </a:ext>
            </a:extLst>
          </p:cNvPr>
          <p:cNvSpPr txBox="1">
            <a:spLocks noChangeArrowheads="1"/>
          </p:cNvSpPr>
          <p:nvPr/>
        </p:nvSpPr>
        <p:spPr bwMode="auto">
          <a:xfrm>
            <a:off x="6773382" y="1206156"/>
            <a:ext cx="834787" cy="272307"/>
          </a:xfrm>
          <a:prstGeom prst="rect">
            <a:avLst/>
          </a:prstGeom>
          <a:noFill/>
          <a:ln w="9525">
            <a:noFill/>
            <a:miter lim="800000"/>
            <a:headEnd/>
            <a:tailEnd/>
          </a:ln>
        </p:spPr>
        <p:txBody>
          <a:bodyPr wrap="none">
            <a:spAutoFit/>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r>
              <a:rPr lang="en-US" sz="1200" b="1" dirty="0">
                <a:solidFill>
                  <a:srgbClr val="000000"/>
                </a:solidFill>
                <a:latin typeface="Malgun Gothic" panose="020B0503020000020004" pitchFamily="34" charset="-127"/>
                <a:ea typeface="Malgun Gothic" panose="020B0503020000020004" pitchFamily="34" charset="-127"/>
              </a:rPr>
              <a:t>CREDITOR</a:t>
            </a:r>
          </a:p>
        </p:txBody>
      </p:sp>
      <p:sp>
        <p:nvSpPr>
          <p:cNvPr id="69" name="Text Box 6">
            <a:extLst>
              <a:ext uri="{FF2B5EF4-FFF2-40B4-BE49-F238E27FC236}">
                <a16:creationId xmlns:a16="http://schemas.microsoft.com/office/drawing/2014/main" id="{AAEE5E49-E803-4458-A9D2-A2D9412B934C}"/>
              </a:ext>
            </a:extLst>
          </p:cNvPr>
          <p:cNvSpPr txBox="1">
            <a:spLocks noChangeArrowheads="1"/>
          </p:cNvSpPr>
          <p:nvPr/>
        </p:nvSpPr>
        <p:spPr bwMode="auto">
          <a:xfrm>
            <a:off x="1594799" y="1214865"/>
            <a:ext cx="1205695" cy="272307"/>
          </a:xfrm>
          <a:prstGeom prst="rect">
            <a:avLst/>
          </a:prstGeom>
          <a:noFill/>
          <a:ln w="9525">
            <a:noFill/>
            <a:miter lim="800000"/>
            <a:headEnd/>
            <a:tailEnd/>
          </a:ln>
        </p:spPr>
        <p:txBody>
          <a:bodyPr wrap="none">
            <a:spAutoFit/>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r>
              <a:rPr lang="en-US" sz="1200" b="1" dirty="0">
                <a:solidFill>
                  <a:srgbClr val="000000"/>
                </a:solidFill>
                <a:latin typeface="Malgun Gothic" panose="020B0503020000020004" pitchFamily="34" charset="-127"/>
                <a:ea typeface="Malgun Gothic" panose="020B0503020000020004" pitchFamily="34" charset="-127"/>
              </a:rPr>
              <a:t>DEBTOR AGENT</a:t>
            </a:r>
          </a:p>
        </p:txBody>
      </p:sp>
      <p:sp>
        <p:nvSpPr>
          <p:cNvPr id="70" name="Text Box 6">
            <a:extLst>
              <a:ext uri="{FF2B5EF4-FFF2-40B4-BE49-F238E27FC236}">
                <a16:creationId xmlns:a16="http://schemas.microsoft.com/office/drawing/2014/main" id="{C5F0C986-0E31-46BD-A091-21E4CA48ED06}"/>
              </a:ext>
            </a:extLst>
          </p:cNvPr>
          <p:cNvSpPr txBox="1">
            <a:spLocks noChangeArrowheads="1"/>
          </p:cNvSpPr>
          <p:nvPr/>
        </p:nvSpPr>
        <p:spPr bwMode="auto">
          <a:xfrm>
            <a:off x="4716911" y="1196753"/>
            <a:ext cx="1342688" cy="272307"/>
          </a:xfrm>
          <a:prstGeom prst="rect">
            <a:avLst/>
          </a:prstGeom>
          <a:noFill/>
          <a:ln w="9525">
            <a:noFill/>
            <a:miter lim="800000"/>
            <a:headEnd/>
            <a:tailEnd/>
          </a:ln>
        </p:spPr>
        <p:txBody>
          <a:bodyPr wrap="none">
            <a:spAutoFit/>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r>
              <a:rPr lang="en-US" sz="1200" b="1" dirty="0">
                <a:solidFill>
                  <a:srgbClr val="000000"/>
                </a:solidFill>
                <a:latin typeface="Malgun Gothic" panose="020B0503020000020004" pitchFamily="34" charset="-127"/>
                <a:ea typeface="Malgun Gothic" panose="020B0503020000020004" pitchFamily="34" charset="-127"/>
              </a:rPr>
              <a:t>CREDITOR AGENT</a:t>
            </a:r>
          </a:p>
        </p:txBody>
      </p:sp>
      <p:cxnSp>
        <p:nvCxnSpPr>
          <p:cNvPr id="72" name="Straight Connector 71">
            <a:extLst>
              <a:ext uri="{FF2B5EF4-FFF2-40B4-BE49-F238E27FC236}">
                <a16:creationId xmlns:a16="http://schemas.microsoft.com/office/drawing/2014/main" id="{10CA054D-C414-44DB-9483-C1124174C63F}"/>
              </a:ext>
            </a:extLst>
          </p:cNvPr>
          <p:cNvCxnSpPr>
            <a:cxnSpLocks/>
          </p:cNvCxnSpPr>
          <p:nvPr/>
        </p:nvCxnSpPr>
        <p:spPr>
          <a:xfrm flipV="1">
            <a:off x="80813" y="2081456"/>
            <a:ext cx="7357819" cy="22139"/>
          </a:xfrm>
          <a:prstGeom prst="line">
            <a:avLst/>
          </a:prstGeom>
          <a:ln w="28575">
            <a:headEnd type="oval"/>
            <a:tailEnd type="oval"/>
          </a:ln>
          <a:effectLst/>
        </p:spPr>
        <p:style>
          <a:lnRef idx="1">
            <a:schemeClr val="accent1"/>
          </a:lnRef>
          <a:fillRef idx="0">
            <a:schemeClr val="accent1"/>
          </a:fillRef>
          <a:effectRef idx="0">
            <a:schemeClr val="accent1"/>
          </a:effectRef>
          <a:fontRef idx="minor">
            <a:schemeClr val="tx1"/>
          </a:fontRef>
        </p:style>
      </p:cxnSp>
      <p:sp>
        <p:nvSpPr>
          <p:cNvPr id="76" name="Line 11">
            <a:extLst>
              <a:ext uri="{FF2B5EF4-FFF2-40B4-BE49-F238E27FC236}">
                <a16:creationId xmlns:a16="http://schemas.microsoft.com/office/drawing/2014/main" id="{0C079EE4-C85F-49A2-9E85-EF672E7ADB45}"/>
              </a:ext>
            </a:extLst>
          </p:cNvPr>
          <p:cNvSpPr>
            <a:spLocks noChangeShapeType="1"/>
          </p:cNvSpPr>
          <p:nvPr/>
        </p:nvSpPr>
        <p:spPr bwMode="auto">
          <a:xfrm>
            <a:off x="3762207" y="3909423"/>
            <a:ext cx="1579627" cy="5095"/>
          </a:xfrm>
          <a:prstGeom prst="line">
            <a:avLst/>
          </a:prstGeom>
          <a:ln w="19050">
            <a:solidFill>
              <a:schemeClr val="accent6"/>
            </a:solidFill>
            <a:headEnd type="triangle"/>
            <a:tailEnd type="non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82" name="Rounded Rectangle 34">
            <a:extLst>
              <a:ext uri="{FF2B5EF4-FFF2-40B4-BE49-F238E27FC236}">
                <a16:creationId xmlns:a16="http://schemas.microsoft.com/office/drawing/2014/main" id="{F26C7369-27C9-4080-9C00-9E292D9652E2}"/>
              </a:ext>
            </a:extLst>
          </p:cNvPr>
          <p:cNvSpPr/>
          <p:nvPr/>
        </p:nvSpPr>
        <p:spPr bwMode="auto">
          <a:xfrm>
            <a:off x="2209183" y="5408179"/>
            <a:ext cx="187090" cy="135392"/>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6</a:t>
            </a:r>
          </a:p>
        </p:txBody>
      </p:sp>
      <p:sp>
        <p:nvSpPr>
          <p:cNvPr id="84" name="Rectangle: Rounded Corners 83">
            <a:extLst>
              <a:ext uri="{FF2B5EF4-FFF2-40B4-BE49-F238E27FC236}">
                <a16:creationId xmlns:a16="http://schemas.microsoft.com/office/drawing/2014/main" id="{384D3A1A-AC19-496D-99B8-0ACB03CDDE27}"/>
              </a:ext>
            </a:extLst>
          </p:cNvPr>
          <p:cNvSpPr/>
          <p:nvPr/>
        </p:nvSpPr>
        <p:spPr>
          <a:xfrm>
            <a:off x="2483932" y="5286856"/>
            <a:ext cx="736716" cy="25251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00" dirty="0"/>
              <a:t>PACS.002</a:t>
            </a:r>
            <a:endParaRPr lang="en-CA" sz="3600" dirty="0"/>
          </a:p>
        </p:txBody>
      </p:sp>
      <p:sp>
        <p:nvSpPr>
          <p:cNvPr id="85" name="Rounded Rectangle 34">
            <a:extLst>
              <a:ext uri="{FF2B5EF4-FFF2-40B4-BE49-F238E27FC236}">
                <a16:creationId xmlns:a16="http://schemas.microsoft.com/office/drawing/2014/main" id="{FC7B406F-D6EE-4828-8A34-D35A4B71A8FA}"/>
              </a:ext>
            </a:extLst>
          </p:cNvPr>
          <p:cNvSpPr/>
          <p:nvPr/>
        </p:nvSpPr>
        <p:spPr bwMode="auto">
          <a:xfrm>
            <a:off x="2130059" y="4565956"/>
            <a:ext cx="187090" cy="135392"/>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5</a:t>
            </a:r>
          </a:p>
        </p:txBody>
      </p:sp>
      <p:sp>
        <p:nvSpPr>
          <p:cNvPr id="86" name="Line 11">
            <a:extLst>
              <a:ext uri="{FF2B5EF4-FFF2-40B4-BE49-F238E27FC236}">
                <a16:creationId xmlns:a16="http://schemas.microsoft.com/office/drawing/2014/main" id="{7960F75C-1B2A-4A26-920E-2C5F66140A63}"/>
              </a:ext>
            </a:extLst>
          </p:cNvPr>
          <p:cNvSpPr>
            <a:spLocks noChangeShapeType="1"/>
          </p:cNvSpPr>
          <p:nvPr/>
        </p:nvSpPr>
        <p:spPr bwMode="auto">
          <a:xfrm>
            <a:off x="2123845" y="4759142"/>
            <a:ext cx="1579627" cy="5095"/>
          </a:xfrm>
          <a:prstGeom prst="line">
            <a:avLst/>
          </a:prstGeom>
          <a:ln w="19050">
            <a:solidFill>
              <a:schemeClr val="accent6"/>
            </a:solidFill>
            <a:headEnd type="triangle"/>
            <a:tailEnd type="non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88" name="Rounded Rectangle 34">
            <a:extLst>
              <a:ext uri="{FF2B5EF4-FFF2-40B4-BE49-F238E27FC236}">
                <a16:creationId xmlns:a16="http://schemas.microsoft.com/office/drawing/2014/main" id="{D0C8F6F5-DBFD-486A-A091-1851367D76FB}"/>
              </a:ext>
            </a:extLst>
          </p:cNvPr>
          <p:cNvSpPr/>
          <p:nvPr/>
        </p:nvSpPr>
        <p:spPr bwMode="auto">
          <a:xfrm>
            <a:off x="545972" y="5664056"/>
            <a:ext cx="187090" cy="135392"/>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7</a:t>
            </a:r>
          </a:p>
        </p:txBody>
      </p:sp>
      <p:sp>
        <p:nvSpPr>
          <p:cNvPr id="89" name="Line 11">
            <a:extLst>
              <a:ext uri="{FF2B5EF4-FFF2-40B4-BE49-F238E27FC236}">
                <a16:creationId xmlns:a16="http://schemas.microsoft.com/office/drawing/2014/main" id="{F0743AF7-7722-40E5-84D5-E16FCF3BA148}"/>
              </a:ext>
            </a:extLst>
          </p:cNvPr>
          <p:cNvSpPr>
            <a:spLocks noChangeShapeType="1"/>
          </p:cNvSpPr>
          <p:nvPr/>
        </p:nvSpPr>
        <p:spPr bwMode="auto">
          <a:xfrm>
            <a:off x="539758" y="5857243"/>
            <a:ext cx="1579627" cy="5095"/>
          </a:xfrm>
          <a:prstGeom prst="line">
            <a:avLst/>
          </a:prstGeom>
          <a:ln w="19050">
            <a:solidFill>
              <a:schemeClr val="tx2"/>
            </a:solidFill>
            <a:prstDash val="dash"/>
            <a:headEnd type="triangle"/>
            <a:tailEnd type="non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90" name="Rounded Rectangle 34">
            <a:extLst>
              <a:ext uri="{FF2B5EF4-FFF2-40B4-BE49-F238E27FC236}">
                <a16:creationId xmlns:a16="http://schemas.microsoft.com/office/drawing/2014/main" id="{74559AB0-31A5-426A-B249-1170D3F96824}"/>
              </a:ext>
            </a:extLst>
          </p:cNvPr>
          <p:cNvSpPr/>
          <p:nvPr/>
        </p:nvSpPr>
        <p:spPr bwMode="auto">
          <a:xfrm>
            <a:off x="5365705" y="5455878"/>
            <a:ext cx="187090" cy="135392"/>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7</a:t>
            </a:r>
          </a:p>
        </p:txBody>
      </p:sp>
      <p:sp>
        <p:nvSpPr>
          <p:cNvPr id="91" name="Line 11">
            <a:extLst>
              <a:ext uri="{FF2B5EF4-FFF2-40B4-BE49-F238E27FC236}">
                <a16:creationId xmlns:a16="http://schemas.microsoft.com/office/drawing/2014/main" id="{CC0A5267-7152-49D2-92FF-535B8925C32F}"/>
              </a:ext>
            </a:extLst>
          </p:cNvPr>
          <p:cNvSpPr>
            <a:spLocks noChangeShapeType="1"/>
          </p:cNvSpPr>
          <p:nvPr/>
        </p:nvSpPr>
        <p:spPr bwMode="auto">
          <a:xfrm>
            <a:off x="5359491" y="5649065"/>
            <a:ext cx="1579627" cy="5095"/>
          </a:xfrm>
          <a:prstGeom prst="line">
            <a:avLst/>
          </a:prstGeom>
          <a:ln w="19050">
            <a:solidFill>
              <a:schemeClr val="tx2"/>
            </a:solidFill>
            <a:prstDash val="dash"/>
            <a:headEnd type="none"/>
            <a:tailEnd type="triangl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cxnSp>
        <p:nvCxnSpPr>
          <p:cNvPr id="92" name="Straight Connector 91">
            <a:extLst>
              <a:ext uri="{FF2B5EF4-FFF2-40B4-BE49-F238E27FC236}">
                <a16:creationId xmlns:a16="http://schemas.microsoft.com/office/drawing/2014/main" id="{23ED9A1E-8E07-455F-80CF-50D9C84A3C1A}"/>
              </a:ext>
            </a:extLst>
          </p:cNvPr>
          <p:cNvCxnSpPr>
            <a:cxnSpLocks/>
          </p:cNvCxnSpPr>
          <p:nvPr/>
        </p:nvCxnSpPr>
        <p:spPr>
          <a:xfrm>
            <a:off x="5344571" y="2081457"/>
            <a:ext cx="2158" cy="401184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3" name="Line 11">
            <a:extLst>
              <a:ext uri="{FF2B5EF4-FFF2-40B4-BE49-F238E27FC236}">
                <a16:creationId xmlns:a16="http://schemas.microsoft.com/office/drawing/2014/main" id="{F56053F7-1FA0-4A40-BCBF-2493D12F9FED}"/>
              </a:ext>
            </a:extLst>
          </p:cNvPr>
          <p:cNvSpPr>
            <a:spLocks noChangeShapeType="1"/>
          </p:cNvSpPr>
          <p:nvPr/>
        </p:nvSpPr>
        <p:spPr bwMode="auto">
          <a:xfrm>
            <a:off x="2149981" y="2824867"/>
            <a:ext cx="1573705" cy="0"/>
          </a:xfrm>
          <a:prstGeom prst="line">
            <a:avLst/>
          </a:prstGeom>
          <a:ln w="19050">
            <a:solidFill>
              <a:schemeClr val="accent6"/>
            </a:solidFill>
            <a:prstDash val="solid"/>
            <a:headEnd type="none"/>
            <a:tailEnd type="triangl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94" name="Line 11">
            <a:extLst>
              <a:ext uri="{FF2B5EF4-FFF2-40B4-BE49-F238E27FC236}">
                <a16:creationId xmlns:a16="http://schemas.microsoft.com/office/drawing/2014/main" id="{455D2027-0432-41B6-9EF6-6374DE15DCB1}"/>
              </a:ext>
            </a:extLst>
          </p:cNvPr>
          <p:cNvSpPr>
            <a:spLocks noChangeShapeType="1"/>
          </p:cNvSpPr>
          <p:nvPr/>
        </p:nvSpPr>
        <p:spPr bwMode="auto">
          <a:xfrm flipV="1">
            <a:off x="3762220" y="3215060"/>
            <a:ext cx="1553787" cy="958"/>
          </a:xfrm>
          <a:prstGeom prst="line">
            <a:avLst/>
          </a:prstGeom>
          <a:ln w="19050">
            <a:solidFill>
              <a:schemeClr val="accent6"/>
            </a:solidFill>
            <a:prstDash val="solid"/>
            <a:headEnd type="none"/>
            <a:tailEnd type="triangl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95" name="Rectangle: Rounded Corners 94">
            <a:extLst>
              <a:ext uri="{FF2B5EF4-FFF2-40B4-BE49-F238E27FC236}">
                <a16:creationId xmlns:a16="http://schemas.microsoft.com/office/drawing/2014/main" id="{C564D508-6BB6-4DE3-8930-E23D54BC40BC}"/>
              </a:ext>
            </a:extLst>
          </p:cNvPr>
          <p:cNvSpPr/>
          <p:nvPr/>
        </p:nvSpPr>
        <p:spPr>
          <a:xfrm>
            <a:off x="2473475" y="2560096"/>
            <a:ext cx="774450" cy="252515"/>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00" dirty="0"/>
              <a:t>CAMT.056</a:t>
            </a:r>
            <a:endParaRPr lang="en-CA" sz="3600" dirty="0"/>
          </a:p>
        </p:txBody>
      </p:sp>
      <p:sp>
        <p:nvSpPr>
          <p:cNvPr id="96" name="Rectangle: Rounded Corners 95">
            <a:extLst>
              <a:ext uri="{FF2B5EF4-FFF2-40B4-BE49-F238E27FC236}">
                <a16:creationId xmlns:a16="http://schemas.microsoft.com/office/drawing/2014/main" id="{1B83CC0E-1AE1-44FA-956D-B9247B91A8B9}"/>
              </a:ext>
            </a:extLst>
          </p:cNvPr>
          <p:cNvSpPr/>
          <p:nvPr/>
        </p:nvSpPr>
        <p:spPr>
          <a:xfrm>
            <a:off x="4065657" y="2930187"/>
            <a:ext cx="839162" cy="252515"/>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00" dirty="0"/>
              <a:t>CAMT.056</a:t>
            </a:r>
            <a:endParaRPr lang="en-CA" sz="3600" dirty="0"/>
          </a:p>
        </p:txBody>
      </p:sp>
      <p:sp>
        <p:nvSpPr>
          <p:cNvPr id="97" name="Line 11">
            <a:extLst>
              <a:ext uri="{FF2B5EF4-FFF2-40B4-BE49-F238E27FC236}">
                <a16:creationId xmlns:a16="http://schemas.microsoft.com/office/drawing/2014/main" id="{B1270AFB-9794-4E71-88D0-6486C7A8805F}"/>
              </a:ext>
            </a:extLst>
          </p:cNvPr>
          <p:cNvSpPr>
            <a:spLocks noChangeShapeType="1"/>
          </p:cNvSpPr>
          <p:nvPr/>
        </p:nvSpPr>
        <p:spPr bwMode="auto">
          <a:xfrm>
            <a:off x="356022" y="4381638"/>
            <a:ext cx="1601241" cy="3180"/>
          </a:xfrm>
          <a:prstGeom prst="line">
            <a:avLst/>
          </a:prstGeom>
          <a:ln w="19050">
            <a:solidFill>
              <a:schemeClr val="tx2"/>
            </a:solidFill>
            <a:prstDash val="dash"/>
            <a:headEnd type="triangle"/>
            <a:tailEnd type="non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98" name="Line 11">
            <a:extLst>
              <a:ext uri="{FF2B5EF4-FFF2-40B4-BE49-F238E27FC236}">
                <a16:creationId xmlns:a16="http://schemas.microsoft.com/office/drawing/2014/main" id="{2A4B62A8-1D27-49D3-B5C2-3A1AE91A4B43}"/>
              </a:ext>
            </a:extLst>
          </p:cNvPr>
          <p:cNvSpPr>
            <a:spLocks noChangeShapeType="1"/>
          </p:cNvSpPr>
          <p:nvPr/>
        </p:nvSpPr>
        <p:spPr bwMode="auto">
          <a:xfrm flipV="1">
            <a:off x="2120146" y="4141736"/>
            <a:ext cx="1563791" cy="3020"/>
          </a:xfrm>
          <a:prstGeom prst="line">
            <a:avLst/>
          </a:prstGeom>
          <a:ln w="19050">
            <a:solidFill>
              <a:schemeClr val="accent6"/>
            </a:solidFill>
            <a:prstDash val="solid"/>
            <a:headEnd type="triangle"/>
            <a:tailEnd type="non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100" name="Rounded Rectangle 34">
            <a:extLst>
              <a:ext uri="{FF2B5EF4-FFF2-40B4-BE49-F238E27FC236}">
                <a16:creationId xmlns:a16="http://schemas.microsoft.com/office/drawing/2014/main" id="{2FDE6C4D-6691-4CD8-9FD8-0907394A4CE5}"/>
              </a:ext>
            </a:extLst>
          </p:cNvPr>
          <p:cNvSpPr/>
          <p:nvPr/>
        </p:nvSpPr>
        <p:spPr bwMode="auto">
          <a:xfrm>
            <a:off x="3769015" y="5185283"/>
            <a:ext cx="187090" cy="135392"/>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6</a:t>
            </a:r>
          </a:p>
        </p:txBody>
      </p:sp>
      <p:sp>
        <p:nvSpPr>
          <p:cNvPr id="101" name="Line 11">
            <a:extLst>
              <a:ext uri="{FF2B5EF4-FFF2-40B4-BE49-F238E27FC236}">
                <a16:creationId xmlns:a16="http://schemas.microsoft.com/office/drawing/2014/main" id="{5BF8344A-A551-4D3F-84CA-858B6E609176}"/>
              </a:ext>
            </a:extLst>
          </p:cNvPr>
          <p:cNvSpPr>
            <a:spLocks noChangeShapeType="1"/>
          </p:cNvSpPr>
          <p:nvPr/>
        </p:nvSpPr>
        <p:spPr bwMode="auto">
          <a:xfrm>
            <a:off x="3762207" y="5390652"/>
            <a:ext cx="1579627" cy="5095"/>
          </a:xfrm>
          <a:prstGeom prst="line">
            <a:avLst/>
          </a:prstGeom>
          <a:ln w="19050">
            <a:solidFill>
              <a:schemeClr val="tx2"/>
            </a:solidFill>
            <a:headEnd type="none"/>
            <a:tailEnd type="triangl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102" name="Rectangle: Rounded Corners 101">
            <a:extLst>
              <a:ext uri="{FF2B5EF4-FFF2-40B4-BE49-F238E27FC236}">
                <a16:creationId xmlns:a16="http://schemas.microsoft.com/office/drawing/2014/main" id="{55C1353A-F0FC-4B28-A5A0-FF0E79F08E24}"/>
              </a:ext>
            </a:extLst>
          </p:cNvPr>
          <p:cNvSpPr/>
          <p:nvPr/>
        </p:nvSpPr>
        <p:spPr>
          <a:xfrm>
            <a:off x="4043764" y="5063960"/>
            <a:ext cx="734421" cy="25251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00" dirty="0"/>
              <a:t>PACS.002</a:t>
            </a:r>
            <a:endParaRPr lang="en-CA" sz="3600" dirty="0"/>
          </a:p>
        </p:txBody>
      </p:sp>
      <p:sp>
        <p:nvSpPr>
          <p:cNvPr id="104" name="Rounded Rectangle 32">
            <a:extLst>
              <a:ext uri="{FF2B5EF4-FFF2-40B4-BE49-F238E27FC236}">
                <a16:creationId xmlns:a16="http://schemas.microsoft.com/office/drawing/2014/main" id="{262C7B97-4F29-4903-9BC3-95C97683325B}"/>
              </a:ext>
            </a:extLst>
          </p:cNvPr>
          <p:cNvSpPr/>
          <p:nvPr/>
        </p:nvSpPr>
        <p:spPr bwMode="auto">
          <a:xfrm>
            <a:off x="3793416" y="3019141"/>
            <a:ext cx="187090" cy="135392"/>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3</a:t>
            </a:r>
          </a:p>
        </p:txBody>
      </p:sp>
      <p:sp>
        <p:nvSpPr>
          <p:cNvPr id="105" name="Rounded Rectangle 32">
            <a:extLst>
              <a:ext uri="{FF2B5EF4-FFF2-40B4-BE49-F238E27FC236}">
                <a16:creationId xmlns:a16="http://schemas.microsoft.com/office/drawing/2014/main" id="{ACE3CD7F-DD0E-4CE6-8B2F-0E80DFDAD8C2}"/>
              </a:ext>
            </a:extLst>
          </p:cNvPr>
          <p:cNvSpPr/>
          <p:nvPr/>
        </p:nvSpPr>
        <p:spPr bwMode="auto">
          <a:xfrm>
            <a:off x="2176548" y="2620186"/>
            <a:ext cx="187090" cy="135392"/>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3</a:t>
            </a:r>
          </a:p>
        </p:txBody>
      </p:sp>
      <p:sp>
        <p:nvSpPr>
          <p:cNvPr id="106" name="Rounded Rectangle 32">
            <a:extLst>
              <a:ext uri="{FF2B5EF4-FFF2-40B4-BE49-F238E27FC236}">
                <a16:creationId xmlns:a16="http://schemas.microsoft.com/office/drawing/2014/main" id="{670B08D2-9117-4D4E-9B2D-5264D708C5BD}"/>
              </a:ext>
            </a:extLst>
          </p:cNvPr>
          <p:cNvSpPr/>
          <p:nvPr/>
        </p:nvSpPr>
        <p:spPr bwMode="auto">
          <a:xfrm>
            <a:off x="3793416" y="3739319"/>
            <a:ext cx="187090" cy="135392"/>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4</a:t>
            </a:r>
          </a:p>
        </p:txBody>
      </p:sp>
      <p:sp>
        <p:nvSpPr>
          <p:cNvPr id="107" name="Rounded Rectangle 32">
            <a:extLst>
              <a:ext uri="{FF2B5EF4-FFF2-40B4-BE49-F238E27FC236}">
                <a16:creationId xmlns:a16="http://schemas.microsoft.com/office/drawing/2014/main" id="{96CF9A3F-1C18-40D6-B837-1945C2A14FBB}"/>
              </a:ext>
            </a:extLst>
          </p:cNvPr>
          <p:cNvSpPr/>
          <p:nvPr/>
        </p:nvSpPr>
        <p:spPr bwMode="auto">
          <a:xfrm>
            <a:off x="2131299" y="3958254"/>
            <a:ext cx="187090" cy="135392"/>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4</a:t>
            </a:r>
          </a:p>
        </p:txBody>
      </p:sp>
      <p:sp>
        <p:nvSpPr>
          <p:cNvPr id="108" name="Rounded Rectangle 32">
            <a:extLst>
              <a:ext uri="{FF2B5EF4-FFF2-40B4-BE49-F238E27FC236}">
                <a16:creationId xmlns:a16="http://schemas.microsoft.com/office/drawing/2014/main" id="{91DE7EE7-AB52-44CA-BB61-7A6C99A6766A}"/>
              </a:ext>
            </a:extLst>
          </p:cNvPr>
          <p:cNvSpPr/>
          <p:nvPr/>
        </p:nvSpPr>
        <p:spPr bwMode="auto">
          <a:xfrm>
            <a:off x="519706" y="3644471"/>
            <a:ext cx="187090" cy="135392"/>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2</a:t>
            </a:r>
          </a:p>
        </p:txBody>
      </p:sp>
      <p:sp>
        <p:nvSpPr>
          <p:cNvPr id="110" name="Rectangle: Rounded Corners 109">
            <a:extLst>
              <a:ext uri="{FF2B5EF4-FFF2-40B4-BE49-F238E27FC236}">
                <a16:creationId xmlns:a16="http://schemas.microsoft.com/office/drawing/2014/main" id="{EF5F0578-860F-488F-9DDA-8993704E61CE}"/>
              </a:ext>
            </a:extLst>
          </p:cNvPr>
          <p:cNvSpPr/>
          <p:nvPr/>
        </p:nvSpPr>
        <p:spPr>
          <a:xfrm>
            <a:off x="4056208" y="3609954"/>
            <a:ext cx="797449" cy="252515"/>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00" dirty="0"/>
              <a:t>CAMT.029</a:t>
            </a:r>
            <a:endParaRPr lang="en-CA" sz="3600" dirty="0"/>
          </a:p>
        </p:txBody>
      </p:sp>
      <p:sp>
        <p:nvSpPr>
          <p:cNvPr id="111" name="Rectangle: Rounded Corners 110">
            <a:extLst>
              <a:ext uri="{FF2B5EF4-FFF2-40B4-BE49-F238E27FC236}">
                <a16:creationId xmlns:a16="http://schemas.microsoft.com/office/drawing/2014/main" id="{22067E42-E5ED-4A8F-917F-33119F05E64D}"/>
              </a:ext>
            </a:extLst>
          </p:cNvPr>
          <p:cNvSpPr/>
          <p:nvPr/>
        </p:nvSpPr>
        <p:spPr>
          <a:xfrm>
            <a:off x="2411135" y="3835979"/>
            <a:ext cx="823227" cy="252515"/>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00" dirty="0"/>
              <a:t>CAMT.029</a:t>
            </a:r>
            <a:endParaRPr lang="en-CA" sz="3600" dirty="0"/>
          </a:p>
        </p:txBody>
      </p:sp>
      <p:sp>
        <p:nvSpPr>
          <p:cNvPr id="112" name="Rectangle: Rounded Corners 111">
            <a:extLst>
              <a:ext uri="{FF2B5EF4-FFF2-40B4-BE49-F238E27FC236}">
                <a16:creationId xmlns:a16="http://schemas.microsoft.com/office/drawing/2014/main" id="{37CDDBBC-7D63-471D-B777-4EBC68FBD466}"/>
              </a:ext>
            </a:extLst>
          </p:cNvPr>
          <p:cNvSpPr/>
          <p:nvPr/>
        </p:nvSpPr>
        <p:spPr>
          <a:xfrm>
            <a:off x="4050610" y="4584925"/>
            <a:ext cx="921736" cy="252515"/>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900" dirty="0"/>
              <a:t>PACS.008/004</a:t>
            </a:r>
            <a:endParaRPr lang="en-CA" sz="3600" dirty="0"/>
          </a:p>
        </p:txBody>
      </p:sp>
      <p:sp>
        <p:nvSpPr>
          <p:cNvPr id="113" name="Rounded Rectangle 34">
            <a:extLst>
              <a:ext uri="{FF2B5EF4-FFF2-40B4-BE49-F238E27FC236}">
                <a16:creationId xmlns:a16="http://schemas.microsoft.com/office/drawing/2014/main" id="{06BE9A20-8F8A-41A4-A423-4713E8C3EA18}"/>
              </a:ext>
            </a:extLst>
          </p:cNvPr>
          <p:cNvSpPr/>
          <p:nvPr/>
        </p:nvSpPr>
        <p:spPr bwMode="auto">
          <a:xfrm>
            <a:off x="3785650" y="4750547"/>
            <a:ext cx="187090" cy="135392"/>
          </a:xfrm>
          <a:prstGeom prst="roundRect">
            <a:avLst/>
          </a:prstGeom>
          <a:solidFill>
            <a:srgbClr val="766A6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lgn="ctr">
              <a:defRPr/>
            </a:pPr>
            <a:r>
              <a:rPr lang="en-GB" sz="900" b="1" dirty="0">
                <a:solidFill>
                  <a:srgbClr val="000000"/>
                </a:solidFill>
                <a:latin typeface="Malgun Gothic" panose="020B0503020000020004" pitchFamily="34" charset="-127"/>
                <a:ea typeface="Malgun Gothic" panose="020B0503020000020004" pitchFamily="34" charset="-127"/>
              </a:rPr>
              <a:t>5</a:t>
            </a:r>
          </a:p>
        </p:txBody>
      </p:sp>
      <p:sp>
        <p:nvSpPr>
          <p:cNvPr id="114" name="Line 11">
            <a:extLst>
              <a:ext uri="{FF2B5EF4-FFF2-40B4-BE49-F238E27FC236}">
                <a16:creationId xmlns:a16="http://schemas.microsoft.com/office/drawing/2014/main" id="{0D8D84A4-2650-417B-91C7-A13BE1502ED6}"/>
              </a:ext>
            </a:extLst>
          </p:cNvPr>
          <p:cNvSpPr>
            <a:spLocks noChangeShapeType="1"/>
          </p:cNvSpPr>
          <p:nvPr/>
        </p:nvSpPr>
        <p:spPr bwMode="auto">
          <a:xfrm>
            <a:off x="3793416" y="4924748"/>
            <a:ext cx="1579627" cy="5095"/>
          </a:xfrm>
          <a:prstGeom prst="line">
            <a:avLst/>
          </a:prstGeom>
          <a:ln w="19050">
            <a:solidFill>
              <a:schemeClr val="accent6"/>
            </a:solidFill>
            <a:headEnd type="triangle"/>
            <a:tailEnd type="non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115" name="Rectangle: Rounded Corners 114">
            <a:extLst>
              <a:ext uri="{FF2B5EF4-FFF2-40B4-BE49-F238E27FC236}">
                <a16:creationId xmlns:a16="http://schemas.microsoft.com/office/drawing/2014/main" id="{0543202B-5690-444B-BE5D-676ECA22611E}"/>
              </a:ext>
            </a:extLst>
          </p:cNvPr>
          <p:cNvSpPr/>
          <p:nvPr/>
        </p:nvSpPr>
        <p:spPr>
          <a:xfrm>
            <a:off x="2386778" y="4450365"/>
            <a:ext cx="986371" cy="252515"/>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900" dirty="0"/>
              <a:t>PACS.008/004</a:t>
            </a:r>
            <a:endParaRPr lang="en-CA" sz="3600" dirty="0"/>
          </a:p>
        </p:txBody>
      </p:sp>
      <p:sp>
        <p:nvSpPr>
          <p:cNvPr id="77" name="Line 11">
            <a:extLst>
              <a:ext uri="{FF2B5EF4-FFF2-40B4-BE49-F238E27FC236}">
                <a16:creationId xmlns:a16="http://schemas.microsoft.com/office/drawing/2014/main" id="{F56BF7A3-6DD9-4819-B209-5D887F7A58D0}"/>
              </a:ext>
            </a:extLst>
          </p:cNvPr>
          <p:cNvSpPr>
            <a:spLocks noChangeShapeType="1"/>
          </p:cNvSpPr>
          <p:nvPr/>
        </p:nvSpPr>
        <p:spPr bwMode="auto">
          <a:xfrm>
            <a:off x="527351" y="2525916"/>
            <a:ext cx="1579627" cy="5095"/>
          </a:xfrm>
          <a:prstGeom prst="line">
            <a:avLst/>
          </a:prstGeom>
          <a:ln w="19050">
            <a:solidFill>
              <a:schemeClr val="tx2"/>
            </a:solidFill>
            <a:prstDash val="dash"/>
            <a:headEnd type="none"/>
            <a:tailEnd type="triangl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78" name="Line 11">
            <a:extLst>
              <a:ext uri="{FF2B5EF4-FFF2-40B4-BE49-F238E27FC236}">
                <a16:creationId xmlns:a16="http://schemas.microsoft.com/office/drawing/2014/main" id="{FFED03B7-3526-44EB-A4C2-39193EC36E5A}"/>
              </a:ext>
            </a:extLst>
          </p:cNvPr>
          <p:cNvSpPr>
            <a:spLocks noChangeShapeType="1"/>
          </p:cNvSpPr>
          <p:nvPr/>
        </p:nvSpPr>
        <p:spPr bwMode="auto">
          <a:xfrm>
            <a:off x="5368863" y="3578263"/>
            <a:ext cx="1579627" cy="5095"/>
          </a:xfrm>
          <a:prstGeom prst="line">
            <a:avLst/>
          </a:prstGeom>
          <a:ln w="19050">
            <a:solidFill>
              <a:schemeClr val="tx2"/>
            </a:solidFill>
            <a:prstDash val="dash"/>
            <a:headEnd type="none"/>
            <a:tailEnd type="triangl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79" name="Line 11">
            <a:extLst>
              <a:ext uri="{FF2B5EF4-FFF2-40B4-BE49-F238E27FC236}">
                <a16:creationId xmlns:a16="http://schemas.microsoft.com/office/drawing/2014/main" id="{EA13DC6A-9653-405B-9EAB-669FE54EC7B6}"/>
              </a:ext>
            </a:extLst>
          </p:cNvPr>
          <p:cNvSpPr>
            <a:spLocks noChangeShapeType="1"/>
          </p:cNvSpPr>
          <p:nvPr/>
        </p:nvSpPr>
        <p:spPr bwMode="auto">
          <a:xfrm>
            <a:off x="5372754" y="4220600"/>
            <a:ext cx="1579627" cy="5095"/>
          </a:xfrm>
          <a:prstGeom prst="line">
            <a:avLst/>
          </a:prstGeom>
          <a:ln w="19050">
            <a:solidFill>
              <a:schemeClr val="tx2"/>
            </a:solidFill>
            <a:prstDash val="dash"/>
            <a:headEnd type="triangle"/>
            <a:tailEnd type="non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80" name="Line 11">
            <a:extLst>
              <a:ext uri="{FF2B5EF4-FFF2-40B4-BE49-F238E27FC236}">
                <a16:creationId xmlns:a16="http://schemas.microsoft.com/office/drawing/2014/main" id="{360556F5-7B49-4B99-AD05-CC3BC56A7B07}"/>
              </a:ext>
            </a:extLst>
          </p:cNvPr>
          <p:cNvSpPr>
            <a:spLocks noChangeShapeType="1"/>
          </p:cNvSpPr>
          <p:nvPr/>
        </p:nvSpPr>
        <p:spPr bwMode="auto">
          <a:xfrm>
            <a:off x="2161816" y="5638040"/>
            <a:ext cx="1579627" cy="5095"/>
          </a:xfrm>
          <a:prstGeom prst="line">
            <a:avLst/>
          </a:prstGeom>
          <a:ln w="19050">
            <a:solidFill>
              <a:schemeClr val="tx2"/>
            </a:solidFill>
            <a:headEnd type="none"/>
            <a:tailEnd type="triangle" w="med" len="med"/>
          </a:ln>
        </p:spPr>
        <p:style>
          <a:lnRef idx="3">
            <a:schemeClr val="accent1"/>
          </a:lnRef>
          <a:fillRef idx="0">
            <a:schemeClr val="accent1"/>
          </a:fillRef>
          <a:effectRef idx="2">
            <a:schemeClr val="accent1"/>
          </a:effectRef>
          <a:fontRef idx="minor">
            <a:schemeClr val="tx1"/>
          </a:fontRef>
        </p:style>
        <p:txBody>
          <a:bodyPr wrap="none" anchor="ctr"/>
          <a:lstStyle>
            <a:defPPr>
              <a:defRPr lang="en-GB"/>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6958" algn="l" rtl="0" eaLnBrk="0" fontAlgn="base" hangingPunct="0">
              <a:spcBef>
                <a:spcPct val="0"/>
              </a:spcBef>
              <a:spcAft>
                <a:spcPct val="0"/>
              </a:spcAft>
              <a:defRPr sz="2400" kern="1200">
                <a:solidFill>
                  <a:schemeClr val="tx1"/>
                </a:solidFill>
                <a:latin typeface="Arial" charset="0"/>
                <a:ea typeface="+mn-ea"/>
                <a:cs typeface="+mn-cs"/>
              </a:defRPr>
            </a:lvl2pPr>
            <a:lvl3pPr marL="913916" algn="l" rtl="0" eaLnBrk="0" fontAlgn="base" hangingPunct="0">
              <a:spcBef>
                <a:spcPct val="0"/>
              </a:spcBef>
              <a:spcAft>
                <a:spcPct val="0"/>
              </a:spcAft>
              <a:defRPr sz="2400" kern="1200">
                <a:solidFill>
                  <a:schemeClr val="tx1"/>
                </a:solidFill>
                <a:latin typeface="Arial" charset="0"/>
                <a:ea typeface="+mn-ea"/>
                <a:cs typeface="+mn-cs"/>
              </a:defRPr>
            </a:lvl3pPr>
            <a:lvl4pPr marL="1370874" algn="l" rtl="0" eaLnBrk="0" fontAlgn="base" hangingPunct="0">
              <a:spcBef>
                <a:spcPct val="0"/>
              </a:spcBef>
              <a:spcAft>
                <a:spcPct val="0"/>
              </a:spcAft>
              <a:defRPr sz="2400" kern="1200">
                <a:solidFill>
                  <a:schemeClr val="tx1"/>
                </a:solidFill>
                <a:latin typeface="Arial" charset="0"/>
                <a:ea typeface="+mn-ea"/>
                <a:cs typeface="+mn-cs"/>
              </a:defRPr>
            </a:lvl4pPr>
            <a:lvl5pPr marL="1827832" algn="l" rtl="0" eaLnBrk="0" fontAlgn="base" hangingPunct="0">
              <a:spcBef>
                <a:spcPct val="0"/>
              </a:spcBef>
              <a:spcAft>
                <a:spcPct val="0"/>
              </a:spcAft>
              <a:defRPr sz="2400" kern="1200">
                <a:solidFill>
                  <a:schemeClr val="tx1"/>
                </a:solidFill>
                <a:latin typeface="Arial" charset="0"/>
                <a:ea typeface="+mn-ea"/>
                <a:cs typeface="+mn-cs"/>
              </a:defRPr>
            </a:lvl5pPr>
            <a:lvl6pPr marL="2284789" algn="l" defTabSz="913916" rtl="0" eaLnBrk="1" latinLnBrk="0" hangingPunct="1">
              <a:defRPr sz="2400" kern="1200">
                <a:solidFill>
                  <a:schemeClr val="tx1"/>
                </a:solidFill>
                <a:latin typeface="Arial" charset="0"/>
                <a:ea typeface="+mn-ea"/>
                <a:cs typeface="+mn-cs"/>
              </a:defRPr>
            </a:lvl6pPr>
            <a:lvl7pPr marL="2741748" algn="l" defTabSz="913916" rtl="0" eaLnBrk="1" latinLnBrk="0" hangingPunct="1">
              <a:defRPr sz="2400" kern="1200">
                <a:solidFill>
                  <a:schemeClr val="tx1"/>
                </a:solidFill>
                <a:latin typeface="Arial" charset="0"/>
                <a:ea typeface="+mn-ea"/>
                <a:cs typeface="+mn-cs"/>
              </a:defRPr>
            </a:lvl7pPr>
            <a:lvl8pPr marL="3198706" algn="l" defTabSz="913916" rtl="0" eaLnBrk="1" latinLnBrk="0" hangingPunct="1">
              <a:defRPr sz="2400" kern="1200">
                <a:solidFill>
                  <a:schemeClr val="tx1"/>
                </a:solidFill>
                <a:latin typeface="Arial" charset="0"/>
                <a:ea typeface="+mn-ea"/>
                <a:cs typeface="+mn-cs"/>
              </a:defRPr>
            </a:lvl8pPr>
            <a:lvl9pPr marL="3655663" algn="l" defTabSz="913916" rtl="0" eaLnBrk="1" latinLnBrk="0" hangingPunct="1">
              <a:defRPr sz="2400" kern="1200">
                <a:solidFill>
                  <a:schemeClr val="tx1"/>
                </a:solidFill>
                <a:latin typeface="Arial" charset="0"/>
                <a:ea typeface="+mn-ea"/>
                <a:cs typeface="+mn-cs"/>
              </a:defRPr>
            </a:lvl9pPr>
          </a:lstStyle>
          <a:p>
            <a:pPr>
              <a:defRPr/>
            </a:pPr>
            <a:endParaRPr lang="en-GB" sz="2800" dirty="0">
              <a:solidFill>
                <a:srgbClr val="000000"/>
              </a:solidFill>
              <a:latin typeface="Malgun Gothic" panose="020B0503020000020004" pitchFamily="34" charset="-127"/>
              <a:ea typeface="Malgun Gothic" panose="020B0503020000020004" pitchFamily="34" charset="-127"/>
            </a:endParaRPr>
          </a:p>
        </p:txBody>
      </p:sp>
      <p:sp>
        <p:nvSpPr>
          <p:cNvPr id="4" name="TextBox 3">
            <a:extLst>
              <a:ext uri="{FF2B5EF4-FFF2-40B4-BE49-F238E27FC236}">
                <a16:creationId xmlns:a16="http://schemas.microsoft.com/office/drawing/2014/main" id="{23496628-4F88-406A-A4D2-F280DC93F801}"/>
              </a:ext>
            </a:extLst>
          </p:cNvPr>
          <p:cNvSpPr txBox="1"/>
          <p:nvPr/>
        </p:nvSpPr>
        <p:spPr>
          <a:xfrm>
            <a:off x="7708056" y="1124744"/>
            <a:ext cx="4276992" cy="6093976"/>
          </a:xfrm>
          <a:prstGeom prst="rect">
            <a:avLst/>
          </a:prstGeom>
          <a:noFill/>
        </p:spPr>
        <p:txBody>
          <a:bodyPr wrap="square" rtlCol="0">
            <a:spAutoFit/>
          </a:bodyPr>
          <a:lstStyle/>
          <a:p>
            <a:r>
              <a:rPr lang="en-GB" sz="1300" dirty="0"/>
              <a:t>A cancellation request or a request for return of funds would be initiated following </a:t>
            </a:r>
            <a:r>
              <a:rPr lang="en-GB" sz="1300" b="1" dirty="0"/>
              <a:t>Flow #1</a:t>
            </a:r>
            <a:r>
              <a:rPr lang="en-GB" sz="1300" dirty="0"/>
              <a:t>.</a:t>
            </a:r>
            <a:r>
              <a:rPr lang="en-GB" sz="1300" b="1" u="sng" dirty="0"/>
              <a:t> </a:t>
            </a:r>
          </a:p>
          <a:p>
            <a:pPr marL="231201" indent="-231201">
              <a:buFont typeface="+mj-lt"/>
              <a:buAutoNum type="arabicPeriod" startAt="3"/>
            </a:pPr>
            <a:r>
              <a:rPr lang="en-GB" sz="1300" dirty="0"/>
              <a:t>After a period of </a:t>
            </a:r>
            <a:r>
              <a:rPr lang="en-GB" sz="1300" b="1" i="1" dirty="0"/>
              <a:t>time</a:t>
            </a:r>
            <a:r>
              <a:rPr lang="en-GB" sz="1300" dirty="0"/>
              <a:t>, upon instruction from the Debtor or in accordance with agreements, the Debtor Agent delivers a payment cancellation request using a camt.056 seeking to return (cancel) the initial pacs.008 payment. The Creditor Agent upon receipt of the camt.056 will await a response from the Creditor to return (cancel) the payment. </a:t>
            </a:r>
          </a:p>
          <a:p>
            <a:pPr marL="231201" indent="-231201">
              <a:buFont typeface="+mj-lt"/>
              <a:buAutoNum type="arabicPeriod" startAt="3"/>
            </a:pPr>
            <a:r>
              <a:rPr lang="en-GB" sz="1300" dirty="0"/>
              <a:t>The Creditor Agent shall respond to the cancellation request by delivering a Resolution of Investigation message (camt.029) in the event of a negative or positive response to the request for return (cancelation).</a:t>
            </a:r>
          </a:p>
          <a:p>
            <a:pPr marL="231201" indent="-231201">
              <a:buAutoNum type="arabicPeriod" startAt="3"/>
            </a:pPr>
            <a:r>
              <a:rPr lang="en-GB" sz="1300" b="1" i="1" dirty="0"/>
              <a:t>Depending on the framework, in the event of a positive response, </a:t>
            </a:r>
            <a:r>
              <a:rPr lang="en-GB" sz="1300" dirty="0"/>
              <a:t>the Creditor Agent may also issue a pacs.004 or 008 depending to return the payment, to the Central Switch which sends</a:t>
            </a:r>
            <a:r>
              <a:rPr lang="en-GB" sz="1300" b="1" dirty="0"/>
              <a:t> </a:t>
            </a:r>
            <a:r>
              <a:rPr lang="en-GB" sz="1300" dirty="0"/>
              <a:t>on the message to the Debtor Agent. </a:t>
            </a:r>
          </a:p>
          <a:p>
            <a:pPr marL="231201" indent="-231201">
              <a:buAutoNum type="arabicPeriod" startAt="3"/>
            </a:pPr>
            <a:r>
              <a:rPr lang="en-GB" sz="1300" dirty="0"/>
              <a:t>The Central Switch will then deliver a pacs.002 to the Debtor Agent and to the Creditor Agent to advise that the transaction has been completed.</a:t>
            </a:r>
          </a:p>
          <a:p>
            <a:pPr marL="231201" indent="-231201">
              <a:buAutoNum type="arabicPeriod" startAt="3"/>
            </a:pPr>
            <a:r>
              <a:rPr lang="en-GB" sz="1300" dirty="0"/>
              <a:t>Upon receipt of the pacs.002 (optional) from the Central Switch, the Debtor Agent will notify the Debtor  and the Creditor Agent will notify the Creditor that the Transaction was successfully completed.</a:t>
            </a:r>
            <a:endParaRPr lang="en-CA" sz="1300" dirty="0"/>
          </a:p>
          <a:p>
            <a:pPr marL="231201" indent="-231201">
              <a:buAutoNum type="arabicPeriod" startAt="3"/>
            </a:pPr>
            <a:endParaRPr lang="en-GB" sz="1300" dirty="0"/>
          </a:p>
          <a:p>
            <a:r>
              <a:rPr lang="en-GB" sz="1300" dirty="0"/>
              <a:t>* In a real-time environment, the camt.056 is being used more and more as a </a:t>
            </a:r>
            <a:r>
              <a:rPr lang="en-GB" sz="1300" b="1" u="sng" dirty="0"/>
              <a:t>Request for Return </a:t>
            </a:r>
            <a:r>
              <a:rPr lang="en-GB" sz="1300" dirty="0"/>
              <a:t>of a payment that has already been settled.</a:t>
            </a:r>
          </a:p>
          <a:p>
            <a:endParaRPr lang="en-CA" sz="1300" dirty="0"/>
          </a:p>
        </p:txBody>
      </p:sp>
    </p:spTree>
    <p:extLst>
      <p:ext uri="{BB962C8B-B14F-4D97-AF65-F5344CB8AC3E}">
        <p14:creationId xmlns:p14="http://schemas.microsoft.com/office/powerpoint/2010/main" val="2301411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7EBDEF1-340D-48DD-AB3D-0743676ABDBB}"/>
              </a:ext>
            </a:extLst>
          </p:cNvPr>
          <p:cNvSpPr>
            <a:spLocks noGrp="1"/>
          </p:cNvSpPr>
          <p:nvPr>
            <p:ph type="ctrTitle"/>
          </p:nvPr>
        </p:nvSpPr>
        <p:spPr>
          <a:xfrm>
            <a:off x="1703512" y="1698624"/>
            <a:ext cx="9021285" cy="1470025"/>
          </a:xfrm>
          <a:solidFill>
            <a:schemeClr val="tx2">
              <a:lumMod val="40000"/>
              <a:lumOff val="60000"/>
            </a:schemeClr>
          </a:solidFill>
        </p:spPr>
        <p:txBody>
          <a:bodyPr/>
          <a:lstStyle/>
          <a:p>
            <a:r>
              <a:rPr lang="en-CA" dirty="0"/>
              <a:t>Settlement Models </a:t>
            </a:r>
          </a:p>
        </p:txBody>
      </p:sp>
      <p:sp>
        <p:nvSpPr>
          <p:cNvPr id="7" name="Subtitle 6">
            <a:extLst>
              <a:ext uri="{FF2B5EF4-FFF2-40B4-BE49-F238E27FC236}">
                <a16:creationId xmlns:a16="http://schemas.microsoft.com/office/drawing/2014/main" id="{84B44FE8-6A37-4CBC-B6CE-8AF8F73C230D}"/>
              </a:ext>
            </a:extLst>
          </p:cNvPr>
          <p:cNvSpPr>
            <a:spLocks noGrp="1"/>
          </p:cNvSpPr>
          <p:nvPr>
            <p:ph type="subTitle" idx="1"/>
          </p:nvPr>
        </p:nvSpPr>
        <p:spPr>
          <a:xfrm>
            <a:off x="1775520" y="3536536"/>
            <a:ext cx="8534400" cy="1752600"/>
          </a:xfrm>
        </p:spPr>
        <p:txBody>
          <a:bodyPr/>
          <a:lstStyle/>
          <a:p>
            <a:pPr marL="514350" indent="-514350">
              <a:buAutoNum type="arabicPeriod"/>
            </a:pPr>
            <a:r>
              <a:rPr lang="en-CA" dirty="0"/>
              <a:t>Deferred Net Settlement</a:t>
            </a:r>
          </a:p>
          <a:p>
            <a:pPr marL="514350" indent="-514350">
              <a:buAutoNum type="arabicPeriod"/>
            </a:pPr>
            <a:r>
              <a:rPr lang="en-CA" dirty="0"/>
              <a:t>Real Time Settlement</a:t>
            </a:r>
          </a:p>
          <a:p>
            <a:pPr marL="514350" indent="-514350">
              <a:buAutoNum type="arabicPeriod"/>
            </a:pPr>
            <a:r>
              <a:rPr lang="en-CA" dirty="0"/>
              <a:t>Hybrid Settlement</a:t>
            </a:r>
          </a:p>
        </p:txBody>
      </p:sp>
      <p:sp>
        <p:nvSpPr>
          <p:cNvPr id="4" name="Footer Placeholder 3">
            <a:extLst>
              <a:ext uri="{FF2B5EF4-FFF2-40B4-BE49-F238E27FC236}">
                <a16:creationId xmlns:a16="http://schemas.microsoft.com/office/drawing/2014/main" id="{A6D3572B-D811-478F-9D22-5C7AEBFC0693}"/>
              </a:ext>
            </a:extLst>
          </p:cNvPr>
          <p:cNvSpPr>
            <a:spLocks noGrp="1"/>
          </p:cNvSpPr>
          <p:nvPr>
            <p:ph type="ftr" sz="quarter" idx="11"/>
          </p:nvPr>
        </p:nvSpPr>
        <p:spPr/>
        <p:txBody>
          <a:bodyPr/>
          <a:lstStyle/>
          <a:p>
            <a:r>
              <a:rPr lang="en-GB" dirty="0"/>
              <a:t>ISO 20022 RTPG Message Flows</a:t>
            </a:r>
          </a:p>
        </p:txBody>
      </p:sp>
      <p:sp>
        <p:nvSpPr>
          <p:cNvPr id="5" name="Slide Number Placeholder 4">
            <a:extLst>
              <a:ext uri="{FF2B5EF4-FFF2-40B4-BE49-F238E27FC236}">
                <a16:creationId xmlns:a16="http://schemas.microsoft.com/office/drawing/2014/main" id="{8DD12234-8EF6-4EF6-ADFE-E3B08B0DAC99}"/>
              </a:ext>
            </a:extLst>
          </p:cNvPr>
          <p:cNvSpPr>
            <a:spLocks noGrp="1"/>
          </p:cNvSpPr>
          <p:nvPr>
            <p:ph type="sldNum" sz="quarter" idx="12"/>
          </p:nvPr>
        </p:nvSpPr>
        <p:spPr/>
        <p:txBody>
          <a:bodyPr/>
          <a:lstStyle/>
          <a:p>
            <a:fld id="{69E7F46F-A23D-445A-9B91-291F7F0874F6}" type="slidenum">
              <a:rPr lang="en-GB" smtClean="0"/>
              <a:t>9</a:t>
            </a:fld>
            <a:endParaRPr lang="en-GB" dirty="0"/>
          </a:p>
        </p:txBody>
      </p:sp>
      <p:sp>
        <p:nvSpPr>
          <p:cNvPr id="8" name="Footer Placeholder 1">
            <a:extLst>
              <a:ext uri="{FF2B5EF4-FFF2-40B4-BE49-F238E27FC236}">
                <a16:creationId xmlns:a16="http://schemas.microsoft.com/office/drawing/2014/main" id="{05475A77-2ACE-4A33-9F38-B1802052A675}"/>
              </a:ext>
            </a:extLst>
          </p:cNvPr>
          <p:cNvSpPr txBox="1">
            <a:spLocks/>
          </p:cNvSpPr>
          <p:nvPr/>
        </p:nvSpPr>
        <p:spPr>
          <a:xfrm>
            <a:off x="7829197" y="-28271"/>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t>ISO 20022 RTPG Message Flows</a:t>
            </a:r>
          </a:p>
        </p:txBody>
      </p:sp>
    </p:spTree>
    <p:extLst>
      <p:ext uri="{BB962C8B-B14F-4D97-AF65-F5344CB8AC3E}">
        <p14:creationId xmlns:p14="http://schemas.microsoft.com/office/powerpoint/2010/main" val="4338325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38753</TotalTime>
  <Words>2574</Words>
  <Application>Microsoft Office PowerPoint</Application>
  <PresentationFormat>Widescreen</PresentationFormat>
  <Paragraphs>329</Paragraphs>
  <Slides>12</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Malgun Gothic</vt:lpstr>
      <vt:lpstr>Arial</vt:lpstr>
      <vt:lpstr>Calibri</vt:lpstr>
      <vt:lpstr>Office Theme</vt:lpstr>
      <vt:lpstr>What is covered in this document?</vt:lpstr>
      <vt:lpstr>PowerPoint Presentation</vt:lpstr>
      <vt:lpstr>Real-Time Payments: Message Portfolio</vt:lpstr>
      <vt:lpstr>PowerPoint Presentation</vt:lpstr>
      <vt:lpstr>PowerPoint Presentation</vt:lpstr>
      <vt:lpstr>PowerPoint Presentation</vt:lpstr>
      <vt:lpstr>PowerPoint Presentation</vt:lpstr>
      <vt:lpstr>PowerPoint Presentation</vt:lpstr>
      <vt:lpstr>Settlement Models </vt:lpstr>
      <vt:lpstr>SETTLEMENT MODELS</vt:lpstr>
      <vt:lpstr>SETTLEMENT MODELS Cont’d</vt:lpstr>
      <vt:lpstr>SETTLEMENT MODELS Cont’d</vt:lpstr>
    </vt:vector>
  </TitlesOfParts>
  <Company>UK Payments Administration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Lauren Jones</dc:creator>
  <cp:lastModifiedBy>Janet Busch</cp:lastModifiedBy>
  <cp:revision>232</cp:revision>
  <cp:lastPrinted>2019-03-15T12:56:29Z</cp:lastPrinted>
  <dcterms:created xsi:type="dcterms:W3CDTF">2016-02-09T12:24:20Z</dcterms:created>
  <dcterms:modified xsi:type="dcterms:W3CDTF">2020-12-02T18:10:59Z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07065535-4c8f-4990-b855-3ccc527ceeb6</vt:lpwstr>
  </property>
  <property fmtid="{D5CDD505-2E9C-101B-9397-08002B2CF9AE}" pid="3" name="Vocalink LimitedClassification">
    <vt:lpwstr>Unclassified</vt:lpwstr>
  </property>
</Properties>
</file>