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37E672" w14:textId="77777777" w:rsidR="009C2462" w:rsidRPr="003437ED" w:rsidRDefault="00E93AE3" w:rsidP="00E75D6F">
      <w:pPr>
        <w:pStyle w:val="ProductFamily"/>
        <w:tabs>
          <w:tab w:val="left" w:pos="5103"/>
        </w:tabs>
      </w:pPr>
      <w:r>
        <w:t>Standards</w:t>
      </w:r>
    </w:p>
    <w:p w14:paraId="2437E673" w14:textId="0E6E3F47" w:rsidR="009C2462" w:rsidRPr="003437ED" w:rsidRDefault="00E93AE3" w:rsidP="009C2462">
      <w:pPr>
        <w:pStyle w:val="ProductName"/>
      </w:pPr>
      <w:r>
        <w:t xml:space="preserve">Standards </w:t>
      </w:r>
      <w:r w:rsidR="004E199E">
        <w:t xml:space="preserve">Release </w:t>
      </w:r>
      <w:r w:rsidR="0005476A">
        <w:t>20</w:t>
      </w:r>
      <w:r w:rsidR="005F35F2">
        <w:t>2</w:t>
      </w:r>
      <w:r w:rsidR="00073D59">
        <w:t>7</w:t>
      </w:r>
    </w:p>
    <w:p w14:paraId="2437E674" w14:textId="58B1F8DA" w:rsidR="00BF5777" w:rsidRDefault="00015BF8" w:rsidP="00677685">
      <w:pPr>
        <w:pStyle w:val="DocumentTitle"/>
        <w:spacing w:before="1880"/>
      </w:pPr>
      <w:r>
        <w:t>Discussion Paper</w:t>
      </w:r>
    </w:p>
    <w:p w14:paraId="22EF3163" w14:textId="03AA82FB" w:rsidR="000E3739" w:rsidRDefault="006446D7" w:rsidP="007E5450">
      <w:pPr>
        <w:pStyle w:val="Releasedate"/>
        <w:spacing w:before="120" w:after="360"/>
        <w:rPr>
          <w:sz w:val="36"/>
          <w:szCs w:val="36"/>
        </w:rPr>
      </w:pPr>
      <w:r>
        <w:rPr>
          <w:sz w:val="36"/>
          <w:szCs w:val="36"/>
        </w:rPr>
        <w:t>Corporate Actions</w:t>
      </w:r>
      <w:r w:rsidR="00073D59">
        <w:rPr>
          <w:sz w:val="36"/>
          <w:szCs w:val="36"/>
        </w:rPr>
        <w:t xml:space="preserve"> </w:t>
      </w:r>
      <w:r w:rsidR="00DB7429">
        <w:rPr>
          <w:sz w:val="36"/>
          <w:szCs w:val="36"/>
        </w:rPr>
        <w:t>&amp; Market Claims</w:t>
      </w:r>
      <w:r w:rsidR="008A6FF8">
        <w:rPr>
          <w:sz w:val="36"/>
          <w:szCs w:val="36"/>
        </w:rPr>
        <w:t xml:space="preserve"> </w:t>
      </w:r>
    </w:p>
    <w:p w14:paraId="2437E675" w14:textId="7079FF85" w:rsidR="00C952CB" w:rsidRDefault="00073D59" w:rsidP="007E5450">
      <w:pPr>
        <w:pStyle w:val="Releasedate"/>
        <w:spacing w:before="120" w:after="360"/>
        <w:rPr>
          <w:sz w:val="36"/>
          <w:szCs w:val="36"/>
        </w:rPr>
      </w:pPr>
      <w:r>
        <w:rPr>
          <w:sz w:val="36"/>
          <w:szCs w:val="36"/>
        </w:rPr>
        <w:t>ISO15022 &amp; ISO</w:t>
      </w:r>
      <w:r w:rsidR="000E3739">
        <w:rPr>
          <w:sz w:val="36"/>
          <w:szCs w:val="36"/>
        </w:rPr>
        <w:t>20022</w:t>
      </w:r>
    </w:p>
    <w:p w14:paraId="79DC7F74" w14:textId="77777777" w:rsidR="00DA4BF5" w:rsidRDefault="00DA4BF5" w:rsidP="007E5450">
      <w:pPr>
        <w:pStyle w:val="Releasedate"/>
        <w:spacing w:before="120" w:after="360"/>
        <w:rPr>
          <w:sz w:val="36"/>
          <w:szCs w:val="36"/>
        </w:rPr>
      </w:pPr>
    </w:p>
    <w:p w14:paraId="2F983DE5" w14:textId="77777777" w:rsidR="00DA4BF5" w:rsidRDefault="00DA4BF5" w:rsidP="007E5450">
      <w:pPr>
        <w:pStyle w:val="Releasedate"/>
        <w:spacing w:before="120" w:after="360"/>
        <w:rPr>
          <w:sz w:val="36"/>
          <w:szCs w:val="36"/>
        </w:rPr>
      </w:pPr>
    </w:p>
    <w:p w14:paraId="2437E676" w14:textId="632E1FF0" w:rsidR="00406AAE" w:rsidRPr="00406AAE" w:rsidRDefault="0031581B" w:rsidP="004131ED">
      <w:pPr>
        <w:spacing w:before="1080" w:after="0"/>
      </w:pPr>
      <w:r>
        <w:t>Distribution:</w:t>
      </w:r>
      <w:r w:rsidR="00427104">
        <w:tab/>
      </w:r>
      <w:r>
        <w:tab/>
      </w:r>
      <w:r w:rsidR="006B564B" w:rsidRPr="006B564B">
        <w:t>Corporate Action</w:t>
      </w:r>
      <w:r w:rsidR="00303366" w:rsidRPr="006B564B">
        <w:t xml:space="preserve"> </w:t>
      </w:r>
      <w:r w:rsidR="00BF5777" w:rsidRPr="00303366">
        <w:t>Maintenance Working Group</w:t>
      </w:r>
    </w:p>
    <w:p w14:paraId="718F355E" w14:textId="4C7C9A09" w:rsidR="001B1CE4" w:rsidRDefault="00406AAE" w:rsidP="00DE305E">
      <w:pPr>
        <w:spacing w:before="0" w:after="0"/>
      </w:pPr>
      <w:r w:rsidRPr="00406AAE">
        <w:t>Author:</w:t>
      </w:r>
      <w:r w:rsidRPr="00406AAE">
        <w:tab/>
      </w:r>
      <w:r w:rsidR="0031581B">
        <w:tab/>
      </w:r>
      <w:r w:rsidR="00427104">
        <w:tab/>
      </w:r>
      <w:r w:rsidR="006B564B" w:rsidRPr="006B564B">
        <w:t>Miriam Ortseifen</w:t>
      </w:r>
    </w:p>
    <w:p w14:paraId="2437E679" w14:textId="73D4DA9B" w:rsidR="00BF5777" w:rsidRDefault="00BF5777" w:rsidP="00DE305E">
      <w:pPr>
        <w:spacing w:before="0" w:after="0"/>
      </w:pPr>
      <w:r>
        <w:t>Date Issued</w:t>
      </w:r>
      <w:r w:rsidRPr="00406AAE">
        <w:t>:</w:t>
      </w:r>
      <w:r w:rsidR="00427104">
        <w:tab/>
      </w:r>
      <w:r w:rsidRPr="00406AAE">
        <w:tab/>
      </w:r>
      <w:r w:rsidR="00F54F6E">
        <w:rPr>
          <w:b/>
          <w:bCs/>
          <w:color w:val="000000" w:themeColor="text1"/>
        </w:rPr>
        <w:t>11</w:t>
      </w:r>
      <w:r w:rsidR="0082720B" w:rsidRPr="0082720B">
        <w:rPr>
          <w:b/>
          <w:bCs/>
          <w:color w:val="000000" w:themeColor="text1"/>
          <w:vertAlign w:val="superscript"/>
        </w:rPr>
        <w:t>th</w:t>
      </w:r>
      <w:r w:rsidR="0082720B">
        <w:rPr>
          <w:b/>
          <w:bCs/>
          <w:color w:val="000000" w:themeColor="text1"/>
        </w:rPr>
        <w:t xml:space="preserve"> </w:t>
      </w:r>
      <w:r w:rsidR="00F54F6E">
        <w:rPr>
          <w:b/>
          <w:bCs/>
          <w:color w:val="000000" w:themeColor="text1"/>
        </w:rPr>
        <w:t>September</w:t>
      </w:r>
      <w:r w:rsidR="00F54F6E" w:rsidRPr="007F72FB">
        <w:rPr>
          <w:b/>
          <w:bCs/>
          <w:color w:val="000000" w:themeColor="text1"/>
        </w:rPr>
        <w:t xml:space="preserve"> </w:t>
      </w:r>
      <w:r w:rsidR="000E3739" w:rsidRPr="007F72FB">
        <w:rPr>
          <w:b/>
          <w:bCs/>
          <w:color w:val="000000" w:themeColor="text1"/>
        </w:rPr>
        <w:t>2026</w:t>
      </w:r>
    </w:p>
    <w:p w14:paraId="0E93D185" w14:textId="1AD6EB4F" w:rsidR="00DA4BF5" w:rsidRPr="004945FD" w:rsidRDefault="00DA4BF5" w:rsidP="00DE305E">
      <w:pPr>
        <w:spacing w:before="0" w:after="0"/>
      </w:pPr>
      <w:r>
        <w:t>Version:</w:t>
      </w:r>
      <w:r>
        <w:tab/>
      </w:r>
      <w:r w:rsidR="00427104">
        <w:tab/>
      </w:r>
      <w:r w:rsidR="003829B1" w:rsidRPr="007F72FB">
        <w:rPr>
          <w:color w:val="000000" w:themeColor="text1"/>
        </w:rPr>
        <w:t>v</w:t>
      </w:r>
      <w:r w:rsidR="00F54F6E">
        <w:rPr>
          <w:color w:val="000000" w:themeColor="text1"/>
        </w:rPr>
        <w:t>2.0</w:t>
      </w:r>
    </w:p>
    <w:p w14:paraId="6413CFED" w14:textId="7D216F3F" w:rsidR="00A27070" w:rsidRDefault="0031581B" w:rsidP="00DE305E">
      <w:pPr>
        <w:spacing w:before="0" w:after="0"/>
        <w:sectPr w:rsidR="00A27070" w:rsidSect="00487603">
          <w:headerReference w:type="even" r:id="rId12"/>
          <w:headerReference w:type="default" r:id="rId13"/>
          <w:footerReference w:type="even" r:id="rId14"/>
          <w:footerReference w:type="default" r:id="rId15"/>
          <w:headerReference w:type="first" r:id="rId16"/>
          <w:footerReference w:type="first" r:id="rId17"/>
          <w:type w:val="oddPage"/>
          <w:pgSz w:w="11909" w:h="16834" w:code="9"/>
          <w:pgMar w:top="1418" w:right="1419" w:bottom="1259" w:left="1701" w:header="1418" w:footer="1418" w:gutter="0"/>
          <w:cols w:space="720"/>
          <w:titlePg/>
          <w:docGrid w:linePitch="360"/>
        </w:sectPr>
      </w:pPr>
      <w:r>
        <w:t>M</w:t>
      </w:r>
      <w:r w:rsidR="00427104">
        <w:t>WG M</w:t>
      </w:r>
      <w:r>
        <w:t xml:space="preserve">eeting Date: </w:t>
      </w:r>
      <w:r>
        <w:tab/>
      </w:r>
      <w:r w:rsidR="004945FD" w:rsidRPr="00617F89">
        <w:t>August 2</w:t>
      </w:r>
      <w:r w:rsidR="00200F47">
        <w:t>5</w:t>
      </w:r>
      <w:r w:rsidR="00617F89" w:rsidRPr="00617F89">
        <w:t>, 202</w:t>
      </w:r>
      <w:r w:rsidR="00200F47">
        <w:t>6</w:t>
      </w:r>
    </w:p>
    <w:p w14:paraId="2437E67C" w14:textId="671CAC0F" w:rsidR="001B1CE4" w:rsidRPr="00A41CAD" w:rsidRDefault="001B1CE4" w:rsidP="00A41CAD">
      <w:pPr>
        <w:spacing w:before="0" w:after="0"/>
        <w:rPr>
          <w:b/>
          <w:bCs/>
          <w:sz w:val="40"/>
          <w:szCs w:val="40"/>
        </w:rPr>
      </w:pPr>
      <w:r w:rsidRPr="00A41CAD">
        <w:rPr>
          <w:b/>
          <w:bCs/>
          <w:sz w:val="40"/>
          <w:szCs w:val="40"/>
        </w:rPr>
        <w:lastRenderedPageBreak/>
        <w:t>Table of Contents</w:t>
      </w:r>
    </w:p>
    <w:sdt>
      <w:sdtPr>
        <w:rPr>
          <w:b w:val="0"/>
          <w:noProof/>
          <w:sz w:val="20"/>
        </w:rPr>
        <w:id w:val="-319120611"/>
        <w:docPartObj>
          <w:docPartGallery w:val="Table of Contents"/>
          <w:docPartUnique/>
        </w:docPartObj>
      </w:sdtPr>
      <w:sdtEndPr>
        <w:rPr>
          <w:b/>
        </w:rPr>
      </w:sdtEndPr>
      <w:sdtContent>
        <w:p w14:paraId="4AE055FB" w14:textId="02DF9013" w:rsidR="002C6602" w:rsidRPr="00B76694" w:rsidRDefault="002C6602">
          <w:pPr>
            <w:pStyle w:val="TOCHeading"/>
            <w:rPr>
              <w:sz w:val="2"/>
              <w:szCs w:val="2"/>
            </w:rPr>
          </w:pPr>
        </w:p>
        <w:p w14:paraId="5DF96F81" w14:textId="7046DA65" w:rsidR="004D716B" w:rsidRDefault="002C6602">
          <w:pPr>
            <w:pStyle w:val="TOC1"/>
            <w:rPr>
              <w:rFonts w:asciiTheme="minorHAnsi" w:eastAsiaTheme="minorEastAsia" w:hAnsiTheme="minorHAnsi" w:cstheme="minorBidi"/>
              <w:b w:val="0"/>
              <w:kern w:val="2"/>
              <w:sz w:val="24"/>
              <w:szCs w:val="24"/>
              <w:lang w:val="en-US"/>
              <w14:ligatures w14:val="standardContextual"/>
            </w:rPr>
          </w:pPr>
          <w:r>
            <w:fldChar w:fldCharType="begin"/>
          </w:r>
          <w:r>
            <w:instrText xml:space="preserve"> TOC \o "1-3" \h \z \u </w:instrText>
          </w:r>
          <w:r>
            <w:fldChar w:fldCharType="separate"/>
          </w:r>
          <w:hyperlink w:anchor="_Toc237969593" w:history="1">
            <w:r w:rsidR="004D716B" w:rsidRPr="00691CA6">
              <w:rPr>
                <w:rStyle w:val="Hyperlink"/>
              </w:rPr>
              <w:t>1</w:t>
            </w:r>
            <w:r w:rsidR="004D716B">
              <w:rPr>
                <w:rFonts w:asciiTheme="minorHAnsi" w:eastAsiaTheme="minorEastAsia" w:hAnsiTheme="minorHAnsi" w:cstheme="minorBidi"/>
                <w:b w:val="0"/>
                <w:kern w:val="2"/>
                <w:sz w:val="24"/>
                <w:szCs w:val="24"/>
                <w:lang w:val="en-US"/>
                <w14:ligatures w14:val="standardContextual"/>
              </w:rPr>
              <w:tab/>
            </w:r>
            <w:r w:rsidR="004D716B" w:rsidRPr="00691CA6">
              <w:rPr>
                <w:rStyle w:val="Hyperlink"/>
              </w:rPr>
              <w:t>Introduction</w:t>
            </w:r>
            <w:r w:rsidR="004D716B">
              <w:rPr>
                <w:webHidden/>
              </w:rPr>
              <w:tab/>
            </w:r>
            <w:r w:rsidR="004D716B">
              <w:rPr>
                <w:webHidden/>
              </w:rPr>
              <w:fldChar w:fldCharType="begin"/>
            </w:r>
            <w:r w:rsidR="004D716B">
              <w:rPr>
                <w:webHidden/>
              </w:rPr>
              <w:instrText xml:space="preserve"> PAGEREF _Toc237969593 \h </w:instrText>
            </w:r>
            <w:r w:rsidR="004D716B">
              <w:rPr>
                <w:webHidden/>
              </w:rPr>
            </w:r>
            <w:r w:rsidR="004D716B">
              <w:rPr>
                <w:webHidden/>
              </w:rPr>
              <w:fldChar w:fldCharType="separate"/>
            </w:r>
            <w:r w:rsidR="004D716B">
              <w:rPr>
                <w:webHidden/>
              </w:rPr>
              <w:t>4</w:t>
            </w:r>
            <w:r w:rsidR="004D716B">
              <w:rPr>
                <w:webHidden/>
              </w:rPr>
              <w:fldChar w:fldCharType="end"/>
            </w:r>
          </w:hyperlink>
        </w:p>
        <w:p w14:paraId="453789CB" w14:textId="3DAAAB14"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594" w:history="1">
            <w:r w:rsidRPr="00691CA6">
              <w:rPr>
                <w:rStyle w:val="Hyperlink"/>
              </w:rPr>
              <w:t>2</w:t>
            </w:r>
            <w:r>
              <w:rPr>
                <w:rFonts w:asciiTheme="minorHAnsi" w:eastAsiaTheme="minorEastAsia" w:hAnsiTheme="minorHAnsi" w:cstheme="minorBidi"/>
                <w:b w:val="0"/>
                <w:kern w:val="2"/>
                <w:sz w:val="24"/>
                <w:szCs w:val="24"/>
                <w:lang w:val="en-US"/>
                <w14:ligatures w14:val="standardContextual"/>
              </w:rPr>
              <w:tab/>
            </w:r>
            <w:r w:rsidRPr="00691CA6">
              <w:rPr>
                <w:rStyle w:val="Hyperlink"/>
              </w:rPr>
              <w:t>Overview of MT submitted Change Requests</w:t>
            </w:r>
            <w:r>
              <w:rPr>
                <w:webHidden/>
              </w:rPr>
              <w:tab/>
            </w:r>
            <w:r>
              <w:rPr>
                <w:webHidden/>
              </w:rPr>
              <w:fldChar w:fldCharType="begin"/>
            </w:r>
            <w:r>
              <w:rPr>
                <w:webHidden/>
              </w:rPr>
              <w:instrText xml:space="preserve"> PAGEREF _Toc237969594 \h </w:instrText>
            </w:r>
            <w:r>
              <w:rPr>
                <w:webHidden/>
              </w:rPr>
            </w:r>
            <w:r>
              <w:rPr>
                <w:webHidden/>
              </w:rPr>
              <w:fldChar w:fldCharType="separate"/>
            </w:r>
            <w:r>
              <w:rPr>
                <w:webHidden/>
              </w:rPr>
              <w:t>6</w:t>
            </w:r>
            <w:r>
              <w:rPr>
                <w:webHidden/>
              </w:rPr>
              <w:fldChar w:fldCharType="end"/>
            </w:r>
          </w:hyperlink>
        </w:p>
        <w:p w14:paraId="7EAE1A17" w14:textId="48062F7A"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595" w:history="1">
            <w:r w:rsidRPr="00691CA6">
              <w:rPr>
                <w:rStyle w:val="Hyperlink"/>
              </w:rPr>
              <w:t>2.1 003203 - Changes to Market Claims sequence in MT567</w:t>
            </w:r>
            <w:r>
              <w:rPr>
                <w:webHidden/>
              </w:rPr>
              <w:tab/>
            </w:r>
            <w:r>
              <w:rPr>
                <w:webHidden/>
              </w:rPr>
              <w:fldChar w:fldCharType="begin"/>
            </w:r>
            <w:r>
              <w:rPr>
                <w:webHidden/>
              </w:rPr>
              <w:instrText xml:space="preserve"> PAGEREF _Toc237969595 \h </w:instrText>
            </w:r>
            <w:r>
              <w:rPr>
                <w:webHidden/>
              </w:rPr>
            </w:r>
            <w:r>
              <w:rPr>
                <w:webHidden/>
              </w:rPr>
              <w:fldChar w:fldCharType="separate"/>
            </w:r>
            <w:r>
              <w:rPr>
                <w:webHidden/>
              </w:rPr>
              <w:t>6</w:t>
            </w:r>
            <w:r>
              <w:rPr>
                <w:webHidden/>
              </w:rPr>
              <w:fldChar w:fldCharType="end"/>
            </w:r>
          </w:hyperlink>
        </w:p>
        <w:p w14:paraId="782BF364" w14:textId="4092335F"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596" w:history="1">
            <w:r w:rsidRPr="00691CA6">
              <w:rPr>
                <w:rStyle w:val="Hyperlink"/>
              </w:rPr>
              <w:t>2.1.1</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Analysis</w:t>
            </w:r>
            <w:r>
              <w:rPr>
                <w:webHidden/>
              </w:rPr>
              <w:tab/>
            </w:r>
            <w:r>
              <w:rPr>
                <w:webHidden/>
              </w:rPr>
              <w:fldChar w:fldCharType="begin"/>
            </w:r>
            <w:r>
              <w:rPr>
                <w:webHidden/>
              </w:rPr>
              <w:instrText xml:space="preserve"> PAGEREF _Toc237969596 \h </w:instrText>
            </w:r>
            <w:r>
              <w:rPr>
                <w:webHidden/>
              </w:rPr>
            </w:r>
            <w:r>
              <w:rPr>
                <w:webHidden/>
              </w:rPr>
              <w:fldChar w:fldCharType="separate"/>
            </w:r>
            <w:r>
              <w:rPr>
                <w:webHidden/>
              </w:rPr>
              <w:t>7</w:t>
            </w:r>
            <w:r>
              <w:rPr>
                <w:webHidden/>
              </w:rPr>
              <w:fldChar w:fldCharType="end"/>
            </w:r>
          </w:hyperlink>
        </w:p>
        <w:p w14:paraId="49253A17" w14:textId="2921F1CF"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597" w:history="1">
            <w:r w:rsidRPr="00691CA6">
              <w:rPr>
                <w:rStyle w:val="Hyperlink"/>
              </w:rPr>
              <w:t>2.1.2</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MWG Decision</w:t>
            </w:r>
            <w:r>
              <w:rPr>
                <w:webHidden/>
              </w:rPr>
              <w:tab/>
            </w:r>
            <w:r>
              <w:rPr>
                <w:webHidden/>
              </w:rPr>
              <w:fldChar w:fldCharType="begin"/>
            </w:r>
            <w:r>
              <w:rPr>
                <w:webHidden/>
              </w:rPr>
              <w:instrText xml:space="preserve"> PAGEREF _Toc237969597 \h </w:instrText>
            </w:r>
            <w:r>
              <w:rPr>
                <w:webHidden/>
              </w:rPr>
            </w:r>
            <w:r>
              <w:rPr>
                <w:webHidden/>
              </w:rPr>
              <w:fldChar w:fldCharType="separate"/>
            </w:r>
            <w:r>
              <w:rPr>
                <w:webHidden/>
              </w:rPr>
              <w:t>13</w:t>
            </w:r>
            <w:r>
              <w:rPr>
                <w:webHidden/>
              </w:rPr>
              <w:fldChar w:fldCharType="end"/>
            </w:r>
          </w:hyperlink>
        </w:p>
        <w:p w14:paraId="34325A73" w14:textId="230B1714"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598" w:history="1">
            <w:r w:rsidRPr="00691CA6">
              <w:rPr>
                <w:rStyle w:val="Hyperlink"/>
              </w:rPr>
              <w:t>2.2</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003208 - Add Price Calculation Method (PRCM) to sequence E1 in MT564</w:t>
            </w:r>
            <w:r>
              <w:rPr>
                <w:webHidden/>
              </w:rPr>
              <w:tab/>
            </w:r>
            <w:r>
              <w:rPr>
                <w:webHidden/>
              </w:rPr>
              <w:fldChar w:fldCharType="begin"/>
            </w:r>
            <w:r>
              <w:rPr>
                <w:webHidden/>
              </w:rPr>
              <w:instrText xml:space="preserve"> PAGEREF _Toc237969598 \h </w:instrText>
            </w:r>
            <w:r>
              <w:rPr>
                <w:webHidden/>
              </w:rPr>
            </w:r>
            <w:r>
              <w:rPr>
                <w:webHidden/>
              </w:rPr>
              <w:fldChar w:fldCharType="separate"/>
            </w:r>
            <w:r>
              <w:rPr>
                <w:webHidden/>
              </w:rPr>
              <w:t>14</w:t>
            </w:r>
            <w:r>
              <w:rPr>
                <w:webHidden/>
              </w:rPr>
              <w:fldChar w:fldCharType="end"/>
            </w:r>
          </w:hyperlink>
        </w:p>
        <w:p w14:paraId="0AC4BC4E" w14:textId="24E9F64E"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599" w:history="1">
            <w:r w:rsidRPr="00691CA6">
              <w:rPr>
                <w:rStyle w:val="Hyperlink"/>
              </w:rPr>
              <w:t>2.2.1</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Analysis</w:t>
            </w:r>
            <w:r>
              <w:rPr>
                <w:webHidden/>
              </w:rPr>
              <w:tab/>
            </w:r>
            <w:r>
              <w:rPr>
                <w:webHidden/>
              </w:rPr>
              <w:fldChar w:fldCharType="begin"/>
            </w:r>
            <w:r>
              <w:rPr>
                <w:webHidden/>
              </w:rPr>
              <w:instrText xml:space="preserve"> PAGEREF _Toc237969599 \h </w:instrText>
            </w:r>
            <w:r>
              <w:rPr>
                <w:webHidden/>
              </w:rPr>
            </w:r>
            <w:r>
              <w:rPr>
                <w:webHidden/>
              </w:rPr>
              <w:fldChar w:fldCharType="separate"/>
            </w:r>
            <w:r>
              <w:rPr>
                <w:webHidden/>
              </w:rPr>
              <w:t>15</w:t>
            </w:r>
            <w:r>
              <w:rPr>
                <w:webHidden/>
              </w:rPr>
              <w:fldChar w:fldCharType="end"/>
            </w:r>
          </w:hyperlink>
        </w:p>
        <w:p w14:paraId="3878BD99" w14:textId="53ADC75A"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00" w:history="1">
            <w:r w:rsidRPr="00691CA6">
              <w:rPr>
                <w:rStyle w:val="Hyperlink"/>
              </w:rPr>
              <w:t>2.2.1.1 ISO 15022 Illustration</w:t>
            </w:r>
            <w:r>
              <w:rPr>
                <w:webHidden/>
              </w:rPr>
              <w:tab/>
            </w:r>
            <w:r>
              <w:rPr>
                <w:webHidden/>
              </w:rPr>
              <w:fldChar w:fldCharType="begin"/>
            </w:r>
            <w:r>
              <w:rPr>
                <w:webHidden/>
              </w:rPr>
              <w:instrText xml:space="preserve"> PAGEREF _Toc237969600 \h </w:instrText>
            </w:r>
            <w:r>
              <w:rPr>
                <w:webHidden/>
              </w:rPr>
            </w:r>
            <w:r>
              <w:rPr>
                <w:webHidden/>
              </w:rPr>
              <w:fldChar w:fldCharType="separate"/>
            </w:r>
            <w:r>
              <w:rPr>
                <w:webHidden/>
              </w:rPr>
              <w:t>15</w:t>
            </w:r>
            <w:r>
              <w:rPr>
                <w:webHidden/>
              </w:rPr>
              <w:fldChar w:fldCharType="end"/>
            </w:r>
          </w:hyperlink>
        </w:p>
        <w:p w14:paraId="0B0E7871" w14:textId="56934244"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01" w:history="1">
            <w:r w:rsidRPr="00691CA6">
              <w:rPr>
                <w:rStyle w:val="Hyperlink"/>
              </w:rPr>
              <w:t>2.2.1.2 ISO 20022 Illustration</w:t>
            </w:r>
            <w:r>
              <w:rPr>
                <w:webHidden/>
              </w:rPr>
              <w:tab/>
            </w:r>
            <w:r>
              <w:rPr>
                <w:webHidden/>
              </w:rPr>
              <w:fldChar w:fldCharType="begin"/>
            </w:r>
            <w:r>
              <w:rPr>
                <w:webHidden/>
              </w:rPr>
              <w:instrText xml:space="preserve"> PAGEREF _Toc237969601 \h </w:instrText>
            </w:r>
            <w:r>
              <w:rPr>
                <w:webHidden/>
              </w:rPr>
            </w:r>
            <w:r>
              <w:rPr>
                <w:webHidden/>
              </w:rPr>
              <w:fldChar w:fldCharType="separate"/>
            </w:r>
            <w:r>
              <w:rPr>
                <w:webHidden/>
              </w:rPr>
              <w:t>16</w:t>
            </w:r>
            <w:r>
              <w:rPr>
                <w:webHidden/>
              </w:rPr>
              <w:fldChar w:fldCharType="end"/>
            </w:r>
          </w:hyperlink>
        </w:p>
        <w:p w14:paraId="452F4311" w14:textId="4EA84AE8"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02" w:history="1">
            <w:r w:rsidRPr="00691CA6">
              <w:rPr>
                <w:rStyle w:val="Hyperlink"/>
              </w:rPr>
              <w:t>2.2.2</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MWG Decision</w:t>
            </w:r>
            <w:r>
              <w:rPr>
                <w:webHidden/>
              </w:rPr>
              <w:tab/>
            </w:r>
            <w:r>
              <w:rPr>
                <w:webHidden/>
              </w:rPr>
              <w:fldChar w:fldCharType="begin"/>
            </w:r>
            <w:r>
              <w:rPr>
                <w:webHidden/>
              </w:rPr>
              <w:instrText xml:space="preserve"> PAGEREF _Toc237969602 \h </w:instrText>
            </w:r>
            <w:r>
              <w:rPr>
                <w:webHidden/>
              </w:rPr>
            </w:r>
            <w:r>
              <w:rPr>
                <w:webHidden/>
              </w:rPr>
              <w:fldChar w:fldCharType="separate"/>
            </w:r>
            <w:r>
              <w:rPr>
                <w:webHidden/>
              </w:rPr>
              <w:t>17</w:t>
            </w:r>
            <w:r>
              <w:rPr>
                <w:webHidden/>
              </w:rPr>
              <w:fldChar w:fldCharType="end"/>
            </w:r>
          </w:hyperlink>
        </w:p>
        <w:p w14:paraId="412CCFF9" w14:textId="4561E23E"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03" w:history="1">
            <w:r w:rsidRPr="00691CA6">
              <w:rPr>
                <w:rStyle w:val="Hyperlink"/>
              </w:rPr>
              <w:t>2.3</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003210 - Add Format Option C For AVAL in MT564 and MT566</w:t>
            </w:r>
            <w:r>
              <w:rPr>
                <w:webHidden/>
              </w:rPr>
              <w:tab/>
            </w:r>
            <w:r>
              <w:rPr>
                <w:webHidden/>
              </w:rPr>
              <w:fldChar w:fldCharType="begin"/>
            </w:r>
            <w:r>
              <w:rPr>
                <w:webHidden/>
              </w:rPr>
              <w:instrText xml:space="preserve"> PAGEREF _Toc237969603 \h </w:instrText>
            </w:r>
            <w:r>
              <w:rPr>
                <w:webHidden/>
              </w:rPr>
            </w:r>
            <w:r>
              <w:rPr>
                <w:webHidden/>
              </w:rPr>
              <w:fldChar w:fldCharType="separate"/>
            </w:r>
            <w:r>
              <w:rPr>
                <w:webHidden/>
              </w:rPr>
              <w:t>18</w:t>
            </w:r>
            <w:r>
              <w:rPr>
                <w:webHidden/>
              </w:rPr>
              <w:fldChar w:fldCharType="end"/>
            </w:r>
          </w:hyperlink>
        </w:p>
        <w:p w14:paraId="6F335367" w14:textId="160D14A7"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04" w:history="1">
            <w:r w:rsidRPr="00691CA6">
              <w:rPr>
                <w:rStyle w:val="Hyperlink"/>
              </w:rPr>
              <w:t>2.3.1  Analysis</w:t>
            </w:r>
            <w:r>
              <w:rPr>
                <w:webHidden/>
              </w:rPr>
              <w:tab/>
            </w:r>
            <w:r>
              <w:rPr>
                <w:webHidden/>
              </w:rPr>
              <w:fldChar w:fldCharType="begin"/>
            </w:r>
            <w:r>
              <w:rPr>
                <w:webHidden/>
              </w:rPr>
              <w:instrText xml:space="preserve"> PAGEREF _Toc237969604 \h </w:instrText>
            </w:r>
            <w:r>
              <w:rPr>
                <w:webHidden/>
              </w:rPr>
            </w:r>
            <w:r>
              <w:rPr>
                <w:webHidden/>
              </w:rPr>
              <w:fldChar w:fldCharType="separate"/>
            </w:r>
            <w:r>
              <w:rPr>
                <w:webHidden/>
              </w:rPr>
              <w:t>19</w:t>
            </w:r>
            <w:r>
              <w:rPr>
                <w:webHidden/>
              </w:rPr>
              <w:fldChar w:fldCharType="end"/>
            </w:r>
          </w:hyperlink>
        </w:p>
        <w:p w14:paraId="1F138F5B" w14:textId="751B26BB"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05" w:history="1">
            <w:r w:rsidRPr="00691CA6">
              <w:rPr>
                <w:rStyle w:val="Hyperlink"/>
              </w:rPr>
              <w:t>2.3.1.1 ISO 15022 Illustration</w:t>
            </w:r>
            <w:r>
              <w:rPr>
                <w:webHidden/>
              </w:rPr>
              <w:tab/>
            </w:r>
            <w:r>
              <w:rPr>
                <w:webHidden/>
              </w:rPr>
              <w:fldChar w:fldCharType="begin"/>
            </w:r>
            <w:r>
              <w:rPr>
                <w:webHidden/>
              </w:rPr>
              <w:instrText xml:space="preserve"> PAGEREF _Toc237969605 \h </w:instrText>
            </w:r>
            <w:r>
              <w:rPr>
                <w:webHidden/>
              </w:rPr>
            </w:r>
            <w:r>
              <w:rPr>
                <w:webHidden/>
              </w:rPr>
              <w:fldChar w:fldCharType="separate"/>
            </w:r>
            <w:r>
              <w:rPr>
                <w:webHidden/>
              </w:rPr>
              <w:t>19</w:t>
            </w:r>
            <w:r>
              <w:rPr>
                <w:webHidden/>
              </w:rPr>
              <w:fldChar w:fldCharType="end"/>
            </w:r>
          </w:hyperlink>
        </w:p>
        <w:p w14:paraId="4C6F5021" w14:textId="673654B8"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06" w:history="1">
            <w:r w:rsidRPr="00691CA6">
              <w:rPr>
                <w:rStyle w:val="Hyperlink"/>
              </w:rPr>
              <w:t>2.3.1.2 ISO 20022 Illustration</w:t>
            </w:r>
            <w:r>
              <w:rPr>
                <w:webHidden/>
              </w:rPr>
              <w:tab/>
            </w:r>
            <w:r>
              <w:rPr>
                <w:webHidden/>
              </w:rPr>
              <w:fldChar w:fldCharType="begin"/>
            </w:r>
            <w:r>
              <w:rPr>
                <w:webHidden/>
              </w:rPr>
              <w:instrText xml:space="preserve"> PAGEREF _Toc237969606 \h </w:instrText>
            </w:r>
            <w:r>
              <w:rPr>
                <w:webHidden/>
              </w:rPr>
            </w:r>
            <w:r>
              <w:rPr>
                <w:webHidden/>
              </w:rPr>
              <w:fldChar w:fldCharType="separate"/>
            </w:r>
            <w:r>
              <w:rPr>
                <w:webHidden/>
              </w:rPr>
              <w:t>21</w:t>
            </w:r>
            <w:r>
              <w:rPr>
                <w:webHidden/>
              </w:rPr>
              <w:fldChar w:fldCharType="end"/>
            </w:r>
          </w:hyperlink>
        </w:p>
        <w:p w14:paraId="6561D30F" w14:textId="4CC081C5"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07" w:history="1">
            <w:r w:rsidRPr="00691CA6">
              <w:rPr>
                <w:rStyle w:val="Hyperlink"/>
              </w:rPr>
              <w:t>2.3.2  MWG Decision</w:t>
            </w:r>
            <w:r>
              <w:rPr>
                <w:webHidden/>
              </w:rPr>
              <w:tab/>
            </w:r>
            <w:r>
              <w:rPr>
                <w:webHidden/>
              </w:rPr>
              <w:fldChar w:fldCharType="begin"/>
            </w:r>
            <w:r>
              <w:rPr>
                <w:webHidden/>
              </w:rPr>
              <w:instrText xml:space="preserve"> PAGEREF _Toc237969607 \h </w:instrText>
            </w:r>
            <w:r>
              <w:rPr>
                <w:webHidden/>
              </w:rPr>
            </w:r>
            <w:r>
              <w:rPr>
                <w:webHidden/>
              </w:rPr>
              <w:fldChar w:fldCharType="separate"/>
            </w:r>
            <w:r>
              <w:rPr>
                <w:webHidden/>
              </w:rPr>
              <w:t>21</w:t>
            </w:r>
            <w:r>
              <w:rPr>
                <w:webHidden/>
              </w:rPr>
              <w:fldChar w:fldCharType="end"/>
            </w:r>
          </w:hyperlink>
        </w:p>
        <w:p w14:paraId="74EAD4D1" w14:textId="63FD5EF6"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08" w:history="1">
            <w:r w:rsidRPr="00691CA6">
              <w:rPr>
                <w:rStyle w:val="Hyperlink"/>
              </w:rPr>
              <w:t>2.4</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003224 - Enhancement to Corporate Event notification and advice of premium and discount prices, rates, and amounts</w:t>
            </w:r>
            <w:r>
              <w:rPr>
                <w:webHidden/>
              </w:rPr>
              <w:tab/>
            </w:r>
            <w:r>
              <w:rPr>
                <w:webHidden/>
              </w:rPr>
              <w:fldChar w:fldCharType="begin"/>
            </w:r>
            <w:r>
              <w:rPr>
                <w:webHidden/>
              </w:rPr>
              <w:instrText xml:space="preserve"> PAGEREF _Toc237969608 \h </w:instrText>
            </w:r>
            <w:r>
              <w:rPr>
                <w:webHidden/>
              </w:rPr>
            </w:r>
            <w:r>
              <w:rPr>
                <w:webHidden/>
              </w:rPr>
              <w:fldChar w:fldCharType="separate"/>
            </w:r>
            <w:r>
              <w:rPr>
                <w:webHidden/>
              </w:rPr>
              <w:t>22</w:t>
            </w:r>
            <w:r>
              <w:rPr>
                <w:webHidden/>
              </w:rPr>
              <w:fldChar w:fldCharType="end"/>
            </w:r>
          </w:hyperlink>
        </w:p>
        <w:p w14:paraId="6FF3451E" w14:textId="12CAC797"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09" w:history="1">
            <w:r w:rsidRPr="00691CA6">
              <w:rPr>
                <w:rStyle w:val="Hyperlink"/>
              </w:rPr>
              <w:t>2.4.1 Analysis</w:t>
            </w:r>
            <w:r>
              <w:rPr>
                <w:webHidden/>
              </w:rPr>
              <w:tab/>
            </w:r>
            <w:r>
              <w:rPr>
                <w:webHidden/>
              </w:rPr>
              <w:fldChar w:fldCharType="begin"/>
            </w:r>
            <w:r>
              <w:rPr>
                <w:webHidden/>
              </w:rPr>
              <w:instrText xml:space="preserve"> PAGEREF _Toc237969609 \h </w:instrText>
            </w:r>
            <w:r>
              <w:rPr>
                <w:webHidden/>
              </w:rPr>
            </w:r>
            <w:r>
              <w:rPr>
                <w:webHidden/>
              </w:rPr>
              <w:fldChar w:fldCharType="separate"/>
            </w:r>
            <w:r>
              <w:rPr>
                <w:webHidden/>
              </w:rPr>
              <w:t>25</w:t>
            </w:r>
            <w:r>
              <w:rPr>
                <w:webHidden/>
              </w:rPr>
              <w:fldChar w:fldCharType="end"/>
            </w:r>
          </w:hyperlink>
        </w:p>
        <w:p w14:paraId="62AF7F04" w14:textId="6DABFFCB"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10" w:history="1">
            <w:r w:rsidRPr="00691CA6">
              <w:rPr>
                <w:rStyle w:val="Hyperlink"/>
              </w:rPr>
              <w:t>2.4.1.1</w:t>
            </w:r>
            <w:r>
              <w:rPr>
                <w:rFonts w:asciiTheme="minorHAnsi" w:eastAsiaTheme="minorEastAsia" w:hAnsiTheme="minorHAnsi" w:cstheme="minorBidi"/>
                <w:kern w:val="2"/>
                <w:sz w:val="24"/>
                <w:szCs w:val="24"/>
                <w:lang w:val="en-US"/>
                <w14:ligatures w14:val="standardContextual"/>
              </w:rPr>
              <w:t xml:space="preserve"> </w:t>
            </w:r>
            <w:r w:rsidRPr="00691CA6">
              <w:rPr>
                <w:rStyle w:val="Hyperlink"/>
              </w:rPr>
              <w:t>ISO 15022 Illustration</w:t>
            </w:r>
            <w:r>
              <w:rPr>
                <w:webHidden/>
              </w:rPr>
              <w:tab/>
            </w:r>
            <w:r>
              <w:rPr>
                <w:webHidden/>
              </w:rPr>
              <w:fldChar w:fldCharType="begin"/>
            </w:r>
            <w:r>
              <w:rPr>
                <w:webHidden/>
              </w:rPr>
              <w:instrText xml:space="preserve"> PAGEREF _Toc237969610 \h </w:instrText>
            </w:r>
            <w:r>
              <w:rPr>
                <w:webHidden/>
              </w:rPr>
            </w:r>
            <w:r>
              <w:rPr>
                <w:webHidden/>
              </w:rPr>
              <w:fldChar w:fldCharType="separate"/>
            </w:r>
            <w:r>
              <w:rPr>
                <w:webHidden/>
              </w:rPr>
              <w:t>25</w:t>
            </w:r>
            <w:r>
              <w:rPr>
                <w:webHidden/>
              </w:rPr>
              <w:fldChar w:fldCharType="end"/>
            </w:r>
          </w:hyperlink>
        </w:p>
        <w:p w14:paraId="01A8A4AF" w14:textId="76511BC7"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11" w:history="1">
            <w:r w:rsidRPr="00691CA6">
              <w:rPr>
                <w:rStyle w:val="Hyperlink"/>
              </w:rPr>
              <w:t>2.4.1.2 ISO 20022 Illustration</w:t>
            </w:r>
            <w:r>
              <w:rPr>
                <w:webHidden/>
              </w:rPr>
              <w:tab/>
            </w:r>
            <w:r>
              <w:rPr>
                <w:webHidden/>
              </w:rPr>
              <w:fldChar w:fldCharType="begin"/>
            </w:r>
            <w:r>
              <w:rPr>
                <w:webHidden/>
              </w:rPr>
              <w:instrText xml:space="preserve"> PAGEREF _Toc237969611 \h </w:instrText>
            </w:r>
            <w:r>
              <w:rPr>
                <w:webHidden/>
              </w:rPr>
            </w:r>
            <w:r>
              <w:rPr>
                <w:webHidden/>
              </w:rPr>
              <w:fldChar w:fldCharType="separate"/>
            </w:r>
            <w:r>
              <w:rPr>
                <w:webHidden/>
              </w:rPr>
              <w:t>46</w:t>
            </w:r>
            <w:r>
              <w:rPr>
                <w:webHidden/>
              </w:rPr>
              <w:fldChar w:fldCharType="end"/>
            </w:r>
          </w:hyperlink>
        </w:p>
        <w:p w14:paraId="3DC27416" w14:textId="3FEA7D4C"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12" w:history="1">
            <w:r w:rsidRPr="00691CA6">
              <w:rPr>
                <w:rStyle w:val="Hyperlink"/>
              </w:rPr>
              <w:t>2.4.2  MWG Decision</w:t>
            </w:r>
            <w:r>
              <w:rPr>
                <w:webHidden/>
              </w:rPr>
              <w:tab/>
            </w:r>
            <w:r>
              <w:rPr>
                <w:webHidden/>
              </w:rPr>
              <w:fldChar w:fldCharType="begin"/>
            </w:r>
            <w:r>
              <w:rPr>
                <w:webHidden/>
              </w:rPr>
              <w:instrText xml:space="preserve"> PAGEREF _Toc237969612 \h </w:instrText>
            </w:r>
            <w:r>
              <w:rPr>
                <w:webHidden/>
              </w:rPr>
            </w:r>
            <w:r>
              <w:rPr>
                <w:webHidden/>
              </w:rPr>
              <w:fldChar w:fldCharType="separate"/>
            </w:r>
            <w:r>
              <w:rPr>
                <w:webHidden/>
              </w:rPr>
              <w:t>52</w:t>
            </w:r>
            <w:r>
              <w:rPr>
                <w:webHidden/>
              </w:rPr>
              <w:fldChar w:fldCharType="end"/>
            </w:r>
          </w:hyperlink>
        </w:p>
        <w:p w14:paraId="67EC57C4" w14:textId="1A2914EE"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13" w:history="1">
            <w:r w:rsidRPr="00691CA6">
              <w:rPr>
                <w:rStyle w:val="Hyperlink"/>
              </w:rPr>
              <w:t>2.5</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003236 - Add interim security details for dividend events</w:t>
            </w:r>
            <w:r>
              <w:rPr>
                <w:webHidden/>
              </w:rPr>
              <w:tab/>
            </w:r>
            <w:r>
              <w:rPr>
                <w:webHidden/>
              </w:rPr>
              <w:fldChar w:fldCharType="begin"/>
            </w:r>
            <w:r>
              <w:rPr>
                <w:webHidden/>
              </w:rPr>
              <w:instrText xml:space="preserve"> PAGEREF _Toc237969613 \h </w:instrText>
            </w:r>
            <w:r>
              <w:rPr>
                <w:webHidden/>
              </w:rPr>
            </w:r>
            <w:r>
              <w:rPr>
                <w:webHidden/>
              </w:rPr>
              <w:fldChar w:fldCharType="separate"/>
            </w:r>
            <w:r>
              <w:rPr>
                <w:webHidden/>
              </w:rPr>
              <w:t>53</w:t>
            </w:r>
            <w:r>
              <w:rPr>
                <w:webHidden/>
              </w:rPr>
              <w:fldChar w:fldCharType="end"/>
            </w:r>
          </w:hyperlink>
        </w:p>
        <w:p w14:paraId="70EFF575" w14:textId="74729BE6"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14" w:history="1">
            <w:r w:rsidRPr="00691CA6">
              <w:rPr>
                <w:rStyle w:val="Hyperlink"/>
              </w:rPr>
              <w:t>2.5.1 Analysis</w:t>
            </w:r>
            <w:r>
              <w:rPr>
                <w:webHidden/>
              </w:rPr>
              <w:tab/>
            </w:r>
            <w:r>
              <w:rPr>
                <w:webHidden/>
              </w:rPr>
              <w:fldChar w:fldCharType="begin"/>
            </w:r>
            <w:r>
              <w:rPr>
                <w:webHidden/>
              </w:rPr>
              <w:instrText xml:space="preserve"> PAGEREF _Toc237969614 \h </w:instrText>
            </w:r>
            <w:r>
              <w:rPr>
                <w:webHidden/>
              </w:rPr>
            </w:r>
            <w:r>
              <w:rPr>
                <w:webHidden/>
              </w:rPr>
              <w:fldChar w:fldCharType="separate"/>
            </w:r>
            <w:r>
              <w:rPr>
                <w:webHidden/>
              </w:rPr>
              <w:t>54</w:t>
            </w:r>
            <w:r>
              <w:rPr>
                <w:webHidden/>
              </w:rPr>
              <w:fldChar w:fldCharType="end"/>
            </w:r>
          </w:hyperlink>
        </w:p>
        <w:p w14:paraId="40A881FD" w14:textId="34DC050D"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15" w:history="1">
            <w:r w:rsidRPr="00691CA6">
              <w:rPr>
                <w:rStyle w:val="Hyperlink"/>
              </w:rPr>
              <w:t>2.5.1.1 ISO 15022 Illustration</w:t>
            </w:r>
            <w:r>
              <w:rPr>
                <w:webHidden/>
              </w:rPr>
              <w:tab/>
            </w:r>
            <w:r>
              <w:rPr>
                <w:webHidden/>
              </w:rPr>
              <w:fldChar w:fldCharType="begin"/>
            </w:r>
            <w:r>
              <w:rPr>
                <w:webHidden/>
              </w:rPr>
              <w:instrText xml:space="preserve"> PAGEREF _Toc237969615 \h </w:instrText>
            </w:r>
            <w:r>
              <w:rPr>
                <w:webHidden/>
              </w:rPr>
            </w:r>
            <w:r>
              <w:rPr>
                <w:webHidden/>
              </w:rPr>
              <w:fldChar w:fldCharType="separate"/>
            </w:r>
            <w:r>
              <w:rPr>
                <w:webHidden/>
              </w:rPr>
              <w:t>54</w:t>
            </w:r>
            <w:r>
              <w:rPr>
                <w:webHidden/>
              </w:rPr>
              <w:fldChar w:fldCharType="end"/>
            </w:r>
          </w:hyperlink>
        </w:p>
        <w:p w14:paraId="1B8FA3C0" w14:textId="4CD3F3A4"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16" w:history="1">
            <w:r w:rsidRPr="00691CA6">
              <w:rPr>
                <w:rStyle w:val="Hyperlink"/>
              </w:rPr>
              <w:t>2.5.1.2 ISO 20022 Illustration</w:t>
            </w:r>
            <w:r>
              <w:rPr>
                <w:webHidden/>
              </w:rPr>
              <w:tab/>
            </w:r>
            <w:r>
              <w:rPr>
                <w:webHidden/>
              </w:rPr>
              <w:fldChar w:fldCharType="begin"/>
            </w:r>
            <w:r>
              <w:rPr>
                <w:webHidden/>
              </w:rPr>
              <w:instrText xml:space="preserve"> PAGEREF _Toc237969616 \h </w:instrText>
            </w:r>
            <w:r>
              <w:rPr>
                <w:webHidden/>
              </w:rPr>
            </w:r>
            <w:r>
              <w:rPr>
                <w:webHidden/>
              </w:rPr>
              <w:fldChar w:fldCharType="separate"/>
            </w:r>
            <w:r>
              <w:rPr>
                <w:webHidden/>
              </w:rPr>
              <w:t>55</w:t>
            </w:r>
            <w:r>
              <w:rPr>
                <w:webHidden/>
              </w:rPr>
              <w:fldChar w:fldCharType="end"/>
            </w:r>
          </w:hyperlink>
        </w:p>
        <w:p w14:paraId="7089B23F" w14:textId="1EE547DB"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17" w:history="1">
            <w:r w:rsidRPr="00691CA6">
              <w:rPr>
                <w:rStyle w:val="Hyperlink"/>
              </w:rPr>
              <w:t>2.5.2  MWG Decision</w:t>
            </w:r>
            <w:r>
              <w:rPr>
                <w:webHidden/>
              </w:rPr>
              <w:tab/>
            </w:r>
            <w:r>
              <w:rPr>
                <w:webHidden/>
              </w:rPr>
              <w:fldChar w:fldCharType="begin"/>
            </w:r>
            <w:r>
              <w:rPr>
                <w:webHidden/>
              </w:rPr>
              <w:instrText xml:space="preserve"> PAGEREF _Toc237969617 \h </w:instrText>
            </w:r>
            <w:r>
              <w:rPr>
                <w:webHidden/>
              </w:rPr>
            </w:r>
            <w:r>
              <w:rPr>
                <w:webHidden/>
              </w:rPr>
              <w:fldChar w:fldCharType="separate"/>
            </w:r>
            <w:r>
              <w:rPr>
                <w:webHidden/>
              </w:rPr>
              <w:t>55</w:t>
            </w:r>
            <w:r>
              <w:rPr>
                <w:webHidden/>
              </w:rPr>
              <w:fldChar w:fldCharType="end"/>
            </w:r>
          </w:hyperlink>
        </w:p>
        <w:p w14:paraId="6D880F3F" w14:textId="40F28AD5"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18" w:history="1">
            <w:r w:rsidRPr="00691CA6">
              <w:rPr>
                <w:rStyle w:val="Hyperlink"/>
              </w:rPr>
              <w:t>2.6</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003244 - Add Market Effective Date / Time to Corporate Action Announcement Event Details</w:t>
            </w:r>
            <w:r>
              <w:rPr>
                <w:webHidden/>
              </w:rPr>
              <w:tab/>
            </w:r>
            <w:r>
              <w:rPr>
                <w:webHidden/>
              </w:rPr>
              <w:fldChar w:fldCharType="begin"/>
            </w:r>
            <w:r>
              <w:rPr>
                <w:webHidden/>
              </w:rPr>
              <w:instrText xml:space="preserve"> PAGEREF _Toc237969618 \h </w:instrText>
            </w:r>
            <w:r>
              <w:rPr>
                <w:webHidden/>
              </w:rPr>
            </w:r>
            <w:r>
              <w:rPr>
                <w:webHidden/>
              </w:rPr>
              <w:fldChar w:fldCharType="separate"/>
            </w:r>
            <w:r>
              <w:rPr>
                <w:webHidden/>
              </w:rPr>
              <w:t>56</w:t>
            </w:r>
            <w:r>
              <w:rPr>
                <w:webHidden/>
              </w:rPr>
              <w:fldChar w:fldCharType="end"/>
            </w:r>
          </w:hyperlink>
        </w:p>
        <w:p w14:paraId="17BDE78A" w14:textId="240F5F35"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19" w:history="1">
            <w:r w:rsidRPr="00691CA6">
              <w:rPr>
                <w:rStyle w:val="Hyperlink"/>
              </w:rPr>
              <w:t>2.6.1 Analysis</w:t>
            </w:r>
            <w:r>
              <w:rPr>
                <w:webHidden/>
              </w:rPr>
              <w:tab/>
            </w:r>
            <w:r>
              <w:rPr>
                <w:webHidden/>
              </w:rPr>
              <w:fldChar w:fldCharType="begin"/>
            </w:r>
            <w:r>
              <w:rPr>
                <w:webHidden/>
              </w:rPr>
              <w:instrText xml:space="preserve"> PAGEREF _Toc237969619 \h </w:instrText>
            </w:r>
            <w:r>
              <w:rPr>
                <w:webHidden/>
              </w:rPr>
            </w:r>
            <w:r>
              <w:rPr>
                <w:webHidden/>
              </w:rPr>
              <w:fldChar w:fldCharType="separate"/>
            </w:r>
            <w:r>
              <w:rPr>
                <w:webHidden/>
              </w:rPr>
              <w:t>57</w:t>
            </w:r>
            <w:r>
              <w:rPr>
                <w:webHidden/>
              </w:rPr>
              <w:fldChar w:fldCharType="end"/>
            </w:r>
          </w:hyperlink>
        </w:p>
        <w:p w14:paraId="6B685227" w14:textId="0EFDE289"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20" w:history="1">
            <w:r w:rsidRPr="00691CA6">
              <w:rPr>
                <w:rStyle w:val="Hyperlink"/>
              </w:rPr>
              <w:t>2.6.1.1 ISO 15022 Illustration</w:t>
            </w:r>
            <w:r>
              <w:rPr>
                <w:webHidden/>
              </w:rPr>
              <w:tab/>
            </w:r>
            <w:r>
              <w:rPr>
                <w:webHidden/>
              </w:rPr>
              <w:fldChar w:fldCharType="begin"/>
            </w:r>
            <w:r>
              <w:rPr>
                <w:webHidden/>
              </w:rPr>
              <w:instrText xml:space="preserve"> PAGEREF _Toc237969620 \h </w:instrText>
            </w:r>
            <w:r>
              <w:rPr>
                <w:webHidden/>
              </w:rPr>
            </w:r>
            <w:r>
              <w:rPr>
                <w:webHidden/>
              </w:rPr>
              <w:fldChar w:fldCharType="separate"/>
            </w:r>
            <w:r>
              <w:rPr>
                <w:webHidden/>
              </w:rPr>
              <w:t>57</w:t>
            </w:r>
            <w:r>
              <w:rPr>
                <w:webHidden/>
              </w:rPr>
              <w:fldChar w:fldCharType="end"/>
            </w:r>
          </w:hyperlink>
        </w:p>
        <w:p w14:paraId="1C2484C7" w14:textId="3A208C48"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21" w:history="1">
            <w:r w:rsidRPr="00691CA6">
              <w:rPr>
                <w:rStyle w:val="Hyperlink"/>
              </w:rPr>
              <w:t>2.6.1.2 ISO 20022 Illustration</w:t>
            </w:r>
            <w:r>
              <w:rPr>
                <w:webHidden/>
              </w:rPr>
              <w:tab/>
            </w:r>
            <w:r>
              <w:rPr>
                <w:webHidden/>
              </w:rPr>
              <w:fldChar w:fldCharType="begin"/>
            </w:r>
            <w:r>
              <w:rPr>
                <w:webHidden/>
              </w:rPr>
              <w:instrText xml:space="preserve"> PAGEREF _Toc237969621 \h </w:instrText>
            </w:r>
            <w:r>
              <w:rPr>
                <w:webHidden/>
              </w:rPr>
            </w:r>
            <w:r>
              <w:rPr>
                <w:webHidden/>
              </w:rPr>
              <w:fldChar w:fldCharType="separate"/>
            </w:r>
            <w:r>
              <w:rPr>
                <w:webHidden/>
              </w:rPr>
              <w:t>59</w:t>
            </w:r>
            <w:r>
              <w:rPr>
                <w:webHidden/>
              </w:rPr>
              <w:fldChar w:fldCharType="end"/>
            </w:r>
          </w:hyperlink>
        </w:p>
        <w:p w14:paraId="40067B45" w14:textId="11E58255"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22" w:history="1">
            <w:r w:rsidRPr="00691CA6">
              <w:rPr>
                <w:rStyle w:val="Hyperlink"/>
              </w:rPr>
              <w:t>2.6.2  MWG Decision</w:t>
            </w:r>
            <w:r>
              <w:rPr>
                <w:webHidden/>
              </w:rPr>
              <w:tab/>
            </w:r>
            <w:r>
              <w:rPr>
                <w:webHidden/>
              </w:rPr>
              <w:fldChar w:fldCharType="begin"/>
            </w:r>
            <w:r>
              <w:rPr>
                <w:webHidden/>
              </w:rPr>
              <w:instrText xml:space="preserve"> PAGEREF _Toc237969622 \h </w:instrText>
            </w:r>
            <w:r>
              <w:rPr>
                <w:webHidden/>
              </w:rPr>
            </w:r>
            <w:r>
              <w:rPr>
                <w:webHidden/>
              </w:rPr>
              <w:fldChar w:fldCharType="separate"/>
            </w:r>
            <w:r>
              <w:rPr>
                <w:webHidden/>
              </w:rPr>
              <w:t>59</w:t>
            </w:r>
            <w:r>
              <w:rPr>
                <w:webHidden/>
              </w:rPr>
              <w:fldChar w:fldCharType="end"/>
            </w:r>
          </w:hyperlink>
        </w:p>
        <w:p w14:paraId="53B3C9A7" w14:textId="36C62F7D"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23" w:history="1">
            <w:r w:rsidRPr="00691CA6">
              <w:rPr>
                <w:rStyle w:val="Hyperlink"/>
              </w:rPr>
              <w:t>2.7</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003252 - Add new format option to 92a: RATE in sequence E of MT564</w:t>
            </w:r>
            <w:r>
              <w:rPr>
                <w:webHidden/>
              </w:rPr>
              <w:tab/>
            </w:r>
            <w:r>
              <w:rPr>
                <w:webHidden/>
              </w:rPr>
              <w:fldChar w:fldCharType="begin"/>
            </w:r>
            <w:r>
              <w:rPr>
                <w:webHidden/>
              </w:rPr>
              <w:instrText xml:space="preserve"> PAGEREF _Toc237969623 \h </w:instrText>
            </w:r>
            <w:r>
              <w:rPr>
                <w:webHidden/>
              </w:rPr>
            </w:r>
            <w:r>
              <w:rPr>
                <w:webHidden/>
              </w:rPr>
              <w:fldChar w:fldCharType="separate"/>
            </w:r>
            <w:r>
              <w:rPr>
                <w:webHidden/>
              </w:rPr>
              <w:t>60</w:t>
            </w:r>
            <w:r>
              <w:rPr>
                <w:webHidden/>
              </w:rPr>
              <w:fldChar w:fldCharType="end"/>
            </w:r>
          </w:hyperlink>
        </w:p>
        <w:p w14:paraId="334BDF5D" w14:textId="08D332BC"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24" w:history="1">
            <w:r w:rsidRPr="00691CA6">
              <w:rPr>
                <w:rStyle w:val="Hyperlink"/>
              </w:rPr>
              <w:t>2.7.1  Analysis</w:t>
            </w:r>
            <w:r>
              <w:rPr>
                <w:webHidden/>
              </w:rPr>
              <w:tab/>
            </w:r>
            <w:r>
              <w:rPr>
                <w:webHidden/>
              </w:rPr>
              <w:fldChar w:fldCharType="begin"/>
            </w:r>
            <w:r>
              <w:rPr>
                <w:webHidden/>
              </w:rPr>
              <w:instrText xml:space="preserve"> PAGEREF _Toc237969624 \h </w:instrText>
            </w:r>
            <w:r>
              <w:rPr>
                <w:webHidden/>
              </w:rPr>
            </w:r>
            <w:r>
              <w:rPr>
                <w:webHidden/>
              </w:rPr>
              <w:fldChar w:fldCharType="separate"/>
            </w:r>
            <w:r>
              <w:rPr>
                <w:webHidden/>
              </w:rPr>
              <w:t>61</w:t>
            </w:r>
            <w:r>
              <w:rPr>
                <w:webHidden/>
              </w:rPr>
              <w:fldChar w:fldCharType="end"/>
            </w:r>
          </w:hyperlink>
        </w:p>
        <w:p w14:paraId="00C4C882" w14:textId="34AE2203"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25" w:history="1">
            <w:r w:rsidRPr="00691CA6">
              <w:rPr>
                <w:rStyle w:val="Hyperlink"/>
              </w:rPr>
              <w:t>2.7.1.1 ISO 15022 Illustration</w:t>
            </w:r>
            <w:r>
              <w:rPr>
                <w:webHidden/>
              </w:rPr>
              <w:tab/>
            </w:r>
            <w:r>
              <w:rPr>
                <w:webHidden/>
              </w:rPr>
              <w:fldChar w:fldCharType="begin"/>
            </w:r>
            <w:r>
              <w:rPr>
                <w:webHidden/>
              </w:rPr>
              <w:instrText xml:space="preserve"> PAGEREF _Toc237969625 \h </w:instrText>
            </w:r>
            <w:r>
              <w:rPr>
                <w:webHidden/>
              </w:rPr>
            </w:r>
            <w:r>
              <w:rPr>
                <w:webHidden/>
              </w:rPr>
              <w:fldChar w:fldCharType="separate"/>
            </w:r>
            <w:r>
              <w:rPr>
                <w:webHidden/>
              </w:rPr>
              <w:t>61</w:t>
            </w:r>
            <w:r>
              <w:rPr>
                <w:webHidden/>
              </w:rPr>
              <w:fldChar w:fldCharType="end"/>
            </w:r>
          </w:hyperlink>
        </w:p>
        <w:p w14:paraId="184CCEEA" w14:textId="31A70F91"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26" w:history="1">
            <w:r w:rsidRPr="00691CA6">
              <w:rPr>
                <w:rStyle w:val="Hyperlink"/>
              </w:rPr>
              <w:t>2.7.1.2 ISO 20022 Illustration</w:t>
            </w:r>
            <w:r>
              <w:rPr>
                <w:webHidden/>
              </w:rPr>
              <w:tab/>
            </w:r>
            <w:r>
              <w:rPr>
                <w:webHidden/>
              </w:rPr>
              <w:fldChar w:fldCharType="begin"/>
            </w:r>
            <w:r>
              <w:rPr>
                <w:webHidden/>
              </w:rPr>
              <w:instrText xml:space="preserve"> PAGEREF _Toc237969626 \h </w:instrText>
            </w:r>
            <w:r>
              <w:rPr>
                <w:webHidden/>
              </w:rPr>
            </w:r>
            <w:r>
              <w:rPr>
                <w:webHidden/>
              </w:rPr>
              <w:fldChar w:fldCharType="separate"/>
            </w:r>
            <w:r>
              <w:rPr>
                <w:webHidden/>
              </w:rPr>
              <w:t>62</w:t>
            </w:r>
            <w:r>
              <w:rPr>
                <w:webHidden/>
              </w:rPr>
              <w:fldChar w:fldCharType="end"/>
            </w:r>
          </w:hyperlink>
        </w:p>
        <w:p w14:paraId="55AA9683" w14:textId="190645BC"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27" w:history="1">
            <w:r w:rsidRPr="00691CA6">
              <w:rPr>
                <w:rStyle w:val="Hyperlink"/>
              </w:rPr>
              <w:t>2.7.2  MWG Decision</w:t>
            </w:r>
            <w:r>
              <w:rPr>
                <w:webHidden/>
              </w:rPr>
              <w:tab/>
            </w:r>
            <w:r>
              <w:rPr>
                <w:webHidden/>
              </w:rPr>
              <w:fldChar w:fldCharType="begin"/>
            </w:r>
            <w:r>
              <w:rPr>
                <w:webHidden/>
              </w:rPr>
              <w:instrText xml:space="preserve"> PAGEREF _Toc237969627 \h </w:instrText>
            </w:r>
            <w:r>
              <w:rPr>
                <w:webHidden/>
              </w:rPr>
            </w:r>
            <w:r>
              <w:rPr>
                <w:webHidden/>
              </w:rPr>
              <w:fldChar w:fldCharType="separate"/>
            </w:r>
            <w:r>
              <w:rPr>
                <w:webHidden/>
              </w:rPr>
              <w:t>64</w:t>
            </w:r>
            <w:r>
              <w:rPr>
                <w:webHidden/>
              </w:rPr>
              <w:fldChar w:fldCharType="end"/>
            </w:r>
          </w:hyperlink>
        </w:p>
        <w:p w14:paraId="0C5D0B14" w14:textId="4ECF0D03"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28" w:history="1">
            <w:r w:rsidRPr="00691CA6">
              <w:rPr>
                <w:rStyle w:val="Hyperlink"/>
              </w:rPr>
              <w:t>3</w:t>
            </w:r>
            <w:r>
              <w:rPr>
                <w:rFonts w:asciiTheme="minorHAnsi" w:eastAsiaTheme="minorEastAsia" w:hAnsiTheme="minorHAnsi" w:cstheme="minorBidi"/>
                <w:b w:val="0"/>
                <w:kern w:val="2"/>
                <w:sz w:val="24"/>
                <w:szCs w:val="24"/>
                <w:lang w:val="en-US"/>
                <w14:ligatures w14:val="standardContextual"/>
              </w:rPr>
              <w:tab/>
            </w:r>
            <w:r w:rsidRPr="00691CA6">
              <w:rPr>
                <w:rStyle w:val="Hyperlink"/>
              </w:rPr>
              <w:t>Overview of ISO 20022 submitted Change Requests</w:t>
            </w:r>
            <w:r>
              <w:rPr>
                <w:webHidden/>
              </w:rPr>
              <w:tab/>
            </w:r>
            <w:r>
              <w:rPr>
                <w:webHidden/>
              </w:rPr>
              <w:fldChar w:fldCharType="begin"/>
            </w:r>
            <w:r>
              <w:rPr>
                <w:webHidden/>
              </w:rPr>
              <w:instrText xml:space="preserve"> PAGEREF _Toc237969628 \h </w:instrText>
            </w:r>
            <w:r>
              <w:rPr>
                <w:webHidden/>
              </w:rPr>
            </w:r>
            <w:r>
              <w:rPr>
                <w:webHidden/>
              </w:rPr>
              <w:fldChar w:fldCharType="separate"/>
            </w:r>
            <w:r>
              <w:rPr>
                <w:webHidden/>
              </w:rPr>
              <w:t>65</w:t>
            </w:r>
            <w:r>
              <w:rPr>
                <w:webHidden/>
              </w:rPr>
              <w:fldChar w:fldCharType="end"/>
            </w:r>
          </w:hyperlink>
        </w:p>
        <w:p w14:paraId="687EB436" w14:textId="57FE9290"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29" w:history="1">
            <w:r w:rsidRPr="00691CA6">
              <w:rPr>
                <w:rStyle w:val="Hyperlink"/>
              </w:rPr>
              <w:t>3.1 003271 (ISO CR1600) – Correction of Status Quantity Rules in seev.034</w:t>
            </w:r>
            <w:r>
              <w:rPr>
                <w:webHidden/>
              </w:rPr>
              <w:tab/>
            </w:r>
            <w:r>
              <w:rPr>
                <w:webHidden/>
              </w:rPr>
              <w:fldChar w:fldCharType="begin"/>
            </w:r>
            <w:r>
              <w:rPr>
                <w:webHidden/>
              </w:rPr>
              <w:instrText xml:space="preserve"> PAGEREF _Toc237969629 \h </w:instrText>
            </w:r>
            <w:r>
              <w:rPr>
                <w:webHidden/>
              </w:rPr>
            </w:r>
            <w:r>
              <w:rPr>
                <w:webHidden/>
              </w:rPr>
              <w:fldChar w:fldCharType="separate"/>
            </w:r>
            <w:r>
              <w:rPr>
                <w:webHidden/>
              </w:rPr>
              <w:t>65</w:t>
            </w:r>
            <w:r>
              <w:rPr>
                <w:webHidden/>
              </w:rPr>
              <w:fldChar w:fldCharType="end"/>
            </w:r>
          </w:hyperlink>
        </w:p>
        <w:p w14:paraId="5FD4736D" w14:textId="0C7320BC"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0" w:history="1">
            <w:r w:rsidRPr="00691CA6">
              <w:rPr>
                <w:rStyle w:val="Hyperlink"/>
              </w:rPr>
              <w:t>3.1.1 Analysis</w:t>
            </w:r>
            <w:r>
              <w:rPr>
                <w:webHidden/>
              </w:rPr>
              <w:tab/>
            </w:r>
            <w:r>
              <w:rPr>
                <w:webHidden/>
              </w:rPr>
              <w:fldChar w:fldCharType="begin"/>
            </w:r>
            <w:r>
              <w:rPr>
                <w:webHidden/>
              </w:rPr>
              <w:instrText xml:space="preserve"> PAGEREF _Toc237969630 \h </w:instrText>
            </w:r>
            <w:r>
              <w:rPr>
                <w:webHidden/>
              </w:rPr>
            </w:r>
            <w:r>
              <w:rPr>
                <w:webHidden/>
              </w:rPr>
              <w:fldChar w:fldCharType="separate"/>
            </w:r>
            <w:r>
              <w:rPr>
                <w:webHidden/>
              </w:rPr>
              <w:t>66</w:t>
            </w:r>
            <w:r>
              <w:rPr>
                <w:webHidden/>
              </w:rPr>
              <w:fldChar w:fldCharType="end"/>
            </w:r>
          </w:hyperlink>
        </w:p>
        <w:p w14:paraId="745D0771" w14:textId="31F04045"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1" w:history="1">
            <w:r w:rsidRPr="00691CA6">
              <w:rPr>
                <w:rStyle w:val="Hyperlink"/>
              </w:rPr>
              <w:t>3.1.2 ISO SEG CA ET Decision</w:t>
            </w:r>
            <w:r>
              <w:rPr>
                <w:webHidden/>
              </w:rPr>
              <w:tab/>
            </w:r>
            <w:r>
              <w:rPr>
                <w:webHidden/>
              </w:rPr>
              <w:fldChar w:fldCharType="begin"/>
            </w:r>
            <w:r>
              <w:rPr>
                <w:webHidden/>
              </w:rPr>
              <w:instrText xml:space="preserve"> PAGEREF _Toc237969631 \h </w:instrText>
            </w:r>
            <w:r>
              <w:rPr>
                <w:webHidden/>
              </w:rPr>
            </w:r>
            <w:r>
              <w:rPr>
                <w:webHidden/>
              </w:rPr>
              <w:fldChar w:fldCharType="separate"/>
            </w:r>
            <w:r>
              <w:rPr>
                <w:webHidden/>
              </w:rPr>
              <w:t>66</w:t>
            </w:r>
            <w:r>
              <w:rPr>
                <w:webHidden/>
              </w:rPr>
              <w:fldChar w:fldCharType="end"/>
            </w:r>
          </w:hyperlink>
        </w:p>
        <w:p w14:paraId="2FF37B01" w14:textId="3961BD29"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32" w:history="1">
            <w:r w:rsidRPr="00691CA6">
              <w:rPr>
                <w:rStyle w:val="Hyperlink"/>
              </w:rPr>
              <w:t>3.2</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003277 (ISO CR1592) – Rename seev.035</w:t>
            </w:r>
            <w:r>
              <w:rPr>
                <w:webHidden/>
              </w:rPr>
              <w:tab/>
            </w:r>
            <w:r>
              <w:rPr>
                <w:webHidden/>
              </w:rPr>
              <w:fldChar w:fldCharType="begin"/>
            </w:r>
            <w:r>
              <w:rPr>
                <w:webHidden/>
              </w:rPr>
              <w:instrText xml:space="preserve"> PAGEREF _Toc237969632 \h </w:instrText>
            </w:r>
            <w:r>
              <w:rPr>
                <w:webHidden/>
              </w:rPr>
            </w:r>
            <w:r>
              <w:rPr>
                <w:webHidden/>
              </w:rPr>
              <w:fldChar w:fldCharType="separate"/>
            </w:r>
            <w:r>
              <w:rPr>
                <w:webHidden/>
              </w:rPr>
              <w:t>67</w:t>
            </w:r>
            <w:r>
              <w:rPr>
                <w:webHidden/>
              </w:rPr>
              <w:fldChar w:fldCharType="end"/>
            </w:r>
          </w:hyperlink>
        </w:p>
        <w:p w14:paraId="2AC2A012" w14:textId="7A37FDEB"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3" w:history="1">
            <w:r w:rsidRPr="00691CA6">
              <w:rPr>
                <w:rStyle w:val="Hyperlink"/>
              </w:rPr>
              <w:t>3.2.1</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Analysis</w:t>
            </w:r>
            <w:r>
              <w:rPr>
                <w:webHidden/>
              </w:rPr>
              <w:tab/>
            </w:r>
            <w:r>
              <w:rPr>
                <w:webHidden/>
              </w:rPr>
              <w:fldChar w:fldCharType="begin"/>
            </w:r>
            <w:r>
              <w:rPr>
                <w:webHidden/>
              </w:rPr>
              <w:instrText xml:space="preserve"> PAGEREF _Toc237969633 \h </w:instrText>
            </w:r>
            <w:r>
              <w:rPr>
                <w:webHidden/>
              </w:rPr>
            </w:r>
            <w:r>
              <w:rPr>
                <w:webHidden/>
              </w:rPr>
              <w:fldChar w:fldCharType="separate"/>
            </w:r>
            <w:r>
              <w:rPr>
                <w:webHidden/>
              </w:rPr>
              <w:t>67</w:t>
            </w:r>
            <w:r>
              <w:rPr>
                <w:webHidden/>
              </w:rPr>
              <w:fldChar w:fldCharType="end"/>
            </w:r>
          </w:hyperlink>
        </w:p>
        <w:p w14:paraId="078389B1" w14:textId="2F0EA180"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4" w:history="1">
            <w:r w:rsidRPr="00691CA6">
              <w:rPr>
                <w:rStyle w:val="Hyperlink"/>
              </w:rPr>
              <w:t>3.2.2</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ISO SEG CA ET Decision</w:t>
            </w:r>
            <w:r>
              <w:rPr>
                <w:webHidden/>
              </w:rPr>
              <w:tab/>
            </w:r>
            <w:r>
              <w:rPr>
                <w:webHidden/>
              </w:rPr>
              <w:fldChar w:fldCharType="begin"/>
            </w:r>
            <w:r>
              <w:rPr>
                <w:webHidden/>
              </w:rPr>
              <w:instrText xml:space="preserve"> PAGEREF _Toc237969634 \h </w:instrText>
            </w:r>
            <w:r>
              <w:rPr>
                <w:webHidden/>
              </w:rPr>
            </w:r>
            <w:r>
              <w:rPr>
                <w:webHidden/>
              </w:rPr>
              <w:fldChar w:fldCharType="separate"/>
            </w:r>
            <w:r>
              <w:rPr>
                <w:webHidden/>
              </w:rPr>
              <w:t>68</w:t>
            </w:r>
            <w:r>
              <w:rPr>
                <w:webHidden/>
              </w:rPr>
              <w:fldChar w:fldCharType="end"/>
            </w:r>
          </w:hyperlink>
        </w:p>
        <w:p w14:paraId="5C45F2C9" w14:textId="1377611A"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35" w:history="1">
            <w:r w:rsidRPr="00691CA6">
              <w:rPr>
                <w:rStyle w:val="Hyperlink"/>
              </w:rPr>
              <w:t>3.3</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003259 (ISO CR1628) – Rename seev.037</w:t>
            </w:r>
            <w:r>
              <w:rPr>
                <w:webHidden/>
              </w:rPr>
              <w:tab/>
            </w:r>
            <w:r>
              <w:rPr>
                <w:webHidden/>
              </w:rPr>
              <w:fldChar w:fldCharType="begin"/>
            </w:r>
            <w:r>
              <w:rPr>
                <w:webHidden/>
              </w:rPr>
              <w:instrText xml:space="preserve"> PAGEREF _Toc237969635 \h </w:instrText>
            </w:r>
            <w:r>
              <w:rPr>
                <w:webHidden/>
              </w:rPr>
            </w:r>
            <w:r>
              <w:rPr>
                <w:webHidden/>
              </w:rPr>
              <w:fldChar w:fldCharType="separate"/>
            </w:r>
            <w:r>
              <w:rPr>
                <w:webHidden/>
              </w:rPr>
              <w:t>69</w:t>
            </w:r>
            <w:r>
              <w:rPr>
                <w:webHidden/>
              </w:rPr>
              <w:fldChar w:fldCharType="end"/>
            </w:r>
          </w:hyperlink>
        </w:p>
        <w:p w14:paraId="027FFEA9" w14:textId="32C05DA8"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6" w:history="1">
            <w:r w:rsidRPr="00691CA6">
              <w:rPr>
                <w:rStyle w:val="Hyperlink"/>
              </w:rPr>
              <w:t>3.3.1</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Analysis</w:t>
            </w:r>
            <w:r>
              <w:rPr>
                <w:webHidden/>
              </w:rPr>
              <w:tab/>
            </w:r>
            <w:r>
              <w:rPr>
                <w:webHidden/>
              </w:rPr>
              <w:fldChar w:fldCharType="begin"/>
            </w:r>
            <w:r>
              <w:rPr>
                <w:webHidden/>
              </w:rPr>
              <w:instrText xml:space="preserve"> PAGEREF _Toc237969636 \h </w:instrText>
            </w:r>
            <w:r>
              <w:rPr>
                <w:webHidden/>
              </w:rPr>
            </w:r>
            <w:r>
              <w:rPr>
                <w:webHidden/>
              </w:rPr>
              <w:fldChar w:fldCharType="separate"/>
            </w:r>
            <w:r>
              <w:rPr>
                <w:webHidden/>
              </w:rPr>
              <w:t>69</w:t>
            </w:r>
            <w:r>
              <w:rPr>
                <w:webHidden/>
              </w:rPr>
              <w:fldChar w:fldCharType="end"/>
            </w:r>
          </w:hyperlink>
        </w:p>
        <w:p w14:paraId="0359539E" w14:textId="5A33369C"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7" w:history="1">
            <w:r w:rsidRPr="00691CA6">
              <w:rPr>
                <w:rStyle w:val="Hyperlink"/>
              </w:rPr>
              <w:t>3.3.2</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ISO SEG CA ET Decision</w:t>
            </w:r>
            <w:r>
              <w:rPr>
                <w:webHidden/>
              </w:rPr>
              <w:tab/>
            </w:r>
            <w:r>
              <w:rPr>
                <w:webHidden/>
              </w:rPr>
              <w:fldChar w:fldCharType="begin"/>
            </w:r>
            <w:r>
              <w:rPr>
                <w:webHidden/>
              </w:rPr>
              <w:instrText xml:space="preserve"> PAGEREF _Toc237969637 \h </w:instrText>
            </w:r>
            <w:r>
              <w:rPr>
                <w:webHidden/>
              </w:rPr>
            </w:r>
            <w:r>
              <w:rPr>
                <w:webHidden/>
              </w:rPr>
              <w:fldChar w:fldCharType="separate"/>
            </w:r>
            <w:r>
              <w:rPr>
                <w:webHidden/>
              </w:rPr>
              <w:t>70</w:t>
            </w:r>
            <w:r>
              <w:rPr>
                <w:webHidden/>
              </w:rPr>
              <w:fldChar w:fldCharType="end"/>
            </w:r>
          </w:hyperlink>
        </w:p>
        <w:p w14:paraId="14E98D0D" w14:textId="44D335EC"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38" w:history="1">
            <w:r w:rsidRPr="00691CA6">
              <w:rPr>
                <w:rStyle w:val="Hyperlink"/>
              </w:rPr>
              <w:t>3.4</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003279 &amp; 3278 (ISO CR1590 &amp; 1591) – Remove choice “ForAllAccounts” from seev.035 and seev.044</w:t>
            </w:r>
            <w:r>
              <w:rPr>
                <w:webHidden/>
              </w:rPr>
              <w:tab/>
            </w:r>
            <w:r>
              <w:rPr>
                <w:webHidden/>
              </w:rPr>
              <w:fldChar w:fldCharType="begin"/>
            </w:r>
            <w:r>
              <w:rPr>
                <w:webHidden/>
              </w:rPr>
              <w:instrText xml:space="preserve"> PAGEREF _Toc237969638 \h </w:instrText>
            </w:r>
            <w:r>
              <w:rPr>
                <w:webHidden/>
              </w:rPr>
            </w:r>
            <w:r>
              <w:rPr>
                <w:webHidden/>
              </w:rPr>
              <w:fldChar w:fldCharType="separate"/>
            </w:r>
            <w:r>
              <w:rPr>
                <w:webHidden/>
              </w:rPr>
              <w:t>71</w:t>
            </w:r>
            <w:r>
              <w:rPr>
                <w:webHidden/>
              </w:rPr>
              <w:fldChar w:fldCharType="end"/>
            </w:r>
          </w:hyperlink>
        </w:p>
        <w:p w14:paraId="5ED4DC1E" w14:textId="284D5F7D"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39" w:history="1">
            <w:r w:rsidRPr="00691CA6">
              <w:rPr>
                <w:rStyle w:val="Hyperlink"/>
              </w:rPr>
              <w:t>3.4.1  Analysis</w:t>
            </w:r>
            <w:r>
              <w:rPr>
                <w:webHidden/>
              </w:rPr>
              <w:tab/>
            </w:r>
            <w:r>
              <w:rPr>
                <w:webHidden/>
              </w:rPr>
              <w:fldChar w:fldCharType="begin"/>
            </w:r>
            <w:r>
              <w:rPr>
                <w:webHidden/>
              </w:rPr>
              <w:instrText xml:space="preserve"> PAGEREF _Toc237969639 \h </w:instrText>
            </w:r>
            <w:r>
              <w:rPr>
                <w:webHidden/>
              </w:rPr>
            </w:r>
            <w:r>
              <w:rPr>
                <w:webHidden/>
              </w:rPr>
              <w:fldChar w:fldCharType="separate"/>
            </w:r>
            <w:r>
              <w:rPr>
                <w:webHidden/>
              </w:rPr>
              <w:t>71</w:t>
            </w:r>
            <w:r>
              <w:rPr>
                <w:webHidden/>
              </w:rPr>
              <w:fldChar w:fldCharType="end"/>
            </w:r>
          </w:hyperlink>
        </w:p>
        <w:p w14:paraId="270D4287" w14:textId="4703C9CA"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40" w:history="1">
            <w:r w:rsidRPr="00691CA6">
              <w:rPr>
                <w:rStyle w:val="Hyperlink"/>
              </w:rPr>
              <w:t>3.4.2  ISO SEG CA ET Decision</w:t>
            </w:r>
            <w:r>
              <w:rPr>
                <w:webHidden/>
              </w:rPr>
              <w:tab/>
            </w:r>
            <w:r>
              <w:rPr>
                <w:webHidden/>
              </w:rPr>
              <w:fldChar w:fldCharType="begin"/>
            </w:r>
            <w:r>
              <w:rPr>
                <w:webHidden/>
              </w:rPr>
              <w:instrText xml:space="preserve"> PAGEREF _Toc237969640 \h </w:instrText>
            </w:r>
            <w:r>
              <w:rPr>
                <w:webHidden/>
              </w:rPr>
            </w:r>
            <w:r>
              <w:rPr>
                <w:webHidden/>
              </w:rPr>
              <w:fldChar w:fldCharType="separate"/>
            </w:r>
            <w:r>
              <w:rPr>
                <w:webHidden/>
              </w:rPr>
              <w:t>72</w:t>
            </w:r>
            <w:r>
              <w:rPr>
                <w:webHidden/>
              </w:rPr>
              <w:fldChar w:fldCharType="end"/>
            </w:r>
          </w:hyperlink>
        </w:p>
        <w:p w14:paraId="42BE0C1C" w14:textId="6455B4C6"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41" w:history="1">
            <w:r w:rsidRPr="00691CA6">
              <w:rPr>
                <w:rStyle w:val="Hyperlink"/>
              </w:rPr>
              <w:t>3.5</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003270 (ISO CR 1601) - Add “Expected Reversal Payment Date” to seev.035</w:t>
            </w:r>
            <w:r>
              <w:rPr>
                <w:webHidden/>
              </w:rPr>
              <w:tab/>
            </w:r>
            <w:r>
              <w:rPr>
                <w:webHidden/>
              </w:rPr>
              <w:fldChar w:fldCharType="begin"/>
            </w:r>
            <w:r>
              <w:rPr>
                <w:webHidden/>
              </w:rPr>
              <w:instrText xml:space="preserve"> PAGEREF _Toc237969641 \h </w:instrText>
            </w:r>
            <w:r>
              <w:rPr>
                <w:webHidden/>
              </w:rPr>
            </w:r>
            <w:r>
              <w:rPr>
                <w:webHidden/>
              </w:rPr>
              <w:fldChar w:fldCharType="separate"/>
            </w:r>
            <w:r>
              <w:rPr>
                <w:webHidden/>
              </w:rPr>
              <w:t>73</w:t>
            </w:r>
            <w:r>
              <w:rPr>
                <w:webHidden/>
              </w:rPr>
              <w:fldChar w:fldCharType="end"/>
            </w:r>
          </w:hyperlink>
        </w:p>
        <w:p w14:paraId="0FE36A90" w14:textId="2637D1D2"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42" w:history="1">
            <w:r w:rsidRPr="00691CA6">
              <w:rPr>
                <w:rStyle w:val="Hyperlink"/>
              </w:rPr>
              <w:t>3.5.1</w:t>
            </w:r>
            <w:r>
              <w:rPr>
                <w:rFonts w:asciiTheme="minorHAnsi" w:eastAsiaTheme="minorEastAsia" w:hAnsiTheme="minorHAnsi" w:cstheme="minorBidi"/>
                <w:snapToGrid/>
                <w:kern w:val="2"/>
                <w:sz w:val="24"/>
                <w:szCs w:val="24"/>
                <w:lang w:val="en-US"/>
                <w14:ligatures w14:val="standardContextual"/>
              </w:rPr>
              <w:tab/>
            </w:r>
            <w:r w:rsidRPr="00691CA6">
              <w:rPr>
                <w:rStyle w:val="Hyperlink"/>
              </w:rPr>
              <w:t>Analysis</w:t>
            </w:r>
            <w:r>
              <w:rPr>
                <w:webHidden/>
              </w:rPr>
              <w:tab/>
            </w:r>
            <w:r>
              <w:rPr>
                <w:webHidden/>
              </w:rPr>
              <w:fldChar w:fldCharType="begin"/>
            </w:r>
            <w:r>
              <w:rPr>
                <w:webHidden/>
              </w:rPr>
              <w:instrText xml:space="preserve"> PAGEREF _Toc237969642 \h </w:instrText>
            </w:r>
            <w:r>
              <w:rPr>
                <w:webHidden/>
              </w:rPr>
            </w:r>
            <w:r>
              <w:rPr>
                <w:webHidden/>
              </w:rPr>
              <w:fldChar w:fldCharType="separate"/>
            </w:r>
            <w:r>
              <w:rPr>
                <w:webHidden/>
              </w:rPr>
              <w:t>73</w:t>
            </w:r>
            <w:r>
              <w:rPr>
                <w:webHidden/>
              </w:rPr>
              <w:fldChar w:fldCharType="end"/>
            </w:r>
          </w:hyperlink>
        </w:p>
        <w:p w14:paraId="227BC85E" w14:textId="330D76F5"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43" w:history="1">
            <w:r w:rsidRPr="00691CA6">
              <w:rPr>
                <w:rStyle w:val="Hyperlink"/>
              </w:rPr>
              <w:t>3.5.1.1 ISO 15022 Illustration</w:t>
            </w:r>
            <w:r>
              <w:rPr>
                <w:webHidden/>
              </w:rPr>
              <w:tab/>
            </w:r>
            <w:r>
              <w:rPr>
                <w:webHidden/>
              </w:rPr>
              <w:fldChar w:fldCharType="begin"/>
            </w:r>
            <w:r>
              <w:rPr>
                <w:webHidden/>
              </w:rPr>
              <w:instrText xml:space="preserve"> PAGEREF _Toc237969643 \h </w:instrText>
            </w:r>
            <w:r>
              <w:rPr>
                <w:webHidden/>
              </w:rPr>
            </w:r>
            <w:r>
              <w:rPr>
                <w:webHidden/>
              </w:rPr>
              <w:fldChar w:fldCharType="separate"/>
            </w:r>
            <w:r>
              <w:rPr>
                <w:webHidden/>
              </w:rPr>
              <w:t>73</w:t>
            </w:r>
            <w:r>
              <w:rPr>
                <w:webHidden/>
              </w:rPr>
              <w:fldChar w:fldCharType="end"/>
            </w:r>
          </w:hyperlink>
        </w:p>
        <w:p w14:paraId="01C27E84" w14:textId="6480C5B2" w:rsidR="004D716B" w:rsidRDefault="004D716B">
          <w:pPr>
            <w:pStyle w:val="TOC3"/>
            <w:rPr>
              <w:rFonts w:asciiTheme="minorHAnsi" w:eastAsiaTheme="minorEastAsia" w:hAnsiTheme="minorHAnsi" w:cstheme="minorBidi"/>
              <w:kern w:val="2"/>
              <w:sz w:val="24"/>
              <w:szCs w:val="24"/>
              <w:lang w:val="en-US"/>
              <w14:ligatures w14:val="standardContextual"/>
            </w:rPr>
          </w:pPr>
          <w:hyperlink w:anchor="_Toc237969644" w:history="1">
            <w:r w:rsidRPr="00691CA6">
              <w:rPr>
                <w:rStyle w:val="Hyperlink"/>
              </w:rPr>
              <w:t>3.5.1.2 ISO 20022 Illustration</w:t>
            </w:r>
            <w:r>
              <w:rPr>
                <w:webHidden/>
              </w:rPr>
              <w:tab/>
            </w:r>
            <w:r>
              <w:rPr>
                <w:webHidden/>
              </w:rPr>
              <w:fldChar w:fldCharType="begin"/>
            </w:r>
            <w:r>
              <w:rPr>
                <w:webHidden/>
              </w:rPr>
              <w:instrText xml:space="preserve"> PAGEREF _Toc237969644 \h </w:instrText>
            </w:r>
            <w:r>
              <w:rPr>
                <w:webHidden/>
              </w:rPr>
            </w:r>
            <w:r>
              <w:rPr>
                <w:webHidden/>
              </w:rPr>
              <w:fldChar w:fldCharType="separate"/>
            </w:r>
            <w:r>
              <w:rPr>
                <w:webHidden/>
              </w:rPr>
              <w:t>77</w:t>
            </w:r>
            <w:r>
              <w:rPr>
                <w:webHidden/>
              </w:rPr>
              <w:fldChar w:fldCharType="end"/>
            </w:r>
          </w:hyperlink>
        </w:p>
        <w:p w14:paraId="1D7C428E" w14:textId="4D10B458"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45" w:history="1">
            <w:r w:rsidRPr="00691CA6">
              <w:rPr>
                <w:rStyle w:val="Hyperlink"/>
              </w:rPr>
              <w:t>3.5.2  ISO SEG CA ET Decision</w:t>
            </w:r>
            <w:r>
              <w:rPr>
                <w:webHidden/>
              </w:rPr>
              <w:tab/>
            </w:r>
            <w:r>
              <w:rPr>
                <w:webHidden/>
              </w:rPr>
              <w:fldChar w:fldCharType="begin"/>
            </w:r>
            <w:r>
              <w:rPr>
                <w:webHidden/>
              </w:rPr>
              <w:instrText xml:space="preserve"> PAGEREF _Toc237969645 \h </w:instrText>
            </w:r>
            <w:r>
              <w:rPr>
                <w:webHidden/>
              </w:rPr>
            </w:r>
            <w:r>
              <w:rPr>
                <w:webHidden/>
              </w:rPr>
              <w:fldChar w:fldCharType="separate"/>
            </w:r>
            <w:r>
              <w:rPr>
                <w:webHidden/>
              </w:rPr>
              <w:t>78</w:t>
            </w:r>
            <w:r>
              <w:rPr>
                <w:webHidden/>
              </w:rPr>
              <w:fldChar w:fldCharType="end"/>
            </w:r>
          </w:hyperlink>
        </w:p>
        <w:p w14:paraId="431208B2" w14:textId="74266DCD" w:rsidR="004D716B" w:rsidRDefault="004D716B">
          <w:pPr>
            <w:pStyle w:val="TOC1"/>
            <w:rPr>
              <w:rFonts w:asciiTheme="minorHAnsi" w:eastAsiaTheme="minorEastAsia" w:hAnsiTheme="minorHAnsi" w:cstheme="minorBidi"/>
              <w:b w:val="0"/>
              <w:kern w:val="2"/>
              <w:sz w:val="24"/>
              <w:szCs w:val="24"/>
              <w:lang w:val="en-US"/>
              <w14:ligatures w14:val="standardContextual"/>
            </w:rPr>
          </w:pPr>
          <w:hyperlink w:anchor="_Toc237969646" w:history="1">
            <w:r w:rsidRPr="00691CA6">
              <w:rPr>
                <w:rStyle w:val="Hyperlink"/>
              </w:rPr>
              <w:t>3.6</w:t>
            </w:r>
            <w:r>
              <w:rPr>
                <w:rFonts w:asciiTheme="minorHAnsi" w:eastAsiaTheme="minorEastAsia" w:hAnsiTheme="minorHAnsi" w:cstheme="minorBidi"/>
                <w:b w:val="0"/>
                <w:kern w:val="2"/>
                <w:sz w:val="24"/>
                <w:szCs w:val="24"/>
                <w:lang w:val="en-US"/>
                <w14:ligatures w14:val="standardContextual"/>
              </w:rPr>
              <w:tab/>
            </w:r>
            <w:r w:rsidRPr="00691CA6">
              <w:rPr>
                <w:rStyle w:val="Hyperlink"/>
              </w:rPr>
              <w:t>003269 (ISO CR 1603) - Add Cash Account  Identification + instructed percentage in seev.033</w:t>
            </w:r>
            <w:r>
              <w:rPr>
                <w:webHidden/>
              </w:rPr>
              <w:tab/>
            </w:r>
            <w:r>
              <w:rPr>
                <w:webHidden/>
              </w:rPr>
              <w:fldChar w:fldCharType="begin"/>
            </w:r>
            <w:r>
              <w:rPr>
                <w:webHidden/>
              </w:rPr>
              <w:instrText xml:space="preserve"> PAGEREF _Toc237969646 \h </w:instrText>
            </w:r>
            <w:r>
              <w:rPr>
                <w:webHidden/>
              </w:rPr>
            </w:r>
            <w:r>
              <w:rPr>
                <w:webHidden/>
              </w:rPr>
              <w:fldChar w:fldCharType="separate"/>
            </w:r>
            <w:r>
              <w:rPr>
                <w:webHidden/>
              </w:rPr>
              <w:t>79</w:t>
            </w:r>
            <w:r>
              <w:rPr>
                <w:webHidden/>
              </w:rPr>
              <w:fldChar w:fldCharType="end"/>
            </w:r>
          </w:hyperlink>
        </w:p>
        <w:p w14:paraId="25E46D9B" w14:textId="56CA1BF6"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47" w:history="1">
            <w:r w:rsidRPr="00691CA6">
              <w:rPr>
                <w:rStyle w:val="Hyperlink"/>
              </w:rPr>
              <w:t>3.6.1  Analysis</w:t>
            </w:r>
            <w:r>
              <w:rPr>
                <w:webHidden/>
              </w:rPr>
              <w:tab/>
            </w:r>
            <w:r>
              <w:rPr>
                <w:webHidden/>
              </w:rPr>
              <w:fldChar w:fldCharType="begin"/>
            </w:r>
            <w:r>
              <w:rPr>
                <w:webHidden/>
              </w:rPr>
              <w:instrText xml:space="preserve"> PAGEREF _Toc237969647 \h </w:instrText>
            </w:r>
            <w:r>
              <w:rPr>
                <w:webHidden/>
              </w:rPr>
            </w:r>
            <w:r>
              <w:rPr>
                <w:webHidden/>
              </w:rPr>
              <w:fldChar w:fldCharType="separate"/>
            </w:r>
            <w:r>
              <w:rPr>
                <w:webHidden/>
              </w:rPr>
              <w:t>80</w:t>
            </w:r>
            <w:r>
              <w:rPr>
                <w:webHidden/>
              </w:rPr>
              <w:fldChar w:fldCharType="end"/>
            </w:r>
          </w:hyperlink>
        </w:p>
        <w:p w14:paraId="474D9E16" w14:textId="5EE9457F" w:rsidR="004D716B" w:rsidRDefault="004D716B">
          <w:pPr>
            <w:pStyle w:val="TOC2"/>
            <w:rPr>
              <w:rFonts w:asciiTheme="minorHAnsi" w:eastAsiaTheme="minorEastAsia" w:hAnsiTheme="minorHAnsi" w:cstheme="minorBidi"/>
              <w:snapToGrid/>
              <w:kern w:val="2"/>
              <w:sz w:val="24"/>
              <w:szCs w:val="24"/>
              <w:lang w:val="en-US"/>
              <w14:ligatures w14:val="standardContextual"/>
            </w:rPr>
          </w:pPr>
          <w:hyperlink w:anchor="_Toc237969648" w:history="1">
            <w:r w:rsidRPr="00691CA6">
              <w:rPr>
                <w:rStyle w:val="Hyperlink"/>
              </w:rPr>
              <w:t>3.6.2  ISO SEG CA ET Decision</w:t>
            </w:r>
            <w:r>
              <w:rPr>
                <w:webHidden/>
              </w:rPr>
              <w:tab/>
            </w:r>
            <w:r>
              <w:rPr>
                <w:webHidden/>
              </w:rPr>
              <w:fldChar w:fldCharType="begin"/>
            </w:r>
            <w:r>
              <w:rPr>
                <w:webHidden/>
              </w:rPr>
              <w:instrText xml:space="preserve"> PAGEREF _Toc237969648 \h </w:instrText>
            </w:r>
            <w:r>
              <w:rPr>
                <w:webHidden/>
              </w:rPr>
            </w:r>
            <w:r>
              <w:rPr>
                <w:webHidden/>
              </w:rPr>
              <w:fldChar w:fldCharType="separate"/>
            </w:r>
            <w:r>
              <w:rPr>
                <w:webHidden/>
              </w:rPr>
              <w:t>80</w:t>
            </w:r>
            <w:r>
              <w:rPr>
                <w:webHidden/>
              </w:rPr>
              <w:fldChar w:fldCharType="end"/>
            </w:r>
          </w:hyperlink>
        </w:p>
        <w:p w14:paraId="1B4F5255" w14:textId="07B6967A" w:rsidR="002C6602" w:rsidRDefault="002C6602" w:rsidP="00107FAE">
          <w:pPr>
            <w:pStyle w:val="TOC1"/>
          </w:pPr>
          <w:r>
            <w:rPr>
              <w:b w:val="0"/>
              <w:bCs/>
            </w:rPr>
            <w:fldChar w:fldCharType="end"/>
          </w:r>
        </w:p>
      </w:sdtContent>
    </w:sdt>
    <w:p w14:paraId="2437E683" w14:textId="77777777" w:rsidR="003E323D" w:rsidRDefault="003E323D" w:rsidP="005C78D0">
      <w:pPr>
        <w:pStyle w:val="Heading1"/>
        <w:pageBreakBefore/>
      </w:pPr>
      <w:bookmarkStart w:id="2" w:name="_Toc201829986"/>
      <w:bookmarkStart w:id="3" w:name="_Toc201831763"/>
      <w:bookmarkStart w:id="4" w:name="_Toc237969593"/>
      <w:bookmarkStart w:id="5" w:name="_Toc533501210"/>
      <w:r>
        <w:lastRenderedPageBreak/>
        <w:t>Introduction</w:t>
      </w:r>
      <w:bookmarkEnd w:id="2"/>
      <w:bookmarkEnd w:id="3"/>
      <w:bookmarkEnd w:id="4"/>
    </w:p>
    <w:p w14:paraId="62433099" w14:textId="7AE30CAB" w:rsidR="00A41CAD" w:rsidRPr="00E7366F" w:rsidRDefault="00A41CAD" w:rsidP="001E1C98">
      <w:pPr>
        <w:rPr>
          <w:b/>
          <w:bCs/>
          <w:sz w:val="24"/>
          <w:szCs w:val="24"/>
        </w:rPr>
      </w:pPr>
      <w:bookmarkStart w:id="6" w:name="_Toc297817436"/>
      <w:bookmarkStart w:id="7" w:name="_Toc297884211"/>
      <w:bookmarkStart w:id="8" w:name="_Toc372273055"/>
      <w:bookmarkStart w:id="9" w:name="_Toc391915499"/>
      <w:bookmarkStart w:id="10" w:name="_Toc421637187"/>
      <w:bookmarkStart w:id="11" w:name="_Toc423006172"/>
      <w:bookmarkStart w:id="12" w:name="_Toc454978611"/>
      <w:bookmarkStart w:id="13" w:name="_Toc486417058"/>
      <w:bookmarkStart w:id="14" w:name="_Toc517882839"/>
      <w:bookmarkStart w:id="15" w:name="_Toc43736072"/>
      <w:bookmarkStart w:id="16" w:name="_Toc111112872"/>
      <w:bookmarkStart w:id="17" w:name="_Toc144906593"/>
      <w:bookmarkStart w:id="18" w:name="_Toc201829987"/>
      <w:bookmarkStart w:id="19" w:name="_Toc201831764"/>
      <w:bookmarkStart w:id="20" w:name="_Toc266088347"/>
      <w:bookmarkStart w:id="21" w:name="_Toc266279798"/>
      <w:bookmarkStart w:id="22" w:name="_Toc266279873"/>
      <w:r w:rsidRPr="00E7366F">
        <w:rPr>
          <w:b/>
          <w:bCs/>
          <w:sz w:val="24"/>
          <w:szCs w:val="24"/>
        </w:rPr>
        <w:t>ISO 15022 – 20022 Maintenance Process</w:t>
      </w:r>
      <w:bookmarkEnd w:id="6"/>
      <w:bookmarkEnd w:id="7"/>
      <w:bookmarkEnd w:id="8"/>
      <w:bookmarkEnd w:id="9"/>
      <w:bookmarkEnd w:id="10"/>
      <w:bookmarkEnd w:id="11"/>
      <w:bookmarkEnd w:id="12"/>
      <w:bookmarkEnd w:id="13"/>
      <w:bookmarkEnd w:id="14"/>
      <w:bookmarkEnd w:id="15"/>
      <w:bookmarkEnd w:id="16"/>
      <w:bookmarkEnd w:id="17"/>
      <w:bookmarkEnd w:id="18"/>
      <w:bookmarkEnd w:id="19"/>
    </w:p>
    <w:p w14:paraId="46AC534B" w14:textId="39DB88A7" w:rsidR="00A41CAD" w:rsidRDefault="00A41CAD" w:rsidP="008E0018">
      <w:pPr>
        <w:jc w:val="both"/>
        <w:rPr>
          <w:rFonts w:cs="Arial"/>
        </w:rPr>
      </w:pPr>
      <w:r>
        <w:rPr>
          <w:rFonts w:cs="Arial"/>
        </w:rPr>
        <w:t xml:space="preserve">As from the year 2012, a joint maintenance process has been put in place for ISO 20022 and 15022 and Corporate Action messages with the support of the ISO 20022 RMG and of the </w:t>
      </w:r>
      <w:r w:rsidR="00D1634F">
        <w:rPr>
          <w:rFonts w:cs="Arial"/>
        </w:rPr>
        <w:t xml:space="preserve">Swift </w:t>
      </w:r>
      <w:r>
        <w:rPr>
          <w:rFonts w:cs="Arial"/>
        </w:rPr>
        <w:t xml:space="preserve">Board. </w:t>
      </w:r>
    </w:p>
    <w:p w14:paraId="5C044BCC" w14:textId="77777777" w:rsidR="00A41CAD" w:rsidRDefault="00A41CAD" w:rsidP="008E0018">
      <w:pPr>
        <w:jc w:val="both"/>
        <w:rPr>
          <w:rFonts w:cs="Arial"/>
        </w:rPr>
      </w:pPr>
      <w:r>
        <w:rPr>
          <w:rFonts w:cs="Arial"/>
        </w:rPr>
        <w:t>This joint maintenance will ensure interoperability between the two standards and a more efficient maintenance process.</w:t>
      </w:r>
    </w:p>
    <w:p w14:paraId="593DAE13" w14:textId="77777777" w:rsidR="00E7366F" w:rsidRDefault="00E7366F" w:rsidP="001E1C98">
      <w:pPr>
        <w:rPr>
          <w:b/>
          <w:bCs/>
          <w:sz w:val="24"/>
          <w:szCs w:val="24"/>
        </w:rPr>
      </w:pPr>
      <w:bookmarkStart w:id="23" w:name="_Toc297817437"/>
      <w:bookmarkStart w:id="24" w:name="_Toc297884212"/>
      <w:bookmarkStart w:id="25" w:name="_Toc372273056"/>
      <w:bookmarkStart w:id="26" w:name="_Toc391915500"/>
      <w:bookmarkStart w:id="27" w:name="_Toc421637188"/>
      <w:bookmarkStart w:id="28" w:name="_Toc423006173"/>
      <w:bookmarkStart w:id="29" w:name="_Toc454978612"/>
      <w:bookmarkStart w:id="30" w:name="_Toc486417059"/>
      <w:bookmarkStart w:id="31" w:name="_Toc517882840"/>
      <w:bookmarkStart w:id="32" w:name="_Toc43736073"/>
      <w:bookmarkStart w:id="33" w:name="_Toc111112873"/>
      <w:bookmarkStart w:id="34" w:name="_Toc144906594"/>
      <w:bookmarkStart w:id="35" w:name="_Toc201829988"/>
      <w:bookmarkStart w:id="36" w:name="_Toc201831765"/>
    </w:p>
    <w:p w14:paraId="2BDCAC00" w14:textId="6BEF5FDE" w:rsidR="00A41CAD" w:rsidRPr="00E7366F" w:rsidRDefault="00A41CAD" w:rsidP="001E1C98">
      <w:pPr>
        <w:rPr>
          <w:b/>
          <w:bCs/>
          <w:sz w:val="24"/>
          <w:szCs w:val="24"/>
        </w:rPr>
      </w:pPr>
      <w:r w:rsidRPr="00E7366F">
        <w:rPr>
          <w:b/>
          <w:bCs/>
          <w:sz w:val="24"/>
          <w:szCs w:val="24"/>
        </w:rPr>
        <w:t>Standards Illustrations</w:t>
      </w:r>
      <w:bookmarkEnd w:id="20"/>
      <w:bookmarkEnd w:id="21"/>
      <w:bookmarkEnd w:id="22"/>
      <w:r w:rsidRPr="00E7366F">
        <w:rPr>
          <w:b/>
          <w:bCs/>
          <w:sz w:val="24"/>
          <w:szCs w:val="24"/>
        </w:rPr>
        <w:t xml:space="preserve"> in this document</w:t>
      </w:r>
      <w:bookmarkEnd w:id="23"/>
      <w:bookmarkEnd w:id="24"/>
      <w:bookmarkEnd w:id="25"/>
      <w:bookmarkEnd w:id="26"/>
      <w:bookmarkEnd w:id="27"/>
      <w:bookmarkEnd w:id="28"/>
      <w:bookmarkEnd w:id="29"/>
      <w:bookmarkEnd w:id="30"/>
      <w:bookmarkEnd w:id="31"/>
      <w:bookmarkEnd w:id="32"/>
      <w:bookmarkEnd w:id="33"/>
      <w:bookmarkEnd w:id="34"/>
      <w:bookmarkEnd w:id="35"/>
      <w:bookmarkEnd w:id="36"/>
    </w:p>
    <w:p w14:paraId="4BBF3C23" w14:textId="27FE2D0D" w:rsidR="00A41CAD" w:rsidRDefault="00A41CAD" w:rsidP="008E0018">
      <w:pPr>
        <w:jc w:val="both"/>
        <w:rPr>
          <w:rFonts w:cs="Arial"/>
        </w:rPr>
      </w:pPr>
      <w:r>
        <w:rPr>
          <w:rFonts w:cs="Arial"/>
        </w:rPr>
        <w:t xml:space="preserve">Standards illustrations are provided by </w:t>
      </w:r>
      <w:r w:rsidR="00D1634F">
        <w:rPr>
          <w:rFonts w:cs="Arial"/>
        </w:rPr>
        <w:t xml:space="preserve">Swift </w:t>
      </w:r>
      <w:r>
        <w:rPr>
          <w:rFonts w:cs="Arial"/>
        </w:rPr>
        <w:t>Standards. They are not part of the original request.</w:t>
      </w:r>
    </w:p>
    <w:p w14:paraId="0272F724" w14:textId="58A79231" w:rsidR="00A41CAD" w:rsidRDefault="00A41CAD" w:rsidP="008E0018">
      <w:pPr>
        <w:jc w:val="both"/>
        <w:rPr>
          <w:rFonts w:cs="Arial"/>
        </w:rPr>
      </w:pPr>
      <w:r>
        <w:rPr>
          <w:rFonts w:cs="Arial"/>
        </w:rPr>
        <w:t xml:space="preserve">Any standard illustrations (rules, codes, qualifiers, wordings) are </w:t>
      </w:r>
      <w:r>
        <w:rPr>
          <w:rFonts w:cs="Arial"/>
          <w:b/>
          <w:bCs/>
          <w:u w:val="single"/>
        </w:rPr>
        <w:t>only for illustration purposes</w:t>
      </w:r>
      <w:r>
        <w:rPr>
          <w:rFonts w:cs="Arial"/>
        </w:rPr>
        <w:t xml:space="preserve">. It does not mean </w:t>
      </w:r>
      <w:r w:rsidR="00D1634F">
        <w:rPr>
          <w:rFonts w:cs="Arial"/>
        </w:rPr>
        <w:t xml:space="preserve">Swift </w:t>
      </w:r>
      <w:r>
        <w:rPr>
          <w:rFonts w:cs="Arial"/>
        </w:rPr>
        <w:t xml:space="preserve">Standards </w:t>
      </w:r>
      <w:r w:rsidR="00CD7B40">
        <w:rPr>
          <w:rFonts w:cs="Arial"/>
        </w:rPr>
        <w:t>agrees</w:t>
      </w:r>
      <w:r>
        <w:rPr>
          <w:rFonts w:cs="Arial"/>
        </w:rPr>
        <w:t xml:space="preserve"> with the maintenance request or that the final standards solutions (for accepted maintenance requests) will be as shown in this document. </w:t>
      </w:r>
    </w:p>
    <w:p w14:paraId="0F7FCD30" w14:textId="06514AFD" w:rsidR="00A41CAD" w:rsidRDefault="00A41CAD" w:rsidP="008E0018">
      <w:pPr>
        <w:jc w:val="both"/>
        <w:rPr>
          <w:rFonts w:cs="Arial"/>
        </w:rPr>
      </w:pPr>
      <w:r>
        <w:rPr>
          <w:rFonts w:cs="Arial"/>
        </w:rPr>
        <w:t xml:space="preserve">The MT Standards Release Guide (+ potential erratum) and the ISO 20022 message definition reports are the ONLY source of reliable information based on which implementation of changes </w:t>
      </w:r>
      <w:hyperlink r:id="rId18" w:history="1">
        <w:r w:rsidR="00A627C4" w:rsidRPr="00A627C4">
          <w:rPr>
            <w:rStyle w:val="Hyperlink"/>
          </w:rPr>
          <w:t>https://www.iso20022.org/iso-20022-message-definitions</w:t>
        </w:r>
      </w:hyperlink>
      <w:r w:rsidR="00F0463B" w:rsidRPr="009D1796">
        <w:t xml:space="preserve"> </w:t>
      </w:r>
      <w:r>
        <w:rPr>
          <w:rFonts w:cs="Arial"/>
        </w:rPr>
        <w:t>should be made. Any other documentation (including this one) is subject to change.</w:t>
      </w:r>
    </w:p>
    <w:p w14:paraId="32ECFE86" w14:textId="77777777" w:rsidR="00E7366F" w:rsidRDefault="00E7366F" w:rsidP="001E1C98">
      <w:pPr>
        <w:rPr>
          <w:b/>
          <w:bCs/>
          <w:sz w:val="24"/>
          <w:szCs w:val="24"/>
        </w:rPr>
      </w:pPr>
      <w:bookmarkStart w:id="37" w:name="_Toc335401746"/>
      <w:bookmarkStart w:id="38" w:name="_Toc304198731"/>
      <w:bookmarkStart w:id="39" w:name="_Toc372273057"/>
      <w:bookmarkStart w:id="40" w:name="_Toc391915501"/>
      <w:bookmarkStart w:id="41" w:name="_Toc421637189"/>
      <w:bookmarkStart w:id="42" w:name="_Toc423006174"/>
      <w:bookmarkStart w:id="43" w:name="_Toc454978613"/>
      <w:bookmarkStart w:id="44" w:name="_Toc486417060"/>
      <w:bookmarkStart w:id="45" w:name="_Toc517882841"/>
      <w:bookmarkStart w:id="46" w:name="_Toc43736074"/>
      <w:bookmarkStart w:id="47" w:name="_Toc111112874"/>
      <w:bookmarkStart w:id="48" w:name="_Toc144906595"/>
      <w:bookmarkStart w:id="49" w:name="_Toc201829989"/>
      <w:bookmarkStart w:id="50" w:name="_Toc201831766"/>
    </w:p>
    <w:p w14:paraId="34EF6B41" w14:textId="2E4BF46E" w:rsidR="00A41CAD" w:rsidRPr="00E7366F" w:rsidRDefault="00A41CAD" w:rsidP="001E1C98">
      <w:pPr>
        <w:rPr>
          <w:b/>
          <w:bCs/>
          <w:sz w:val="24"/>
          <w:szCs w:val="24"/>
        </w:rPr>
      </w:pPr>
      <w:r w:rsidRPr="00E7366F">
        <w:rPr>
          <w:b/>
          <w:bCs/>
          <w:sz w:val="24"/>
          <w:szCs w:val="24"/>
        </w:rPr>
        <w:t>SR 202</w:t>
      </w:r>
      <w:r w:rsidR="00200F47" w:rsidRPr="00E7366F">
        <w:rPr>
          <w:b/>
          <w:bCs/>
          <w:sz w:val="24"/>
          <w:szCs w:val="24"/>
        </w:rPr>
        <w:t>7</w:t>
      </w:r>
      <w:r w:rsidRPr="00E7366F">
        <w:rPr>
          <w:b/>
          <w:bCs/>
          <w:sz w:val="24"/>
          <w:szCs w:val="24"/>
        </w:rPr>
        <w:t xml:space="preserve"> change requests</w:t>
      </w:r>
      <w:bookmarkEnd w:id="37"/>
      <w:bookmarkEnd w:id="38"/>
      <w:bookmarkEnd w:id="39"/>
      <w:bookmarkEnd w:id="40"/>
      <w:bookmarkEnd w:id="41"/>
      <w:bookmarkEnd w:id="42"/>
      <w:bookmarkEnd w:id="43"/>
      <w:bookmarkEnd w:id="44"/>
      <w:bookmarkEnd w:id="45"/>
      <w:bookmarkEnd w:id="46"/>
      <w:bookmarkEnd w:id="47"/>
      <w:bookmarkEnd w:id="48"/>
      <w:bookmarkEnd w:id="49"/>
      <w:bookmarkEnd w:id="50"/>
    </w:p>
    <w:p w14:paraId="10E2C548" w14:textId="31A3EE2C" w:rsidR="003A18FD" w:rsidRPr="004F75D8" w:rsidRDefault="003A18FD" w:rsidP="004F75D8">
      <w:pPr>
        <w:rPr>
          <w:rFonts w:cs="Arial"/>
        </w:rPr>
      </w:pPr>
      <w:bookmarkStart w:id="51" w:name="_Toc201829990"/>
      <w:bookmarkStart w:id="52" w:name="_Toc201831767"/>
      <w:bookmarkStart w:id="53" w:name="_Toc202192204"/>
      <w:bookmarkStart w:id="54" w:name="_Toc230765740"/>
      <w:r w:rsidRPr="004F75D8">
        <w:rPr>
          <w:rFonts w:cs="Arial"/>
        </w:rPr>
        <w:t>This document details all CRs investigated this year for implementation in SR 202</w:t>
      </w:r>
      <w:r w:rsidR="00CD7B40" w:rsidRPr="004F75D8">
        <w:rPr>
          <w:rFonts w:cs="Arial"/>
        </w:rPr>
        <w:t>7</w:t>
      </w:r>
      <w:r w:rsidRPr="004F75D8">
        <w:rPr>
          <w:rFonts w:cs="Arial"/>
        </w:rPr>
        <w:t xml:space="preserve"> as detailed below:</w:t>
      </w:r>
      <w:bookmarkEnd w:id="51"/>
      <w:bookmarkEnd w:id="52"/>
      <w:bookmarkEnd w:id="53"/>
      <w:bookmarkEnd w:id="54"/>
    </w:p>
    <w:p w14:paraId="5FF26BA9" w14:textId="0E3A66AD" w:rsidR="00A41CAD" w:rsidRPr="003A18FD" w:rsidRDefault="003A18FD" w:rsidP="00A560CA">
      <w:pPr>
        <w:pStyle w:val="ListParagraph"/>
        <w:numPr>
          <w:ilvl w:val="0"/>
          <w:numId w:val="13"/>
        </w:numPr>
        <w:rPr>
          <w:rFonts w:cs="Arial"/>
        </w:rPr>
      </w:pPr>
      <w:r w:rsidRPr="003A18FD">
        <w:rPr>
          <w:rFonts w:cs="Arial"/>
        </w:rPr>
        <w:t xml:space="preserve">Section 2 </w:t>
      </w:r>
      <w:r w:rsidR="00A41CAD" w:rsidRPr="003A18FD">
        <w:rPr>
          <w:rFonts w:cs="Arial"/>
        </w:rPr>
        <w:t xml:space="preserve">contains all CA MT/MX CRs for MT category 5 and equivalent MX messages. </w:t>
      </w:r>
    </w:p>
    <w:p w14:paraId="45A063E9" w14:textId="423B0C8F" w:rsidR="003A18FD" w:rsidRPr="003A18FD" w:rsidRDefault="003A18FD" w:rsidP="00A560CA">
      <w:pPr>
        <w:pStyle w:val="ListParagraph"/>
        <w:numPr>
          <w:ilvl w:val="0"/>
          <w:numId w:val="13"/>
        </w:numPr>
        <w:rPr>
          <w:rFonts w:cs="Arial"/>
        </w:rPr>
      </w:pPr>
      <w:r w:rsidRPr="003A18FD">
        <w:rPr>
          <w:rFonts w:cs="Arial"/>
        </w:rPr>
        <w:t>Section 3 contains all ISO20022 submitted CA MX CRs</w:t>
      </w:r>
      <w:r>
        <w:rPr>
          <w:rFonts w:cs="Arial"/>
        </w:rPr>
        <w:t>,</w:t>
      </w:r>
      <w:r w:rsidRPr="003A18FD">
        <w:rPr>
          <w:rFonts w:cs="Arial"/>
        </w:rPr>
        <w:t xml:space="preserve"> including CA</w:t>
      </w:r>
      <w:r w:rsidR="00275C6E">
        <w:rPr>
          <w:rFonts w:cs="Arial"/>
        </w:rPr>
        <w:t xml:space="preserve"> and</w:t>
      </w:r>
      <w:r w:rsidRPr="003A18FD">
        <w:rPr>
          <w:rFonts w:cs="Arial"/>
        </w:rPr>
        <w:t xml:space="preserve"> MC.</w:t>
      </w:r>
    </w:p>
    <w:p w14:paraId="7219246F" w14:textId="77777777" w:rsidR="00A41CAD" w:rsidRDefault="00A41CAD" w:rsidP="00A41CAD">
      <w:pPr>
        <w:rPr>
          <w:rFonts w:cs="Arial"/>
        </w:rPr>
      </w:pPr>
      <w:r>
        <w:rPr>
          <w:rFonts w:cs="Arial"/>
        </w:rPr>
        <w:t>The requests originator is indicated as follows:</w:t>
      </w:r>
    </w:p>
    <w:p w14:paraId="4997A1B2" w14:textId="43E360BF" w:rsidR="00A41CAD" w:rsidRDefault="00A41CAD" w:rsidP="0071214E">
      <w:pPr>
        <w:numPr>
          <w:ilvl w:val="1"/>
          <w:numId w:val="12"/>
        </w:numPr>
        <w:spacing w:before="0" w:after="60"/>
        <w:ind w:left="720"/>
        <w:jc w:val="both"/>
        <w:rPr>
          <w:rFonts w:cs="Arial"/>
        </w:rPr>
      </w:pPr>
      <w:r>
        <w:rPr>
          <w:rFonts w:cs="Arial"/>
        </w:rPr>
        <w:t>Requesting Country; Country code of requesting NMPG or UG; e</w:t>
      </w:r>
      <w:r w:rsidR="007E21DA">
        <w:rPr>
          <w:rFonts w:cs="Arial"/>
        </w:rPr>
        <w:t>.</w:t>
      </w:r>
      <w:r>
        <w:rPr>
          <w:rFonts w:cs="Arial"/>
        </w:rPr>
        <w:t>g. BE</w:t>
      </w:r>
    </w:p>
    <w:p w14:paraId="59230EBE" w14:textId="59ABC7A2" w:rsidR="00A41CAD" w:rsidRDefault="00A41CAD" w:rsidP="0071214E">
      <w:pPr>
        <w:numPr>
          <w:ilvl w:val="1"/>
          <w:numId w:val="12"/>
        </w:numPr>
        <w:spacing w:before="0" w:after="60"/>
        <w:ind w:left="720"/>
        <w:jc w:val="both"/>
        <w:rPr>
          <w:rFonts w:cs="Arial"/>
        </w:rPr>
      </w:pPr>
      <w:r>
        <w:rPr>
          <w:rFonts w:cs="Arial"/>
        </w:rPr>
        <w:t xml:space="preserve">Requesting Group: </w:t>
      </w:r>
      <w:proofErr w:type="gramStart"/>
      <w:r>
        <w:rPr>
          <w:rFonts w:cs="Arial"/>
        </w:rPr>
        <w:t>a</w:t>
      </w:r>
      <w:proofErr w:type="gramEnd"/>
      <w:r>
        <w:rPr>
          <w:rFonts w:cs="Arial"/>
        </w:rPr>
        <w:t xml:space="preserve"> </w:t>
      </w:r>
      <w:r w:rsidR="00D1634F">
        <w:rPr>
          <w:rFonts w:cs="Arial"/>
        </w:rPr>
        <w:t xml:space="preserve">Swift </w:t>
      </w:r>
      <w:r>
        <w:rPr>
          <w:rFonts w:cs="Arial"/>
        </w:rPr>
        <w:t>User Group or a National (Securities) Market Practice Group with the acknowledgement of the UGC or Recognized industry group e</w:t>
      </w:r>
      <w:r w:rsidR="007E21DA">
        <w:rPr>
          <w:rFonts w:cs="Arial"/>
        </w:rPr>
        <w:t>.</w:t>
      </w:r>
      <w:r>
        <w:rPr>
          <w:rFonts w:cs="Arial"/>
        </w:rPr>
        <w:t>g. SMPG (the global Securities Market Practice Group)</w:t>
      </w:r>
    </w:p>
    <w:p w14:paraId="4A9816F1" w14:textId="77777777" w:rsidR="00E7366F" w:rsidRDefault="00E7366F" w:rsidP="001E1C98">
      <w:pPr>
        <w:rPr>
          <w:b/>
          <w:bCs/>
          <w:sz w:val="24"/>
          <w:szCs w:val="24"/>
        </w:rPr>
      </w:pPr>
      <w:bookmarkStart w:id="55" w:name="_Toc335401747"/>
      <w:bookmarkStart w:id="56" w:name="_Toc304198732"/>
      <w:bookmarkStart w:id="57" w:name="_Toc372273058"/>
      <w:bookmarkStart w:id="58" w:name="_Toc391915502"/>
      <w:bookmarkStart w:id="59" w:name="_Toc421637190"/>
      <w:bookmarkStart w:id="60" w:name="_Toc423006175"/>
      <w:bookmarkStart w:id="61" w:name="_Toc454978614"/>
      <w:bookmarkStart w:id="62" w:name="_Toc486417061"/>
      <w:bookmarkStart w:id="63" w:name="_Toc517882842"/>
      <w:bookmarkStart w:id="64" w:name="_Toc43736075"/>
      <w:bookmarkStart w:id="65" w:name="_Toc111112875"/>
      <w:bookmarkStart w:id="66" w:name="_Toc144906596"/>
      <w:bookmarkStart w:id="67" w:name="_Toc201829991"/>
      <w:bookmarkStart w:id="68" w:name="_Toc201831768"/>
    </w:p>
    <w:p w14:paraId="30F96A23" w14:textId="48ED16FF" w:rsidR="00A41CAD" w:rsidRPr="00E7366F" w:rsidRDefault="00A41CAD" w:rsidP="001E1C98">
      <w:pPr>
        <w:rPr>
          <w:b/>
          <w:bCs/>
          <w:sz w:val="24"/>
          <w:szCs w:val="24"/>
        </w:rPr>
      </w:pPr>
      <w:r w:rsidRPr="00E7366F">
        <w:rPr>
          <w:b/>
          <w:bCs/>
          <w:sz w:val="24"/>
          <w:szCs w:val="24"/>
        </w:rPr>
        <w:t>CR Title Colour notation</w:t>
      </w:r>
      <w:bookmarkEnd w:id="55"/>
      <w:bookmarkEnd w:id="56"/>
      <w:bookmarkEnd w:id="57"/>
      <w:r w:rsidRPr="00E7366F">
        <w:rPr>
          <w:b/>
          <w:bCs/>
          <w:sz w:val="24"/>
          <w:szCs w:val="24"/>
        </w:rPr>
        <w:t xml:space="preserve"> (for minutes</w:t>
      </w:r>
      <w:r w:rsidRPr="00E7366F">
        <w:rPr>
          <w:b/>
          <w:bCs/>
          <w:sz w:val="24"/>
          <w:szCs w:val="24"/>
        </w:rPr>
        <w:footnoteReference w:id="2"/>
      </w:r>
      <w:r w:rsidRPr="00E7366F">
        <w:rPr>
          <w:b/>
          <w:bCs/>
          <w:sz w:val="24"/>
          <w:szCs w:val="24"/>
        </w:rPr>
        <w:t xml:space="preserve"> only)</w:t>
      </w:r>
      <w:bookmarkEnd w:id="58"/>
      <w:bookmarkEnd w:id="59"/>
      <w:bookmarkEnd w:id="60"/>
      <w:bookmarkEnd w:id="61"/>
      <w:bookmarkEnd w:id="62"/>
      <w:bookmarkEnd w:id="63"/>
      <w:bookmarkEnd w:id="64"/>
      <w:bookmarkEnd w:id="65"/>
      <w:bookmarkEnd w:id="66"/>
      <w:bookmarkEnd w:id="67"/>
      <w:bookmarkEnd w:id="68"/>
    </w:p>
    <w:p w14:paraId="6B6995C2" w14:textId="77777777" w:rsidR="00A41CAD" w:rsidRDefault="00A41CAD" w:rsidP="008E0018">
      <w:pPr>
        <w:jc w:val="both"/>
      </w:pPr>
      <w:r>
        <w:t xml:space="preserve">In </w:t>
      </w:r>
      <w:r>
        <w:rPr>
          <w:color w:val="00B050"/>
        </w:rPr>
        <w:t>GREEN</w:t>
      </w:r>
      <w:r>
        <w:t xml:space="preserve"> are items that are approved or approved with comments or approved with alternative solution. </w:t>
      </w:r>
    </w:p>
    <w:p w14:paraId="4CA31389" w14:textId="77777777" w:rsidR="00A41CAD" w:rsidRDefault="00A41CAD" w:rsidP="008E0018">
      <w:pPr>
        <w:jc w:val="both"/>
        <w:rPr>
          <w:rFonts w:cs="Arial"/>
        </w:rPr>
      </w:pPr>
      <w:r>
        <w:t xml:space="preserve">In </w:t>
      </w:r>
      <w:r>
        <w:rPr>
          <w:color w:val="FF0000"/>
        </w:rPr>
        <w:t>RED</w:t>
      </w:r>
      <w:r>
        <w:t xml:space="preserve"> are items that are rejected, postponed, withdrawn or linked to agreed items </w:t>
      </w:r>
    </w:p>
    <w:p w14:paraId="0602BA50" w14:textId="77777777" w:rsidR="00E7366F" w:rsidRDefault="00E7366F" w:rsidP="001E1C98">
      <w:pPr>
        <w:rPr>
          <w:b/>
          <w:bCs/>
          <w:sz w:val="24"/>
          <w:szCs w:val="24"/>
        </w:rPr>
      </w:pPr>
      <w:bookmarkStart w:id="69" w:name="_Toc335401748"/>
      <w:bookmarkStart w:id="70" w:name="_Toc304198733"/>
      <w:bookmarkStart w:id="71" w:name="_Toc372273059"/>
      <w:bookmarkStart w:id="72" w:name="_Toc391915503"/>
      <w:bookmarkStart w:id="73" w:name="_Toc421637191"/>
      <w:bookmarkStart w:id="74" w:name="_Toc423006176"/>
      <w:bookmarkStart w:id="75" w:name="_Toc454978615"/>
      <w:bookmarkStart w:id="76" w:name="_Toc486417062"/>
      <w:bookmarkStart w:id="77" w:name="_Toc517882843"/>
      <w:bookmarkStart w:id="78" w:name="_Toc43736076"/>
      <w:bookmarkStart w:id="79" w:name="_Toc111112876"/>
      <w:bookmarkStart w:id="80" w:name="_Toc144906597"/>
      <w:bookmarkStart w:id="81" w:name="_Toc201829992"/>
      <w:bookmarkStart w:id="82" w:name="_Toc201831769"/>
    </w:p>
    <w:p w14:paraId="27314384" w14:textId="47B50161" w:rsidR="00A41CAD" w:rsidRPr="001E1C98" w:rsidRDefault="00A41CAD" w:rsidP="001E1C98">
      <w:pPr>
        <w:rPr>
          <w:b/>
          <w:bCs/>
        </w:rPr>
      </w:pPr>
      <w:r w:rsidRPr="00E7366F">
        <w:rPr>
          <w:b/>
          <w:bCs/>
          <w:sz w:val="24"/>
          <w:szCs w:val="24"/>
        </w:rPr>
        <w:t>Contact persons regarding this document</w:t>
      </w:r>
      <w:bookmarkEnd w:id="69"/>
      <w:bookmarkEnd w:id="70"/>
      <w:bookmarkEnd w:id="71"/>
      <w:bookmarkEnd w:id="72"/>
      <w:bookmarkEnd w:id="73"/>
      <w:bookmarkEnd w:id="74"/>
      <w:bookmarkEnd w:id="75"/>
      <w:bookmarkEnd w:id="76"/>
      <w:bookmarkEnd w:id="77"/>
      <w:bookmarkEnd w:id="78"/>
      <w:bookmarkEnd w:id="79"/>
      <w:bookmarkEnd w:id="80"/>
      <w:bookmarkEnd w:id="81"/>
      <w:bookmarkEnd w:id="82"/>
    </w:p>
    <w:p w14:paraId="09B53805" w14:textId="7EA9E424" w:rsidR="00D1634F" w:rsidRDefault="00A41CAD" w:rsidP="00A41CAD">
      <w:r w:rsidRPr="00A41CAD">
        <w:t xml:space="preserve">Miriam Ortseifen - </w:t>
      </w:r>
      <w:r w:rsidR="00D1634F">
        <w:rPr>
          <w:rFonts w:cs="Arial"/>
        </w:rPr>
        <w:t xml:space="preserve">Swift </w:t>
      </w:r>
      <w:r w:rsidRPr="00A41CAD">
        <w:t xml:space="preserve">Standards; </w:t>
      </w:r>
      <w:hyperlink r:id="rId19" w:history="1">
        <w:r w:rsidR="007F5A92" w:rsidRPr="007F5A92">
          <w:rPr>
            <w:rStyle w:val="Hyperlink"/>
          </w:rPr>
          <w:t>miriam.ortseifen@swift.com</w:t>
        </w:r>
      </w:hyperlink>
    </w:p>
    <w:p w14:paraId="370618E3" w14:textId="5A5E0C92" w:rsidR="001E1C98" w:rsidRDefault="001E1C98">
      <w:pPr>
        <w:suppressAutoHyphens w:val="0"/>
        <w:spacing w:before="0" w:after="0"/>
      </w:pPr>
      <w:r>
        <w:br w:type="page"/>
      </w:r>
    </w:p>
    <w:p w14:paraId="6BD19ACA" w14:textId="115ACE20" w:rsidR="00A41CAD" w:rsidRPr="00E7366F" w:rsidRDefault="00A41CAD" w:rsidP="00E7366F">
      <w:pPr>
        <w:rPr>
          <w:b/>
          <w:bCs/>
          <w:sz w:val="24"/>
          <w:szCs w:val="24"/>
        </w:rPr>
      </w:pPr>
      <w:bookmarkStart w:id="83" w:name="_Toc335401749"/>
      <w:bookmarkStart w:id="84" w:name="_Toc304198734"/>
      <w:bookmarkStart w:id="85" w:name="_Toc372273060"/>
      <w:bookmarkStart w:id="86" w:name="_Toc391915504"/>
      <w:bookmarkStart w:id="87" w:name="_Toc421637192"/>
      <w:bookmarkStart w:id="88" w:name="_Toc423006177"/>
      <w:bookmarkStart w:id="89" w:name="_Toc454978616"/>
      <w:bookmarkStart w:id="90" w:name="_Toc486417063"/>
      <w:bookmarkStart w:id="91" w:name="_Toc517882844"/>
      <w:bookmarkStart w:id="92" w:name="_Toc43736077"/>
      <w:bookmarkStart w:id="93" w:name="_Toc111112877"/>
      <w:bookmarkStart w:id="94" w:name="_Toc144906598"/>
      <w:bookmarkStart w:id="95" w:name="_Toc201829993"/>
      <w:bookmarkStart w:id="96" w:name="_Toc201831770"/>
      <w:r w:rsidRPr="00E7366F">
        <w:rPr>
          <w:b/>
          <w:bCs/>
          <w:sz w:val="24"/>
          <w:szCs w:val="24"/>
        </w:rPr>
        <w:lastRenderedPageBreak/>
        <w:t xml:space="preserve">CA MWG </w:t>
      </w:r>
      <w:bookmarkEnd w:id="83"/>
      <w:bookmarkEnd w:id="84"/>
      <w:bookmarkEnd w:id="85"/>
      <w:r w:rsidRPr="00E7366F">
        <w:rPr>
          <w:b/>
          <w:bCs/>
          <w:sz w:val="24"/>
          <w:szCs w:val="24"/>
        </w:rPr>
        <w:t>Members for SR20</w:t>
      </w:r>
      <w:bookmarkEnd w:id="86"/>
      <w:bookmarkEnd w:id="87"/>
      <w:bookmarkEnd w:id="88"/>
      <w:bookmarkEnd w:id="89"/>
      <w:bookmarkEnd w:id="90"/>
      <w:bookmarkEnd w:id="91"/>
      <w:r w:rsidRPr="00E7366F">
        <w:rPr>
          <w:b/>
          <w:bCs/>
          <w:sz w:val="24"/>
          <w:szCs w:val="24"/>
        </w:rPr>
        <w:t>2</w:t>
      </w:r>
      <w:bookmarkEnd w:id="92"/>
      <w:bookmarkEnd w:id="93"/>
      <w:bookmarkEnd w:id="94"/>
      <w:bookmarkEnd w:id="95"/>
      <w:bookmarkEnd w:id="96"/>
      <w:r w:rsidR="00DF207E" w:rsidRPr="00E7366F">
        <w:rPr>
          <w:b/>
          <w:bCs/>
          <w:sz w:val="24"/>
          <w:szCs w:val="24"/>
        </w:rPr>
        <w:t>7</w:t>
      </w:r>
    </w:p>
    <w:p w14:paraId="632C38DB" w14:textId="6F8B9EF5" w:rsidR="00A41CAD" w:rsidRDefault="00A41CAD" w:rsidP="00A41CAD">
      <w:bookmarkStart w:id="97" w:name="_Toc302745946"/>
      <w:r>
        <w:t>The following people are part of the CA MWG for SR202</w:t>
      </w:r>
      <w:r w:rsidR="007F5A92">
        <w:t>7</w:t>
      </w:r>
      <w:bookmarkEnd w:id="97"/>
      <w:r w:rsidR="001E1C98">
        <w:t>:</w:t>
      </w:r>
    </w:p>
    <w:p w14:paraId="622AD4FA" w14:textId="7E01CD67" w:rsidR="00A41CAD" w:rsidRDefault="00A41CAD" w:rsidP="00A41CAD">
      <w:pPr>
        <w:suppressAutoHyphens w:val="0"/>
      </w:pPr>
    </w:p>
    <w:tbl>
      <w:tblPr>
        <w:tblW w:w="7078" w:type="dxa"/>
        <w:tblLayout w:type="fixed"/>
        <w:tblCellMar>
          <w:left w:w="0" w:type="dxa"/>
          <w:right w:w="0" w:type="dxa"/>
        </w:tblCellMar>
        <w:tblLook w:val="04A0" w:firstRow="1" w:lastRow="0" w:firstColumn="1" w:lastColumn="0" w:noHBand="0" w:noVBand="1"/>
      </w:tblPr>
      <w:tblGrid>
        <w:gridCol w:w="2967"/>
        <w:gridCol w:w="2045"/>
        <w:gridCol w:w="2066"/>
      </w:tblGrid>
      <w:tr w:rsidR="002A76A1" w14:paraId="5D9D1885" w14:textId="6B4B7084"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2039576F" w14:textId="77777777" w:rsidR="002A76A1" w:rsidRDefault="002A76A1" w:rsidP="00F24980">
            <w:pPr>
              <w:jc w:val="center"/>
              <w:rPr>
                <w:rFonts w:cs="Arial"/>
                <w:b/>
                <w:bCs/>
                <w:sz w:val="22"/>
                <w:szCs w:val="22"/>
              </w:rPr>
            </w:pPr>
            <w:r>
              <w:rPr>
                <w:b/>
                <w:bCs/>
              </w:rPr>
              <w:t>Maintenance working group members</w:t>
            </w:r>
          </w:p>
        </w:tc>
        <w:tc>
          <w:tcPr>
            <w:tcW w:w="2045" w:type="dxa"/>
            <w:tcBorders>
              <w:top w:val="single" w:sz="8" w:space="0" w:color="auto"/>
              <w:left w:val="nil"/>
              <w:bottom w:val="single" w:sz="8" w:space="0" w:color="auto"/>
              <w:right w:val="single" w:sz="8" w:space="0" w:color="auto"/>
            </w:tcBorders>
            <w:shd w:val="clear" w:color="auto" w:fill="FFFFFF" w:themeFill="background1"/>
            <w:tcMar>
              <w:top w:w="0" w:type="dxa"/>
              <w:left w:w="108" w:type="dxa"/>
              <w:bottom w:w="0" w:type="dxa"/>
              <w:right w:w="108" w:type="dxa"/>
            </w:tcMar>
            <w:hideMark/>
          </w:tcPr>
          <w:p w14:paraId="52DC0448" w14:textId="77777777" w:rsidR="002A76A1" w:rsidRDefault="002A76A1" w:rsidP="00F24980">
            <w:pPr>
              <w:jc w:val="center"/>
              <w:rPr>
                <w:b/>
                <w:bCs/>
                <w:sz w:val="22"/>
                <w:szCs w:val="22"/>
              </w:rPr>
            </w:pPr>
            <w:r w:rsidRPr="00B26DFC">
              <w:rPr>
                <w:b/>
                <w:bCs/>
              </w:rPr>
              <w:t>Representing</w:t>
            </w:r>
          </w:p>
        </w:tc>
        <w:tc>
          <w:tcPr>
            <w:tcW w:w="2066" w:type="dxa"/>
            <w:tcBorders>
              <w:top w:val="single" w:sz="8" w:space="0" w:color="auto"/>
              <w:left w:val="nil"/>
              <w:bottom w:val="single" w:sz="8" w:space="0" w:color="auto"/>
              <w:right w:val="single" w:sz="8" w:space="0" w:color="auto"/>
            </w:tcBorders>
          </w:tcPr>
          <w:p w14:paraId="4A4F58FC" w14:textId="462CBD7B" w:rsidR="002A76A1" w:rsidRDefault="002A76A1" w:rsidP="00F24980">
            <w:pPr>
              <w:jc w:val="center"/>
              <w:rPr>
                <w:b/>
                <w:bCs/>
              </w:rPr>
            </w:pPr>
            <w:r>
              <w:rPr>
                <w:b/>
                <w:bCs/>
              </w:rPr>
              <w:t>Attendance Meeting 25</w:t>
            </w:r>
            <w:r w:rsidRPr="001870DB">
              <w:rPr>
                <w:b/>
                <w:bCs/>
                <w:vertAlign w:val="superscript"/>
              </w:rPr>
              <w:t>th</w:t>
            </w:r>
            <w:r>
              <w:rPr>
                <w:b/>
                <w:bCs/>
              </w:rPr>
              <w:t xml:space="preserve"> August</w:t>
            </w:r>
          </w:p>
        </w:tc>
      </w:tr>
      <w:tr w:rsidR="002A76A1" w:rsidRPr="00DD0EFC" w14:paraId="37411D00" w14:textId="2208D857" w:rsidTr="001E5935">
        <w:trPr>
          <w:trHeight w:val="197"/>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6EC28267" w14:textId="3E408039" w:rsidR="002A76A1" w:rsidRPr="00153263" w:rsidRDefault="002A76A1" w:rsidP="00FC4436">
            <w:pPr>
              <w:pStyle w:val="Default"/>
              <w:tabs>
                <w:tab w:val="right" w:pos="4172"/>
              </w:tabs>
              <w:rPr>
                <w:rFonts w:ascii="Arial" w:hAnsi="Arial" w:cs="Arial"/>
                <w:color w:val="auto"/>
                <w:sz w:val="20"/>
                <w:szCs w:val="20"/>
                <w:highlight w:val="yellow"/>
                <w:lang w:val="fr-BE" w:eastAsia="en-US"/>
              </w:rPr>
            </w:pPr>
            <w:r>
              <w:rPr>
                <w:rFonts w:ascii="Arial" w:hAnsi="Arial" w:cs="Arial"/>
                <w:bCs/>
                <w:color w:val="auto"/>
                <w:sz w:val="20"/>
                <w:szCs w:val="20"/>
                <w:lang w:val="fr-FR"/>
              </w:rPr>
              <w:t>Wayne Murphy</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7118C53" w14:textId="77777777" w:rsidR="002A76A1" w:rsidRPr="00FF7A66" w:rsidRDefault="002A76A1" w:rsidP="00FC4436">
            <w:pPr>
              <w:pStyle w:val="Default"/>
              <w:rPr>
                <w:rFonts w:ascii="Arial" w:hAnsi="Arial" w:cs="Arial"/>
                <w:color w:val="auto"/>
                <w:sz w:val="20"/>
                <w:szCs w:val="20"/>
                <w:lang w:eastAsia="en-US"/>
              </w:rPr>
            </w:pPr>
            <w:r>
              <w:rPr>
                <w:rFonts w:ascii="Arial" w:hAnsi="Arial" w:cs="Arial"/>
                <w:color w:val="auto"/>
                <w:sz w:val="20"/>
                <w:szCs w:val="20"/>
              </w:rPr>
              <w:t>AU</w:t>
            </w:r>
          </w:p>
        </w:tc>
        <w:tc>
          <w:tcPr>
            <w:tcW w:w="2066" w:type="dxa"/>
            <w:tcBorders>
              <w:top w:val="nil"/>
              <w:left w:val="nil"/>
              <w:bottom w:val="single" w:sz="8" w:space="0" w:color="auto"/>
              <w:right w:val="single" w:sz="8" w:space="0" w:color="auto"/>
            </w:tcBorders>
            <w:shd w:val="clear" w:color="auto" w:fill="FFFFFF" w:themeFill="background1"/>
          </w:tcPr>
          <w:p w14:paraId="3C8C946A" w14:textId="03C80511" w:rsidR="002A76A1" w:rsidRPr="00B64632" w:rsidRDefault="002A76A1" w:rsidP="00FC4436">
            <w:pPr>
              <w:pStyle w:val="Default"/>
              <w:jc w:val="center"/>
              <w:rPr>
                <w:rFonts w:ascii="Arial" w:hAnsi="Arial" w:cs="Arial"/>
                <w:bCs/>
                <w:color w:val="auto"/>
                <w:sz w:val="20"/>
                <w:szCs w:val="20"/>
              </w:rPr>
            </w:pPr>
            <w:r w:rsidRPr="00B64632">
              <w:rPr>
                <w:rFonts w:ascii="Arial" w:hAnsi="Arial" w:cs="Arial"/>
                <w:color w:val="auto"/>
                <w:sz w:val="20"/>
                <w:szCs w:val="20"/>
                <w:lang w:val="fr-BE" w:eastAsia="en-US"/>
              </w:rPr>
              <w:t>No</w:t>
            </w:r>
          </w:p>
        </w:tc>
      </w:tr>
      <w:tr w:rsidR="002A76A1" w14:paraId="7CB5D13A" w14:textId="35FCCCB3"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8026277" w14:textId="41D85458" w:rsidR="002A76A1" w:rsidRPr="0004351C" w:rsidRDefault="002A76A1" w:rsidP="00FC4436">
            <w:pPr>
              <w:pStyle w:val="Default"/>
              <w:rPr>
                <w:rFonts w:ascii="Arial" w:hAnsi="Arial" w:cs="Arial"/>
                <w:color w:val="auto"/>
                <w:sz w:val="20"/>
                <w:szCs w:val="20"/>
                <w:highlight w:val="yellow"/>
                <w:lang w:eastAsia="en-US"/>
              </w:rPr>
            </w:pPr>
            <w:r w:rsidRPr="00153263">
              <w:rPr>
                <w:rFonts w:ascii="Arial" w:hAnsi="Arial" w:cs="Arial"/>
                <w:bCs/>
                <w:color w:val="auto"/>
                <w:sz w:val="20"/>
                <w:szCs w:val="20"/>
              </w:rPr>
              <w:t>Hakim Akka</w:t>
            </w:r>
            <w:r>
              <w:rPr>
                <w:rFonts w:ascii="Arial" w:hAnsi="Arial" w:cs="Arial"/>
                <w:bCs/>
                <w:color w:val="auto"/>
                <w:sz w:val="20"/>
                <w:szCs w:val="20"/>
              </w:rPr>
              <w:t>/Karen Weaver</w:t>
            </w:r>
            <w:r w:rsidRPr="00153263">
              <w:rPr>
                <w:rFonts w:ascii="Arial" w:hAnsi="Arial" w:cs="Arial"/>
                <w:bCs/>
                <w:color w:val="auto"/>
                <w:sz w:val="20"/>
                <w:szCs w:val="20"/>
              </w:rPr>
              <w:t xml:space="preserve"> (BNY)</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6E88446C" w14:textId="77777777" w:rsidR="002A76A1" w:rsidRPr="00FF7A66" w:rsidRDefault="002A76A1" w:rsidP="00FC4436">
            <w:pPr>
              <w:pStyle w:val="Default"/>
              <w:rPr>
                <w:rFonts w:ascii="Arial" w:hAnsi="Arial" w:cs="Arial"/>
                <w:color w:val="auto"/>
                <w:sz w:val="20"/>
                <w:szCs w:val="20"/>
                <w:lang w:eastAsia="en-US"/>
              </w:rPr>
            </w:pPr>
            <w:r w:rsidRPr="00FF7A66">
              <w:rPr>
                <w:rFonts w:ascii="Arial" w:hAnsi="Arial" w:cs="Arial"/>
                <w:color w:val="auto"/>
                <w:sz w:val="20"/>
                <w:szCs w:val="20"/>
              </w:rPr>
              <w:t>BE</w:t>
            </w:r>
          </w:p>
        </w:tc>
        <w:tc>
          <w:tcPr>
            <w:tcW w:w="2066" w:type="dxa"/>
            <w:tcBorders>
              <w:top w:val="nil"/>
              <w:left w:val="nil"/>
              <w:bottom w:val="single" w:sz="8" w:space="0" w:color="auto"/>
              <w:right w:val="single" w:sz="8" w:space="0" w:color="auto"/>
            </w:tcBorders>
            <w:shd w:val="clear" w:color="auto" w:fill="FFFFFF" w:themeFill="background1"/>
          </w:tcPr>
          <w:p w14:paraId="0718723F" w14:textId="1E0A1B3F" w:rsidR="002A76A1" w:rsidRPr="00B64632" w:rsidRDefault="002A76A1" w:rsidP="00FC4436">
            <w:pPr>
              <w:pStyle w:val="Default"/>
              <w:jc w:val="center"/>
              <w:rPr>
                <w:rFonts w:ascii="Arial" w:hAnsi="Arial" w:cs="Arial"/>
                <w:color w:val="auto"/>
                <w:sz w:val="20"/>
                <w:szCs w:val="20"/>
              </w:rPr>
            </w:pPr>
            <w:r w:rsidRPr="00B64632">
              <w:rPr>
                <w:rFonts w:ascii="Arial" w:hAnsi="Arial" w:cs="Arial"/>
                <w:color w:val="auto"/>
                <w:sz w:val="20"/>
                <w:szCs w:val="20"/>
              </w:rPr>
              <w:t>Y</w:t>
            </w:r>
          </w:p>
        </w:tc>
      </w:tr>
      <w:tr w:rsidR="002A76A1" w14:paraId="7E73A76F" w14:textId="2012CA1D"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052D3477" w14:textId="57F75538" w:rsidR="002A76A1" w:rsidRPr="00E6356B" w:rsidRDefault="002A76A1" w:rsidP="00FC4436">
            <w:pPr>
              <w:pStyle w:val="Default"/>
              <w:rPr>
                <w:rFonts w:ascii="Arial" w:hAnsi="Arial" w:cs="Arial"/>
                <w:bCs/>
                <w:color w:val="auto"/>
                <w:sz w:val="20"/>
                <w:szCs w:val="20"/>
              </w:rPr>
            </w:pPr>
            <w:r>
              <w:rPr>
                <w:rFonts w:ascii="Arial" w:hAnsi="Arial" w:cs="Arial"/>
                <w:bCs/>
                <w:color w:val="auto"/>
                <w:sz w:val="20"/>
                <w:szCs w:val="20"/>
              </w:rPr>
              <w:t>Ariane Bienvenu</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242637E" w14:textId="315C23F1"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CA</w:t>
            </w:r>
          </w:p>
        </w:tc>
        <w:tc>
          <w:tcPr>
            <w:tcW w:w="2066" w:type="dxa"/>
            <w:tcBorders>
              <w:top w:val="nil"/>
              <w:left w:val="nil"/>
              <w:bottom w:val="single" w:sz="8" w:space="0" w:color="auto"/>
              <w:right w:val="single" w:sz="8" w:space="0" w:color="auto"/>
            </w:tcBorders>
            <w:shd w:val="clear" w:color="auto" w:fill="FFFFFF" w:themeFill="background1"/>
          </w:tcPr>
          <w:p w14:paraId="37EF9D55" w14:textId="53356ABA" w:rsidR="002A76A1" w:rsidRPr="00B64632" w:rsidRDefault="002A76A1"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No</w:t>
            </w:r>
          </w:p>
        </w:tc>
      </w:tr>
      <w:tr w:rsidR="002A76A1" w14:paraId="3D828FE4" w14:textId="37CF80FF"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68EF085C" w14:textId="77CDC9F5" w:rsidR="002A76A1" w:rsidRPr="00153263" w:rsidRDefault="002A76A1" w:rsidP="00FC4436">
            <w:pPr>
              <w:pStyle w:val="Default"/>
              <w:rPr>
                <w:rFonts w:ascii="Arial" w:hAnsi="Arial" w:cs="Arial"/>
                <w:color w:val="auto"/>
                <w:sz w:val="20"/>
                <w:szCs w:val="20"/>
                <w:highlight w:val="yellow"/>
                <w:lang w:eastAsia="en-US"/>
              </w:rPr>
            </w:pPr>
            <w:r w:rsidRPr="00E6356B">
              <w:rPr>
                <w:rFonts w:ascii="Arial" w:hAnsi="Arial" w:cs="Arial"/>
                <w:bCs/>
                <w:color w:val="auto"/>
                <w:sz w:val="20"/>
                <w:szCs w:val="20"/>
              </w:rPr>
              <w:t>Michael Blumer (</w:t>
            </w:r>
            <w:r>
              <w:rPr>
                <w:rFonts w:ascii="Arial" w:hAnsi="Arial" w:cs="Arial"/>
                <w:bCs/>
                <w:color w:val="auto"/>
                <w:sz w:val="20"/>
                <w:szCs w:val="20"/>
              </w:rPr>
              <w:t>UBS</w:t>
            </w:r>
            <w:r w:rsidRPr="00E6356B">
              <w:rPr>
                <w:rFonts w:ascii="Arial" w:hAnsi="Arial" w:cs="Arial"/>
                <w:bCs/>
                <w:color w:val="auto"/>
                <w:sz w:val="20"/>
                <w:szCs w:val="20"/>
              </w:rPr>
              <w:t>)</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52091B5" w14:textId="77777777" w:rsidR="002A76A1" w:rsidRPr="00FF7A66" w:rsidRDefault="002A76A1" w:rsidP="00FC4436">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CH</w:t>
            </w:r>
          </w:p>
        </w:tc>
        <w:tc>
          <w:tcPr>
            <w:tcW w:w="2066" w:type="dxa"/>
            <w:tcBorders>
              <w:top w:val="nil"/>
              <w:left w:val="nil"/>
              <w:bottom w:val="single" w:sz="8" w:space="0" w:color="auto"/>
              <w:right w:val="single" w:sz="8" w:space="0" w:color="auto"/>
            </w:tcBorders>
            <w:shd w:val="clear" w:color="auto" w:fill="FFFFFF" w:themeFill="background1"/>
          </w:tcPr>
          <w:p w14:paraId="2C386DA9" w14:textId="5668DD8A" w:rsidR="002A76A1" w:rsidRPr="00B64632" w:rsidRDefault="002A76A1"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23D64F22" w14:textId="73AD2BBB"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4D6EE13" w14:textId="484429F1" w:rsidR="002A76A1" w:rsidRPr="0004351C" w:rsidRDefault="002A76A1" w:rsidP="00FC4436">
            <w:pPr>
              <w:pStyle w:val="Default"/>
              <w:rPr>
                <w:rFonts w:ascii="Arial" w:hAnsi="Arial" w:cs="Arial"/>
                <w:color w:val="auto"/>
                <w:sz w:val="20"/>
                <w:szCs w:val="20"/>
                <w:highlight w:val="yellow"/>
                <w:lang w:eastAsia="en-US"/>
              </w:rPr>
            </w:pPr>
            <w:r w:rsidRPr="00153263">
              <w:rPr>
                <w:rFonts w:ascii="Arial" w:hAnsi="Arial" w:cs="Arial"/>
                <w:bCs/>
                <w:color w:val="auto"/>
                <w:sz w:val="20"/>
                <w:szCs w:val="20"/>
              </w:rPr>
              <w:t>Daniel Schäfer (</w:t>
            </w:r>
            <w:r w:rsidR="004949FE">
              <w:rPr>
                <w:rFonts w:ascii="Arial" w:hAnsi="Arial" w:cs="Arial"/>
                <w:bCs/>
                <w:color w:val="auto"/>
                <w:sz w:val="20"/>
                <w:szCs w:val="20"/>
              </w:rPr>
              <w:t>BNP</w:t>
            </w:r>
            <w:r w:rsidRPr="00153263">
              <w:rPr>
                <w:rFonts w:ascii="Arial" w:hAnsi="Arial" w:cs="Arial"/>
                <w:bCs/>
                <w:color w:val="auto"/>
                <w:sz w:val="20"/>
                <w:szCs w:val="20"/>
              </w:rPr>
              <w:t>)</w:t>
            </w:r>
            <w:r>
              <w:rPr>
                <w:rFonts w:ascii="Arial" w:hAnsi="Arial" w:cs="Arial"/>
                <w:bCs/>
                <w:color w:val="auto"/>
                <w:sz w:val="20"/>
                <w:szCs w:val="20"/>
              </w:rPr>
              <w:t>/Hendrik Melchior</w:t>
            </w:r>
            <w:r w:rsidR="00E2311D">
              <w:rPr>
                <w:rFonts w:ascii="Arial" w:hAnsi="Arial" w:cs="Arial"/>
                <w:bCs/>
                <w:color w:val="auto"/>
                <w:sz w:val="20"/>
                <w:szCs w:val="20"/>
              </w:rPr>
              <w:t xml:space="preserve"> (Clearstream)</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4783D59" w14:textId="77777777" w:rsidR="002A76A1" w:rsidRPr="00FF7A66" w:rsidRDefault="002A76A1" w:rsidP="00FC4436">
            <w:pPr>
              <w:pStyle w:val="Default"/>
              <w:rPr>
                <w:rFonts w:ascii="Arial" w:hAnsi="Arial" w:cs="Arial"/>
                <w:color w:val="auto"/>
                <w:sz w:val="20"/>
                <w:szCs w:val="20"/>
                <w:lang w:eastAsia="en-US"/>
              </w:rPr>
            </w:pPr>
            <w:r w:rsidRPr="00FF7A66">
              <w:rPr>
                <w:rFonts w:ascii="Arial" w:hAnsi="Arial" w:cs="Arial"/>
                <w:color w:val="auto"/>
                <w:sz w:val="20"/>
                <w:szCs w:val="20"/>
                <w:lang w:eastAsia="en-US"/>
              </w:rPr>
              <w:t>DE</w:t>
            </w:r>
          </w:p>
        </w:tc>
        <w:tc>
          <w:tcPr>
            <w:tcW w:w="2066" w:type="dxa"/>
            <w:tcBorders>
              <w:top w:val="nil"/>
              <w:left w:val="nil"/>
              <w:bottom w:val="single" w:sz="8" w:space="0" w:color="auto"/>
              <w:right w:val="single" w:sz="8" w:space="0" w:color="auto"/>
            </w:tcBorders>
            <w:shd w:val="clear" w:color="auto" w:fill="FFFFFF" w:themeFill="background1"/>
          </w:tcPr>
          <w:p w14:paraId="5D56157B" w14:textId="1E8BE466" w:rsidR="002A76A1" w:rsidRPr="00B64632" w:rsidRDefault="002A76A1" w:rsidP="00FC4436">
            <w:pPr>
              <w:pStyle w:val="Default"/>
              <w:jc w:val="center"/>
              <w:rPr>
                <w:rFonts w:ascii="Arial" w:hAnsi="Arial" w:cs="Arial"/>
                <w:color w:val="auto"/>
                <w:sz w:val="20"/>
                <w:szCs w:val="20"/>
                <w:lang w:eastAsia="en-US"/>
              </w:rPr>
            </w:pPr>
            <w:r w:rsidRPr="00B64632">
              <w:rPr>
                <w:rFonts w:ascii="Arial" w:hAnsi="Arial" w:cs="Arial"/>
                <w:color w:val="auto"/>
                <w:sz w:val="20"/>
                <w:szCs w:val="20"/>
              </w:rPr>
              <w:t>Y</w:t>
            </w:r>
          </w:p>
        </w:tc>
      </w:tr>
      <w:tr w:rsidR="002A76A1" w14:paraId="4E81390C" w14:textId="5D11ECA1"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0385F40D" w14:textId="1C644973" w:rsidR="002A76A1" w:rsidRPr="00E5508B" w:rsidRDefault="002A76A1" w:rsidP="00FC4436">
            <w:pPr>
              <w:pStyle w:val="NormalWeb"/>
              <w:rPr>
                <w:color w:val="auto"/>
                <w:sz w:val="20"/>
                <w:szCs w:val="20"/>
                <w:highlight w:val="yellow"/>
                <w:lang w:val="es-ES"/>
              </w:rPr>
            </w:pPr>
            <w:r w:rsidRPr="00E5508B">
              <w:rPr>
                <w:color w:val="auto"/>
                <w:sz w:val="20"/>
                <w:szCs w:val="20"/>
                <w:lang w:val="es-ES"/>
              </w:rPr>
              <w:t>Diego Garcia</w:t>
            </w:r>
            <w:r>
              <w:rPr>
                <w:color w:val="auto"/>
                <w:sz w:val="20"/>
                <w:szCs w:val="20"/>
                <w:lang w:val="es-ES"/>
              </w:rPr>
              <w:t xml:space="preserve"> (DB)/Ignacio Jarabo</w:t>
            </w:r>
            <w:r w:rsidRPr="00E5508B">
              <w:rPr>
                <w:color w:val="auto"/>
                <w:sz w:val="20"/>
                <w:szCs w:val="20"/>
                <w:lang w:val="es-ES"/>
              </w:rPr>
              <w:t xml:space="preserve"> (</w:t>
            </w:r>
            <w:r w:rsidR="003703FE">
              <w:rPr>
                <w:color w:val="auto"/>
                <w:sz w:val="20"/>
                <w:szCs w:val="20"/>
                <w:lang w:val="es-ES"/>
              </w:rPr>
              <w:t>BME</w:t>
            </w:r>
            <w:r w:rsidRPr="00E5508B">
              <w:rPr>
                <w:color w:val="auto"/>
                <w:sz w:val="20"/>
                <w:szCs w:val="20"/>
                <w:lang w:val="es-ES"/>
              </w:rPr>
              <w:t>)</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44F0372B" w14:textId="77777777"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ES</w:t>
            </w:r>
          </w:p>
        </w:tc>
        <w:tc>
          <w:tcPr>
            <w:tcW w:w="2066" w:type="dxa"/>
            <w:tcBorders>
              <w:top w:val="nil"/>
              <w:left w:val="nil"/>
              <w:bottom w:val="single" w:sz="8" w:space="0" w:color="auto"/>
              <w:right w:val="single" w:sz="8" w:space="0" w:color="auto"/>
            </w:tcBorders>
            <w:shd w:val="clear" w:color="auto" w:fill="FFFFFF" w:themeFill="background1"/>
          </w:tcPr>
          <w:p w14:paraId="574093B5" w14:textId="22D2AAA8" w:rsidR="002A76A1" w:rsidRPr="00B64632" w:rsidRDefault="002A76A1" w:rsidP="00FC4436">
            <w:pPr>
              <w:pStyle w:val="Default"/>
              <w:jc w:val="center"/>
              <w:rPr>
                <w:rFonts w:ascii="Arial" w:hAnsi="Arial" w:cs="Arial"/>
                <w:bCs/>
                <w:color w:val="auto"/>
                <w:sz w:val="20"/>
                <w:szCs w:val="20"/>
                <w:lang w:val="fr-BE" w:eastAsia="en-US"/>
              </w:rPr>
            </w:pPr>
            <w:r w:rsidRPr="00B64632">
              <w:rPr>
                <w:rFonts w:ascii="Arial" w:hAnsi="Arial" w:cs="Arial"/>
                <w:color w:val="auto"/>
                <w:sz w:val="20"/>
                <w:szCs w:val="20"/>
              </w:rPr>
              <w:t>Y</w:t>
            </w:r>
          </w:p>
        </w:tc>
      </w:tr>
      <w:tr w:rsidR="002A76A1" w14:paraId="2AA5B79C" w14:textId="74C8266D"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4E7665B0" w14:textId="4DD9DE08" w:rsidR="002A76A1" w:rsidRPr="00153263" w:rsidRDefault="002A76A1" w:rsidP="00FC4436">
            <w:pPr>
              <w:pStyle w:val="NormalWeb"/>
              <w:rPr>
                <w:color w:val="auto"/>
                <w:sz w:val="20"/>
                <w:szCs w:val="20"/>
                <w:highlight w:val="yellow"/>
              </w:rPr>
            </w:pPr>
            <w:r w:rsidRPr="00E6356B">
              <w:rPr>
                <w:color w:val="auto"/>
                <w:sz w:val="20"/>
                <w:szCs w:val="20"/>
              </w:rPr>
              <w:t>Stephane Peard (SG)</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2F27F318" w14:textId="77777777" w:rsidR="002A76A1" w:rsidRPr="00FF7A66" w:rsidRDefault="002A76A1" w:rsidP="00FC4436">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FR</w:t>
            </w:r>
          </w:p>
        </w:tc>
        <w:tc>
          <w:tcPr>
            <w:tcW w:w="2066" w:type="dxa"/>
            <w:tcBorders>
              <w:top w:val="nil"/>
              <w:left w:val="nil"/>
              <w:bottom w:val="single" w:sz="8" w:space="0" w:color="auto"/>
              <w:right w:val="single" w:sz="8" w:space="0" w:color="auto"/>
            </w:tcBorders>
            <w:shd w:val="clear" w:color="auto" w:fill="FFFFFF" w:themeFill="background1"/>
          </w:tcPr>
          <w:p w14:paraId="7C9D0CD1" w14:textId="5E9849A4" w:rsidR="002A76A1" w:rsidRPr="00B64632" w:rsidRDefault="002A76A1"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737E6E1E" w14:textId="343BA903"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281B7FC" w14:textId="77777777" w:rsidR="002A76A1" w:rsidRPr="00153263" w:rsidRDefault="002A76A1" w:rsidP="00FC4436">
            <w:pPr>
              <w:pStyle w:val="Default"/>
              <w:rPr>
                <w:rFonts w:ascii="Arial" w:hAnsi="Arial" w:cs="Arial"/>
                <w:color w:val="auto"/>
                <w:sz w:val="20"/>
                <w:szCs w:val="20"/>
                <w:highlight w:val="yellow"/>
                <w:lang w:val="fr-BE" w:eastAsia="en-US"/>
              </w:rPr>
            </w:pPr>
            <w:r w:rsidRPr="00153263">
              <w:rPr>
                <w:rFonts w:ascii="Arial" w:hAnsi="Arial" w:cs="Arial"/>
                <w:color w:val="auto"/>
                <w:sz w:val="20"/>
                <w:szCs w:val="20"/>
              </w:rPr>
              <w:t>James Mullens (Nomura)</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57C0FFF" w14:textId="77777777" w:rsidR="002A76A1" w:rsidRPr="00FF7A66" w:rsidRDefault="002A76A1" w:rsidP="00FC4436">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HK</w:t>
            </w:r>
          </w:p>
        </w:tc>
        <w:tc>
          <w:tcPr>
            <w:tcW w:w="2066" w:type="dxa"/>
            <w:tcBorders>
              <w:top w:val="nil"/>
              <w:left w:val="nil"/>
              <w:bottom w:val="single" w:sz="8" w:space="0" w:color="auto"/>
              <w:right w:val="single" w:sz="8" w:space="0" w:color="auto"/>
            </w:tcBorders>
            <w:shd w:val="clear" w:color="auto" w:fill="FFFFFF" w:themeFill="background1"/>
          </w:tcPr>
          <w:p w14:paraId="653B350C" w14:textId="2A3C61BC" w:rsidR="002A76A1" w:rsidRPr="00B64632" w:rsidRDefault="002A76A1"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57F8B310" w14:textId="2FEC5F05"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45375D9" w14:textId="5908D367" w:rsidR="002A76A1" w:rsidRPr="00153263" w:rsidRDefault="002A76A1" w:rsidP="00FC4436">
            <w:pPr>
              <w:pStyle w:val="Default"/>
              <w:rPr>
                <w:rFonts w:ascii="Arial" w:hAnsi="Arial" w:cs="Arial"/>
                <w:color w:val="auto"/>
                <w:sz w:val="20"/>
                <w:szCs w:val="20"/>
                <w:highlight w:val="yellow"/>
              </w:rPr>
            </w:pPr>
            <w:r w:rsidRPr="00E6356B">
              <w:rPr>
                <w:rFonts w:ascii="Arial" w:hAnsi="Arial" w:cs="Arial"/>
                <w:color w:val="auto"/>
                <w:sz w:val="20"/>
                <w:szCs w:val="20"/>
              </w:rPr>
              <w:t>Shiori Ikeda (Mizuho)</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20DCF6E7" w14:textId="77777777"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JP</w:t>
            </w:r>
          </w:p>
        </w:tc>
        <w:tc>
          <w:tcPr>
            <w:tcW w:w="2066" w:type="dxa"/>
            <w:tcBorders>
              <w:top w:val="nil"/>
              <w:left w:val="nil"/>
              <w:bottom w:val="single" w:sz="8" w:space="0" w:color="auto"/>
              <w:right w:val="single" w:sz="8" w:space="0" w:color="auto"/>
            </w:tcBorders>
            <w:shd w:val="clear" w:color="auto" w:fill="FFFFFF" w:themeFill="background1"/>
          </w:tcPr>
          <w:p w14:paraId="3A445608" w14:textId="33783F8B"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44E9EAA9" w14:textId="059BDA4C"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7AFA6106" w14:textId="77777777" w:rsidR="002A76A1" w:rsidRPr="00153263" w:rsidRDefault="002A76A1" w:rsidP="00FC4436">
            <w:pPr>
              <w:pStyle w:val="Default"/>
              <w:rPr>
                <w:rFonts w:ascii="Arial" w:hAnsi="Arial" w:cs="Arial"/>
                <w:color w:val="auto"/>
                <w:sz w:val="20"/>
                <w:szCs w:val="20"/>
                <w:highlight w:val="yellow"/>
                <w:lang w:val="fr-BE" w:eastAsia="en-US"/>
              </w:rPr>
            </w:pPr>
            <w:r w:rsidRPr="00153263">
              <w:rPr>
                <w:rFonts w:ascii="Arial" w:hAnsi="Arial" w:cs="Arial"/>
                <w:bCs/>
                <w:color w:val="auto"/>
                <w:sz w:val="20"/>
                <w:szCs w:val="20"/>
              </w:rPr>
              <w:t>Catarina Marques (Clearstream)</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726918D0" w14:textId="77777777" w:rsidR="002A76A1" w:rsidRPr="00FF7A66" w:rsidRDefault="002A76A1" w:rsidP="00FC4436">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LU</w:t>
            </w:r>
          </w:p>
        </w:tc>
        <w:tc>
          <w:tcPr>
            <w:tcW w:w="2066" w:type="dxa"/>
            <w:tcBorders>
              <w:top w:val="nil"/>
              <w:left w:val="nil"/>
              <w:bottom w:val="single" w:sz="8" w:space="0" w:color="auto"/>
              <w:right w:val="single" w:sz="8" w:space="0" w:color="auto"/>
            </w:tcBorders>
            <w:shd w:val="clear" w:color="auto" w:fill="FFFFFF" w:themeFill="background1"/>
          </w:tcPr>
          <w:p w14:paraId="1033E130" w14:textId="67F17A17"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70EF0AF9" w14:textId="43371903"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CDC1C0D" w14:textId="1B6EAF8C" w:rsidR="002A76A1" w:rsidRPr="00153263" w:rsidRDefault="002A76A1" w:rsidP="00FC4436">
            <w:pPr>
              <w:pStyle w:val="Default"/>
              <w:rPr>
                <w:rFonts w:ascii="Arial" w:hAnsi="Arial" w:cs="Arial"/>
                <w:bCs/>
                <w:color w:val="auto"/>
                <w:sz w:val="20"/>
                <w:szCs w:val="20"/>
                <w:highlight w:val="yellow"/>
              </w:rPr>
            </w:pPr>
            <w:r w:rsidRPr="00153263">
              <w:rPr>
                <w:rFonts w:ascii="Arial" w:hAnsi="Arial" w:cs="Arial"/>
                <w:bCs/>
                <w:color w:val="auto"/>
                <w:sz w:val="20"/>
                <w:szCs w:val="20"/>
              </w:rPr>
              <w:t xml:space="preserve">Paola De Antoni </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032D0395" w14:textId="77777777"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IT</w:t>
            </w:r>
          </w:p>
        </w:tc>
        <w:tc>
          <w:tcPr>
            <w:tcW w:w="2066" w:type="dxa"/>
            <w:tcBorders>
              <w:top w:val="nil"/>
              <w:left w:val="nil"/>
              <w:bottom w:val="single" w:sz="8" w:space="0" w:color="auto"/>
              <w:right w:val="single" w:sz="8" w:space="0" w:color="auto"/>
            </w:tcBorders>
            <w:shd w:val="clear" w:color="auto" w:fill="FFFFFF" w:themeFill="background1"/>
          </w:tcPr>
          <w:p w14:paraId="03F0814E" w14:textId="20E3EE70"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rPr>
              <w:t>Y</w:t>
            </w:r>
          </w:p>
        </w:tc>
      </w:tr>
      <w:tr w:rsidR="002A76A1" w14:paraId="7BDE2FAB" w14:textId="3A27994A" w:rsidTr="001E5935">
        <w:trPr>
          <w:trHeight w:val="104"/>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1D84D3DE" w14:textId="77777777" w:rsidR="002A76A1" w:rsidRPr="00E6356B" w:rsidRDefault="002A76A1" w:rsidP="00FC4436">
            <w:pPr>
              <w:pStyle w:val="Default"/>
              <w:rPr>
                <w:rFonts w:ascii="Arial" w:hAnsi="Arial" w:cs="Arial"/>
                <w:bCs/>
                <w:color w:val="auto"/>
                <w:sz w:val="20"/>
                <w:szCs w:val="20"/>
              </w:rPr>
            </w:pPr>
            <w:r w:rsidRPr="00E6356B">
              <w:rPr>
                <w:rFonts w:ascii="Arial" w:hAnsi="Arial" w:cs="Arial"/>
                <w:bCs/>
                <w:color w:val="auto"/>
                <w:sz w:val="20"/>
                <w:szCs w:val="20"/>
              </w:rPr>
              <w:t>Huseyin Boler (ABN Amro)</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0BC0BB4D" w14:textId="77777777"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NL</w:t>
            </w:r>
          </w:p>
        </w:tc>
        <w:tc>
          <w:tcPr>
            <w:tcW w:w="2066" w:type="dxa"/>
            <w:tcBorders>
              <w:top w:val="nil"/>
              <w:left w:val="nil"/>
              <w:bottom w:val="single" w:sz="8" w:space="0" w:color="auto"/>
              <w:right w:val="single" w:sz="8" w:space="0" w:color="auto"/>
            </w:tcBorders>
            <w:shd w:val="clear" w:color="auto" w:fill="FFFFFF" w:themeFill="background1"/>
          </w:tcPr>
          <w:p w14:paraId="18AE7937" w14:textId="40223A90"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No</w:t>
            </w:r>
          </w:p>
        </w:tc>
      </w:tr>
      <w:tr w:rsidR="002A76A1" w:rsidRPr="001E2942" w14:paraId="68DB4A6F" w14:textId="5D6AFBB7" w:rsidTr="001E5935">
        <w:trPr>
          <w:trHeight w:val="225"/>
        </w:trPr>
        <w:tc>
          <w:tcPr>
            <w:tcW w:w="2967" w:type="dxa"/>
            <w:tcBorders>
              <w:top w:val="nil"/>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15D7A3E4" w14:textId="77777777" w:rsidR="002A76A1" w:rsidRPr="00153263" w:rsidRDefault="002A76A1" w:rsidP="00FC4436">
            <w:pPr>
              <w:pStyle w:val="Default"/>
              <w:rPr>
                <w:rFonts w:ascii="Arial" w:hAnsi="Arial" w:cs="Arial"/>
                <w:color w:val="auto"/>
                <w:sz w:val="20"/>
                <w:szCs w:val="20"/>
                <w:highlight w:val="yellow"/>
                <w:lang w:val="fr-BE" w:eastAsia="en-US"/>
              </w:rPr>
            </w:pPr>
            <w:r w:rsidRPr="00E6356B">
              <w:rPr>
                <w:rFonts w:ascii="Arial" w:hAnsi="Arial" w:cs="Arial"/>
                <w:bCs/>
                <w:color w:val="auto"/>
                <w:sz w:val="20"/>
                <w:szCs w:val="20"/>
              </w:rPr>
              <w:t>Mariangela Fumagalli (BNP)</w:t>
            </w:r>
          </w:p>
        </w:tc>
        <w:tc>
          <w:tcPr>
            <w:tcW w:w="2045" w:type="dxa"/>
            <w:tcBorders>
              <w:top w:val="nil"/>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0CB7238B" w14:textId="52335B91" w:rsidR="002A76A1" w:rsidRPr="00FF7A66" w:rsidRDefault="002A76A1" w:rsidP="00FC4436">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UK</w:t>
            </w:r>
            <w:r>
              <w:rPr>
                <w:rFonts w:ascii="Arial" w:hAnsi="Arial" w:cs="Arial"/>
                <w:color w:val="auto"/>
                <w:sz w:val="20"/>
                <w:szCs w:val="20"/>
                <w:lang w:val="fr-BE" w:eastAsia="en-US"/>
              </w:rPr>
              <w:t xml:space="preserve"> &amp; IRE</w:t>
            </w:r>
          </w:p>
        </w:tc>
        <w:tc>
          <w:tcPr>
            <w:tcW w:w="2066" w:type="dxa"/>
            <w:tcBorders>
              <w:top w:val="nil"/>
              <w:left w:val="nil"/>
              <w:bottom w:val="single" w:sz="8" w:space="0" w:color="auto"/>
              <w:right w:val="single" w:sz="8" w:space="0" w:color="auto"/>
            </w:tcBorders>
            <w:shd w:val="clear" w:color="auto" w:fill="FFFFFF" w:themeFill="background1"/>
          </w:tcPr>
          <w:p w14:paraId="62D80E51" w14:textId="4C11DA56"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377EED7D" w14:textId="59AF662A"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FC37458" w14:textId="58E912B9" w:rsidR="002A76A1" w:rsidRPr="00153263" w:rsidRDefault="002A76A1" w:rsidP="00FC4436">
            <w:pPr>
              <w:pStyle w:val="Default"/>
              <w:rPr>
                <w:rFonts w:ascii="Arial" w:hAnsi="Arial" w:cs="Arial"/>
                <w:color w:val="auto"/>
                <w:sz w:val="20"/>
                <w:szCs w:val="20"/>
                <w:highlight w:val="yellow"/>
                <w:lang w:eastAsia="en-US"/>
              </w:rPr>
            </w:pPr>
            <w:r w:rsidRPr="00153263">
              <w:rPr>
                <w:rFonts w:ascii="Arial" w:hAnsi="Arial" w:cs="Arial"/>
                <w:bCs/>
                <w:color w:val="auto"/>
                <w:sz w:val="20"/>
                <w:szCs w:val="20"/>
              </w:rPr>
              <w:t>Paul Fullam (FIS)</w:t>
            </w:r>
            <w:proofErr w:type="gramStart"/>
            <w:r w:rsidR="008D68F2">
              <w:rPr>
                <w:rFonts w:ascii="Arial" w:hAnsi="Arial" w:cs="Arial"/>
                <w:bCs/>
                <w:color w:val="auto"/>
                <w:sz w:val="20"/>
                <w:szCs w:val="20"/>
              </w:rPr>
              <w:t>/</w:t>
            </w:r>
            <w:r w:rsidR="008D68F2" w:rsidRPr="00B64632">
              <w:rPr>
                <w:rFonts w:ascii="Arial" w:hAnsi="Arial" w:cs="Arial"/>
                <w:color w:val="auto"/>
                <w:sz w:val="20"/>
                <w:szCs w:val="20"/>
                <w:lang w:eastAsia="en-US"/>
              </w:rPr>
              <w:t>(</w:t>
            </w:r>
            <w:proofErr w:type="gramEnd"/>
            <w:r w:rsidR="008D68F2" w:rsidRPr="00B64632">
              <w:rPr>
                <w:rFonts w:ascii="Arial" w:hAnsi="Arial" w:cs="Arial"/>
                <w:color w:val="auto"/>
                <w:sz w:val="20"/>
                <w:szCs w:val="20"/>
                <w:lang w:eastAsia="en-US"/>
              </w:rPr>
              <w:t>Delegate: Steven Gale)</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48531CA6" w14:textId="77777777" w:rsidR="002A76A1" w:rsidRPr="00FF7A66" w:rsidRDefault="002A76A1" w:rsidP="00FC4436">
            <w:pPr>
              <w:pStyle w:val="Default"/>
              <w:rPr>
                <w:rFonts w:ascii="Arial" w:hAnsi="Arial" w:cs="Arial"/>
                <w:color w:val="auto"/>
                <w:sz w:val="20"/>
                <w:szCs w:val="20"/>
                <w:lang w:eastAsia="en-US"/>
              </w:rPr>
            </w:pPr>
            <w:r w:rsidRPr="00FF7A66">
              <w:rPr>
                <w:rFonts w:ascii="Arial" w:hAnsi="Arial" w:cs="Arial"/>
                <w:color w:val="auto"/>
                <w:sz w:val="20"/>
                <w:szCs w:val="20"/>
                <w:lang w:eastAsia="en-US"/>
              </w:rPr>
              <w:t>US</w:t>
            </w:r>
            <w:r>
              <w:rPr>
                <w:rFonts w:ascii="Arial" w:hAnsi="Arial" w:cs="Arial"/>
                <w:color w:val="auto"/>
                <w:sz w:val="20"/>
                <w:szCs w:val="20"/>
                <w:lang w:eastAsia="en-US"/>
              </w:rPr>
              <w:t xml:space="preserve"> / ISITC</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284E8032" w14:textId="77777777" w:rsidR="002A76A1" w:rsidRPr="00B64632" w:rsidRDefault="002A76A1" w:rsidP="00FC4436">
            <w:pPr>
              <w:pStyle w:val="Default"/>
              <w:jc w:val="center"/>
              <w:rPr>
                <w:rFonts w:ascii="Arial" w:hAnsi="Arial" w:cs="Arial"/>
                <w:color w:val="auto"/>
                <w:sz w:val="20"/>
                <w:szCs w:val="20"/>
                <w:lang w:eastAsia="en-US"/>
              </w:rPr>
            </w:pPr>
            <w:r w:rsidRPr="00B64632">
              <w:rPr>
                <w:rFonts w:ascii="Arial" w:hAnsi="Arial" w:cs="Arial"/>
                <w:color w:val="auto"/>
                <w:sz w:val="20"/>
                <w:szCs w:val="20"/>
                <w:lang w:eastAsia="en-US"/>
              </w:rPr>
              <w:t xml:space="preserve">Y </w:t>
            </w:r>
          </w:p>
          <w:p w14:paraId="7EE8EFD5" w14:textId="24FE102A" w:rsidR="002A76A1" w:rsidRPr="00B64632" w:rsidRDefault="002A76A1" w:rsidP="008D68F2">
            <w:pPr>
              <w:pStyle w:val="Default"/>
              <w:rPr>
                <w:rFonts w:ascii="Arial" w:hAnsi="Arial" w:cs="Arial"/>
                <w:color w:val="auto"/>
                <w:sz w:val="20"/>
                <w:szCs w:val="20"/>
                <w:lang w:eastAsia="en-US"/>
              </w:rPr>
            </w:pPr>
          </w:p>
        </w:tc>
      </w:tr>
      <w:tr w:rsidR="002A76A1" w14:paraId="3F2A5632" w14:textId="19B3AACC"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1B699E71" w14:textId="015F328F" w:rsidR="002A76A1" w:rsidRPr="00153263" w:rsidRDefault="002A76A1" w:rsidP="00FC4436">
            <w:pPr>
              <w:pStyle w:val="Default"/>
              <w:rPr>
                <w:rFonts w:ascii="Arial" w:hAnsi="Arial" w:cs="Arial"/>
                <w:color w:val="auto"/>
                <w:sz w:val="20"/>
                <w:szCs w:val="20"/>
                <w:highlight w:val="yellow"/>
                <w:lang w:val="fr-BE" w:eastAsia="en-US"/>
              </w:rPr>
            </w:pPr>
            <w:r w:rsidRPr="00E6356B">
              <w:rPr>
                <w:rFonts w:ascii="Arial" w:hAnsi="Arial" w:cs="Arial"/>
                <w:bCs/>
                <w:color w:val="auto"/>
                <w:sz w:val="20"/>
                <w:szCs w:val="20"/>
              </w:rPr>
              <w:t>Sanjeev Jayram (RMB)</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DF01A36" w14:textId="3C233E50"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rPr>
              <w:t>ZA</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20C91431" w14:textId="65EA9F0C"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5D6020FF" w14:textId="0827C08A"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6398811" w14:textId="456BF409" w:rsidR="002A76A1" w:rsidRPr="00E6356B" w:rsidRDefault="002A76A1" w:rsidP="00FC4436">
            <w:pPr>
              <w:pStyle w:val="Default"/>
              <w:rPr>
                <w:rFonts w:ascii="Arial" w:hAnsi="Arial" w:cs="Arial"/>
                <w:bCs/>
                <w:color w:val="auto"/>
                <w:sz w:val="20"/>
                <w:szCs w:val="20"/>
              </w:rPr>
            </w:pPr>
            <w:r>
              <w:rPr>
                <w:rFonts w:ascii="Arial" w:hAnsi="Arial" w:cs="Arial"/>
                <w:bCs/>
                <w:color w:val="auto"/>
                <w:sz w:val="20"/>
                <w:szCs w:val="20"/>
              </w:rPr>
              <w:t>Vacant</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7825CE16" w14:textId="522EC3B3" w:rsidR="002A76A1" w:rsidRPr="00FF7A66" w:rsidRDefault="002A76A1" w:rsidP="00FC4436">
            <w:pPr>
              <w:pStyle w:val="Default"/>
              <w:rPr>
                <w:rFonts w:ascii="Arial" w:hAnsi="Arial" w:cs="Arial"/>
                <w:color w:val="auto"/>
                <w:sz w:val="20"/>
                <w:szCs w:val="20"/>
              </w:rPr>
            </w:pPr>
            <w:r>
              <w:rPr>
                <w:rFonts w:ascii="Arial" w:hAnsi="Arial" w:cs="Arial"/>
                <w:color w:val="auto"/>
                <w:sz w:val="20"/>
                <w:szCs w:val="20"/>
              </w:rPr>
              <w:t>India</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7537798D" w14:textId="3D8D8A4F" w:rsidR="002A76A1" w:rsidRPr="00B64632" w:rsidRDefault="002A76A1" w:rsidP="00FC4436">
            <w:pPr>
              <w:pStyle w:val="Default"/>
              <w:jc w:val="center"/>
              <w:rPr>
                <w:rFonts w:ascii="Arial" w:hAnsi="Arial" w:cs="Arial"/>
                <w:color w:val="auto"/>
                <w:sz w:val="20"/>
                <w:szCs w:val="20"/>
              </w:rPr>
            </w:pPr>
          </w:p>
        </w:tc>
      </w:tr>
      <w:tr w:rsidR="002A76A1" w14:paraId="047C5D3A" w14:textId="4DEC1305"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4BDEABFB" w14:textId="3BB2E6C1" w:rsidR="002A76A1" w:rsidRPr="00153263" w:rsidRDefault="002A76A1" w:rsidP="00FC4436">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87891C1" w14:textId="4E321CEB"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Singapore</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1B75F057" w14:textId="79FFDFDF" w:rsidR="002A76A1" w:rsidRPr="00B64632" w:rsidRDefault="002A76A1" w:rsidP="00FC4436">
            <w:pPr>
              <w:pStyle w:val="Default"/>
              <w:jc w:val="center"/>
              <w:rPr>
                <w:rFonts w:ascii="Arial" w:hAnsi="Arial" w:cs="Arial"/>
                <w:color w:val="auto"/>
                <w:sz w:val="20"/>
                <w:szCs w:val="20"/>
              </w:rPr>
            </w:pPr>
          </w:p>
        </w:tc>
      </w:tr>
      <w:tr w:rsidR="002A76A1" w14:paraId="19133F91" w14:textId="0AC6AF83"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321131D1" w14:textId="594B46C4" w:rsidR="002A76A1" w:rsidRPr="00153263" w:rsidRDefault="002A76A1" w:rsidP="00FC4436">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58B0FE29" w14:textId="2A1816EC" w:rsidR="002A76A1" w:rsidRPr="00FF7A66" w:rsidRDefault="002A76A1" w:rsidP="00FC4436">
            <w:pPr>
              <w:pStyle w:val="Default"/>
              <w:rPr>
                <w:rFonts w:ascii="Arial" w:hAnsi="Arial" w:cs="Arial"/>
                <w:color w:val="auto"/>
                <w:sz w:val="20"/>
                <w:szCs w:val="20"/>
                <w:lang w:val="fr-BE" w:eastAsia="en-US"/>
              </w:rPr>
            </w:pPr>
            <w:r>
              <w:rPr>
                <w:rFonts w:ascii="Arial" w:hAnsi="Arial" w:cs="Arial"/>
                <w:color w:val="auto"/>
                <w:sz w:val="20"/>
                <w:szCs w:val="20"/>
                <w:lang w:val="fr-BE" w:eastAsia="en-US"/>
              </w:rPr>
              <w:t>Denmark</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4C1DBEA2" w14:textId="683C72C8" w:rsidR="002A76A1" w:rsidRPr="00B64632" w:rsidRDefault="002A76A1" w:rsidP="00FC4436">
            <w:pPr>
              <w:pStyle w:val="Default"/>
              <w:jc w:val="center"/>
              <w:rPr>
                <w:rFonts w:ascii="Arial" w:hAnsi="Arial" w:cs="Arial"/>
                <w:color w:val="auto"/>
                <w:sz w:val="20"/>
                <w:szCs w:val="20"/>
              </w:rPr>
            </w:pPr>
          </w:p>
        </w:tc>
      </w:tr>
      <w:tr w:rsidR="002A76A1" w14:paraId="4DE399F9" w14:textId="5E96AE4A" w:rsidTr="001E5935">
        <w:trPr>
          <w:trHeight w:val="104"/>
        </w:trPr>
        <w:tc>
          <w:tcPr>
            <w:tcW w:w="2967"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6BF7E0AD" w14:textId="37E6A013" w:rsidR="002A76A1" w:rsidRPr="00153263" w:rsidRDefault="002A76A1" w:rsidP="00FC4436">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2045" w:type="dxa"/>
            <w:tcBorders>
              <w:top w:val="single" w:sz="8" w:space="0" w:color="auto"/>
              <w:left w:val="nil"/>
              <w:bottom w:val="single" w:sz="8" w:space="0" w:color="auto"/>
              <w:right w:val="single" w:sz="8" w:space="0" w:color="auto"/>
            </w:tcBorders>
            <w:shd w:val="clear" w:color="auto" w:fill="F2F2F2" w:themeFill="background1" w:themeFillShade="F2"/>
            <w:tcMar>
              <w:top w:w="0" w:type="dxa"/>
              <w:left w:w="108" w:type="dxa"/>
              <w:bottom w:w="0" w:type="dxa"/>
              <w:right w:w="108" w:type="dxa"/>
            </w:tcMar>
          </w:tcPr>
          <w:p w14:paraId="1F73366D" w14:textId="4D2518C5" w:rsidR="002A76A1" w:rsidRPr="00FF7A66" w:rsidRDefault="002A76A1" w:rsidP="00FC4436">
            <w:pPr>
              <w:pStyle w:val="Default"/>
              <w:rPr>
                <w:rFonts w:ascii="Arial" w:hAnsi="Arial" w:cs="Arial"/>
                <w:bCs/>
                <w:color w:val="auto"/>
                <w:sz w:val="20"/>
                <w:szCs w:val="20"/>
              </w:rPr>
            </w:pPr>
            <w:r>
              <w:rPr>
                <w:rFonts w:ascii="Arial" w:hAnsi="Arial" w:cs="Arial"/>
                <w:bCs/>
                <w:color w:val="auto"/>
                <w:sz w:val="20"/>
                <w:szCs w:val="20"/>
              </w:rPr>
              <w:t>Republic of Korea</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21FBA487" w14:textId="720C5DC3" w:rsidR="002A76A1" w:rsidRPr="00B64632" w:rsidRDefault="002A76A1" w:rsidP="00FC4436">
            <w:pPr>
              <w:pStyle w:val="Default"/>
              <w:jc w:val="center"/>
              <w:rPr>
                <w:rFonts w:ascii="Arial" w:hAnsi="Arial" w:cs="Arial"/>
                <w:bCs/>
                <w:color w:val="auto"/>
                <w:sz w:val="20"/>
                <w:szCs w:val="20"/>
              </w:rPr>
            </w:pPr>
          </w:p>
        </w:tc>
      </w:tr>
      <w:tr w:rsidR="002A76A1" w14:paraId="3AAB808E" w14:textId="6F438FC6"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A9EB5C7" w14:textId="4CFA783F" w:rsidR="002A76A1" w:rsidRDefault="002A76A1" w:rsidP="00FC4436">
            <w:pPr>
              <w:pStyle w:val="Default"/>
              <w:rPr>
                <w:rFonts w:ascii="Arial" w:hAnsi="Arial" w:cs="Arial"/>
                <w:bCs/>
                <w:color w:val="auto"/>
                <w:sz w:val="20"/>
                <w:szCs w:val="20"/>
              </w:rPr>
            </w:pPr>
            <w:r>
              <w:rPr>
                <w:rFonts w:ascii="Arial" w:hAnsi="Arial" w:cs="Arial"/>
                <w:bCs/>
                <w:color w:val="auto"/>
                <w:sz w:val="20"/>
                <w:szCs w:val="20"/>
              </w:rPr>
              <w:t>Hatem Soliman</w:t>
            </w:r>
            <w:r w:rsidRPr="00E6356B">
              <w:rPr>
                <w:rFonts w:ascii="Arial" w:hAnsi="Arial" w:cs="Arial"/>
                <w:bCs/>
                <w:color w:val="auto"/>
                <w:sz w:val="20"/>
                <w:szCs w:val="20"/>
              </w:rPr>
              <w:t xml:space="preserve"> (Euroclear)</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5B0505D" w14:textId="3FE3D4F0" w:rsidR="002A76A1" w:rsidRDefault="002A76A1" w:rsidP="00FC4436">
            <w:pPr>
              <w:pStyle w:val="Default"/>
              <w:rPr>
                <w:rFonts w:ascii="Arial" w:hAnsi="Arial" w:cs="Arial"/>
                <w:bCs/>
                <w:color w:val="auto"/>
                <w:sz w:val="20"/>
                <w:szCs w:val="20"/>
              </w:rPr>
            </w:pPr>
            <w:r w:rsidRPr="00FF7A66">
              <w:rPr>
                <w:rFonts w:ascii="Arial" w:hAnsi="Arial" w:cs="Arial"/>
                <w:color w:val="auto"/>
                <w:sz w:val="20"/>
                <w:szCs w:val="20"/>
                <w:lang w:val="fr-BE" w:eastAsia="en-US"/>
              </w:rPr>
              <w:t>XS</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5807B4AF" w14:textId="1C30DCAE"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3E431541" w14:textId="56D5C24A"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606F9F66" w14:textId="6E95E970" w:rsidR="002A76A1" w:rsidRDefault="002A76A1" w:rsidP="00FC4436">
            <w:pPr>
              <w:pStyle w:val="Default"/>
              <w:rPr>
                <w:rFonts w:ascii="Arial" w:hAnsi="Arial" w:cs="Arial"/>
                <w:bCs/>
                <w:color w:val="auto"/>
                <w:sz w:val="20"/>
                <w:szCs w:val="20"/>
              </w:rPr>
            </w:pPr>
            <w:r w:rsidRPr="00153263">
              <w:rPr>
                <w:rFonts w:ascii="Arial" w:hAnsi="Arial" w:cs="Arial"/>
                <w:bCs/>
                <w:color w:val="auto"/>
                <w:sz w:val="20"/>
                <w:szCs w:val="20"/>
              </w:rPr>
              <w:t>Christine Strandberg (SEB)</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54307C3" w14:textId="08296281" w:rsidR="002A76A1" w:rsidRDefault="002A76A1" w:rsidP="00FC4436">
            <w:pPr>
              <w:pStyle w:val="Default"/>
              <w:rPr>
                <w:rFonts w:ascii="Arial" w:hAnsi="Arial" w:cs="Arial"/>
                <w:bCs/>
                <w:color w:val="auto"/>
                <w:sz w:val="20"/>
                <w:szCs w:val="20"/>
              </w:rPr>
            </w:pPr>
            <w:r w:rsidRPr="00FF7A66">
              <w:rPr>
                <w:rFonts w:ascii="Arial" w:hAnsi="Arial" w:cs="Arial"/>
                <w:color w:val="auto"/>
                <w:sz w:val="20"/>
                <w:szCs w:val="20"/>
              </w:rPr>
              <w:t>ISO 20022 Securities SEG (SE)</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678D9968" w14:textId="13F98061"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76C1D16C" w14:textId="7DDAC429"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2E933CB9" w14:textId="36B4B4C6" w:rsidR="002A76A1" w:rsidRDefault="002A76A1" w:rsidP="00FC4436">
            <w:pPr>
              <w:pStyle w:val="Default"/>
              <w:rPr>
                <w:rFonts w:ascii="Arial" w:hAnsi="Arial" w:cs="Arial"/>
                <w:bCs/>
                <w:color w:val="auto"/>
                <w:sz w:val="20"/>
                <w:szCs w:val="20"/>
              </w:rPr>
            </w:pPr>
            <w:r w:rsidRPr="00E6356B">
              <w:rPr>
                <w:rFonts w:ascii="Arial" w:hAnsi="Arial" w:cs="Arial"/>
                <w:bCs/>
                <w:color w:val="auto"/>
                <w:sz w:val="20"/>
                <w:szCs w:val="20"/>
              </w:rPr>
              <w:t>Steve Sloan (DTCC)</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18D6470" w14:textId="4D87D576" w:rsidR="002A76A1" w:rsidRDefault="002A76A1" w:rsidP="00FC4436">
            <w:pPr>
              <w:pStyle w:val="Default"/>
              <w:rPr>
                <w:rFonts w:ascii="Arial" w:hAnsi="Arial" w:cs="Arial"/>
                <w:bCs/>
                <w:color w:val="auto"/>
                <w:sz w:val="20"/>
                <w:szCs w:val="20"/>
              </w:rPr>
            </w:pPr>
            <w:r w:rsidRPr="00FF7A66">
              <w:rPr>
                <w:rFonts w:ascii="Arial" w:hAnsi="Arial" w:cs="Arial"/>
                <w:color w:val="auto"/>
                <w:sz w:val="20"/>
                <w:szCs w:val="20"/>
              </w:rPr>
              <w:t>ISO 20022 Securities SEG (US)</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085317B9" w14:textId="10B43025"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1EED1B8A" w14:textId="2163E952"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48C0570" w14:textId="6F14FF48" w:rsidR="002A76A1" w:rsidRDefault="002A76A1" w:rsidP="00FC4436">
            <w:pPr>
              <w:pStyle w:val="Default"/>
              <w:rPr>
                <w:rFonts w:ascii="Arial" w:hAnsi="Arial" w:cs="Arial"/>
                <w:bCs/>
                <w:color w:val="auto"/>
                <w:sz w:val="20"/>
                <w:szCs w:val="20"/>
              </w:rPr>
            </w:pPr>
            <w:r w:rsidRPr="00E6356B">
              <w:rPr>
                <w:rFonts w:ascii="Arial" w:hAnsi="Arial" w:cs="Arial"/>
                <w:bCs/>
                <w:color w:val="auto"/>
                <w:sz w:val="20"/>
                <w:szCs w:val="20"/>
              </w:rPr>
              <w:t>Miriam Ortseifen (Swift)</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AB94E11" w14:textId="6EC4C155" w:rsidR="002A76A1" w:rsidRDefault="002A76A1" w:rsidP="00FC4436">
            <w:pPr>
              <w:pStyle w:val="Default"/>
              <w:rPr>
                <w:rFonts w:ascii="Arial" w:hAnsi="Arial" w:cs="Arial"/>
                <w:bCs/>
                <w:color w:val="auto"/>
                <w:sz w:val="20"/>
                <w:szCs w:val="20"/>
              </w:rPr>
            </w:pPr>
            <w:r>
              <w:rPr>
                <w:rFonts w:ascii="Arial" w:hAnsi="Arial" w:cs="Arial"/>
                <w:bCs/>
                <w:color w:val="auto"/>
                <w:sz w:val="20"/>
                <w:szCs w:val="20"/>
              </w:rPr>
              <w:t>Chair</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01F49462" w14:textId="07928D82"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2A76A1" w14:paraId="58D9AFA2" w14:textId="3754D260"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9464FDC" w14:textId="2A235AF0" w:rsidR="002A76A1" w:rsidRDefault="009C1113" w:rsidP="00FC4436">
            <w:pPr>
              <w:pStyle w:val="Default"/>
              <w:rPr>
                <w:rFonts w:ascii="Arial" w:hAnsi="Arial" w:cs="Arial"/>
                <w:bCs/>
                <w:color w:val="auto"/>
                <w:sz w:val="20"/>
                <w:szCs w:val="20"/>
              </w:rPr>
            </w:pPr>
            <w:r>
              <w:rPr>
                <w:rFonts w:ascii="Arial" w:hAnsi="Arial" w:cs="Arial"/>
                <w:bCs/>
                <w:color w:val="auto"/>
                <w:sz w:val="20"/>
                <w:szCs w:val="20"/>
              </w:rPr>
              <w:t>Karine Taquet</w:t>
            </w:r>
            <w:r w:rsidR="002A76A1">
              <w:rPr>
                <w:rFonts w:ascii="Arial" w:hAnsi="Arial" w:cs="Arial"/>
                <w:bCs/>
                <w:color w:val="auto"/>
                <w:sz w:val="20"/>
                <w:szCs w:val="20"/>
              </w:rPr>
              <w:t xml:space="preserve"> (Swift)</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972636A" w14:textId="2A3A2E46" w:rsidR="002A76A1" w:rsidRDefault="002A76A1" w:rsidP="00FC4436">
            <w:pPr>
              <w:pStyle w:val="Default"/>
              <w:rPr>
                <w:rFonts w:ascii="Arial" w:hAnsi="Arial" w:cs="Arial"/>
                <w:bCs/>
                <w:color w:val="auto"/>
                <w:sz w:val="20"/>
                <w:szCs w:val="20"/>
              </w:rPr>
            </w:pPr>
            <w:r>
              <w:rPr>
                <w:rFonts w:ascii="Arial" w:hAnsi="Arial" w:cs="Arial"/>
                <w:bCs/>
                <w:color w:val="auto"/>
                <w:sz w:val="20"/>
                <w:szCs w:val="20"/>
              </w:rPr>
              <w:t>Observer</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645CD80F" w14:textId="6D43B76C" w:rsidR="002A76A1" w:rsidRPr="00B64632" w:rsidRDefault="009C1113" w:rsidP="00FC4436">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r w:rsidR="009C1113" w14:paraId="422B59C6" w14:textId="77777777" w:rsidTr="001E5935">
        <w:trPr>
          <w:trHeight w:val="104"/>
        </w:trPr>
        <w:tc>
          <w:tcPr>
            <w:tcW w:w="2967"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4FC6C9C9" w14:textId="31E8016A" w:rsidR="009C1113" w:rsidRDefault="009C1113" w:rsidP="009C1113">
            <w:pPr>
              <w:pStyle w:val="Default"/>
              <w:rPr>
                <w:rFonts w:ascii="Arial" w:hAnsi="Arial" w:cs="Arial"/>
                <w:bCs/>
                <w:color w:val="auto"/>
                <w:sz w:val="20"/>
                <w:szCs w:val="20"/>
              </w:rPr>
            </w:pPr>
            <w:r>
              <w:rPr>
                <w:rFonts w:ascii="Arial" w:hAnsi="Arial" w:cs="Arial"/>
                <w:bCs/>
                <w:color w:val="auto"/>
                <w:sz w:val="20"/>
                <w:szCs w:val="20"/>
              </w:rPr>
              <w:t>Neil Buchan (Swift)</w:t>
            </w:r>
          </w:p>
        </w:tc>
        <w:tc>
          <w:tcPr>
            <w:tcW w:w="2045"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1837F219" w14:textId="48685B37" w:rsidR="009C1113" w:rsidRDefault="009C1113" w:rsidP="009C1113">
            <w:pPr>
              <w:pStyle w:val="Default"/>
              <w:rPr>
                <w:rFonts w:ascii="Arial" w:hAnsi="Arial" w:cs="Arial"/>
                <w:bCs/>
                <w:color w:val="auto"/>
                <w:sz w:val="20"/>
                <w:szCs w:val="20"/>
              </w:rPr>
            </w:pPr>
            <w:r>
              <w:rPr>
                <w:rFonts w:ascii="Arial" w:hAnsi="Arial" w:cs="Arial"/>
                <w:bCs/>
                <w:color w:val="auto"/>
                <w:sz w:val="20"/>
                <w:szCs w:val="20"/>
              </w:rPr>
              <w:t>Observer</w:t>
            </w:r>
          </w:p>
        </w:tc>
        <w:tc>
          <w:tcPr>
            <w:tcW w:w="2066" w:type="dxa"/>
            <w:tcBorders>
              <w:top w:val="single" w:sz="8" w:space="0" w:color="auto"/>
              <w:left w:val="nil"/>
              <w:bottom w:val="single" w:sz="8" w:space="0" w:color="auto"/>
              <w:right w:val="single" w:sz="8" w:space="0" w:color="auto"/>
            </w:tcBorders>
            <w:shd w:val="clear" w:color="auto" w:fill="FFFFFF" w:themeFill="background1"/>
          </w:tcPr>
          <w:p w14:paraId="354F66E6" w14:textId="668030DC" w:rsidR="009C1113" w:rsidRPr="00B64632" w:rsidRDefault="009C1113" w:rsidP="009C1113">
            <w:pPr>
              <w:pStyle w:val="Default"/>
              <w:jc w:val="center"/>
              <w:rPr>
                <w:rFonts w:ascii="Arial" w:hAnsi="Arial" w:cs="Arial"/>
                <w:color w:val="auto"/>
                <w:sz w:val="20"/>
                <w:szCs w:val="20"/>
                <w:lang w:val="fr-BE" w:eastAsia="en-US"/>
              </w:rPr>
            </w:pPr>
            <w:r w:rsidRPr="00B64632">
              <w:rPr>
                <w:rFonts w:ascii="Arial" w:hAnsi="Arial" w:cs="Arial"/>
                <w:color w:val="auto"/>
                <w:sz w:val="20"/>
                <w:szCs w:val="20"/>
                <w:lang w:val="fr-BE" w:eastAsia="en-US"/>
              </w:rPr>
              <w:t>Y</w:t>
            </w:r>
          </w:p>
        </w:tc>
      </w:tr>
    </w:tbl>
    <w:p w14:paraId="25DD03CC" w14:textId="666739F5" w:rsidR="006B5B70" w:rsidRDefault="006B5B70" w:rsidP="00A41CAD"/>
    <w:p w14:paraId="0630737D" w14:textId="47C19D19" w:rsidR="002C6602" w:rsidRPr="00802BA0" w:rsidRDefault="00B35D93" w:rsidP="00640F12">
      <w:pPr>
        <w:pStyle w:val="Heading1"/>
        <w:pageBreakBefore/>
        <w:jc w:val="both"/>
      </w:pPr>
      <w:bookmarkStart w:id="98" w:name="_Toc237969594"/>
      <w:r w:rsidRPr="00802BA0">
        <w:lastRenderedPageBreak/>
        <w:t>Overview of MT submitted Change Requests</w:t>
      </w:r>
      <w:bookmarkEnd w:id="98"/>
    </w:p>
    <w:p w14:paraId="06BC3D41" w14:textId="7C90F981" w:rsidR="00DC20E7" w:rsidRPr="00531557" w:rsidRDefault="00DC20E7" w:rsidP="00E161C2">
      <w:pPr>
        <w:pStyle w:val="Heading1"/>
        <w:numPr>
          <w:ilvl w:val="0"/>
          <w:numId w:val="0"/>
        </w:numPr>
        <w:rPr>
          <w:color w:val="00B050"/>
          <w:sz w:val="36"/>
          <w:szCs w:val="36"/>
        </w:rPr>
      </w:pPr>
      <w:bookmarkStart w:id="99" w:name="_Toc256000091"/>
      <w:bookmarkStart w:id="100" w:name="_Toc237969595"/>
      <w:r w:rsidRPr="00531557">
        <w:rPr>
          <w:color w:val="00B050"/>
          <w:sz w:val="36"/>
          <w:szCs w:val="36"/>
        </w:rPr>
        <w:t xml:space="preserve">2.1 </w:t>
      </w:r>
      <w:r w:rsidR="001607E9" w:rsidRPr="00531557">
        <w:rPr>
          <w:color w:val="00B050"/>
          <w:sz w:val="36"/>
          <w:szCs w:val="36"/>
        </w:rPr>
        <w:t>00</w:t>
      </w:r>
      <w:r w:rsidR="00050453" w:rsidRPr="00531557">
        <w:rPr>
          <w:color w:val="00B050"/>
          <w:sz w:val="36"/>
          <w:szCs w:val="36"/>
        </w:rPr>
        <w:t>3203</w:t>
      </w:r>
      <w:r w:rsidR="001607E9" w:rsidRPr="00531557">
        <w:rPr>
          <w:color w:val="00B050"/>
          <w:sz w:val="36"/>
          <w:szCs w:val="36"/>
        </w:rPr>
        <w:t xml:space="preserve"> </w:t>
      </w:r>
      <w:r w:rsidRPr="00531557">
        <w:rPr>
          <w:color w:val="00B050"/>
          <w:sz w:val="36"/>
          <w:szCs w:val="36"/>
        </w:rPr>
        <w:t xml:space="preserve">- </w:t>
      </w:r>
      <w:r w:rsidR="00DE012F" w:rsidRPr="00531557">
        <w:rPr>
          <w:color w:val="00B050"/>
          <w:sz w:val="36"/>
          <w:szCs w:val="36"/>
        </w:rPr>
        <w:t>Changes to Market Claims sequence</w:t>
      </w:r>
      <w:r w:rsidR="000A203F" w:rsidRPr="00531557">
        <w:rPr>
          <w:color w:val="00B050"/>
          <w:sz w:val="36"/>
          <w:szCs w:val="36"/>
        </w:rPr>
        <w:t xml:space="preserve"> </w:t>
      </w:r>
      <w:r w:rsidR="00DE012F" w:rsidRPr="00531557">
        <w:rPr>
          <w:color w:val="00B050"/>
          <w:sz w:val="36"/>
          <w:szCs w:val="36"/>
        </w:rPr>
        <w:t>in MT567</w:t>
      </w:r>
      <w:bookmarkEnd w:id="99"/>
      <w:bookmarkEnd w:id="100"/>
    </w:p>
    <w:tbl>
      <w:tblPr>
        <w:tblStyle w:val="ScrollTableNormal"/>
        <w:tblW w:w="5000" w:type="pct"/>
        <w:tblLook w:val="0020" w:firstRow="1" w:lastRow="0" w:firstColumn="0" w:lastColumn="0" w:noHBand="0" w:noVBand="0"/>
      </w:tblPr>
      <w:tblGrid>
        <w:gridCol w:w="6534"/>
        <w:gridCol w:w="2245"/>
      </w:tblGrid>
      <w:tr w:rsidR="00DC20E7" w14:paraId="0C3F9CA0"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E869644" w14:textId="2D2F3807" w:rsidR="00DC20E7" w:rsidRDefault="00DC20E7" w:rsidP="002F6C86"/>
        </w:tc>
      </w:tr>
      <w:tr w:rsidR="00DC20E7" w14:paraId="59E75A87" w14:textId="77777777" w:rsidTr="00861A12">
        <w:tc>
          <w:tcPr>
            <w:tcW w:w="0" w:type="auto"/>
            <w:shd w:val="solid" w:color="F4F5F7" w:fill="F4F5F7"/>
          </w:tcPr>
          <w:p w14:paraId="02B63C04" w14:textId="77777777" w:rsidR="00DC20E7" w:rsidRPr="009711D7" w:rsidRDefault="00DC20E7" w:rsidP="002F6C86">
            <w:pPr>
              <w:rPr>
                <w:b/>
                <w:bCs/>
              </w:rPr>
            </w:pPr>
            <w:r w:rsidRPr="009711D7">
              <w:rPr>
                <w:b/>
                <w:bCs/>
              </w:rPr>
              <w:t>Requesting Group:</w:t>
            </w:r>
          </w:p>
        </w:tc>
        <w:tc>
          <w:tcPr>
            <w:tcW w:w="0" w:type="auto"/>
          </w:tcPr>
          <w:p w14:paraId="242927C4" w14:textId="24036123" w:rsidR="00DC20E7" w:rsidRDefault="00361211" w:rsidP="002F6C86">
            <w:r>
              <w:t>SMPG</w:t>
            </w:r>
          </w:p>
        </w:tc>
      </w:tr>
      <w:tr w:rsidR="00DC20E7" w14:paraId="6B1728B1" w14:textId="77777777" w:rsidTr="00861A12">
        <w:tc>
          <w:tcPr>
            <w:tcW w:w="0" w:type="auto"/>
            <w:gridSpan w:val="2"/>
            <w:shd w:val="solid" w:color="F4F5F7" w:fill="F4F5F7"/>
          </w:tcPr>
          <w:p w14:paraId="1B88D319" w14:textId="77777777" w:rsidR="00DC20E7" w:rsidRDefault="00DC20E7" w:rsidP="002F6C86">
            <w:r>
              <w:rPr>
                <w:b/>
              </w:rPr>
              <w:t>Sponsors</w:t>
            </w:r>
          </w:p>
        </w:tc>
      </w:tr>
      <w:tr w:rsidR="00DC20E7" w14:paraId="5916BF10" w14:textId="77777777" w:rsidTr="00861A12">
        <w:tc>
          <w:tcPr>
            <w:tcW w:w="0" w:type="auto"/>
            <w:gridSpan w:val="2"/>
          </w:tcPr>
          <w:p w14:paraId="7280FA7F" w14:textId="30B24479" w:rsidR="00DC20E7" w:rsidRDefault="00BC09EC" w:rsidP="002F6C86">
            <w:r w:rsidRPr="00BC09EC">
              <w:t>SMPG &amp; major custodians</w:t>
            </w:r>
          </w:p>
        </w:tc>
      </w:tr>
      <w:tr w:rsidR="00DC20E7" w14:paraId="75C585D9" w14:textId="77777777" w:rsidTr="00861A12">
        <w:tc>
          <w:tcPr>
            <w:tcW w:w="0" w:type="auto"/>
            <w:gridSpan w:val="2"/>
            <w:shd w:val="solid" w:color="F4F5F7" w:fill="F4F5F7"/>
          </w:tcPr>
          <w:p w14:paraId="58ACBC6D" w14:textId="77777777" w:rsidR="00DC20E7" w:rsidRDefault="00DC20E7" w:rsidP="002F6C86">
            <w:r>
              <w:rPr>
                <w:b/>
              </w:rPr>
              <w:t>Message type(s) impacted</w:t>
            </w:r>
          </w:p>
        </w:tc>
      </w:tr>
      <w:tr w:rsidR="00DC20E7" w14:paraId="42CFA6B0" w14:textId="77777777" w:rsidTr="00861A12">
        <w:tc>
          <w:tcPr>
            <w:tcW w:w="0" w:type="auto"/>
            <w:gridSpan w:val="2"/>
          </w:tcPr>
          <w:p w14:paraId="35ACD762" w14:textId="77777777" w:rsidR="00DC20E7" w:rsidRDefault="00DC20E7" w:rsidP="002F6C86">
            <w:r>
              <w:t>MT 567</w:t>
            </w:r>
          </w:p>
        </w:tc>
      </w:tr>
      <w:tr w:rsidR="00DC20E7" w14:paraId="68D37F50" w14:textId="77777777" w:rsidTr="00861A12">
        <w:tc>
          <w:tcPr>
            <w:tcW w:w="0" w:type="auto"/>
            <w:gridSpan w:val="2"/>
            <w:shd w:val="solid" w:color="F4F5F7" w:fill="F4F5F7"/>
          </w:tcPr>
          <w:p w14:paraId="333A90D8" w14:textId="41F997BF" w:rsidR="00DC20E7" w:rsidRDefault="00BC09EC" w:rsidP="002F6C86">
            <w:r>
              <w:rPr>
                <w:b/>
              </w:rPr>
              <w:t>Required for regulatory reasons</w:t>
            </w:r>
          </w:p>
        </w:tc>
      </w:tr>
      <w:tr w:rsidR="00DC20E7" w14:paraId="5C7C4305" w14:textId="77777777" w:rsidTr="00861A12">
        <w:tc>
          <w:tcPr>
            <w:tcW w:w="0" w:type="auto"/>
            <w:gridSpan w:val="2"/>
          </w:tcPr>
          <w:p w14:paraId="14C81FE5" w14:textId="1F3F404C" w:rsidR="00DC20E7" w:rsidRDefault="005A627D" w:rsidP="002F6C86">
            <w:r>
              <w:t>N</w:t>
            </w:r>
            <w:r w:rsidR="00BC09EC">
              <w:t>o</w:t>
            </w:r>
          </w:p>
        </w:tc>
      </w:tr>
      <w:tr w:rsidR="00DC20E7" w14:paraId="4ED96BEA" w14:textId="77777777" w:rsidTr="00861A12">
        <w:tc>
          <w:tcPr>
            <w:tcW w:w="0" w:type="auto"/>
            <w:gridSpan w:val="2"/>
            <w:shd w:val="solid" w:color="F4F5F7" w:fill="F4F5F7"/>
          </w:tcPr>
          <w:p w14:paraId="262404D0" w14:textId="77777777" w:rsidR="00DC20E7" w:rsidRDefault="00DC20E7" w:rsidP="002F6C86">
            <w:r>
              <w:rPr>
                <w:b/>
              </w:rPr>
              <w:t>Business impact of this request</w:t>
            </w:r>
          </w:p>
        </w:tc>
      </w:tr>
      <w:tr w:rsidR="00DC20E7" w14:paraId="5F016E5E" w14:textId="77777777" w:rsidTr="00861A12">
        <w:tc>
          <w:tcPr>
            <w:tcW w:w="0" w:type="auto"/>
            <w:gridSpan w:val="2"/>
          </w:tcPr>
          <w:p w14:paraId="5981AE1D" w14:textId="6AE100B5" w:rsidR="00DC20E7" w:rsidRDefault="00DC20E7" w:rsidP="00D3074F">
            <w:r>
              <w:t>MEDIUM</w:t>
            </w:r>
          </w:p>
        </w:tc>
      </w:tr>
      <w:tr w:rsidR="00DC20E7" w14:paraId="2D9F7781" w14:textId="77777777" w:rsidTr="00861A12">
        <w:tc>
          <w:tcPr>
            <w:tcW w:w="0" w:type="auto"/>
            <w:gridSpan w:val="2"/>
            <w:shd w:val="solid" w:color="F4F5F7" w:fill="F4F5F7"/>
          </w:tcPr>
          <w:p w14:paraId="54F3F233" w14:textId="77777777" w:rsidR="00DC20E7" w:rsidRDefault="00DC20E7" w:rsidP="002F6C86">
            <w:r>
              <w:rPr>
                <w:b/>
              </w:rPr>
              <w:t>Commitment to implement the change</w:t>
            </w:r>
          </w:p>
        </w:tc>
      </w:tr>
      <w:tr w:rsidR="00DC20E7" w14:paraId="0FBC7299" w14:textId="77777777" w:rsidTr="00861A12">
        <w:tc>
          <w:tcPr>
            <w:tcW w:w="0" w:type="auto"/>
            <w:gridSpan w:val="2"/>
          </w:tcPr>
          <w:p w14:paraId="59B855B2" w14:textId="22B9DACD" w:rsidR="00DC20E7" w:rsidRDefault="00DC20E7" w:rsidP="002F6C86">
            <w:r>
              <w:t xml:space="preserve">Number of messages sent and received: </w:t>
            </w:r>
            <w:r w:rsidR="002C15E3" w:rsidRPr="002C15E3">
              <w:t>20000000</w:t>
            </w:r>
            <w:r>
              <w:br/>
              <w:t>Percentage of messages impacted: 1</w:t>
            </w:r>
            <w:r>
              <w:br/>
              <w:t xml:space="preserve">Commits to implement and when: </w:t>
            </w:r>
            <w:r w:rsidR="002C15E3" w:rsidRPr="002C15E3">
              <w:t>Major global custodians, sub/local custodians and CSDs</w:t>
            </w:r>
            <w:r>
              <w:br/>
              <w:t>202</w:t>
            </w:r>
            <w:r w:rsidR="002C15E3">
              <w:t>7</w:t>
            </w:r>
          </w:p>
        </w:tc>
      </w:tr>
      <w:tr w:rsidR="00DC20E7" w14:paraId="482045FA" w14:textId="77777777" w:rsidTr="00861A12">
        <w:tc>
          <w:tcPr>
            <w:tcW w:w="0" w:type="auto"/>
            <w:gridSpan w:val="2"/>
            <w:shd w:val="solid" w:color="F4F5F7" w:fill="F4F5F7"/>
          </w:tcPr>
          <w:p w14:paraId="4B84FE65" w14:textId="6B2BFD3E" w:rsidR="00DC20E7" w:rsidRDefault="00DC20E7" w:rsidP="002F6C86">
            <w:r>
              <w:rPr>
                <w:b/>
              </w:rPr>
              <w:t>Bus</w:t>
            </w:r>
            <w:r w:rsidR="00213D3A">
              <w:rPr>
                <w:b/>
              </w:rPr>
              <w:t>iness context</w:t>
            </w:r>
          </w:p>
        </w:tc>
      </w:tr>
      <w:tr w:rsidR="00213D3A" w14:paraId="03560AB5" w14:textId="77777777" w:rsidTr="00861A12">
        <w:tc>
          <w:tcPr>
            <w:tcW w:w="0" w:type="auto"/>
            <w:gridSpan w:val="2"/>
          </w:tcPr>
          <w:p w14:paraId="3E06CA14" w14:textId="1B4EA4F2" w:rsidR="002C15E3" w:rsidRDefault="002C15E3" w:rsidP="002C15E3">
            <w:r>
              <w:t xml:space="preserve">The objective of this combined change request is to align </w:t>
            </w:r>
            <w:r w:rsidR="003958C8">
              <w:t>MT</w:t>
            </w:r>
            <w:r w:rsidR="000A203F">
              <w:t xml:space="preserve"> </w:t>
            </w:r>
            <w:r>
              <w:t>567 usage with the updated Market Practice for Market Claims. Following SMPG discussions, several targeted enhancements to MT567 are required to ensure the message can fully and consistently support market claim notifications in line with current business needs and market expectations.</w:t>
            </w:r>
          </w:p>
          <w:p w14:paraId="3337F23F" w14:textId="37E2FE5A" w:rsidR="002C15E3" w:rsidRDefault="002C15E3" w:rsidP="002C15E3">
            <w:r>
              <w:t>Market participants increasingly rely on MT567 as the practical vehicle for advising market claims, in the absence of a dedicated ISO 20022 message. However, the current MT567 structure does not sufficiently support all mandatory market</w:t>
            </w:r>
            <w:r>
              <w:rPr>
                <w:rFonts w:ascii="Cambria Math" w:hAnsi="Cambria Math" w:cs="Cambria Math"/>
              </w:rPr>
              <w:t>‑</w:t>
            </w:r>
            <w:r>
              <w:t>practice requirements, leading to inconsistent implementations, market</w:t>
            </w:r>
            <w:r>
              <w:rPr>
                <w:rFonts w:ascii="Cambria Math" w:hAnsi="Cambria Math" w:cs="Cambria Math"/>
              </w:rPr>
              <w:t>‑</w:t>
            </w:r>
            <w:r>
              <w:t>specific conventions, and reduced interoperability. The proposed changes aim to close these gaps, improve clarity, and facilitate straight</w:t>
            </w:r>
            <w:r>
              <w:rPr>
                <w:rFonts w:ascii="Cambria Math" w:hAnsi="Cambria Math" w:cs="Cambria Math"/>
              </w:rPr>
              <w:t>‑</w:t>
            </w:r>
            <w:r>
              <w:t>through processing across markets and infrastructures. Specifically:</w:t>
            </w:r>
          </w:p>
          <w:p w14:paraId="04551C01" w14:textId="77777777" w:rsidR="002C15E3" w:rsidRDefault="002C15E3" w:rsidP="002C15E3">
            <w:r>
              <w:t xml:space="preserve">a) Introduction of additional status codes is required to reflect the full lifecycle and processing states of market claims as defined in the updated Market Practice. Without these codes, receivers </w:t>
            </w:r>
            <w:r>
              <w:lastRenderedPageBreak/>
              <w:t xml:space="preserve">cannot reliably interpret the business meaning of a claim, resulting in manual intervention and reconciliation issues. </w:t>
            </w:r>
          </w:p>
          <w:p w14:paraId="501FFFEB" w14:textId="77777777" w:rsidR="002C15E3" w:rsidRDefault="002C15E3" w:rsidP="002C15E3">
            <w:r>
              <w:t xml:space="preserve">b) Inclusion of transaction references, to allow unambiguous linkage between a claim and the underlying settlement transaction(s). This directly supports traceability, reconciliation, and auditability of claims, and aligns MT567 with actual market processing realities. </w:t>
            </w:r>
          </w:p>
          <w:p w14:paraId="76A9C4FE" w14:textId="04351DFF" w:rsidR="002C15E3" w:rsidRDefault="002C15E3" w:rsidP="002C15E3">
            <w:r>
              <w:t xml:space="preserve">c) Currently </w:t>
            </w:r>
            <w:r w:rsidR="006E5B22">
              <w:t>field</w:t>
            </w:r>
            <w:r>
              <w:t xml:space="preserve"> 95a: Party, included in the Market Claim Details sequence (MKCDETL) that was added with SR2026, is defined as mandatory and non-repetitive. Since this is a misalignment with the implementation solution agreed during the MWG 2026, which defined the party field as repetitive, the current implementation should be changed to O/R. Making party field </w:t>
            </w:r>
            <w:proofErr w:type="gramStart"/>
            <w:r>
              <w:t>95:a</w:t>
            </w:r>
            <w:proofErr w:type="gramEnd"/>
            <w:r>
              <w:t xml:space="preserve"> optional within the Market Claims sequence and allowing it to repeat reflects that, in practice, involved parties may differ depending on the claim scenario, and that multiple parties may need to be identified. The current rigidity leads to either misuse of fields or incomplete information being transmitted.</w:t>
            </w:r>
          </w:p>
          <w:p w14:paraId="40973195" w14:textId="0192E6AF" w:rsidR="00213D3A" w:rsidRDefault="002C15E3" w:rsidP="00213D3A">
            <w:r>
              <w:t>d) Addition of ISIN is necessary to ensure precise identification of the financial instrument subject to the claim and to align with the current definition of the ISO20022 equivalent (seev.050).</w:t>
            </w:r>
          </w:p>
        </w:tc>
      </w:tr>
      <w:tr w:rsidR="00213D3A" w14:paraId="7B6A8EA1" w14:textId="77777777" w:rsidTr="00861A12">
        <w:tc>
          <w:tcPr>
            <w:tcW w:w="0" w:type="auto"/>
            <w:gridSpan w:val="2"/>
            <w:shd w:val="solid" w:color="F4F5F7" w:fill="F4F5F7"/>
          </w:tcPr>
          <w:p w14:paraId="16E5729C" w14:textId="77777777" w:rsidR="00213D3A" w:rsidRDefault="00213D3A" w:rsidP="00213D3A">
            <w:r>
              <w:rPr>
                <w:b/>
              </w:rPr>
              <w:lastRenderedPageBreak/>
              <w:t>Nature of change</w:t>
            </w:r>
          </w:p>
        </w:tc>
      </w:tr>
      <w:tr w:rsidR="00213D3A" w14:paraId="318C7ED5" w14:textId="77777777" w:rsidTr="00861A12">
        <w:tc>
          <w:tcPr>
            <w:tcW w:w="0" w:type="auto"/>
            <w:gridSpan w:val="2"/>
          </w:tcPr>
          <w:p w14:paraId="0CA4E122" w14:textId="73810046" w:rsidR="002C15E3" w:rsidRDefault="002C15E3" w:rsidP="002C15E3">
            <w:r>
              <w:t xml:space="preserve">a) Add the </w:t>
            </w:r>
            <w:r w:rsidRPr="00287B1E">
              <w:t xml:space="preserve">following reason codes to field 24B: Reason Code in sequence Reason (B1) for PEND: PREA, BOTH, PRCY, RELD, CMON, CLAC, </w:t>
            </w:r>
            <w:proofErr w:type="gramStart"/>
            <w:r w:rsidRPr="00287B1E">
              <w:t>CANT</w:t>
            </w:r>
            <w:proofErr w:type="gramEnd"/>
            <w:r w:rsidR="0038186A" w:rsidRPr="00287B1E">
              <w:t>;</w:t>
            </w:r>
          </w:p>
          <w:p w14:paraId="2C5D8C5A" w14:textId="6C48DE73" w:rsidR="002C15E3" w:rsidRDefault="002C15E3" w:rsidP="002C15E3">
            <w:r>
              <w:t xml:space="preserve">b) Add three transaction references </w:t>
            </w:r>
            <w:r w:rsidR="00955DAD">
              <w:t xml:space="preserve">(as available in ISO 20022 </w:t>
            </w:r>
            <w:r>
              <w:t>to sequence A1 Linkages:</w:t>
            </w:r>
            <w:r w:rsidR="0038186A">
              <w:t xml:space="preserve"> (1)</w:t>
            </w:r>
            <w:r>
              <w:t xml:space="preserve"> AccountServicerTransactionIdentification (ASRF), </w:t>
            </w:r>
            <w:r w:rsidR="0038186A">
              <w:t xml:space="preserve">(2) </w:t>
            </w:r>
            <w:r>
              <w:t xml:space="preserve">MarketInfrastructureTransactionIdentification (MITI), </w:t>
            </w:r>
            <w:r w:rsidR="0038186A">
              <w:t xml:space="preserve">(3) </w:t>
            </w:r>
            <w:r>
              <w:t>ProcessorTransactionIdentification (PCTI)</w:t>
            </w:r>
            <w:r w:rsidR="0038186A">
              <w:t>;</w:t>
            </w:r>
          </w:p>
          <w:p w14:paraId="1BDE189D" w14:textId="6733A483" w:rsidR="002C15E3" w:rsidRDefault="002C15E3" w:rsidP="002C15E3">
            <w:r>
              <w:t>c) Change field 95a (Party) in sequence C of the MT567 to O/R</w:t>
            </w:r>
            <w:r w:rsidR="0038186A">
              <w:t>;</w:t>
            </w:r>
          </w:p>
          <w:p w14:paraId="08BC0EB2" w14:textId="07A568FF" w:rsidR="00213D3A" w:rsidRDefault="002C15E3" w:rsidP="002C15E3">
            <w:r>
              <w:t>d) Add field 35B: Identification of Financial Instrument, defined as M/N, to sequence C MKCDETL of the MT567.</w:t>
            </w:r>
          </w:p>
        </w:tc>
      </w:tr>
    </w:tbl>
    <w:p w14:paraId="75EA85BF" w14:textId="77777777" w:rsidR="00DC20E7" w:rsidRDefault="00DC20E7" w:rsidP="00DC20E7"/>
    <w:p w14:paraId="4119DE75" w14:textId="2C0CC2F5" w:rsidR="00DC20E7" w:rsidRDefault="00D35869" w:rsidP="00A31E1B">
      <w:pPr>
        <w:pStyle w:val="Heading2"/>
        <w:numPr>
          <w:ilvl w:val="2"/>
          <w:numId w:val="17"/>
        </w:numPr>
        <w:tabs>
          <w:tab w:val="num" w:pos="1080"/>
        </w:tabs>
        <w:ind w:left="851" w:hanging="851"/>
      </w:pPr>
      <w:bookmarkStart w:id="101" w:name="_Toc256000092"/>
      <w:r>
        <w:t xml:space="preserve">  </w:t>
      </w:r>
      <w:bookmarkStart w:id="102" w:name="_Toc237969596"/>
      <w:r w:rsidR="00DC20E7">
        <w:t>Analysis</w:t>
      </w:r>
      <w:bookmarkEnd w:id="101"/>
      <w:bookmarkEnd w:id="102"/>
    </w:p>
    <w:p w14:paraId="4DA11C42" w14:textId="77777777" w:rsidR="00F35841" w:rsidRPr="00D96844" w:rsidRDefault="00DC20E7" w:rsidP="00F35841">
      <w:pPr>
        <w:rPr>
          <w:sz w:val="32"/>
          <w:szCs w:val="32"/>
        </w:rPr>
      </w:pPr>
      <w:r w:rsidRPr="00D96844">
        <w:rPr>
          <w:b/>
          <w:sz w:val="32"/>
          <w:szCs w:val="32"/>
        </w:rPr>
        <w:t>Standards Illustration</w:t>
      </w:r>
    </w:p>
    <w:p w14:paraId="1618DD29" w14:textId="0D5FEF8F" w:rsidR="00BB5AE9" w:rsidRPr="00BB5AE9" w:rsidRDefault="00BB5AE9" w:rsidP="00BB5AE9">
      <w:pPr>
        <w:rPr>
          <w:b/>
          <w:sz w:val="28"/>
          <w:szCs w:val="28"/>
        </w:rPr>
      </w:pPr>
      <w:r w:rsidRPr="00BB5AE9">
        <w:rPr>
          <w:b/>
          <w:sz w:val="28"/>
          <w:szCs w:val="28"/>
        </w:rPr>
        <w:t>ISO 15022 Illustration</w:t>
      </w:r>
    </w:p>
    <w:p w14:paraId="103C7F60" w14:textId="5AD59F54" w:rsidR="00DC20E7" w:rsidRDefault="00DC20E7" w:rsidP="00DC20E7">
      <w:r>
        <w:rPr>
          <w:b/>
        </w:rPr>
        <w:t xml:space="preserve">A. For MT567, in sequence </w:t>
      </w:r>
      <w:r w:rsidR="00984C5D">
        <w:rPr>
          <w:b/>
        </w:rPr>
        <w:t>A2</w:t>
      </w:r>
      <w:r w:rsidR="00114633">
        <w:rPr>
          <w:b/>
        </w:rPr>
        <w:t>a</w:t>
      </w:r>
      <w:r>
        <w:rPr>
          <w:b/>
        </w:rPr>
        <w:t xml:space="preserve">, add </w:t>
      </w:r>
      <w:r w:rsidR="00984C5D">
        <w:rPr>
          <w:b/>
        </w:rPr>
        <w:t>new reason codes</w:t>
      </w:r>
      <w:r>
        <w:rPr>
          <w:b/>
        </w:rPr>
        <w:t xml:space="preserve"> “</w:t>
      </w:r>
      <w:r w:rsidR="00984C5D">
        <w:rPr>
          <w:b/>
        </w:rPr>
        <w:t>PREA”, “</w:t>
      </w:r>
      <w:r w:rsidR="00CD4372">
        <w:rPr>
          <w:b/>
        </w:rPr>
        <w:t xml:space="preserve">BOTH”, “PRCY”, “RELD”, </w:t>
      </w:r>
      <w:r w:rsidR="00C773B7">
        <w:rPr>
          <w:b/>
        </w:rPr>
        <w:t xml:space="preserve">“CMON” and </w:t>
      </w:r>
      <w:r w:rsidR="00CD4372">
        <w:rPr>
          <w:b/>
        </w:rPr>
        <w:t>“CLAC” to</w:t>
      </w:r>
      <w:r w:rsidR="003C12A2">
        <w:rPr>
          <w:b/>
        </w:rPr>
        <w:t xml:space="preserve"> field 24B Reason code (PEND) and add new reason code “</w:t>
      </w:r>
      <w:proofErr w:type="gramStart"/>
      <w:r w:rsidR="003C12A2">
        <w:rPr>
          <w:b/>
        </w:rPr>
        <w:t>CANT</w:t>
      </w:r>
      <w:proofErr w:type="gramEnd"/>
      <w:r w:rsidR="003C12A2">
        <w:rPr>
          <w:b/>
        </w:rPr>
        <w:t>”</w:t>
      </w:r>
      <w:r w:rsidR="00114633">
        <w:rPr>
          <w:b/>
        </w:rPr>
        <w:t xml:space="preserve"> to field 24B Reason Code (CAND)</w:t>
      </w:r>
      <w:r>
        <w:rPr>
          <w:b/>
        </w:rPr>
        <w:t>, as described and illustrated below;</w:t>
      </w:r>
    </w:p>
    <w:p w14:paraId="7BEF33E1" w14:textId="6DA3428A" w:rsidR="00DC20E7" w:rsidRDefault="00DC20E7" w:rsidP="00DC20E7">
      <w:r>
        <w:rPr>
          <w:b/>
        </w:rPr>
        <w:t>B. For MT567, in sequence A</w:t>
      </w:r>
      <w:r w:rsidR="003102C4">
        <w:rPr>
          <w:b/>
        </w:rPr>
        <w:t>1 Linkages</w:t>
      </w:r>
      <w:r>
        <w:rPr>
          <w:b/>
        </w:rPr>
        <w:t xml:space="preserve">, add new </w:t>
      </w:r>
      <w:r w:rsidR="003102C4">
        <w:rPr>
          <w:b/>
        </w:rPr>
        <w:t xml:space="preserve">references </w:t>
      </w:r>
      <w:r>
        <w:rPr>
          <w:b/>
        </w:rPr>
        <w:t>“</w:t>
      </w:r>
      <w:r w:rsidR="00766A38">
        <w:rPr>
          <w:b/>
        </w:rPr>
        <w:t>Account Servicer Transaction Identification</w:t>
      </w:r>
      <w:r>
        <w:rPr>
          <w:b/>
        </w:rPr>
        <w:t>”</w:t>
      </w:r>
      <w:r w:rsidR="006B5A2F">
        <w:rPr>
          <w:b/>
        </w:rPr>
        <w:t>, “Market Infrastructure Transaction Identification” and “Processor Transaction Identification</w:t>
      </w:r>
      <w:r w:rsidR="00791A3F">
        <w:rPr>
          <w:b/>
        </w:rPr>
        <w:t>”</w:t>
      </w:r>
      <w:r w:rsidR="006B5A2F">
        <w:rPr>
          <w:b/>
        </w:rPr>
        <w:t>,</w:t>
      </w:r>
      <w:r>
        <w:rPr>
          <w:b/>
        </w:rPr>
        <w:t xml:space="preserve"> to field 2</w:t>
      </w:r>
      <w:r w:rsidR="00CD10FB">
        <w:rPr>
          <w:b/>
        </w:rPr>
        <w:t>0C</w:t>
      </w:r>
      <w:r w:rsidR="00C66992">
        <w:rPr>
          <w:b/>
        </w:rPr>
        <w:t xml:space="preserve"> Reference</w:t>
      </w:r>
      <w:r>
        <w:rPr>
          <w:b/>
        </w:rPr>
        <w:t>, as described and illustrated below;</w:t>
      </w:r>
    </w:p>
    <w:p w14:paraId="22A62CCF" w14:textId="6385C4B0" w:rsidR="00DC20E7" w:rsidRDefault="00DC20E7" w:rsidP="00DC20E7">
      <w:r>
        <w:rPr>
          <w:b/>
        </w:rPr>
        <w:t xml:space="preserve">C. For MT567, in sequence </w:t>
      </w:r>
      <w:r w:rsidR="008D4145">
        <w:rPr>
          <w:b/>
        </w:rPr>
        <w:t>C Market Claim Details</w:t>
      </w:r>
      <w:r>
        <w:rPr>
          <w:b/>
        </w:rPr>
        <w:t xml:space="preserve">, </w:t>
      </w:r>
      <w:r w:rsidR="006A0E2F">
        <w:rPr>
          <w:b/>
        </w:rPr>
        <w:t>change multiplicity of field 95a Party to O/R</w:t>
      </w:r>
      <w:r>
        <w:rPr>
          <w:b/>
        </w:rPr>
        <w:t>, as described and illustrated below;</w:t>
      </w:r>
    </w:p>
    <w:p w14:paraId="1D2AC4B1" w14:textId="0D054E7E" w:rsidR="00A82B00" w:rsidRDefault="0097324D" w:rsidP="00A82B00">
      <w:r>
        <w:rPr>
          <w:b/>
        </w:rPr>
        <w:t>D</w:t>
      </w:r>
      <w:r w:rsidR="00A82B00">
        <w:rPr>
          <w:b/>
        </w:rPr>
        <w:t xml:space="preserve">. For MT567, in sequence C Market Claim Details, add field </w:t>
      </w:r>
      <w:r w:rsidR="00A82B00" w:rsidRPr="009711D7">
        <w:rPr>
          <w:b/>
        </w:rPr>
        <w:t>35B: Identification of Financial Instrument, defined as M/N</w:t>
      </w:r>
      <w:r w:rsidR="00A82B00">
        <w:rPr>
          <w:b/>
        </w:rPr>
        <w:t>, as described and illustrated below:</w:t>
      </w:r>
    </w:p>
    <w:p w14:paraId="08DDAA2A" w14:textId="1DD7775F" w:rsidR="00160DED" w:rsidRDefault="00160DED" w:rsidP="00DC20E7">
      <w:pPr>
        <w:rPr>
          <w:b/>
        </w:rPr>
      </w:pPr>
    </w:p>
    <w:p w14:paraId="7FDF4136" w14:textId="49BBB4FC" w:rsidR="00A62763" w:rsidRPr="00790A36" w:rsidRDefault="00A62763" w:rsidP="00A31E1B">
      <w:pPr>
        <w:pStyle w:val="ListParagraph"/>
        <w:numPr>
          <w:ilvl w:val="0"/>
          <w:numId w:val="43"/>
        </w:numPr>
        <w:rPr>
          <w:b/>
          <w:sz w:val="28"/>
          <w:szCs w:val="28"/>
        </w:rPr>
      </w:pPr>
      <w:r w:rsidRPr="00790A36">
        <w:rPr>
          <w:b/>
          <w:sz w:val="28"/>
          <w:szCs w:val="28"/>
        </w:rPr>
        <w:lastRenderedPageBreak/>
        <w:t>MT 567 Field Specifications</w:t>
      </w:r>
    </w:p>
    <w:p w14:paraId="0756EDB4" w14:textId="77777777" w:rsidR="001503C6" w:rsidRPr="009711D7" w:rsidRDefault="001503C6" w:rsidP="009711D7">
      <w:pPr>
        <w:spacing w:before="0" w:after="0"/>
      </w:pPr>
      <w:r w:rsidRPr="009711D7">
        <w:t>14. Field 24B: Reason Code</w:t>
      </w:r>
    </w:p>
    <w:p w14:paraId="7A68AE20" w14:textId="77777777" w:rsidR="00251437" w:rsidRDefault="00251437" w:rsidP="009711D7">
      <w:pPr>
        <w:spacing w:before="0" w:after="0"/>
      </w:pPr>
    </w:p>
    <w:p w14:paraId="2CE9C4F8" w14:textId="40FB0E84" w:rsidR="001503C6" w:rsidRPr="009711D7" w:rsidRDefault="001503C6"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503C6" w:rsidRPr="008D60AA" w14:paraId="05011284" w14:textId="77777777">
        <w:trPr>
          <w:tblCellSpacing w:w="15" w:type="dxa"/>
        </w:trPr>
        <w:tc>
          <w:tcPr>
            <w:tcW w:w="1000" w:type="pct"/>
            <w:shd w:val="clear" w:color="auto" w:fill="FFFFFF"/>
            <w:hideMark/>
          </w:tcPr>
          <w:p w14:paraId="1F3628E0" w14:textId="38EDACC8" w:rsidR="001503C6" w:rsidRPr="009711D7" w:rsidRDefault="001503C6" w:rsidP="009711D7">
            <w:pPr>
              <w:spacing w:before="0" w:after="0"/>
            </w:pPr>
            <w:r w:rsidRPr="009711D7">
              <w:t>Option B</w:t>
            </w:r>
          </w:p>
        </w:tc>
        <w:tc>
          <w:tcPr>
            <w:tcW w:w="1500" w:type="pct"/>
            <w:shd w:val="clear" w:color="auto" w:fill="FFFFFF"/>
            <w:hideMark/>
          </w:tcPr>
          <w:p w14:paraId="7BCAD77D" w14:textId="15B7DB2B" w:rsidR="001503C6" w:rsidRPr="009711D7" w:rsidRDefault="001503C6" w:rsidP="009711D7">
            <w:pPr>
              <w:spacing w:before="0" w:after="0"/>
            </w:pPr>
            <w:r w:rsidRPr="009711D7">
              <w:t>:</w:t>
            </w:r>
            <w:proofErr w:type="gramStart"/>
            <w:r w:rsidRPr="009711D7">
              <w:t>4!c</w:t>
            </w:r>
            <w:proofErr w:type="gramEnd"/>
            <w:r w:rsidRPr="009711D7">
              <w:t>/[8c]/</w:t>
            </w:r>
            <w:proofErr w:type="gramStart"/>
            <w:r w:rsidRPr="009711D7">
              <w:t>4!c</w:t>
            </w:r>
            <w:proofErr w:type="gramEnd"/>
          </w:p>
        </w:tc>
        <w:tc>
          <w:tcPr>
            <w:tcW w:w="2500" w:type="pct"/>
            <w:shd w:val="clear" w:color="auto" w:fill="FFFFFF"/>
            <w:hideMark/>
          </w:tcPr>
          <w:p w14:paraId="2FB9C681" w14:textId="71574872" w:rsidR="001503C6" w:rsidRPr="009711D7" w:rsidRDefault="001503C6" w:rsidP="009711D7">
            <w:pPr>
              <w:spacing w:before="0" w:after="0"/>
            </w:pPr>
            <w:r w:rsidRPr="009711D7">
              <w:t>(Qualifier</w:t>
            </w:r>
            <w:proofErr w:type="gramStart"/>
            <w:r w:rsidRPr="009711D7">
              <w:t>)(</w:t>
            </w:r>
            <w:proofErr w:type="gramEnd"/>
            <w:r w:rsidRPr="009711D7">
              <w:t xml:space="preserve">Data Source </w:t>
            </w:r>
            <w:proofErr w:type="gramStart"/>
            <w:r w:rsidRPr="009711D7">
              <w:t>Scheme)(</w:t>
            </w:r>
            <w:proofErr w:type="gramEnd"/>
            <w:r w:rsidRPr="009711D7">
              <w:t>Reason Code)</w:t>
            </w:r>
          </w:p>
        </w:tc>
      </w:tr>
    </w:tbl>
    <w:p w14:paraId="153008A7" w14:textId="77777777" w:rsidR="001503C6" w:rsidRPr="009711D7" w:rsidRDefault="001503C6" w:rsidP="009711D7">
      <w:pPr>
        <w:spacing w:before="0" w:after="0"/>
      </w:pPr>
      <w:r w:rsidRPr="009711D7">
        <w:t>PRESENCE</w:t>
      </w:r>
    </w:p>
    <w:p w14:paraId="6EC8B912" w14:textId="77777777" w:rsidR="001503C6" w:rsidRPr="009711D7" w:rsidRDefault="001503C6" w:rsidP="009711D7">
      <w:pPr>
        <w:spacing w:before="0" w:after="0"/>
      </w:pPr>
      <w:r w:rsidRPr="009711D7">
        <w:t>Mandatory in optional subsequence A2a</w:t>
      </w:r>
    </w:p>
    <w:p w14:paraId="61FFC53E" w14:textId="77777777" w:rsidR="00912B0A" w:rsidRDefault="00912B0A" w:rsidP="009711D7">
      <w:pPr>
        <w:spacing w:before="0" w:after="0"/>
      </w:pPr>
    </w:p>
    <w:p w14:paraId="2570CF8B" w14:textId="6892C796" w:rsidR="001503C6" w:rsidRPr="009711D7" w:rsidRDefault="001503C6" w:rsidP="009711D7">
      <w:pPr>
        <w:spacing w:before="0" w:after="0"/>
      </w:pPr>
      <w:r w:rsidRPr="009711D7">
        <w:t>QUALIFIER</w:t>
      </w:r>
    </w:p>
    <w:p w14:paraId="73D6BF77" w14:textId="77777777" w:rsidR="001503C6" w:rsidRPr="009711D7" w:rsidRDefault="001503C6"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503C6" w:rsidRPr="008D60AA" w14:paraId="4958CF33"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07C2C5F" w14:textId="1BD35F17" w:rsidR="001503C6" w:rsidRPr="009711D7" w:rsidRDefault="001503C6" w:rsidP="009711D7">
            <w:pPr>
              <w:spacing w:before="0" w:after="0"/>
            </w:pPr>
            <w:r w:rsidRPr="009711D7">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6BF00F9" w14:textId="3DB875F2" w:rsidR="001503C6" w:rsidRPr="009711D7" w:rsidRDefault="001503C6" w:rsidP="009711D7">
            <w:pPr>
              <w:spacing w:before="0" w:after="0"/>
            </w:pPr>
            <w:r w:rsidRPr="009711D7">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6894F65E" w14:textId="035AE0D2" w:rsidR="001503C6" w:rsidRPr="009711D7" w:rsidRDefault="001503C6" w:rsidP="009711D7">
            <w:pPr>
              <w:spacing w:before="0" w:after="0"/>
            </w:pPr>
            <w:r w:rsidRPr="009711D7">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5BC70E8" w14:textId="5275276F" w:rsidR="001503C6" w:rsidRPr="009711D7" w:rsidRDefault="001503C6" w:rsidP="009711D7">
            <w:pPr>
              <w:spacing w:before="0" w:after="0"/>
            </w:pPr>
            <w:r w:rsidRPr="009711D7">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19443852" w14:textId="25B832BC" w:rsidR="001503C6" w:rsidRPr="009711D7" w:rsidRDefault="001503C6" w:rsidP="009711D7">
            <w:pPr>
              <w:spacing w:before="0" w:after="0"/>
            </w:pPr>
            <w:r w:rsidRPr="009711D7">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69315291" w14:textId="09DB7145" w:rsidR="001503C6" w:rsidRPr="009711D7" w:rsidRDefault="001503C6" w:rsidP="009711D7">
            <w:pPr>
              <w:spacing w:before="0" w:after="0"/>
            </w:pPr>
            <w:r w:rsidRPr="009711D7">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24396808" w14:textId="218C7871" w:rsidR="001503C6" w:rsidRPr="009711D7" w:rsidRDefault="001503C6" w:rsidP="009711D7">
            <w:pPr>
              <w:spacing w:before="0" w:after="0"/>
            </w:pPr>
            <w:r w:rsidRPr="009711D7">
              <w:t>Qualifier Description</w:t>
            </w:r>
          </w:p>
        </w:tc>
      </w:tr>
      <w:tr w:rsidR="001503C6" w:rsidRPr="008D60AA" w14:paraId="575C8E69" w14:textId="77777777" w:rsidTr="0025143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F11BEA0" w14:textId="2F9DF6B2" w:rsidR="001503C6" w:rsidRPr="009711D7" w:rsidRDefault="001503C6" w:rsidP="009711D7">
            <w:pPr>
              <w:spacing w:before="0" w:after="0"/>
            </w:pPr>
            <w:r w:rsidRPr="009711D7">
              <w:t>1</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6CAFDEF" w14:textId="2A4C4579" w:rsidR="001503C6" w:rsidRPr="009711D7" w:rsidRDefault="001503C6" w:rsidP="009711D7">
            <w:pPr>
              <w:spacing w:before="0" w:after="0"/>
            </w:pPr>
            <w:r w:rsidRPr="009711D7">
              <w:t>M</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7C6C68" w14:textId="2FAC05B3" w:rsidR="001503C6" w:rsidRPr="009711D7" w:rsidRDefault="001503C6" w:rsidP="009711D7">
            <w:pPr>
              <w:spacing w:before="0" w:after="0"/>
            </w:pPr>
            <w:r w:rsidRPr="009711D7">
              <w:t>PEND</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4577633" w14:textId="52977670"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A5E40A5" w14:textId="5A1525FE"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CE2C3AC" w14:textId="684AED86"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2796D23" w14:textId="029615BA" w:rsidR="001503C6" w:rsidRPr="009711D7" w:rsidRDefault="001503C6" w:rsidP="009711D7">
            <w:pPr>
              <w:spacing w:before="0" w:after="0"/>
            </w:pPr>
            <w:r w:rsidRPr="009711D7">
              <w:t>Pending Reason</w:t>
            </w:r>
          </w:p>
        </w:tc>
      </w:tr>
      <w:tr w:rsidR="001503C6" w:rsidRPr="008D60AA" w14:paraId="65EBE007"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4D042EA" w14:textId="737062A1"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4A3CCA6" w14:textId="4345B6B9"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AEEB446" w14:textId="071C4862" w:rsidR="001503C6" w:rsidRPr="009711D7" w:rsidRDefault="001503C6" w:rsidP="009711D7">
            <w:pPr>
              <w:spacing w:before="0" w:after="0"/>
            </w:pPr>
            <w:r w:rsidRPr="009711D7">
              <w:t>REJT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286D591" w14:textId="4A48C51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9BC0A7E" w14:textId="76282456"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DEB7669" w14:textId="5C5AC795"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D2A96E6" w14:textId="4B46C252" w:rsidR="001503C6" w:rsidRPr="009711D7" w:rsidRDefault="001503C6" w:rsidP="009711D7">
            <w:pPr>
              <w:spacing w:before="0" w:after="0"/>
            </w:pPr>
            <w:r w:rsidRPr="009711D7">
              <w:t>Rejection Reason</w:t>
            </w:r>
          </w:p>
        </w:tc>
      </w:tr>
      <w:tr w:rsidR="001503C6" w:rsidRPr="008D60AA" w14:paraId="3F115F0F" w14:textId="77777777" w:rsidTr="0025143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4FE4ABB" w14:textId="6C941164"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A85A7C6" w14:textId="3E59B603"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82277B" w14:textId="7440627E" w:rsidR="001503C6" w:rsidRPr="009711D7" w:rsidRDefault="001503C6" w:rsidP="009711D7">
            <w:pPr>
              <w:spacing w:before="0" w:after="0"/>
            </w:pPr>
            <w:r w:rsidRPr="009711D7">
              <w:t>CAND</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0315747" w14:textId="305CBE6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FEDFE1B" w14:textId="3128E4A3"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83A3E4D" w14:textId="155852A4"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D7510C6" w14:textId="1FA7BE44" w:rsidR="001503C6" w:rsidRPr="009711D7" w:rsidRDefault="001503C6" w:rsidP="009711D7">
            <w:pPr>
              <w:spacing w:before="0" w:after="0"/>
            </w:pPr>
            <w:r w:rsidRPr="009711D7">
              <w:t>Cancellation Reason</w:t>
            </w:r>
          </w:p>
        </w:tc>
      </w:tr>
      <w:tr w:rsidR="001503C6" w:rsidRPr="008D60AA" w14:paraId="7CDBE92B"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878A848" w14:textId="46FA7323"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7DC7FDC" w14:textId="498ADEFE"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122137C" w14:textId="45C5C70E" w:rsidR="001503C6" w:rsidRPr="009711D7" w:rsidRDefault="001503C6" w:rsidP="009711D7">
            <w:pPr>
              <w:spacing w:before="0" w:after="0"/>
            </w:pPr>
            <w:r w:rsidRPr="009711D7">
              <w:t>CANP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352397C" w14:textId="3ADE5E7B"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4744826" w14:textId="335E5214"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00CE8B" w14:textId="7EC60A09"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6008430" w14:textId="723DC7EE" w:rsidR="001503C6" w:rsidRPr="009711D7" w:rsidRDefault="001503C6" w:rsidP="009711D7">
            <w:pPr>
              <w:spacing w:before="0" w:after="0"/>
            </w:pPr>
            <w:r w:rsidRPr="009711D7">
              <w:t>Cancellation Pending Reason</w:t>
            </w:r>
          </w:p>
        </w:tc>
      </w:tr>
      <w:tr w:rsidR="001503C6" w:rsidRPr="008D60AA" w14:paraId="548129DF"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B8D1E9E" w14:textId="7BCC688B"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FDC60F4" w14:textId="3CFBE4E1"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480240B" w14:textId="467C3942" w:rsidR="001503C6" w:rsidRPr="009711D7" w:rsidRDefault="001503C6" w:rsidP="009711D7">
            <w:pPr>
              <w:spacing w:before="0" w:after="0"/>
            </w:pPr>
            <w:r w:rsidRPr="009711D7">
              <w:t>PACK</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12F384B4" w14:textId="04C5E611"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336A48A" w14:textId="744771BA"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2530FFD" w14:textId="1FC7935E"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79905D2" w14:textId="2B2A4307" w:rsidR="001503C6" w:rsidRPr="009711D7" w:rsidRDefault="001503C6" w:rsidP="009711D7">
            <w:pPr>
              <w:spacing w:before="0" w:after="0"/>
            </w:pPr>
            <w:r w:rsidRPr="009711D7">
              <w:t>Accepted Reason</w:t>
            </w:r>
          </w:p>
        </w:tc>
      </w:tr>
      <w:tr w:rsidR="001503C6" w:rsidRPr="008D60AA" w14:paraId="63A0633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A304605" w14:textId="4857AC87"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8FB313E" w14:textId="124DF6B0"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79CE214" w14:textId="575F2243" w:rsidR="001503C6" w:rsidRPr="009711D7" w:rsidRDefault="001503C6" w:rsidP="009711D7">
            <w:pPr>
              <w:spacing w:before="0" w:after="0"/>
            </w:pPr>
            <w:r w:rsidRPr="009711D7">
              <w:t>RETR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899E8D6" w14:textId="25D526E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3865632" w14:textId="3C2E4AAD"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3A5B10E" w14:textId="1064F110"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686275A" w14:textId="4C596087" w:rsidR="001503C6" w:rsidRPr="009711D7" w:rsidRDefault="001503C6" w:rsidP="009711D7">
            <w:pPr>
              <w:spacing w:before="0" w:after="0"/>
            </w:pPr>
            <w:r w:rsidRPr="009711D7">
              <w:t>Returned Reason</w:t>
            </w:r>
          </w:p>
        </w:tc>
      </w:tr>
      <w:tr w:rsidR="001503C6" w:rsidRPr="008D60AA" w14:paraId="1E921ED6" w14:textId="77777777" w:rsidTr="009711D7">
        <w:trPr>
          <w:tblCellSpacing w:w="15" w:type="dxa"/>
        </w:trPr>
        <w:tc>
          <w:tcPr>
            <w:tcW w:w="500" w:type="pct"/>
            <w:tcBorders>
              <w:top w:val="outset" w:sz="6" w:space="0" w:color="auto"/>
              <w:left w:val="outset" w:sz="6" w:space="0" w:color="auto"/>
              <w:bottom w:val="outset" w:sz="6" w:space="0" w:color="auto"/>
              <w:right w:val="outset" w:sz="6" w:space="0" w:color="auto"/>
            </w:tcBorders>
            <w:hideMark/>
          </w:tcPr>
          <w:p w14:paraId="1B0A0AD2" w14:textId="1CC9DDDE"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hideMark/>
          </w:tcPr>
          <w:p w14:paraId="6B4DE0B8" w14:textId="4C1CDEEA"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hideMark/>
          </w:tcPr>
          <w:p w14:paraId="25B2E928" w14:textId="7199E4D2" w:rsidR="001503C6" w:rsidRPr="009711D7" w:rsidRDefault="001503C6" w:rsidP="009711D7">
            <w:pPr>
              <w:spacing w:before="0" w:after="0"/>
            </w:pPr>
            <w:r w:rsidRPr="009711D7">
              <w:t>REMO</w:t>
            </w:r>
          </w:p>
        </w:tc>
        <w:tc>
          <w:tcPr>
            <w:tcW w:w="300" w:type="pct"/>
            <w:tcBorders>
              <w:top w:val="outset" w:sz="6" w:space="0" w:color="auto"/>
              <w:left w:val="outset" w:sz="6" w:space="0" w:color="auto"/>
              <w:bottom w:val="outset" w:sz="6" w:space="0" w:color="auto"/>
              <w:right w:val="outset" w:sz="6" w:space="0" w:color="auto"/>
            </w:tcBorders>
            <w:hideMark/>
          </w:tcPr>
          <w:p w14:paraId="5BA7762D" w14:textId="590CB5A7"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426D8399" w14:textId="07B9BA71"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hideMark/>
          </w:tcPr>
          <w:p w14:paraId="7E5E69F5" w14:textId="79A04870"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hideMark/>
          </w:tcPr>
          <w:p w14:paraId="0713D2FE" w14:textId="68DBCAC7" w:rsidR="001503C6" w:rsidRPr="009711D7" w:rsidRDefault="001503C6" w:rsidP="009711D7">
            <w:pPr>
              <w:spacing w:before="0" w:after="0"/>
            </w:pPr>
            <w:r w:rsidRPr="009711D7">
              <w:t>Removal Reason</w:t>
            </w:r>
          </w:p>
        </w:tc>
      </w:tr>
    </w:tbl>
    <w:p w14:paraId="43A14A51" w14:textId="77777777" w:rsidR="00912B0A" w:rsidRDefault="00912B0A" w:rsidP="009711D7">
      <w:pPr>
        <w:spacing w:before="0" w:after="0"/>
      </w:pPr>
    </w:p>
    <w:p w14:paraId="66B5B2EF" w14:textId="5E823111" w:rsidR="001503C6" w:rsidRPr="009711D7" w:rsidRDefault="001503C6" w:rsidP="009711D7">
      <w:pPr>
        <w:spacing w:before="0" w:after="0"/>
      </w:pPr>
      <w:r w:rsidRPr="009711D7">
        <w:t>DEFINITION</w:t>
      </w:r>
    </w:p>
    <w:p w14:paraId="639E67B1" w14:textId="77777777" w:rsidR="001503C6" w:rsidRPr="009711D7" w:rsidRDefault="001503C6" w:rsidP="009711D7">
      <w:pPr>
        <w:spacing w:before="0" w:after="0"/>
      </w:pPr>
      <w:r w:rsidRPr="009711D7">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503C6" w:rsidRPr="008D60AA" w14:paraId="167D8337" w14:textId="77777777">
        <w:trPr>
          <w:tblCellSpacing w:w="15" w:type="dxa"/>
        </w:trPr>
        <w:tc>
          <w:tcPr>
            <w:tcW w:w="650" w:type="pct"/>
            <w:shd w:val="clear" w:color="auto" w:fill="FFFFFF"/>
            <w:hideMark/>
          </w:tcPr>
          <w:p w14:paraId="4EFCEE95" w14:textId="788489AA" w:rsidR="001503C6" w:rsidRPr="009711D7" w:rsidRDefault="001503C6" w:rsidP="009711D7">
            <w:pPr>
              <w:spacing w:before="0" w:after="0"/>
            </w:pPr>
            <w:r w:rsidRPr="009711D7">
              <w:t>CAND</w:t>
            </w:r>
          </w:p>
        </w:tc>
        <w:tc>
          <w:tcPr>
            <w:tcW w:w="1000" w:type="pct"/>
            <w:shd w:val="clear" w:color="auto" w:fill="FFFFFF"/>
            <w:hideMark/>
          </w:tcPr>
          <w:p w14:paraId="58599894" w14:textId="1E6A205F" w:rsidR="001503C6" w:rsidRPr="009711D7" w:rsidRDefault="001503C6" w:rsidP="009711D7">
            <w:pPr>
              <w:spacing w:before="0" w:after="0"/>
            </w:pPr>
            <w:r w:rsidRPr="009711D7">
              <w:t>Cancellation Reason</w:t>
            </w:r>
          </w:p>
        </w:tc>
        <w:tc>
          <w:tcPr>
            <w:tcW w:w="3350" w:type="pct"/>
            <w:shd w:val="clear" w:color="auto" w:fill="FFFFFF"/>
            <w:hideMark/>
          </w:tcPr>
          <w:p w14:paraId="003F466D" w14:textId="3D5C23F0" w:rsidR="001503C6" w:rsidRPr="009711D7" w:rsidRDefault="001503C6" w:rsidP="009711D7">
            <w:pPr>
              <w:spacing w:before="0" w:after="0"/>
            </w:pPr>
            <w:r w:rsidRPr="009711D7">
              <w:t>Specifies the reason why the instruction is cancelled.</w:t>
            </w:r>
          </w:p>
        </w:tc>
      </w:tr>
      <w:tr w:rsidR="001503C6" w:rsidRPr="008D60AA" w14:paraId="7691FC7C" w14:textId="77777777">
        <w:trPr>
          <w:tblCellSpacing w:w="15" w:type="dxa"/>
        </w:trPr>
        <w:tc>
          <w:tcPr>
            <w:tcW w:w="650" w:type="pct"/>
            <w:shd w:val="clear" w:color="auto" w:fill="FFFFFF"/>
            <w:hideMark/>
          </w:tcPr>
          <w:p w14:paraId="681F909F" w14:textId="25E930B7" w:rsidR="001503C6" w:rsidRPr="009711D7" w:rsidRDefault="001503C6" w:rsidP="009711D7">
            <w:pPr>
              <w:spacing w:before="0" w:after="0"/>
            </w:pPr>
            <w:r w:rsidRPr="009711D7">
              <w:t>CANP</w:t>
            </w:r>
          </w:p>
        </w:tc>
        <w:tc>
          <w:tcPr>
            <w:tcW w:w="1000" w:type="pct"/>
            <w:shd w:val="clear" w:color="auto" w:fill="FFFFFF"/>
            <w:hideMark/>
          </w:tcPr>
          <w:p w14:paraId="1DFC2273" w14:textId="3502AE2B" w:rsidR="001503C6" w:rsidRPr="009711D7" w:rsidRDefault="001503C6" w:rsidP="009711D7">
            <w:pPr>
              <w:spacing w:before="0" w:after="0"/>
            </w:pPr>
            <w:r w:rsidRPr="009711D7">
              <w:t>Cancellation Pending Reason</w:t>
            </w:r>
          </w:p>
        </w:tc>
        <w:tc>
          <w:tcPr>
            <w:tcW w:w="3350" w:type="pct"/>
            <w:shd w:val="clear" w:color="auto" w:fill="FFFFFF"/>
            <w:hideMark/>
          </w:tcPr>
          <w:p w14:paraId="6CC2570A" w14:textId="17085705" w:rsidR="001503C6" w:rsidRPr="009711D7" w:rsidRDefault="001503C6" w:rsidP="009711D7">
            <w:pPr>
              <w:spacing w:before="0" w:after="0"/>
            </w:pPr>
            <w:r w:rsidRPr="009711D7">
              <w:t>Specifies the reason why a cancellation request sent for the related instruction is pending.</w:t>
            </w:r>
          </w:p>
        </w:tc>
      </w:tr>
      <w:tr w:rsidR="001503C6" w:rsidRPr="008D60AA" w14:paraId="0492A344" w14:textId="77777777">
        <w:trPr>
          <w:tblCellSpacing w:w="15" w:type="dxa"/>
        </w:trPr>
        <w:tc>
          <w:tcPr>
            <w:tcW w:w="650" w:type="pct"/>
            <w:shd w:val="clear" w:color="auto" w:fill="FFFFFF"/>
            <w:hideMark/>
          </w:tcPr>
          <w:p w14:paraId="599029F1" w14:textId="15B54C10" w:rsidR="001503C6" w:rsidRPr="009711D7" w:rsidRDefault="001503C6" w:rsidP="009711D7">
            <w:pPr>
              <w:spacing w:before="0" w:after="0"/>
            </w:pPr>
            <w:r w:rsidRPr="009711D7">
              <w:t>PACK</w:t>
            </w:r>
          </w:p>
        </w:tc>
        <w:tc>
          <w:tcPr>
            <w:tcW w:w="1000" w:type="pct"/>
            <w:shd w:val="clear" w:color="auto" w:fill="FFFFFF"/>
            <w:hideMark/>
          </w:tcPr>
          <w:p w14:paraId="0AA5D700" w14:textId="75F59462" w:rsidR="001503C6" w:rsidRPr="009711D7" w:rsidRDefault="001503C6" w:rsidP="009711D7">
            <w:pPr>
              <w:spacing w:before="0" w:after="0"/>
            </w:pPr>
            <w:r w:rsidRPr="009711D7">
              <w:t>Accepted Reason</w:t>
            </w:r>
          </w:p>
        </w:tc>
        <w:tc>
          <w:tcPr>
            <w:tcW w:w="3350" w:type="pct"/>
            <w:shd w:val="clear" w:color="auto" w:fill="FFFFFF"/>
            <w:hideMark/>
          </w:tcPr>
          <w:p w14:paraId="1735C350" w14:textId="31EE662A" w:rsidR="001503C6" w:rsidRPr="009711D7" w:rsidRDefault="001503C6" w:rsidP="009711D7">
            <w:pPr>
              <w:spacing w:before="0" w:after="0"/>
            </w:pPr>
            <w:r w:rsidRPr="009711D7">
              <w:t>Specifies additional information about the processed instruction.</w:t>
            </w:r>
          </w:p>
        </w:tc>
      </w:tr>
      <w:tr w:rsidR="001503C6" w:rsidRPr="008D60AA" w14:paraId="0B34C2E5" w14:textId="77777777">
        <w:trPr>
          <w:tblCellSpacing w:w="15" w:type="dxa"/>
        </w:trPr>
        <w:tc>
          <w:tcPr>
            <w:tcW w:w="650" w:type="pct"/>
            <w:shd w:val="clear" w:color="auto" w:fill="FFFFFF"/>
            <w:hideMark/>
          </w:tcPr>
          <w:p w14:paraId="088E1AF5" w14:textId="1BF2228F" w:rsidR="001503C6" w:rsidRPr="009711D7" w:rsidRDefault="001503C6" w:rsidP="009711D7">
            <w:pPr>
              <w:spacing w:before="0" w:after="0"/>
            </w:pPr>
            <w:r w:rsidRPr="009711D7">
              <w:t>PEND</w:t>
            </w:r>
          </w:p>
        </w:tc>
        <w:tc>
          <w:tcPr>
            <w:tcW w:w="1000" w:type="pct"/>
            <w:shd w:val="clear" w:color="auto" w:fill="FFFFFF"/>
            <w:hideMark/>
          </w:tcPr>
          <w:p w14:paraId="4EACE5C5" w14:textId="50821600" w:rsidR="001503C6" w:rsidRPr="009711D7" w:rsidRDefault="001503C6" w:rsidP="009711D7">
            <w:pPr>
              <w:spacing w:before="0" w:after="0"/>
            </w:pPr>
            <w:r w:rsidRPr="009711D7">
              <w:t>Pending Reason</w:t>
            </w:r>
          </w:p>
        </w:tc>
        <w:tc>
          <w:tcPr>
            <w:tcW w:w="3350" w:type="pct"/>
            <w:shd w:val="clear" w:color="auto" w:fill="FFFFFF"/>
            <w:hideMark/>
          </w:tcPr>
          <w:p w14:paraId="59F79C51" w14:textId="4149BF1F" w:rsidR="001503C6" w:rsidRPr="009711D7" w:rsidRDefault="001503C6" w:rsidP="009711D7">
            <w:pPr>
              <w:spacing w:before="0" w:after="0"/>
            </w:pPr>
            <w:r w:rsidRPr="009711D7">
              <w:t>Specifies the reason why the instruction/event has a pending status.</w:t>
            </w:r>
          </w:p>
        </w:tc>
      </w:tr>
      <w:tr w:rsidR="001503C6" w:rsidRPr="008D60AA" w14:paraId="7BCCAA7C" w14:textId="77777777">
        <w:trPr>
          <w:tblCellSpacing w:w="15" w:type="dxa"/>
        </w:trPr>
        <w:tc>
          <w:tcPr>
            <w:tcW w:w="650" w:type="pct"/>
            <w:shd w:val="clear" w:color="auto" w:fill="FFFFFF"/>
            <w:hideMark/>
          </w:tcPr>
          <w:p w14:paraId="02257B26" w14:textId="5593D91B" w:rsidR="001503C6" w:rsidRPr="009711D7" w:rsidRDefault="001503C6" w:rsidP="009711D7">
            <w:pPr>
              <w:spacing w:before="0" w:after="0"/>
            </w:pPr>
            <w:r w:rsidRPr="009711D7">
              <w:t>REJT</w:t>
            </w:r>
          </w:p>
        </w:tc>
        <w:tc>
          <w:tcPr>
            <w:tcW w:w="1000" w:type="pct"/>
            <w:shd w:val="clear" w:color="auto" w:fill="FFFFFF"/>
            <w:hideMark/>
          </w:tcPr>
          <w:p w14:paraId="72F21DDE" w14:textId="5ADC19F5" w:rsidR="001503C6" w:rsidRPr="009711D7" w:rsidRDefault="001503C6" w:rsidP="009711D7">
            <w:pPr>
              <w:spacing w:before="0" w:after="0"/>
            </w:pPr>
            <w:r w:rsidRPr="009711D7">
              <w:t>Rejection Reason</w:t>
            </w:r>
          </w:p>
        </w:tc>
        <w:tc>
          <w:tcPr>
            <w:tcW w:w="3350" w:type="pct"/>
            <w:shd w:val="clear" w:color="auto" w:fill="FFFFFF"/>
            <w:hideMark/>
          </w:tcPr>
          <w:p w14:paraId="4D70CF47" w14:textId="0A6E94A7" w:rsidR="001503C6" w:rsidRPr="009711D7" w:rsidRDefault="001503C6" w:rsidP="009711D7">
            <w:pPr>
              <w:spacing w:before="0" w:after="0"/>
            </w:pPr>
            <w:r w:rsidRPr="009711D7">
              <w:t>Specifies the reason why the instruction/cancellation request has a rejected status.</w:t>
            </w:r>
          </w:p>
        </w:tc>
      </w:tr>
      <w:tr w:rsidR="001503C6" w:rsidRPr="008D60AA" w14:paraId="033F9493" w14:textId="77777777" w:rsidTr="009711D7">
        <w:trPr>
          <w:tblCellSpacing w:w="15" w:type="dxa"/>
        </w:trPr>
        <w:tc>
          <w:tcPr>
            <w:tcW w:w="650" w:type="pct"/>
            <w:hideMark/>
          </w:tcPr>
          <w:p w14:paraId="75B55320" w14:textId="6B39FFCA" w:rsidR="001503C6" w:rsidRPr="009711D7" w:rsidRDefault="001503C6" w:rsidP="009711D7">
            <w:pPr>
              <w:spacing w:before="0" w:after="0"/>
            </w:pPr>
            <w:r w:rsidRPr="009711D7">
              <w:t>REMO</w:t>
            </w:r>
          </w:p>
        </w:tc>
        <w:tc>
          <w:tcPr>
            <w:tcW w:w="1000" w:type="pct"/>
            <w:hideMark/>
          </w:tcPr>
          <w:p w14:paraId="4842EB09" w14:textId="04B74BD8" w:rsidR="001503C6" w:rsidRPr="009711D7" w:rsidRDefault="001503C6" w:rsidP="009711D7">
            <w:pPr>
              <w:spacing w:before="0" w:after="0"/>
            </w:pPr>
            <w:r w:rsidRPr="009711D7">
              <w:t>Removal Reason</w:t>
            </w:r>
          </w:p>
        </w:tc>
        <w:tc>
          <w:tcPr>
            <w:tcW w:w="3350" w:type="pct"/>
            <w:hideMark/>
          </w:tcPr>
          <w:p w14:paraId="4A3F8E36" w14:textId="7BB70472" w:rsidR="001503C6" w:rsidRPr="009711D7" w:rsidRDefault="001503C6" w:rsidP="009711D7">
            <w:pPr>
              <w:spacing w:before="0" w:after="0"/>
            </w:pPr>
            <w:r w:rsidRPr="009711D7">
              <w:t>Specifies the reason why the buyer protection allegement has been removed.</w:t>
            </w:r>
          </w:p>
        </w:tc>
      </w:tr>
      <w:tr w:rsidR="001503C6" w:rsidRPr="008D60AA" w14:paraId="0337AA18" w14:textId="77777777">
        <w:trPr>
          <w:tblCellSpacing w:w="15" w:type="dxa"/>
        </w:trPr>
        <w:tc>
          <w:tcPr>
            <w:tcW w:w="650" w:type="pct"/>
            <w:shd w:val="clear" w:color="auto" w:fill="FFFFFF"/>
            <w:hideMark/>
          </w:tcPr>
          <w:p w14:paraId="39336E8B" w14:textId="4D3E90BE" w:rsidR="001503C6" w:rsidRPr="009711D7" w:rsidRDefault="001503C6" w:rsidP="009711D7">
            <w:pPr>
              <w:spacing w:before="0" w:after="0"/>
            </w:pPr>
            <w:r w:rsidRPr="009711D7">
              <w:t>RETR</w:t>
            </w:r>
          </w:p>
        </w:tc>
        <w:tc>
          <w:tcPr>
            <w:tcW w:w="1000" w:type="pct"/>
            <w:shd w:val="clear" w:color="auto" w:fill="FFFFFF"/>
            <w:hideMark/>
          </w:tcPr>
          <w:p w14:paraId="0524AB9C" w14:textId="15A0F0B2" w:rsidR="001503C6" w:rsidRPr="009711D7" w:rsidRDefault="001503C6" w:rsidP="009711D7">
            <w:pPr>
              <w:spacing w:before="0" w:after="0"/>
            </w:pPr>
            <w:r w:rsidRPr="009711D7">
              <w:t>Returned Reason</w:t>
            </w:r>
          </w:p>
        </w:tc>
        <w:tc>
          <w:tcPr>
            <w:tcW w:w="3350" w:type="pct"/>
            <w:shd w:val="clear" w:color="auto" w:fill="FFFFFF"/>
            <w:hideMark/>
          </w:tcPr>
          <w:p w14:paraId="6AD8335F" w14:textId="72354EFD" w:rsidR="001503C6" w:rsidRPr="009711D7" w:rsidRDefault="001503C6" w:rsidP="009711D7">
            <w:pPr>
              <w:spacing w:before="0" w:after="0"/>
            </w:pPr>
            <w:r w:rsidRPr="009711D7">
              <w:t>Specifies the reason why the instructed units are returned or partially returned.</w:t>
            </w:r>
          </w:p>
        </w:tc>
      </w:tr>
    </w:tbl>
    <w:p w14:paraId="015F7AB8" w14:textId="77777777" w:rsidR="00912B0A" w:rsidRDefault="00912B0A" w:rsidP="009711D7">
      <w:pPr>
        <w:spacing w:before="0" w:after="0"/>
      </w:pPr>
    </w:p>
    <w:p w14:paraId="09850176" w14:textId="592F29B2" w:rsidR="001503C6" w:rsidRPr="009711D7" w:rsidRDefault="001503C6" w:rsidP="009711D7">
      <w:pPr>
        <w:spacing w:before="0" w:after="0"/>
      </w:pPr>
      <w:r w:rsidRPr="009711D7">
        <w:t>CODES</w:t>
      </w:r>
    </w:p>
    <w:p w14:paraId="4E95BBD3" w14:textId="77777777" w:rsidR="001503C6" w:rsidRPr="009711D7" w:rsidRDefault="001503C6" w:rsidP="009711D7">
      <w:pPr>
        <w:spacing w:before="0" w:after="0"/>
      </w:pPr>
      <w:r w:rsidRPr="009711D7">
        <w:t xml:space="preserve">If Qualifier is </w:t>
      </w:r>
      <w:r w:rsidRPr="009711D7">
        <w:rPr>
          <w:b/>
          <w:bCs/>
        </w:rPr>
        <w:t>PEND</w:t>
      </w:r>
      <w:r w:rsidRPr="009711D7">
        <w:t xml:space="preserve"> and Data Source Scheme is not present, Reason Code must contain one of the following codes (Error code(s): K24):</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503C6" w:rsidRPr="008D60AA" w14:paraId="22CA9FB7" w14:textId="77777777" w:rsidTr="009711D7">
        <w:trPr>
          <w:tblCellSpacing w:w="15" w:type="dxa"/>
        </w:trPr>
        <w:tc>
          <w:tcPr>
            <w:tcW w:w="641" w:type="pct"/>
            <w:shd w:val="clear" w:color="auto" w:fill="FFFFFF"/>
            <w:hideMark/>
          </w:tcPr>
          <w:p w14:paraId="615361B6" w14:textId="3824BE55" w:rsidR="001503C6" w:rsidRPr="009711D7" w:rsidRDefault="001503C6" w:rsidP="009711D7">
            <w:pPr>
              <w:spacing w:before="0" w:after="0"/>
            </w:pPr>
            <w:r w:rsidRPr="009711D7">
              <w:t>ADEA</w:t>
            </w:r>
          </w:p>
        </w:tc>
        <w:tc>
          <w:tcPr>
            <w:tcW w:w="986" w:type="pct"/>
            <w:shd w:val="clear" w:color="auto" w:fill="FFFFFF"/>
            <w:hideMark/>
          </w:tcPr>
          <w:p w14:paraId="56D86C64" w14:textId="2430F085" w:rsidR="001503C6" w:rsidRPr="009711D7" w:rsidRDefault="001503C6" w:rsidP="009711D7">
            <w:pPr>
              <w:spacing w:before="0" w:after="0"/>
            </w:pPr>
            <w:r w:rsidRPr="009711D7">
              <w:t>Account Servicer Deadline Missed</w:t>
            </w:r>
          </w:p>
        </w:tc>
        <w:tc>
          <w:tcPr>
            <w:tcW w:w="3303" w:type="pct"/>
            <w:shd w:val="clear" w:color="auto" w:fill="FFFFFF"/>
            <w:hideMark/>
          </w:tcPr>
          <w:p w14:paraId="47C31A09" w14:textId="50ACC4F1" w:rsidR="001503C6" w:rsidRPr="009711D7" w:rsidRDefault="001503C6" w:rsidP="009711D7">
            <w:pPr>
              <w:spacing w:before="0" w:after="0"/>
            </w:pPr>
            <w:r w:rsidRPr="009711D7">
              <w:t>Received after the account servicer's deadline. Processed on best effort basis.</w:t>
            </w:r>
          </w:p>
        </w:tc>
      </w:tr>
      <w:tr w:rsidR="001503C6" w:rsidRPr="008D60AA" w14:paraId="0476CBFE" w14:textId="77777777" w:rsidTr="009711D7">
        <w:trPr>
          <w:tblCellSpacing w:w="15" w:type="dxa"/>
        </w:trPr>
        <w:tc>
          <w:tcPr>
            <w:tcW w:w="641" w:type="pct"/>
            <w:shd w:val="clear" w:color="auto" w:fill="FFFFFF"/>
            <w:hideMark/>
          </w:tcPr>
          <w:p w14:paraId="525DFE28" w14:textId="7EA5375C" w:rsidR="001503C6" w:rsidRPr="009711D7" w:rsidRDefault="001503C6" w:rsidP="009711D7">
            <w:pPr>
              <w:spacing w:before="0" w:after="0"/>
            </w:pPr>
            <w:r w:rsidRPr="009711D7">
              <w:lastRenderedPageBreak/>
              <w:t>AUTH</w:t>
            </w:r>
          </w:p>
        </w:tc>
        <w:tc>
          <w:tcPr>
            <w:tcW w:w="986" w:type="pct"/>
            <w:shd w:val="clear" w:color="auto" w:fill="FFFFFF"/>
            <w:hideMark/>
          </w:tcPr>
          <w:p w14:paraId="7AEC13BA" w14:textId="7C5B140F" w:rsidR="001503C6" w:rsidRPr="009711D7" w:rsidRDefault="001503C6" w:rsidP="009711D7">
            <w:pPr>
              <w:spacing w:before="0" w:after="0"/>
            </w:pPr>
            <w:r w:rsidRPr="009711D7">
              <w:t>Sent to Tax Authorities</w:t>
            </w:r>
          </w:p>
        </w:tc>
        <w:tc>
          <w:tcPr>
            <w:tcW w:w="3303" w:type="pct"/>
            <w:shd w:val="clear" w:color="auto" w:fill="FFFFFF"/>
            <w:hideMark/>
          </w:tcPr>
          <w:p w14:paraId="4DBDC68C" w14:textId="57616DC5" w:rsidR="001503C6" w:rsidRPr="009711D7" w:rsidRDefault="001503C6" w:rsidP="009711D7">
            <w:pPr>
              <w:spacing w:before="0" w:after="0"/>
            </w:pPr>
            <w:r w:rsidRPr="009711D7">
              <w:t>Event is pending because the reclaim is sent to the tax authorities.</w:t>
            </w:r>
          </w:p>
        </w:tc>
      </w:tr>
      <w:tr w:rsidR="00505D7D" w:rsidRPr="00505D7D" w14:paraId="4E315305" w14:textId="77777777" w:rsidTr="009711D7">
        <w:trPr>
          <w:tblCellSpacing w:w="15" w:type="dxa"/>
        </w:trPr>
        <w:tc>
          <w:tcPr>
            <w:tcW w:w="641" w:type="pct"/>
            <w:shd w:val="clear" w:color="auto" w:fill="BFBFBF" w:themeFill="background1" w:themeFillShade="BF"/>
          </w:tcPr>
          <w:p w14:paraId="1F3BEE74" w14:textId="550B37A3" w:rsidR="00505D7D" w:rsidRPr="009711D7" w:rsidRDefault="00505D7D" w:rsidP="00912B0A">
            <w:pPr>
              <w:spacing w:before="0" w:after="0"/>
              <w:rPr>
                <w:b/>
                <w:bCs/>
                <w:color w:val="0000FF"/>
              </w:rPr>
            </w:pPr>
            <w:r w:rsidRPr="009711D7">
              <w:rPr>
                <w:b/>
                <w:bCs/>
                <w:color w:val="0000FF"/>
              </w:rPr>
              <w:t>BOTH</w:t>
            </w:r>
          </w:p>
        </w:tc>
        <w:tc>
          <w:tcPr>
            <w:tcW w:w="986" w:type="pct"/>
            <w:shd w:val="clear" w:color="auto" w:fill="BFBFBF" w:themeFill="background1" w:themeFillShade="BF"/>
          </w:tcPr>
          <w:p w14:paraId="5937A22B" w14:textId="570B4E90" w:rsidR="00505D7D" w:rsidRPr="009711D7" w:rsidRDefault="00C32303" w:rsidP="00912B0A">
            <w:pPr>
              <w:spacing w:before="0" w:after="0"/>
              <w:rPr>
                <w:b/>
                <w:bCs/>
                <w:color w:val="0000FF"/>
              </w:rPr>
            </w:pPr>
            <w:r>
              <w:rPr>
                <w:b/>
                <w:bCs/>
                <w:color w:val="0000FF"/>
              </w:rPr>
              <w:t>Both Instruction</w:t>
            </w:r>
            <w:r w:rsidR="002F5021">
              <w:rPr>
                <w:b/>
                <w:bCs/>
                <w:color w:val="0000FF"/>
              </w:rPr>
              <w:t>s</w:t>
            </w:r>
            <w:r>
              <w:rPr>
                <w:b/>
                <w:bCs/>
                <w:color w:val="0000FF"/>
              </w:rPr>
              <w:t xml:space="preserve"> </w:t>
            </w:r>
            <w:proofErr w:type="gramStart"/>
            <w:r w:rsidR="00FE32F9">
              <w:rPr>
                <w:b/>
                <w:bCs/>
                <w:color w:val="0000FF"/>
              </w:rPr>
              <w:t>O</w:t>
            </w:r>
            <w:r>
              <w:rPr>
                <w:b/>
                <w:bCs/>
                <w:color w:val="0000FF"/>
              </w:rPr>
              <w:t>n</w:t>
            </w:r>
            <w:proofErr w:type="gramEnd"/>
            <w:r>
              <w:rPr>
                <w:b/>
                <w:bCs/>
                <w:color w:val="0000FF"/>
              </w:rPr>
              <w:t xml:space="preserve"> </w:t>
            </w:r>
            <w:r w:rsidR="00FE32F9">
              <w:rPr>
                <w:b/>
                <w:bCs/>
                <w:color w:val="0000FF"/>
              </w:rPr>
              <w:t>H</w:t>
            </w:r>
            <w:r>
              <w:rPr>
                <w:b/>
                <w:bCs/>
                <w:color w:val="0000FF"/>
              </w:rPr>
              <w:t>old</w:t>
            </w:r>
          </w:p>
        </w:tc>
        <w:tc>
          <w:tcPr>
            <w:tcW w:w="3303" w:type="pct"/>
            <w:shd w:val="clear" w:color="auto" w:fill="BFBFBF" w:themeFill="background1" w:themeFillShade="BF"/>
          </w:tcPr>
          <w:p w14:paraId="46553725" w14:textId="6B03CDD1" w:rsidR="00505D7D" w:rsidRPr="009711D7" w:rsidRDefault="00F07B49" w:rsidP="00912B0A">
            <w:pPr>
              <w:spacing w:before="0" w:after="0"/>
              <w:rPr>
                <w:b/>
                <w:color w:val="0000FF"/>
              </w:rPr>
            </w:pPr>
            <w:r w:rsidRPr="009711D7">
              <w:rPr>
                <w:b/>
                <w:color w:val="0000FF"/>
              </w:rPr>
              <w:t>Both sides of the market claim are on hold.</w:t>
            </w:r>
          </w:p>
        </w:tc>
      </w:tr>
      <w:tr w:rsidR="001503C6" w:rsidRPr="008D60AA" w14:paraId="3B679997" w14:textId="77777777" w:rsidTr="009711D7">
        <w:trPr>
          <w:tblCellSpacing w:w="15" w:type="dxa"/>
        </w:trPr>
        <w:tc>
          <w:tcPr>
            <w:tcW w:w="641" w:type="pct"/>
            <w:hideMark/>
          </w:tcPr>
          <w:p w14:paraId="5C7C8EA9" w14:textId="7C06CDB1" w:rsidR="001503C6" w:rsidRPr="009711D7" w:rsidRDefault="001503C6" w:rsidP="009711D7">
            <w:pPr>
              <w:spacing w:before="0" w:after="0"/>
            </w:pPr>
            <w:r w:rsidRPr="009711D7">
              <w:t>BSTR</w:t>
            </w:r>
          </w:p>
        </w:tc>
        <w:tc>
          <w:tcPr>
            <w:tcW w:w="986" w:type="pct"/>
            <w:hideMark/>
          </w:tcPr>
          <w:p w14:paraId="3179DCDC" w14:textId="48EF95DB" w:rsidR="001503C6" w:rsidRPr="009711D7" w:rsidRDefault="001503C6" w:rsidP="009711D7">
            <w:pPr>
              <w:spacing w:before="0" w:after="0"/>
            </w:pPr>
            <w:r w:rsidRPr="009711D7">
              <w:t>Before Instruction Period</w:t>
            </w:r>
          </w:p>
        </w:tc>
        <w:tc>
          <w:tcPr>
            <w:tcW w:w="3303" w:type="pct"/>
            <w:hideMark/>
          </w:tcPr>
          <w:p w14:paraId="2B1ABA3E" w14:textId="2CBDCE4B" w:rsidR="001503C6" w:rsidRPr="009711D7" w:rsidRDefault="001503C6" w:rsidP="009711D7">
            <w:pPr>
              <w:spacing w:before="0" w:after="0"/>
            </w:pPr>
            <w:r w:rsidRPr="009711D7">
              <w:t>Instruction is submitted before instruction start date.</w:t>
            </w:r>
          </w:p>
        </w:tc>
      </w:tr>
      <w:tr w:rsidR="001503C6" w:rsidRPr="008D60AA" w14:paraId="1B3C8DEF" w14:textId="77777777" w:rsidTr="009711D7">
        <w:trPr>
          <w:tblCellSpacing w:w="15" w:type="dxa"/>
        </w:trPr>
        <w:tc>
          <w:tcPr>
            <w:tcW w:w="641" w:type="pct"/>
            <w:hideMark/>
          </w:tcPr>
          <w:p w14:paraId="107C111F" w14:textId="7E13B60A" w:rsidR="001503C6" w:rsidRPr="009711D7" w:rsidRDefault="001503C6" w:rsidP="009711D7">
            <w:pPr>
              <w:spacing w:before="0" w:after="0"/>
            </w:pPr>
            <w:r w:rsidRPr="009711D7">
              <w:t>BUMM</w:t>
            </w:r>
          </w:p>
        </w:tc>
        <w:tc>
          <w:tcPr>
            <w:tcW w:w="986" w:type="pct"/>
            <w:hideMark/>
          </w:tcPr>
          <w:p w14:paraId="02A98EE2" w14:textId="49B8EB60" w:rsidR="001503C6" w:rsidRPr="009711D7" w:rsidRDefault="001503C6" w:rsidP="009711D7">
            <w:pPr>
              <w:spacing w:before="0" w:after="0"/>
            </w:pPr>
            <w:r w:rsidRPr="009711D7">
              <w:t>Buyer Protection Mismatch</w:t>
            </w:r>
          </w:p>
        </w:tc>
        <w:tc>
          <w:tcPr>
            <w:tcW w:w="3303" w:type="pct"/>
            <w:hideMark/>
          </w:tcPr>
          <w:p w14:paraId="3DDB258E" w14:textId="4755725E" w:rsidR="001503C6" w:rsidRPr="009711D7" w:rsidRDefault="001503C6" w:rsidP="009711D7">
            <w:pPr>
              <w:spacing w:before="0" w:after="0"/>
            </w:pPr>
            <w:r w:rsidRPr="009711D7">
              <w:t>Counterparty disagreement on the chosen corporate action outturn.</w:t>
            </w:r>
          </w:p>
        </w:tc>
      </w:tr>
      <w:tr w:rsidR="001503C6" w:rsidRPr="008D60AA" w14:paraId="5EA368DE" w14:textId="77777777" w:rsidTr="009711D7">
        <w:trPr>
          <w:tblCellSpacing w:w="15" w:type="dxa"/>
        </w:trPr>
        <w:tc>
          <w:tcPr>
            <w:tcW w:w="641" w:type="pct"/>
            <w:hideMark/>
          </w:tcPr>
          <w:p w14:paraId="7D1DD007" w14:textId="32B1B643" w:rsidR="001503C6" w:rsidRPr="009711D7" w:rsidRDefault="001503C6" w:rsidP="009711D7">
            <w:pPr>
              <w:spacing w:before="0" w:after="0"/>
            </w:pPr>
            <w:r w:rsidRPr="009711D7">
              <w:t>CERT</w:t>
            </w:r>
          </w:p>
        </w:tc>
        <w:tc>
          <w:tcPr>
            <w:tcW w:w="986" w:type="pct"/>
            <w:hideMark/>
          </w:tcPr>
          <w:p w14:paraId="7BC2A44F" w14:textId="5FE2C1FC" w:rsidR="001503C6" w:rsidRPr="009711D7" w:rsidRDefault="001503C6" w:rsidP="009711D7">
            <w:pPr>
              <w:spacing w:before="0" w:after="0"/>
            </w:pPr>
            <w:r w:rsidRPr="009711D7">
              <w:t>Incorrect Certification</w:t>
            </w:r>
          </w:p>
        </w:tc>
        <w:tc>
          <w:tcPr>
            <w:tcW w:w="3303" w:type="pct"/>
            <w:hideMark/>
          </w:tcPr>
          <w:p w14:paraId="75266FFE" w14:textId="67BB65B5" w:rsidR="001503C6" w:rsidRPr="009711D7" w:rsidRDefault="001503C6" w:rsidP="009711D7">
            <w:pPr>
              <w:spacing w:before="0" w:after="0"/>
            </w:pPr>
            <w:r w:rsidRPr="009711D7">
              <w:t>The provided certification is incorrect or incomplete.</w:t>
            </w:r>
          </w:p>
        </w:tc>
      </w:tr>
      <w:tr w:rsidR="004F54E7" w:rsidRPr="0050102B" w14:paraId="19985EE9" w14:textId="77777777" w:rsidTr="009711D7">
        <w:trPr>
          <w:tblCellSpacing w:w="15" w:type="dxa"/>
        </w:trPr>
        <w:tc>
          <w:tcPr>
            <w:tcW w:w="641" w:type="pct"/>
            <w:shd w:val="clear" w:color="auto" w:fill="BFBFBF" w:themeFill="background1" w:themeFillShade="BF"/>
          </w:tcPr>
          <w:p w14:paraId="2F2E0E80" w14:textId="3E1531E5" w:rsidR="004F54E7" w:rsidRPr="009711D7" w:rsidRDefault="004F54E7" w:rsidP="004F54E7">
            <w:pPr>
              <w:spacing w:before="0" w:after="0"/>
              <w:rPr>
                <w:b/>
                <w:bCs/>
                <w:color w:val="0000FF"/>
              </w:rPr>
            </w:pPr>
            <w:r w:rsidRPr="009711D7">
              <w:rPr>
                <w:b/>
                <w:bCs/>
                <w:color w:val="0000FF"/>
              </w:rPr>
              <w:t>CLAC</w:t>
            </w:r>
          </w:p>
        </w:tc>
        <w:tc>
          <w:tcPr>
            <w:tcW w:w="986" w:type="pct"/>
            <w:shd w:val="clear" w:color="auto" w:fill="BFBFBF" w:themeFill="background1" w:themeFillShade="BF"/>
          </w:tcPr>
          <w:p w14:paraId="14EF094A" w14:textId="166AE4E8" w:rsidR="004F54E7" w:rsidRPr="009711D7" w:rsidRDefault="004F54E7" w:rsidP="004F54E7">
            <w:pPr>
              <w:spacing w:before="0" w:after="0"/>
              <w:rPr>
                <w:b/>
                <w:bCs/>
                <w:color w:val="0000FF"/>
              </w:rPr>
            </w:pPr>
            <w:r>
              <w:rPr>
                <w:b/>
                <w:bCs/>
                <w:color w:val="0000FF"/>
              </w:rPr>
              <w:t>Counterparty Insufficient Securities</w:t>
            </w:r>
          </w:p>
        </w:tc>
        <w:tc>
          <w:tcPr>
            <w:tcW w:w="3303" w:type="pct"/>
            <w:shd w:val="clear" w:color="auto" w:fill="BFBFBF" w:themeFill="background1" w:themeFillShade="BF"/>
          </w:tcPr>
          <w:p w14:paraId="3144059E" w14:textId="1DDC63BD" w:rsidR="004F54E7" w:rsidRPr="009711D7" w:rsidRDefault="004F54E7" w:rsidP="004F54E7">
            <w:pPr>
              <w:spacing w:before="0" w:after="0"/>
              <w:rPr>
                <w:b/>
                <w:bCs/>
                <w:color w:val="0000FF"/>
              </w:rPr>
            </w:pPr>
            <w:r w:rsidRPr="004F54E7">
              <w:rPr>
                <w:b/>
                <w:bCs/>
                <w:color w:val="0000FF"/>
              </w:rPr>
              <w:t>Insufficient deliverable financial instruments in counterparty's account or counterparty does not hold financial instruments.</w:t>
            </w:r>
          </w:p>
        </w:tc>
      </w:tr>
      <w:tr w:rsidR="004F54E7" w:rsidRPr="0050102B" w14:paraId="7D3FC356" w14:textId="77777777" w:rsidTr="009711D7">
        <w:trPr>
          <w:tblCellSpacing w:w="15" w:type="dxa"/>
        </w:trPr>
        <w:tc>
          <w:tcPr>
            <w:tcW w:w="641" w:type="pct"/>
            <w:shd w:val="clear" w:color="auto" w:fill="BFBFBF" w:themeFill="background1" w:themeFillShade="BF"/>
          </w:tcPr>
          <w:p w14:paraId="057DC253" w14:textId="56504310" w:rsidR="004F54E7" w:rsidRPr="009711D7" w:rsidRDefault="004F54E7" w:rsidP="004F54E7">
            <w:pPr>
              <w:spacing w:before="0" w:after="0"/>
              <w:rPr>
                <w:b/>
                <w:bCs/>
                <w:color w:val="0000FF"/>
              </w:rPr>
            </w:pPr>
            <w:r w:rsidRPr="009711D7">
              <w:rPr>
                <w:b/>
                <w:bCs/>
                <w:color w:val="0000FF"/>
              </w:rPr>
              <w:t>CMON</w:t>
            </w:r>
          </w:p>
        </w:tc>
        <w:tc>
          <w:tcPr>
            <w:tcW w:w="986" w:type="pct"/>
            <w:shd w:val="clear" w:color="auto" w:fill="BFBFBF" w:themeFill="background1" w:themeFillShade="BF"/>
          </w:tcPr>
          <w:p w14:paraId="4494AE0A" w14:textId="0138EE93" w:rsidR="004F54E7" w:rsidRPr="009711D7" w:rsidRDefault="00460854" w:rsidP="004F54E7">
            <w:pPr>
              <w:spacing w:before="0" w:after="0"/>
              <w:rPr>
                <w:b/>
                <w:bCs/>
                <w:color w:val="0000FF"/>
              </w:rPr>
            </w:pPr>
            <w:r>
              <w:rPr>
                <w:b/>
                <w:bCs/>
                <w:color w:val="0000FF"/>
              </w:rPr>
              <w:t>C</w:t>
            </w:r>
            <w:r w:rsidR="007027BE">
              <w:rPr>
                <w:b/>
                <w:bCs/>
                <w:color w:val="0000FF"/>
              </w:rPr>
              <w:t>ounterparty Insufficient Money</w:t>
            </w:r>
          </w:p>
        </w:tc>
        <w:tc>
          <w:tcPr>
            <w:tcW w:w="3303" w:type="pct"/>
            <w:shd w:val="clear" w:color="auto" w:fill="BFBFBF" w:themeFill="background1" w:themeFillShade="BF"/>
          </w:tcPr>
          <w:p w14:paraId="16E57ED7" w14:textId="16C534D0" w:rsidR="004F54E7" w:rsidRPr="009711D7" w:rsidRDefault="00460854" w:rsidP="004F54E7">
            <w:pPr>
              <w:spacing w:before="0" w:after="0"/>
              <w:rPr>
                <w:b/>
                <w:bCs/>
                <w:color w:val="0000FF"/>
              </w:rPr>
            </w:pPr>
            <w:r w:rsidRPr="00460854">
              <w:rPr>
                <w:b/>
                <w:bCs/>
                <w:color w:val="0000FF"/>
              </w:rPr>
              <w:t>Insufficient money in counterparty's account.</w:t>
            </w:r>
          </w:p>
        </w:tc>
      </w:tr>
      <w:tr w:rsidR="004F54E7" w:rsidRPr="008D60AA" w14:paraId="1D877E12" w14:textId="77777777" w:rsidTr="009711D7">
        <w:trPr>
          <w:tblCellSpacing w:w="15" w:type="dxa"/>
        </w:trPr>
        <w:tc>
          <w:tcPr>
            <w:tcW w:w="641" w:type="pct"/>
            <w:hideMark/>
          </w:tcPr>
          <w:p w14:paraId="3DFB07C2" w14:textId="685801B7" w:rsidR="004F54E7" w:rsidRPr="009711D7" w:rsidRDefault="004F54E7" w:rsidP="009711D7">
            <w:pPr>
              <w:spacing w:before="0" w:after="0"/>
            </w:pPr>
            <w:r w:rsidRPr="009711D7">
              <w:t>DQCS</w:t>
            </w:r>
          </w:p>
        </w:tc>
        <w:tc>
          <w:tcPr>
            <w:tcW w:w="986" w:type="pct"/>
            <w:hideMark/>
          </w:tcPr>
          <w:p w14:paraId="626561A9" w14:textId="66905A9D" w:rsidR="004F54E7" w:rsidRPr="009711D7" w:rsidRDefault="004F54E7" w:rsidP="009711D7">
            <w:pPr>
              <w:spacing w:before="0" w:after="0"/>
            </w:pPr>
            <w:r w:rsidRPr="009711D7">
              <w:t>Disagreement on Cash Amount</w:t>
            </w:r>
          </w:p>
        </w:tc>
        <w:tc>
          <w:tcPr>
            <w:tcW w:w="3303" w:type="pct"/>
            <w:hideMark/>
          </w:tcPr>
          <w:p w14:paraId="66607579" w14:textId="7513A5D5" w:rsidR="004F54E7" w:rsidRPr="009711D7" w:rsidRDefault="004F54E7" w:rsidP="009711D7">
            <w:pPr>
              <w:spacing w:before="0" w:after="0"/>
            </w:pPr>
            <w:r w:rsidRPr="009711D7">
              <w:t>Unrecognised or invalid instructed cash amount.</w:t>
            </w:r>
          </w:p>
        </w:tc>
      </w:tr>
      <w:tr w:rsidR="004F54E7" w:rsidRPr="008D60AA" w14:paraId="4F5B5255" w14:textId="77777777" w:rsidTr="009711D7">
        <w:trPr>
          <w:tblCellSpacing w:w="15" w:type="dxa"/>
        </w:trPr>
        <w:tc>
          <w:tcPr>
            <w:tcW w:w="641" w:type="pct"/>
            <w:hideMark/>
          </w:tcPr>
          <w:p w14:paraId="71FC4D94" w14:textId="0D18DC70" w:rsidR="004F54E7" w:rsidRPr="009711D7" w:rsidRDefault="004F54E7" w:rsidP="009711D7">
            <w:pPr>
              <w:spacing w:before="0" w:after="0"/>
            </w:pPr>
            <w:r w:rsidRPr="009711D7">
              <w:t>DQUA</w:t>
            </w:r>
          </w:p>
        </w:tc>
        <w:tc>
          <w:tcPr>
            <w:tcW w:w="986" w:type="pct"/>
            <w:hideMark/>
          </w:tcPr>
          <w:p w14:paraId="77392D2F" w14:textId="7087CBA7" w:rsidR="004F54E7" w:rsidRPr="009711D7" w:rsidRDefault="004F54E7" w:rsidP="009711D7">
            <w:pPr>
              <w:spacing w:before="0" w:after="0"/>
            </w:pPr>
            <w:r w:rsidRPr="009711D7">
              <w:t>Disagreement on Quantity</w:t>
            </w:r>
          </w:p>
        </w:tc>
        <w:tc>
          <w:tcPr>
            <w:tcW w:w="3303" w:type="pct"/>
            <w:hideMark/>
          </w:tcPr>
          <w:p w14:paraId="67875F2E" w14:textId="22CFD79D" w:rsidR="004F54E7" w:rsidRPr="009711D7" w:rsidRDefault="004F54E7" w:rsidP="009711D7">
            <w:pPr>
              <w:spacing w:before="0" w:after="0"/>
            </w:pPr>
            <w:r w:rsidRPr="009711D7">
              <w:t>Unrecognised or invalid instructed quantity.</w:t>
            </w:r>
          </w:p>
        </w:tc>
      </w:tr>
      <w:tr w:rsidR="004F54E7" w:rsidRPr="008D60AA" w14:paraId="1E13E057" w14:textId="77777777" w:rsidTr="009711D7">
        <w:trPr>
          <w:tblCellSpacing w:w="15" w:type="dxa"/>
        </w:trPr>
        <w:tc>
          <w:tcPr>
            <w:tcW w:w="641" w:type="pct"/>
            <w:hideMark/>
          </w:tcPr>
          <w:p w14:paraId="7D7272EC" w14:textId="32766CEA" w:rsidR="004F54E7" w:rsidRPr="009711D7" w:rsidRDefault="004F54E7" w:rsidP="009711D7">
            <w:pPr>
              <w:spacing w:before="0" w:after="0"/>
            </w:pPr>
            <w:r w:rsidRPr="009711D7">
              <w:t>ECRD</w:t>
            </w:r>
          </w:p>
        </w:tc>
        <w:tc>
          <w:tcPr>
            <w:tcW w:w="986" w:type="pct"/>
            <w:hideMark/>
          </w:tcPr>
          <w:p w14:paraId="2AAFC517" w14:textId="65046348" w:rsidR="004F54E7" w:rsidRPr="009711D7" w:rsidRDefault="004F54E7" w:rsidP="009711D7">
            <w:pPr>
              <w:spacing w:before="0" w:after="0"/>
            </w:pPr>
            <w:r w:rsidRPr="009711D7">
              <w:t>Election to Counterparty Response Deadline Missed</w:t>
            </w:r>
          </w:p>
        </w:tc>
        <w:tc>
          <w:tcPr>
            <w:tcW w:w="3303" w:type="pct"/>
            <w:hideMark/>
          </w:tcPr>
          <w:p w14:paraId="3428D8DA" w14:textId="78522337" w:rsidR="004F54E7" w:rsidRPr="009711D7" w:rsidRDefault="004F54E7" w:rsidP="009711D7">
            <w:pPr>
              <w:spacing w:before="0" w:after="0"/>
            </w:pPr>
            <w:r w:rsidRPr="009711D7">
              <w:t>Received after the election to counterparty response deadline.</w:t>
            </w:r>
          </w:p>
        </w:tc>
      </w:tr>
      <w:tr w:rsidR="004F54E7" w:rsidRPr="008D60AA" w14:paraId="4C780B76" w14:textId="77777777" w:rsidTr="009711D7">
        <w:trPr>
          <w:tblCellSpacing w:w="15" w:type="dxa"/>
        </w:trPr>
        <w:tc>
          <w:tcPr>
            <w:tcW w:w="641" w:type="pct"/>
            <w:hideMark/>
          </w:tcPr>
          <w:p w14:paraId="7B922578" w14:textId="5B82F770" w:rsidR="004F54E7" w:rsidRPr="009711D7" w:rsidRDefault="004F54E7" w:rsidP="009711D7">
            <w:pPr>
              <w:spacing w:before="0" w:after="0"/>
            </w:pPr>
            <w:r w:rsidRPr="009711D7">
              <w:t>FULL</w:t>
            </w:r>
          </w:p>
        </w:tc>
        <w:tc>
          <w:tcPr>
            <w:tcW w:w="986" w:type="pct"/>
            <w:hideMark/>
          </w:tcPr>
          <w:p w14:paraId="30B471D1" w14:textId="338CB688" w:rsidR="004F54E7" w:rsidRPr="009711D7" w:rsidRDefault="004F54E7" w:rsidP="009711D7">
            <w:pPr>
              <w:spacing w:before="0" w:after="0"/>
            </w:pPr>
            <w:r w:rsidRPr="009711D7">
              <w:t>Pending Beneficiary Owner Details</w:t>
            </w:r>
          </w:p>
        </w:tc>
        <w:tc>
          <w:tcPr>
            <w:tcW w:w="3303" w:type="pct"/>
            <w:hideMark/>
          </w:tcPr>
          <w:p w14:paraId="157F3745" w14:textId="6DA21A3E" w:rsidR="004F54E7" w:rsidRPr="009711D7" w:rsidRDefault="004F54E7" w:rsidP="009711D7">
            <w:pPr>
              <w:spacing w:before="0" w:after="0"/>
            </w:pPr>
            <w:r w:rsidRPr="009711D7">
              <w:t>Pending receipt of beneficiary owner details.</w:t>
            </w:r>
          </w:p>
        </w:tc>
      </w:tr>
      <w:tr w:rsidR="004F54E7" w:rsidRPr="008D60AA" w14:paraId="630E3854" w14:textId="77777777" w:rsidTr="009711D7">
        <w:trPr>
          <w:tblCellSpacing w:w="15" w:type="dxa"/>
        </w:trPr>
        <w:tc>
          <w:tcPr>
            <w:tcW w:w="641" w:type="pct"/>
            <w:hideMark/>
          </w:tcPr>
          <w:p w14:paraId="345C8CF4" w14:textId="2174FEEC" w:rsidR="004F54E7" w:rsidRPr="009711D7" w:rsidRDefault="004F54E7" w:rsidP="009711D7">
            <w:pPr>
              <w:spacing w:before="0" w:after="0"/>
            </w:pPr>
            <w:r w:rsidRPr="009711D7">
              <w:t>IPAW</w:t>
            </w:r>
          </w:p>
        </w:tc>
        <w:tc>
          <w:tcPr>
            <w:tcW w:w="986" w:type="pct"/>
            <w:hideMark/>
          </w:tcPr>
          <w:p w14:paraId="5D98335F" w14:textId="7F62B63E" w:rsidR="004F54E7" w:rsidRPr="009711D7" w:rsidRDefault="004F54E7" w:rsidP="009711D7">
            <w:pPr>
              <w:spacing w:before="0" w:after="0"/>
            </w:pPr>
            <w:r w:rsidRPr="009711D7">
              <w:t>Invalid Paperwork</w:t>
            </w:r>
          </w:p>
        </w:tc>
        <w:tc>
          <w:tcPr>
            <w:tcW w:w="3303" w:type="pct"/>
            <w:hideMark/>
          </w:tcPr>
          <w:p w14:paraId="32F7AF56" w14:textId="302D35A9" w:rsidR="004F54E7" w:rsidRPr="009711D7" w:rsidRDefault="004F54E7" w:rsidP="009711D7">
            <w:pPr>
              <w:spacing w:before="0" w:after="0"/>
            </w:pPr>
            <w:r w:rsidRPr="009711D7">
              <w:t>Required paperwork is invalid, incomplete, or missing.</w:t>
            </w:r>
          </w:p>
        </w:tc>
      </w:tr>
      <w:tr w:rsidR="004F54E7" w:rsidRPr="008D60AA" w14:paraId="113172E0" w14:textId="77777777" w:rsidTr="009711D7">
        <w:trPr>
          <w:tblCellSpacing w:w="15" w:type="dxa"/>
        </w:trPr>
        <w:tc>
          <w:tcPr>
            <w:tcW w:w="641" w:type="pct"/>
            <w:hideMark/>
          </w:tcPr>
          <w:p w14:paraId="3393D04C" w14:textId="4231D3AC" w:rsidR="004F54E7" w:rsidRPr="009711D7" w:rsidRDefault="004F54E7" w:rsidP="009711D7">
            <w:pPr>
              <w:spacing w:before="0" w:after="0"/>
            </w:pPr>
            <w:r w:rsidRPr="009711D7">
              <w:t>IPED</w:t>
            </w:r>
          </w:p>
        </w:tc>
        <w:tc>
          <w:tcPr>
            <w:tcW w:w="986" w:type="pct"/>
            <w:hideMark/>
          </w:tcPr>
          <w:p w14:paraId="48AACF06" w14:textId="7B28CEE9" w:rsidR="004F54E7" w:rsidRPr="009711D7" w:rsidRDefault="004F54E7" w:rsidP="009711D7">
            <w:pPr>
              <w:spacing w:before="0" w:after="0"/>
            </w:pPr>
            <w:r w:rsidRPr="009711D7">
              <w:t> Instruction Prior to Entitlement Date</w:t>
            </w:r>
          </w:p>
        </w:tc>
        <w:tc>
          <w:tcPr>
            <w:tcW w:w="3303" w:type="pct"/>
            <w:hideMark/>
          </w:tcPr>
          <w:p w14:paraId="5BD4E3BB" w14:textId="031106DF" w:rsidR="004F54E7" w:rsidRPr="009711D7" w:rsidRDefault="004F54E7" w:rsidP="009711D7">
            <w:pPr>
              <w:spacing w:before="0" w:after="0"/>
            </w:pPr>
            <w:r w:rsidRPr="009711D7">
              <w:t>Instruction was received prior to entitlement date.</w:t>
            </w:r>
          </w:p>
        </w:tc>
      </w:tr>
      <w:tr w:rsidR="004F54E7" w:rsidRPr="008D60AA" w14:paraId="04E14BB9" w14:textId="77777777" w:rsidTr="009711D7">
        <w:trPr>
          <w:tblCellSpacing w:w="15" w:type="dxa"/>
        </w:trPr>
        <w:tc>
          <w:tcPr>
            <w:tcW w:w="641" w:type="pct"/>
            <w:shd w:val="clear" w:color="auto" w:fill="FFFFFF"/>
            <w:hideMark/>
          </w:tcPr>
          <w:p w14:paraId="3110AB1B" w14:textId="65AB265E" w:rsidR="004F54E7" w:rsidRPr="009711D7" w:rsidRDefault="004F54E7" w:rsidP="009711D7">
            <w:pPr>
              <w:spacing w:before="0" w:after="0"/>
            </w:pPr>
            <w:r w:rsidRPr="009711D7">
              <w:t>ITAX</w:t>
            </w:r>
          </w:p>
        </w:tc>
        <w:tc>
          <w:tcPr>
            <w:tcW w:w="986" w:type="pct"/>
            <w:shd w:val="clear" w:color="auto" w:fill="FFFFFF"/>
            <w:hideMark/>
          </w:tcPr>
          <w:p w14:paraId="6780F955" w14:textId="23882583" w:rsidR="004F54E7" w:rsidRPr="009711D7" w:rsidRDefault="004F54E7" w:rsidP="009711D7">
            <w:pPr>
              <w:spacing w:before="0" w:after="0"/>
            </w:pPr>
            <w:r w:rsidRPr="009711D7">
              <w:t>Incorrect Tax Rate</w:t>
            </w:r>
          </w:p>
        </w:tc>
        <w:tc>
          <w:tcPr>
            <w:tcW w:w="3303" w:type="pct"/>
            <w:shd w:val="clear" w:color="auto" w:fill="FFFFFF"/>
            <w:hideMark/>
          </w:tcPr>
          <w:p w14:paraId="59EA1981" w14:textId="4E2E7404" w:rsidR="004F54E7" w:rsidRPr="009711D7" w:rsidRDefault="004F54E7" w:rsidP="009711D7">
            <w:pPr>
              <w:spacing w:before="0" w:after="0"/>
            </w:pPr>
            <w:r w:rsidRPr="009711D7">
              <w:t>Tax rate provided is incorrect. It falls outside the acceptable values for that investment country.</w:t>
            </w:r>
          </w:p>
        </w:tc>
      </w:tr>
      <w:tr w:rsidR="004F54E7" w:rsidRPr="008D60AA" w14:paraId="34340522" w14:textId="77777777" w:rsidTr="009711D7">
        <w:trPr>
          <w:tblCellSpacing w:w="15" w:type="dxa"/>
        </w:trPr>
        <w:tc>
          <w:tcPr>
            <w:tcW w:w="641" w:type="pct"/>
            <w:shd w:val="clear" w:color="auto" w:fill="FFFFFF"/>
            <w:hideMark/>
          </w:tcPr>
          <w:p w14:paraId="5222B439" w14:textId="7BA71409" w:rsidR="004F54E7" w:rsidRPr="009711D7" w:rsidRDefault="004F54E7" w:rsidP="009711D7">
            <w:pPr>
              <w:spacing w:before="0" w:after="0"/>
            </w:pPr>
            <w:r w:rsidRPr="009711D7">
              <w:t>LACK</w:t>
            </w:r>
          </w:p>
        </w:tc>
        <w:tc>
          <w:tcPr>
            <w:tcW w:w="986" w:type="pct"/>
            <w:shd w:val="clear" w:color="auto" w:fill="FFFFFF"/>
            <w:hideMark/>
          </w:tcPr>
          <w:p w14:paraId="1868DB81" w14:textId="47F9C680" w:rsidR="004F54E7" w:rsidRPr="009711D7" w:rsidRDefault="004F54E7" w:rsidP="009711D7">
            <w:pPr>
              <w:spacing w:before="0" w:after="0"/>
            </w:pPr>
            <w:r w:rsidRPr="009711D7">
              <w:t>Lack of Securities</w:t>
            </w:r>
          </w:p>
        </w:tc>
        <w:tc>
          <w:tcPr>
            <w:tcW w:w="3303" w:type="pct"/>
            <w:shd w:val="clear" w:color="auto" w:fill="FFFFFF"/>
            <w:hideMark/>
          </w:tcPr>
          <w:p w14:paraId="09B9B3D1" w14:textId="33697D03" w:rsidR="004F54E7" w:rsidRPr="009711D7" w:rsidRDefault="004F54E7" w:rsidP="009711D7">
            <w:pPr>
              <w:spacing w:before="0" w:after="0"/>
            </w:pPr>
            <w:r w:rsidRPr="009711D7">
              <w:t>Insufficient financial instruments in your account.</w:t>
            </w:r>
          </w:p>
        </w:tc>
      </w:tr>
      <w:tr w:rsidR="004F54E7" w:rsidRPr="008D60AA" w14:paraId="153E44FF" w14:textId="77777777" w:rsidTr="009711D7">
        <w:trPr>
          <w:tblCellSpacing w:w="15" w:type="dxa"/>
        </w:trPr>
        <w:tc>
          <w:tcPr>
            <w:tcW w:w="641" w:type="pct"/>
            <w:shd w:val="clear" w:color="auto" w:fill="FFFFFF"/>
            <w:hideMark/>
          </w:tcPr>
          <w:p w14:paraId="4AB5C9A2" w14:textId="34439AE1" w:rsidR="004F54E7" w:rsidRPr="009711D7" w:rsidRDefault="004F54E7" w:rsidP="009711D7">
            <w:pPr>
              <w:spacing w:before="0" w:after="0"/>
            </w:pPr>
            <w:r w:rsidRPr="009711D7">
              <w:t>LATE</w:t>
            </w:r>
          </w:p>
        </w:tc>
        <w:tc>
          <w:tcPr>
            <w:tcW w:w="986" w:type="pct"/>
            <w:shd w:val="clear" w:color="auto" w:fill="FFFFFF"/>
            <w:hideMark/>
          </w:tcPr>
          <w:p w14:paraId="3B05355A" w14:textId="0E507060" w:rsidR="004F54E7" w:rsidRPr="009711D7" w:rsidRDefault="004F54E7" w:rsidP="009711D7">
            <w:pPr>
              <w:spacing w:before="0" w:after="0"/>
            </w:pPr>
            <w:r w:rsidRPr="009711D7">
              <w:t>Market Deadline Missed</w:t>
            </w:r>
          </w:p>
        </w:tc>
        <w:tc>
          <w:tcPr>
            <w:tcW w:w="3303" w:type="pct"/>
            <w:shd w:val="clear" w:color="auto" w:fill="FFFFFF"/>
            <w:hideMark/>
          </w:tcPr>
          <w:p w14:paraId="51DC8DF1" w14:textId="1E427B5F" w:rsidR="004F54E7" w:rsidRPr="009711D7" w:rsidRDefault="004F54E7" w:rsidP="009711D7">
            <w:pPr>
              <w:spacing w:before="0" w:after="0"/>
            </w:pPr>
            <w:r w:rsidRPr="009711D7">
              <w:t>Instruction was received after market deadline.</w:t>
            </w:r>
          </w:p>
        </w:tc>
      </w:tr>
      <w:tr w:rsidR="004F54E7" w:rsidRPr="008D60AA" w14:paraId="3AD966E3" w14:textId="77777777" w:rsidTr="009711D7">
        <w:trPr>
          <w:tblCellSpacing w:w="15" w:type="dxa"/>
        </w:trPr>
        <w:tc>
          <w:tcPr>
            <w:tcW w:w="641" w:type="pct"/>
            <w:shd w:val="clear" w:color="auto" w:fill="FFFFFF"/>
            <w:hideMark/>
          </w:tcPr>
          <w:p w14:paraId="10E9BA70" w14:textId="146F51F9" w:rsidR="004F54E7" w:rsidRPr="009711D7" w:rsidRDefault="004F54E7" w:rsidP="009711D7">
            <w:pPr>
              <w:spacing w:before="0" w:after="0"/>
            </w:pPr>
            <w:r w:rsidRPr="009711D7">
              <w:t>MCER</w:t>
            </w:r>
          </w:p>
        </w:tc>
        <w:tc>
          <w:tcPr>
            <w:tcW w:w="986" w:type="pct"/>
            <w:shd w:val="clear" w:color="auto" w:fill="FFFFFF"/>
            <w:hideMark/>
          </w:tcPr>
          <w:p w14:paraId="71A21F52" w14:textId="495D769B" w:rsidR="004F54E7" w:rsidRPr="009711D7" w:rsidRDefault="004F54E7" w:rsidP="009711D7">
            <w:pPr>
              <w:spacing w:before="0" w:after="0"/>
            </w:pPr>
            <w:r w:rsidRPr="009711D7">
              <w:t>Missing or Invalid Certification</w:t>
            </w:r>
          </w:p>
        </w:tc>
        <w:tc>
          <w:tcPr>
            <w:tcW w:w="3303" w:type="pct"/>
            <w:shd w:val="clear" w:color="auto" w:fill="FFFFFF"/>
            <w:hideMark/>
          </w:tcPr>
          <w:p w14:paraId="73987550" w14:textId="259FC2AF" w:rsidR="004F54E7" w:rsidRPr="009711D7" w:rsidRDefault="004F54E7" w:rsidP="009711D7">
            <w:pPr>
              <w:spacing w:before="0" w:after="0"/>
            </w:pPr>
            <w:r w:rsidRPr="009711D7">
              <w:t>Awaiting receipt of adequate certification.</w:t>
            </w:r>
          </w:p>
        </w:tc>
      </w:tr>
      <w:tr w:rsidR="004F54E7" w:rsidRPr="008D60AA" w14:paraId="6777954A" w14:textId="77777777" w:rsidTr="009711D7">
        <w:trPr>
          <w:tblCellSpacing w:w="15" w:type="dxa"/>
        </w:trPr>
        <w:tc>
          <w:tcPr>
            <w:tcW w:w="641" w:type="pct"/>
            <w:shd w:val="clear" w:color="auto" w:fill="FFFFFF"/>
            <w:hideMark/>
          </w:tcPr>
          <w:p w14:paraId="414CF0CD" w14:textId="3C090E41" w:rsidR="004F54E7" w:rsidRPr="009711D7" w:rsidRDefault="004F54E7" w:rsidP="009711D7">
            <w:pPr>
              <w:spacing w:before="0" w:after="0"/>
            </w:pPr>
            <w:r w:rsidRPr="009711D7">
              <w:t>MONY</w:t>
            </w:r>
          </w:p>
        </w:tc>
        <w:tc>
          <w:tcPr>
            <w:tcW w:w="986" w:type="pct"/>
            <w:shd w:val="clear" w:color="auto" w:fill="FFFFFF"/>
            <w:hideMark/>
          </w:tcPr>
          <w:p w14:paraId="3FBEB640" w14:textId="7A38D0FA" w:rsidR="004F54E7" w:rsidRPr="009711D7" w:rsidRDefault="004F54E7" w:rsidP="009711D7">
            <w:pPr>
              <w:spacing w:before="0" w:after="0"/>
            </w:pPr>
            <w:r w:rsidRPr="009711D7">
              <w:t>Insufficient Cash</w:t>
            </w:r>
          </w:p>
        </w:tc>
        <w:tc>
          <w:tcPr>
            <w:tcW w:w="3303" w:type="pct"/>
            <w:shd w:val="clear" w:color="auto" w:fill="FFFFFF"/>
            <w:hideMark/>
          </w:tcPr>
          <w:p w14:paraId="12627D8F" w14:textId="128900F7" w:rsidR="004F54E7" w:rsidRPr="009711D7" w:rsidRDefault="004F54E7" w:rsidP="009711D7">
            <w:pPr>
              <w:spacing w:before="0" w:after="0"/>
            </w:pPr>
            <w:r w:rsidRPr="009711D7">
              <w:t>Insufficient cash in your account.</w:t>
            </w:r>
          </w:p>
        </w:tc>
      </w:tr>
      <w:tr w:rsidR="004F54E7" w:rsidRPr="008D60AA" w14:paraId="2EDDE8EF" w14:textId="77777777" w:rsidTr="009711D7">
        <w:trPr>
          <w:tblCellSpacing w:w="15" w:type="dxa"/>
        </w:trPr>
        <w:tc>
          <w:tcPr>
            <w:tcW w:w="641" w:type="pct"/>
            <w:shd w:val="clear" w:color="auto" w:fill="FFFFFF"/>
            <w:hideMark/>
          </w:tcPr>
          <w:p w14:paraId="71A71684" w14:textId="6F86049A" w:rsidR="004F54E7" w:rsidRPr="009711D7" w:rsidRDefault="004F54E7" w:rsidP="009711D7">
            <w:pPr>
              <w:spacing w:before="0" w:after="0"/>
            </w:pPr>
            <w:r w:rsidRPr="009711D7">
              <w:t>MTAX</w:t>
            </w:r>
          </w:p>
        </w:tc>
        <w:tc>
          <w:tcPr>
            <w:tcW w:w="986" w:type="pct"/>
            <w:shd w:val="clear" w:color="auto" w:fill="FFFFFF"/>
            <w:hideMark/>
          </w:tcPr>
          <w:p w14:paraId="3217AF9A" w14:textId="4A43E33D" w:rsidR="004F54E7" w:rsidRPr="009711D7" w:rsidRDefault="004F54E7" w:rsidP="009711D7">
            <w:pPr>
              <w:spacing w:before="0" w:after="0"/>
            </w:pPr>
            <w:r w:rsidRPr="009711D7">
              <w:t>Missing Tax Rate</w:t>
            </w:r>
          </w:p>
        </w:tc>
        <w:tc>
          <w:tcPr>
            <w:tcW w:w="3303" w:type="pct"/>
            <w:shd w:val="clear" w:color="auto" w:fill="FFFFFF"/>
            <w:hideMark/>
          </w:tcPr>
          <w:p w14:paraId="51B88547" w14:textId="10F09ADA" w:rsidR="004F54E7" w:rsidRPr="009711D7" w:rsidRDefault="004F54E7" w:rsidP="009711D7">
            <w:pPr>
              <w:spacing w:before="0" w:after="0"/>
            </w:pPr>
            <w:r w:rsidRPr="009711D7">
              <w:t>Tax rate is missing.</w:t>
            </w:r>
          </w:p>
        </w:tc>
      </w:tr>
      <w:tr w:rsidR="004F54E7" w:rsidRPr="008D60AA" w14:paraId="0D54798D" w14:textId="77777777" w:rsidTr="009711D7">
        <w:trPr>
          <w:tblCellSpacing w:w="15" w:type="dxa"/>
        </w:trPr>
        <w:tc>
          <w:tcPr>
            <w:tcW w:w="641" w:type="pct"/>
            <w:shd w:val="clear" w:color="auto" w:fill="FFFFFF"/>
            <w:hideMark/>
          </w:tcPr>
          <w:p w14:paraId="123DE122" w14:textId="6516CCF0" w:rsidR="004F54E7" w:rsidRPr="009711D7" w:rsidRDefault="004F54E7" w:rsidP="009711D7">
            <w:pPr>
              <w:spacing w:before="0" w:after="0"/>
            </w:pPr>
            <w:r w:rsidRPr="009711D7">
              <w:t>NARR</w:t>
            </w:r>
          </w:p>
        </w:tc>
        <w:tc>
          <w:tcPr>
            <w:tcW w:w="986" w:type="pct"/>
            <w:shd w:val="clear" w:color="auto" w:fill="FFFFFF"/>
            <w:hideMark/>
          </w:tcPr>
          <w:p w14:paraId="6AF293B1" w14:textId="305D8C94" w:rsidR="004F54E7" w:rsidRPr="009711D7" w:rsidRDefault="004F54E7" w:rsidP="009711D7">
            <w:pPr>
              <w:spacing w:before="0" w:after="0"/>
            </w:pPr>
            <w:r w:rsidRPr="009711D7">
              <w:t>Narrative Reason</w:t>
            </w:r>
          </w:p>
        </w:tc>
        <w:tc>
          <w:tcPr>
            <w:tcW w:w="3303" w:type="pct"/>
            <w:shd w:val="clear" w:color="auto" w:fill="FFFFFF"/>
            <w:hideMark/>
          </w:tcPr>
          <w:p w14:paraId="7718CBEF" w14:textId="7BA4F6A8" w:rsidR="004F54E7" w:rsidRPr="009711D7" w:rsidRDefault="004F54E7" w:rsidP="009711D7">
            <w:pPr>
              <w:spacing w:before="0" w:after="0"/>
            </w:pPr>
            <w:r w:rsidRPr="009711D7">
              <w:t>See narrative field for reason.</w:t>
            </w:r>
          </w:p>
        </w:tc>
      </w:tr>
      <w:tr w:rsidR="004F54E7" w:rsidRPr="008D60AA" w14:paraId="738662A8" w14:textId="77777777" w:rsidTr="009711D7">
        <w:trPr>
          <w:tblCellSpacing w:w="15" w:type="dxa"/>
        </w:trPr>
        <w:tc>
          <w:tcPr>
            <w:tcW w:w="641" w:type="pct"/>
            <w:shd w:val="clear" w:color="auto" w:fill="FFFFFF"/>
            <w:hideMark/>
          </w:tcPr>
          <w:p w14:paraId="7CC7D516" w14:textId="0576628B" w:rsidR="004F54E7" w:rsidRPr="009711D7" w:rsidRDefault="004F54E7" w:rsidP="009711D7">
            <w:pPr>
              <w:spacing w:before="0" w:after="0"/>
            </w:pPr>
            <w:r w:rsidRPr="009711D7">
              <w:lastRenderedPageBreak/>
              <w:t>NPAY</w:t>
            </w:r>
          </w:p>
        </w:tc>
        <w:tc>
          <w:tcPr>
            <w:tcW w:w="986" w:type="pct"/>
            <w:shd w:val="clear" w:color="auto" w:fill="FFFFFF"/>
            <w:hideMark/>
          </w:tcPr>
          <w:p w14:paraId="1946960B" w14:textId="1B769981" w:rsidR="004F54E7" w:rsidRPr="009711D7" w:rsidRDefault="004F54E7" w:rsidP="009711D7">
            <w:pPr>
              <w:spacing w:before="0" w:after="0"/>
            </w:pPr>
            <w:r w:rsidRPr="009711D7">
              <w:t>Payment Not Made</w:t>
            </w:r>
          </w:p>
        </w:tc>
        <w:tc>
          <w:tcPr>
            <w:tcW w:w="3303" w:type="pct"/>
            <w:shd w:val="clear" w:color="auto" w:fill="FFFFFF"/>
            <w:hideMark/>
          </w:tcPr>
          <w:p w14:paraId="43F6F0F3" w14:textId="5EF45DE9" w:rsidR="004F54E7" w:rsidRPr="009711D7" w:rsidRDefault="004F54E7" w:rsidP="009711D7">
            <w:pPr>
              <w:spacing w:before="0" w:after="0"/>
            </w:pPr>
            <w:r w:rsidRPr="009711D7">
              <w:t>Payment has not been made by issuer.</w:t>
            </w:r>
          </w:p>
        </w:tc>
      </w:tr>
      <w:tr w:rsidR="004F54E7" w:rsidRPr="008D60AA" w14:paraId="5273921B" w14:textId="77777777" w:rsidTr="009711D7">
        <w:trPr>
          <w:tblCellSpacing w:w="15" w:type="dxa"/>
        </w:trPr>
        <w:tc>
          <w:tcPr>
            <w:tcW w:w="641" w:type="pct"/>
            <w:shd w:val="clear" w:color="auto" w:fill="FFFFFF"/>
            <w:hideMark/>
          </w:tcPr>
          <w:p w14:paraId="0583B2B5" w14:textId="7A059BFC" w:rsidR="004F54E7" w:rsidRPr="009711D7" w:rsidRDefault="004F54E7" w:rsidP="009711D7">
            <w:pPr>
              <w:spacing w:before="0" w:after="0"/>
            </w:pPr>
            <w:r w:rsidRPr="009711D7">
              <w:t>NSEC</w:t>
            </w:r>
          </w:p>
        </w:tc>
        <w:tc>
          <w:tcPr>
            <w:tcW w:w="986" w:type="pct"/>
            <w:shd w:val="clear" w:color="auto" w:fill="FFFFFF"/>
            <w:hideMark/>
          </w:tcPr>
          <w:p w14:paraId="286B7DFB" w14:textId="3130DFB2" w:rsidR="004F54E7" w:rsidRPr="009711D7" w:rsidRDefault="004F54E7" w:rsidP="009711D7">
            <w:pPr>
              <w:spacing w:before="0" w:after="0"/>
            </w:pPr>
            <w:r w:rsidRPr="009711D7">
              <w:t>Securities Not Delivered</w:t>
            </w:r>
          </w:p>
        </w:tc>
        <w:tc>
          <w:tcPr>
            <w:tcW w:w="3303" w:type="pct"/>
            <w:shd w:val="clear" w:color="auto" w:fill="FFFFFF"/>
            <w:hideMark/>
          </w:tcPr>
          <w:p w14:paraId="3ECCD0D0" w14:textId="3E6F2218" w:rsidR="004F54E7" w:rsidRPr="009711D7" w:rsidRDefault="004F54E7" w:rsidP="009711D7">
            <w:pPr>
              <w:spacing w:before="0" w:after="0"/>
            </w:pPr>
            <w:r w:rsidRPr="009711D7">
              <w:t>Financial instruments have not been delivered by the issuer.</w:t>
            </w:r>
          </w:p>
        </w:tc>
      </w:tr>
      <w:tr w:rsidR="004F54E7" w:rsidRPr="008D60AA" w14:paraId="5688B48D" w14:textId="77777777" w:rsidTr="009711D7">
        <w:trPr>
          <w:tblCellSpacing w:w="15" w:type="dxa"/>
        </w:trPr>
        <w:tc>
          <w:tcPr>
            <w:tcW w:w="641" w:type="pct"/>
            <w:shd w:val="clear" w:color="auto" w:fill="FFFFFF"/>
            <w:hideMark/>
          </w:tcPr>
          <w:p w14:paraId="36B8E7C8" w14:textId="5F1D2FE3" w:rsidR="004F54E7" w:rsidRPr="009711D7" w:rsidRDefault="004F54E7" w:rsidP="009711D7">
            <w:pPr>
              <w:spacing w:before="0" w:after="0"/>
            </w:pPr>
            <w:r w:rsidRPr="009711D7">
              <w:t>NTAX</w:t>
            </w:r>
          </w:p>
        </w:tc>
        <w:tc>
          <w:tcPr>
            <w:tcW w:w="986" w:type="pct"/>
            <w:shd w:val="clear" w:color="auto" w:fill="FFFFFF"/>
            <w:hideMark/>
          </w:tcPr>
          <w:p w14:paraId="6EA0B28E" w14:textId="4CA93D2E" w:rsidR="004F54E7" w:rsidRPr="009711D7" w:rsidRDefault="004F54E7" w:rsidP="009711D7">
            <w:pPr>
              <w:spacing w:before="0" w:after="0"/>
            </w:pPr>
            <w:r w:rsidRPr="009711D7">
              <w:t>Inconsistent Tax Rate</w:t>
            </w:r>
          </w:p>
        </w:tc>
        <w:tc>
          <w:tcPr>
            <w:tcW w:w="3303" w:type="pct"/>
            <w:shd w:val="clear" w:color="auto" w:fill="FFFFFF"/>
            <w:hideMark/>
          </w:tcPr>
          <w:p w14:paraId="25EED5B1" w14:textId="1790E205" w:rsidR="004F54E7" w:rsidRPr="009711D7" w:rsidRDefault="004F54E7" w:rsidP="009711D7">
            <w:pPr>
              <w:spacing w:before="0" w:after="0"/>
            </w:pPr>
            <w:r w:rsidRPr="009711D7">
              <w:t>Tax rate is not consistent with the documentation in place.</w:t>
            </w:r>
          </w:p>
        </w:tc>
      </w:tr>
      <w:tr w:rsidR="004F54E7" w:rsidRPr="008D60AA" w14:paraId="08A2231A" w14:textId="77777777" w:rsidTr="009711D7">
        <w:trPr>
          <w:tblCellSpacing w:w="15" w:type="dxa"/>
        </w:trPr>
        <w:tc>
          <w:tcPr>
            <w:tcW w:w="641" w:type="pct"/>
            <w:shd w:val="clear" w:color="auto" w:fill="FFFFFF"/>
            <w:hideMark/>
          </w:tcPr>
          <w:p w14:paraId="5583697A" w14:textId="6F895D97" w:rsidR="004F54E7" w:rsidRPr="009711D7" w:rsidRDefault="004F54E7" w:rsidP="009711D7">
            <w:pPr>
              <w:spacing w:before="0" w:after="0"/>
            </w:pPr>
            <w:r w:rsidRPr="009711D7">
              <w:t>PENR</w:t>
            </w:r>
          </w:p>
        </w:tc>
        <w:tc>
          <w:tcPr>
            <w:tcW w:w="986" w:type="pct"/>
            <w:shd w:val="clear" w:color="auto" w:fill="FFFFFF"/>
            <w:hideMark/>
          </w:tcPr>
          <w:p w14:paraId="2D724882" w14:textId="7E2C1995" w:rsidR="004F54E7" w:rsidRPr="009711D7" w:rsidRDefault="004F54E7" w:rsidP="009711D7">
            <w:pPr>
              <w:spacing w:before="0" w:after="0"/>
            </w:pPr>
            <w:r w:rsidRPr="009711D7">
              <w:t>Pending Receipt</w:t>
            </w:r>
          </w:p>
        </w:tc>
        <w:tc>
          <w:tcPr>
            <w:tcW w:w="3303" w:type="pct"/>
            <w:shd w:val="clear" w:color="auto" w:fill="FFFFFF"/>
            <w:hideMark/>
          </w:tcPr>
          <w:p w14:paraId="14547F3E" w14:textId="44FB2767" w:rsidR="004F54E7" w:rsidRPr="009711D7" w:rsidRDefault="004F54E7" w:rsidP="009711D7">
            <w:pPr>
              <w:spacing w:before="0" w:after="0"/>
            </w:pPr>
            <w:r w:rsidRPr="009711D7">
              <w:t>The instruction is pending receipt of securities, for example, from a purchase, loan etc.</w:t>
            </w:r>
          </w:p>
        </w:tc>
      </w:tr>
      <w:tr w:rsidR="004F54E7" w:rsidRPr="00FA4A67" w14:paraId="401DF6A5" w14:textId="77777777" w:rsidTr="009711D7">
        <w:trPr>
          <w:tblCellSpacing w:w="15" w:type="dxa"/>
        </w:trPr>
        <w:tc>
          <w:tcPr>
            <w:tcW w:w="641" w:type="pct"/>
            <w:shd w:val="clear" w:color="auto" w:fill="BFBFBF" w:themeFill="background1" w:themeFillShade="BF"/>
          </w:tcPr>
          <w:p w14:paraId="4CE9E5FB" w14:textId="73A7C3B7" w:rsidR="004F54E7" w:rsidRPr="009711D7" w:rsidRDefault="004F54E7" w:rsidP="004F54E7">
            <w:pPr>
              <w:spacing w:before="0" w:after="0"/>
              <w:rPr>
                <w:b/>
                <w:bCs/>
                <w:color w:val="0000FF"/>
              </w:rPr>
            </w:pPr>
            <w:r w:rsidRPr="009711D7">
              <w:rPr>
                <w:b/>
                <w:bCs/>
                <w:color w:val="0000FF"/>
              </w:rPr>
              <w:t>PREA</w:t>
            </w:r>
          </w:p>
        </w:tc>
        <w:tc>
          <w:tcPr>
            <w:tcW w:w="986" w:type="pct"/>
            <w:shd w:val="clear" w:color="auto" w:fill="BFBFBF" w:themeFill="background1" w:themeFillShade="BF"/>
          </w:tcPr>
          <w:p w14:paraId="4428BD3A" w14:textId="7BBF449F" w:rsidR="004F54E7" w:rsidRPr="009711D7" w:rsidRDefault="004F54E7" w:rsidP="004F54E7">
            <w:pPr>
              <w:spacing w:before="0" w:after="0"/>
              <w:rPr>
                <w:b/>
                <w:bCs/>
                <w:color w:val="0000FF"/>
              </w:rPr>
            </w:pPr>
            <w:r>
              <w:rPr>
                <w:b/>
                <w:bCs/>
                <w:color w:val="0000FF"/>
              </w:rPr>
              <w:t xml:space="preserve">Your Instruction on </w:t>
            </w:r>
            <w:r w:rsidR="00F7351A">
              <w:rPr>
                <w:b/>
                <w:bCs/>
                <w:color w:val="0000FF"/>
              </w:rPr>
              <w:t>H</w:t>
            </w:r>
            <w:r>
              <w:rPr>
                <w:b/>
                <w:bCs/>
                <w:color w:val="0000FF"/>
              </w:rPr>
              <w:t>old</w:t>
            </w:r>
          </w:p>
        </w:tc>
        <w:tc>
          <w:tcPr>
            <w:tcW w:w="3303" w:type="pct"/>
            <w:shd w:val="clear" w:color="auto" w:fill="BFBFBF" w:themeFill="background1" w:themeFillShade="BF"/>
          </w:tcPr>
          <w:p w14:paraId="69F03B40" w14:textId="29D26535" w:rsidR="004F54E7" w:rsidRPr="009711D7" w:rsidRDefault="004F54E7" w:rsidP="004F54E7">
            <w:pPr>
              <w:spacing w:before="0" w:after="0"/>
              <w:rPr>
                <w:b/>
                <w:bCs/>
                <w:color w:val="0000FF"/>
              </w:rPr>
            </w:pPr>
            <w:r w:rsidRPr="00F139CE">
              <w:rPr>
                <w:b/>
                <w:bCs/>
                <w:color w:val="0000FF"/>
              </w:rPr>
              <w:t>Your instruction is a preadvice, that is, for matching only.</w:t>
            </w:r>
          </w:p>
        </w:tc>
      </w:tr>
      <w:tr w:rsidR="004F54E7" w:rsidRPr="00FA4A67" w14:paraId="5A165414" w14:textId="77777777" w:rsidTr="009711D7">
        <w:trPr>
          <w:tblCellSpacing w:w="15" w:type="dxa"/>
        </w:trPr>
        <w:tc>
          <w:tcPr>
            <w:tcW w:w="641" w:type="pct"/>
            <w:shd w:val="clear" w:color="auto" w:fill="BFBFBF" w:themeFill="background1" w:themeFillShade="BF"/>
          </w:tcPr>
          <w:p w14:paraId="435E19CF" w14:textId="4E8E7488" w:rsidR="004F54E7" w:rsidRPr="009711D7" w:rsidRDefault="004F54E7" w:rsidP="004F54E7">
            <w:pPr>
              <w:spacing w:before="0" w:after="0"/>
              <w:rPr>
                <w:b/>
                <w:bCs/>
                <w:color w:val="0000FF"/>
              </w:rPr>
            </w:pPr>
            <w:r w:rsidRPr="009711D7">
              <w:rPr>
                <w:b/>
                <w:bCs/>
                <w:color w:val="0000FF"/>
              </w:rPr>
              <w:t>PRCY</w:t>
            </w:r>
          </w:p>
        </w:tc>
        <w:tc>
          <w:tcPr>
            <w:tcW w:w="986" w:type="pct"/>
            <w:shd w:val="clear" w:color="auto" w:fill="BFBFBF" w:themeFill="background1" w:themeFillShade="BF"/>
          </w:tcPr>
          <w:p w14:paraId="0C10E6C8" w14:textId="36A8B2A3" w:rsidR="004F54E7" w:rsidRPr="009711D7" w:rsidRDefault="004F54E7" w:rsidP="004F54E7">
            <w:pPr>
              <w:spacing w:before="0" w:after="0"/>
              <w:rPr>
                <w:b/>
                <w:bCs/>
                <w:color w:val="0000FF"/>
              </w:rPr>
            </w:pPr>
            <w:r w:rsidRPr="009711D7">
              <w:rPr>
                <w:b/>
                <w:bCs/>
                <w:color w:val="0000FF"/>
              </w:rPr>
              <w:t xml:space="preserve">Counterparty Instruction on </w:t>
            </w:r>
            <w:r w:rsidR="00F7351A">
              <w:rPr>
                <w:b/>
                <w:bCs/>
                <w:color w:val="0000FF"/>
              </w:rPr>
              <w:t>H</w:t>
            </w:r>
            <w:r w:rsidRPr="009711D7">
              <w:rPr>
                <w:b/>
                <w:bCs/>
                <w:color w:val="0000FF"/>
              </w:rPr>
              <w:t>old</w:t>
            </w:r>
          </w:p>
        </w:tc>
        <w:tc>
          <w:tcPr>
            <w:tcW w:w="3303" w:type="pct"/>
            <w:shd w:val="clear" w:color="auto" w:fill="BFBFBF" w:themeFill="background1" w:themeFillShade="BF"/>
          </w:tcPr>
          <w:p w14:paraId="7F722C31" w14:textId="13395E8A" w:rsidR="004F54E7" w:rsidRPr="009711D7" w:rsidRDefault="004F54E7" w:rsidP="004F54E7">
            <w:pPr>
              <w:spacing w:before="0" w:after="0"/>
              <w:rPr>
                <w:b/>
                <w:bCs/>
                <w:color w:val="0000FF"/>
              </w:rPr>
            </w:pPr>
            <w:r w:rsidRPr="0050102B">
              <w:rPr>
                <w:b/>
                <w:bCs/>
                <w:color w:val="0000FF"/>
              </w:rPr>
              <w:t>Counterparty's instruction is a preadvice, that is, for matching only.</w:t>
            </w:r>
          </w:p>
        </w:tc>
      </w:tr>
      <w:tr w:rsidR="0061437C" w:rsidRPr="00FA4A67" w14:paraId="6DBC6A90" w14:textId="77777777" w:rsidTr="003C6432">
        <w:trPr>
          <w:tblCellSpacing w:w="15" w:type="dxa"/>
        </w:trPr>
        <w:tc>
          <w:tcPr>
            <w:tcW w:w="641" w:type="pct"/>
            <w:shd w:val="clear" w:color="auto" w:fill="BFBFBF" w:themeFill="background1" w:themeFillShade="BF"/>
          </w:tcPr>
          <w:p w14:paraId="194DF778" w14:textId="0CDE0FA1" w:rsidR="0061437C" w:rsidRPr="0061437C" w:rsidRDefault="0061437C" w:rsidP="004F54E7">
            <w:pPr>
              <w:spacing w:before="0" w:after="0"/>
              <w:rPr>
                <w:b/>
                <w:bCs/>
                <w:color w:val="0000FF"/>
              </w:rPr>
            </w:pPr>
            <w:r>
              <w:rPr>
                <w:b/>
                <w:bCs/>
                <w:color w:val="0000FF"/>
              </w:rPr>
              <w:t>RELD</w:t>
            </w:r>
          </w:p>
        </w:tc>
        <w:tc>
          <w:tcPr>
            <w:tcW w:w="986" w:type="pct"/>
            <w:shd w:val="clear" w:color="auto" w:fill="BFBFBF" w:themeFill="background1" w:themeFillShade="BF"/>
          </w:tcPr>
          <w:p w14:paraId="5F1B81AC" w14:textId="2A1C2580" w:rsidR="0061437C" w:rsidRPr="0061437C" w:rsidRDefault="005365FD" w:rsidP="004F54E7">
            <w:pPr>
              <w:spacing w:before="0" w:after="0"/>
              <w:rPr>
                <w:b/>
                <w:bCs/>
                <w:color w:val="0000FF"/>
              </w:rPr>
            </w:pPr>
            <w:r>
              <w:rPr>
                <w:b/>
                <w:bCs/>
                <w:color w:val="0000FF"/>
              </w:rPr>
              <w:t>Market Claim Released</w:t>
            </w:r>
          </w:p>
        </w:tc>
        <w:tc>
          <w:tcPr>
            <w:tcW w:w="3303" w:type="pct"/>
            <w:shd w:val="clear" w:color="auto" w:fill="BFBFBF" w:themeFill="background1" w:themeFillShade="BF"/>
          </w:tcPr>
          <w:p w14:paraId="3D4A7D79" w14:textId="4A0310CD" w:rsidR="0061437C" w:rsidRPr="0050102B" w:rsidRDefault="00BB550E" w:rsidP="004F54E7">
            <w:pPr>
              <w:spacing w:before="0" w:after="0"/>
              <w:rPr>
                <w:b/>
                <w:bCs/>
                <w:color w:val="0000FF"/>
              </w:rPr>
            </w:pPr>
            <w:r>
              <w:rPr>
                <w:b/>
                <w:bCs/>
                <w:color w:val="0000FF"/>
              </w:rPr>
              <w:t xml:space="preserve">Market </w:t>
            </w:r>
            <w:r w:rsidR="0058114C">
              <w:rPr>
                <w:b/>
                <w:bCs/>
                <w:color w:val="0000FF"/>
              </w:rPr>
              <w:t xml:space="preserve">claim </w:t>
            </w:r>
            <w:r>
              <w:rPr>
                <w:b/>
                <w:bCs/>
                <w:color w:val="0000FF"/>
              </w:rPr>
              <w:t>has been released.</w:t>
            </w:r>
          </w:p>
        </w:tc>
      </w:tr>
      <w:tr w:rsidR="004F54E7" w:rsidRPr="008D60AA" w14:paraId="418FCE08" w14:textId="77777777" w:rsidTr="009711D7">
        <w:trPr>
          <w:tblCellSpacing w:w="15" w:type="dxa"/>
        </w:trPr>
        <w:tc>
          <w:tcPr>
            <w:tcW w:w="641" w:type="pct"/>
            <w:shd w:val="clear" w:color="auto" w:fill="FFFFFF"/>
            <w:hideMark/>
          </w:tcPr>
          <w:p w14:paraId="4F294B0D" w14:textId="457E8579" w:rsidR="004F54E7" w:rsidRPr="009711D7" w:rsidRDefault="004F54E7" w:rsidP="009711D7">
            <w:pPr>
              <w:spacing w:before="0" w:after="0"/>
            </w:pPr>
            <w:r w:rsidRPr="009711D7">
              <w:t>SNAV</w:t>
            </w:r>
          </w:p>
        </w:tc>
        <w:tc>
          <w:tcPr>
            <w:tcW w:w="986" w:type="pct"/>
            <w:shd w:val="clear" w:color="auto" w:fill="FFFFFF"/>
            <w:hideMark/>
          </w:tcPr>
          <w:p w14:paraId="7E310ACF" w14:textId="094E28A9" w:rsidR="004F54E7" w:rsidRPr="009711D7" w:rsidRDefault="004F54E7" w:rsidP="009711D7">
            <w:pPr>
              <w:spacing w:before="0" w:after="0"/>
            </w:pPr>
            <w:r w:rsidRPr="009711D7">
              <w:t>System Not Available</w:t>
            </w:r>
          </w:p>
        </w:tc>
        <w:tc>
          <w:tcPr>
            <w:tcW w:w="3303" w:type="pct"/>
            <w:shd w:val="clear" w:color="auto" w:fill="FFFFFF"/>
            <w:hideMark/>
          </w:tcPr>
          <w:p w14:paraId="3A78A647" w14:textId="09DB7340" w:rsidR="004F54E7" w:rsidRPr="009711D7" w:rsidRDefault="004F54E7" w:rsidP="009711D7">
            <w:pPr>
              <w:spacing w:before="0" w:after="0"/>
            </w:pPr>
            <w:r w:rsidRPr="009711D7">
              <w:t>System is not available. Instruction is sent outside of business hours.</w:t>
            </w:r>
          </w:p>
        </w:tc>
      </w:tr>
      <w:tr w:rsidR="004F54E7" w:rsidRPr="008D60AA" w14:paraId="4B02A7C3" w14:textId="77777777" w:rsidTr="009711D7">
        <w:trPr>
          <w:tblCellSpacing w:w="15" w:type="dxa"/>
        </w:trPr>
        <w:tc>
          <w:tcPr>
            <w:tcW w:w="641" w:type="pct"/>
            <w:hideMark/>
          </w:tcPr>
          <w:p w14:paraId="44DFD363" w14:textId="27F17E49" w:rsidR="004F54E7" w:rsidRPr="009711D7" w:rsidRDefault="004F54E7" w:rsidP="009711D7">
            <w:pPr>
              <w:spacing w:before="0" w:after="0"/>
            </w:pPr>
            <w:r w:rsidRPr="009711D7">
              <w:t>WCTF</w:t>
            </w:r>
          </w:p>
        </w:tc>
        <w:tc>
          <w:tcPr>
            <w:tcW w:w="986" w:type="pct"/>
            <w:hideMark/>
          </w:tcPr>
          <w:p w14:paraId="59BD4592" w14:textId="6F99F871" w:rsidR="004F54E7" w:rsidRPr="009711D7" w:rsidRDefault="004F54E7" w:rsidP="009711D7">
            <w:pPr>
              <w:spacing w:before="0" w:after="0"/>
            </w:pPr>
            <w:r w:rsidRPr="009711D7">
              <w:t>Awaiting Counterparty Response</w:t>
            </w:r>
          </w:p>
        </w:tc>
        <w:tc>
          <w:tcPr>
            <w:tcW w:w="3303" w:type="pct"/>
            <w:hideMark/>
          </w:tcPr>
          <w:p w14:paraId="4D22CC41" w14:textId="02AF2B7A" w:rsidR="004F54E7" w:rsidRPr="009711D7" w:rsidRDefault="004F54E7" w:rsidP="009711D7">
            <w:pPr>
              <w:spacing w:before="0" w:after="0"/>
            </w:pPr>
            <w:r w:rsidRPr="009711D7">
              <w:t>Allegement has been sent out to counterparty. Waiting for their response.</w:t>
            </w:r>
          </w:p>
        </w:tc>
      </w:tr>
    </w:tbl>
    <w:p w14:paraId="7666E80A" w14:textId="77777777" w:rsidR="001503C6" w:rsidRPr="009711D7" w:rsidRDefault="001503C6" w:rsidP="009711D7">
      <w:pPr>
        <w:spacing w:before="0" w:after="0"/>
      </w:pPr>
    </w:p>
    <w:p w14:paraId="4845A76C" w14:textId="77777777" w:rsidR="009264DA" w:rsidRDefault="009264DA" w:rsidP="00A62763">
      <w:pPr>
        <w:spacing w:before="0" w:after="0"/>
        <w:rPr>
          <w:rFonts w:eastAsia="Times New Roman"/>
          <w:szCs w:val="24"/>
          <w:lang w:val="en-US"/>
        </w:rPr>
      </w:pPr>
    </w:p>
    <w:p w14:paraId="7BDD1C19" w14:textId="77777777" w:rsidR="001D311A" w:rsidRPr="001D311A" w:rsidRDefault="001D311A" w:rsidP="009711D7">
      <w:pPr>
        <w:spacing w:before="0" w:after="0"/>
        <w:rPr>
          <w:rFonts w:eastAsia="Times New Roman"/>
          <w:szCs w:val="24"/>
          <w:lang w:val="en-US"/>
        </w:rPr>
      </w:pPr>
      <w:r w:rsidRPr="001D311A">
        <w:rPr>
          <w:rFonts w:eastAsia="Times New Roman"/>
          <w:szCs w:val="24"/>
          <w:lang w:val="en-US"/>
        </w:rPr>
        <w:t>CODES</w:t>
      </w:r>
    </w:p>
    <w:p w14:paraId="3A35C450" w14:textId="77777777" w:rsidR="001D311A" w:rsidRDefault="001D311A" w:rsidP="001D311A">
      <w:pPr>
        <w:spacing w:before="0" w:after="0"/>
        <w:rPr>
          <w:rFonts w:eastAsia="Times New Roman"/>
          <w:szCs w:val="24"/>
          <w:lang w:val="en-US"/>
        </w:rPr>
      </w:pPr>
    </w:p>
    <w:p w14:paraId="6C8BF061" w14:textId="538F4423" w:rsidR="001D311A" w:rsidRDefault="001D311A" w:rsidP="001D311A">
      <w:pPr>
        <w:spacing w:before="0" w:after="0"/>
        <w:rPr>
          <w:rFonts w:eastAsia="Times New Roman"/>
          <w:szCs w:val="24"/>
          <w:lang w:val="en-US"/>
        </w:rPr>
      </w:pPr>
      <w:r w:rsidRPr="001D311A">
        <w:rPr>
          <w:rFonts w:eastAsia="Times New Roman"/>
          <w:szCs w:val="24"/>
          <w:lang w:val="en-US"/>
        </w:rPr>
        <w:t xml:space="preserve">If Qualifier is </w:t>
      </w:r>
      <w:r w:rsidRPr="009711D7">
        <w:rPr>
          <w:rFonts w:eastAsia="Times New Roman"/>
          <w:b/>
          <w:bCs/>
          <w:szCs w:val="24"/>
          <w:lang w:val="en-US"/>
        </w:rPr>
        <w:t xml:space="preserve">CAND </w:t>
      </w:r>
      <w:r w:rsidRPr="001D311A">
        <w:rPr>
          <w:rFonts w:eastAsia="Times New Roman"/>
          <w:szCs w:val="24"/>
          <w:lang w:val="en-US"/>
        </w:rPr>
        <w:t>and Data Source Scheme is not present, Reason Code must contain one of the following codes (Error code(s): K24):</w:t>
      </w:r>
    </w:p>
    <w:p w14:paraId="006DA94D" w14:textId="77777777" w:rsidR="000470C1" w:rsidRPr="001D311A" w:rsidRDefault="000470C1" w:rsidP="001D311A">
      <w:pPr>
        <w:spacing w:before="0" w:after="0"/>
        <w:rPr>
          <w:rFonts w:eastAsia="Times New Roman"/>
          <w:szCs w:val="24"/>
          <w:lang w:val="en-US"/>
        </w:rPr>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D311A" w:rsidRPr="001D311A" w14:paraId="2425B37C" w14:textId="77777777" w:rsidTr="009711D7">
        <w:trPr>
          <w:tblCellSpacing w:w="15" w:type="dxa"/>
        </w:trPr>
        <w:tc>
          <w:tcPr>
            <w:tcW w:w="641" w:type="pct"/>
            <w:shd w:val="clear" w:color="auto" w:fill="FFFFFF"/>
            <w:hideMark/>
          </w:tcPr>
          <w:p w14:paraId="4F919879" w14:textId="08B790CA" w:rsidR="001D311A" w:rsidRPr="001D311A" w:rsidRDefault="001D311A" w:rsidP="001D311A">
            <w:pPr>
              <w:spacing w:before="0" w:after="0"/>
              <w:rPr>
                <w:rFonts w:eastAsia="Times New Roman"/>
                <w:szCs w:val="24"/>
                <w:lang w:val="en-US"/>
              </w:rPr>
            </w:pPr>
            <w:r w:rsidRPr="001D311A">
              <w:rPr>
                <w:rFonts w:eastAsia="Times New Roman"/>
                <w:szCs w:val="24"/>
                <w:lang w:val="en-US"/>
              </w:rPr>
              <w:t>CANI</w:t>
            </w:r>
          </w:p>
        </w:tc>
        <w:tc>
          <w:tcPr>
            <w:tcW w:w="986" w:type="pct"/>
            <w:shd w:val="clear" w:color="auto" w:fill="FFFFFF"/>
            <w:hideMark/>
          </w:tcPr>
          <w:p w14:paraId="1F932EB4" w14:textId="13BE8CBC"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Yourselves</w:t>
            </w:r>
          </w:p>
        </w:tc>
        <w:tc>
          <w:tcPr>
            <w:tcW w:w="3303" w:type="pct"/>
            <w:shd w:val="clear" w:color="auto" w:fill="FFFFFF"/>
            <w:hideMark/>
          </w:tcPr>
          <w:p w14:paraId="6C737393" w14:textId="0D0139D9" w:rsidR="001D311A" w:rsidRPr="001D311A" w:rsidRDefault="001D311A" w:rsidP="001D311A">
            <w:pPr>
              <w:spacing w:before="0" w:after="0"/>
              <w:rPr>
                <w:rFonts w:eastAsia="Times New Roman"/>
                <w:szCs w:val="24"/>
                <w:lang w:val="en-US"/>
              </w:rPr>
            </w:pPr>
            <w:proofErr w:type="gramStart"/>
            <w:r w:rsidRPr="001D311A">
              <w:rPr>
                <w:rFonts w:eastAsia="Times New Roman"/>
                <w:szCs w:val="24"/>
                <w:lang w:val="en-US"/>
              </w:rPr>
              <w:t>Instruction has</w:t>
            </w:r>
            <w:proofErr w:type="gramEnd"/>
            <w:r w:rsidRPr="001D311A">
              <w:rPr>
                <w:rFonts w:eastAsia="Times New Roman"/>
                <w:szCs w:val="24"/>
                <w:lang w:val="en-US"/>
              </w:rPr>
              <w:t xml:space="preserve"> been cancelled as per your request.</w:t>
            </w:r>
          </w:p>
        </w:tc>
      </w:tr>
      <w:tr w:rsidR="001D311A" w:rsidRPr="001D311A" w14:paraId="260E1CDE" w14:textId="77777777" w:rsidTr="009711D7">
        <w:trPr>
          <w:tblCellSpacing w:w="15" w:type="dxa"/>
        </w:trPr>
        <w:tc>
          <w:tcPr>
            <w:tcW w:w="641" w:type="pct"/>
            <w:shd w:val="clear" w:color="auto" w:fill="FFFFFF"/>
            <w:hideMark/>
          </w:tcPr>
          <w:p w14:paraId="556350DF" w14:textId="18750FD0" w:rsidR="001D311A" w:rsidRPr="001D311A" w:rsidRDefault="001D311A" w:rsidP="001D311A">
            <w:pPr>
              <w:spacing w:before="0" w:after="0"/>
              <w:rPr>
                <w:rFonts w:eastAsia="Times New Roman"/>
                <w:szCs w:val="24"/>
                <w:lang w:val="en-US"/>
              </w:rPr>
            </w:pPr>
            <w:r w:rsidRPr="001D311A">
              <w:rPr>
                <w:rFonts w:eastAsia="Times New Roman"/>
                <w:szCs w:val="24"/>
                <w:lang w:val="en-US"/>
              </w:rPr>
              <w:t>CANO</w:t>
            </w:r>
          </w:p>
        </w:tc>
        <w:tc>
          <w:tcPr>
            <w:tcW w:w="986" w:type="pct"/>
            <w:shd w:val="clear" w:color="auto" w:fill="FFFFFF"/>
            <w:hideMark/>
          </w:tcPr>
          <w:p w14:paraId="5E225706" w14:textId="422D6928"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Another Party</w:t>
            </w:r>
          </w:p>
        </w:tc>
        <w:tc>
          <w:tcPr>
            <w:tcW w:w="3303" w:type="pct"/>
            <w:shd w:val="clear" w:color="auto" w:fill="FFFFFF"/>
            <w:hideMark/>
          </w:tcPr>
          <w:p w14:paraId="66715D1D" w14:textId="50A11954"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another party than the instructing party, for example market infrastructure such as a Stock Exchange.</w:t>
            </w:r>
          </w:p>
        </w:tc>
      </w:tr>
      <w:tr w:rsidR="001D311A" w:rsidRPr="001D311A" w14:paraId="00BA3605" w14:textId="77777777" w:rsidTr="009711D7">
        <w:trPr>
          <w:tblCellSpacing w:w="15" w:type="dxa"/>
        </w:trPr>
        <w:tc>
          <w:tcPr>
            <w:tcW w:w="641" w:type="pct"/>
            <w:shd w:val="clear" w:color="auto" w:fill="FFFFFF"/>
            <w:hideMark/>
          </w:tcPr>
          <w:p w14:paraId="067649BE" w14:textId="35182E53" w:rsidR="001D311A" w:rsidRPr="001D311A" w:rsidRDefault="001D311A" w:rsidP="001D311A">
            <w:pPr>
              <w:spacing w:before="0" w:after="0"/>
              <w:rPr>
                <w:rFonts w:eastAsia="Times New Roman"/>
                <w:szCs w:val="24"/>
                <w:lang w:val="en-US"/>
              </w:rPr>
            </w:pPr>
            <w:r w:rsidRPr="001D311A">
              <w:rPr>
                <w:rFonts w:eastAsia="Times New Roman"/>
                <w:szCs w:val="24"/>
                <w:lang w:val="en-US"/>
              </w:rPr>
              <w:t>CANS</w:t>
            </w:r>
          </w:p>
        </w:tc>
        <w:tc>
          <w:tcPr>
            <w:tcW w:w="986" w:type="pct"/>
            <w:shd w:val="clear" w:color="auto" w:fill="FFFFFF"/>
            <w:hideMark/>
          </w:tcPr>
          <w:p w14:paraId="02F7B061" w14:textId="6AFEE463"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System</w:t>
            </w:r>
          </w:p>
        </w:tc>
        <w:tc>
          <w:tcPr>
            <w:tcW w:w="3303" w:type="pct"/>
            <w:shd w:val="clear" w:color="auto" w:fill="FFFFFF"/>
            <w:hideMark/>
          </w:tcPr>
          <w:p w14:paraId="73362F1C" w14:textId="6090AA31"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the system.</w:t>
            </w:r>
          </w:p>
        </w:tc>
      </w:tr>
      <w:tr w:rsidR="001D311A" w:rsidRPr="001D311A" w14:paraId="518A0977" w14:textId="77777777" w:rsidTr="009711D7">
        <w:trPr>
          <w:tblCellSpacing w:w="15" w:type="dxa"/>
        </w:trPr>
        <w:tc>
          <w:tcPr>
            <w:tcW w:w="641" w:type="pct"/>
            <w:shd w:val="clear" w:color="auto" w:fill="BFBFBF" w:themeFill="background1" w:themeFillShade="BF"/>
          </w:tcPr>
          <w:p w14:paraId="4E304ED6" w14:textId="47E6FE7C" w:rsidR="001D311A" w:rsidRPr="009711D7" w:rsidRDefault="001D311A" w:rsidP="001D311A">
            <w:pPr>
              <w:spacing w:before="0" w:after="0"/>
              <w:rPr>
                <w:b/>
                <w:bCs/>
                <w:color w:val="0000FF"/>
              </w:rPr>
            </w:pPr>
            <w:proofErr w:type="gramStart"/>
            <w:r w:rsidRPr="009711D7">
              <w:rPr>
                <w:b/>
                <w:bCs/>
                <w:color w:val="0000FF"/>
              </w:rPr>
              <w:t>CANT</w:t>
            </w:r>
            <w:proofErr w:type="gramEnd"/>
          </w:p>
        </w:tc>
        <w:tc>
          <w:tcPr>
            <w:tcW w:w="986" w:type="pct"/>
            <w:shd w:val="clear" w:color="auto" w:fill="BFBFBF" w:themeFill="background1" w:themeFillShade="BF"/>
          </w:tcPr>
          <w:p w14:paraId="2E4D566A" w14:textId="4EA8DBC6" w:rsidR="001D311A" w:rsidRPr="009711D7" w:rsidRDefault="00004644" w:rsidP="001D311A">
            <w:pPr>
              <w:spacing w:before="0" w:after="0"/>
              <w:rPr>
                <w:b/>
                <w:bCs/>
                <w:color w:val="0000FF"/>
              </w:rPr>
            </w:pPr>
            <w:r>
              <w:rPr>
                <w:b/>
                <w:bCs/>
                <w:color w:val="0000FF"/>
              </w:rPr>
              <w:t>Cancelled due to transformation</w:t>
            </w:r>
          </w:p>
        </w:tc>
        <w:tc>
          <w:tcPr>
            <w:tcW w:w="3303" w:type="pct"/>
            <w:shd w:val="clear" w:color="auto" w:fill="BFBFBF" w:themeFill="background1" w:themeFillShade="BF"/>
          </w:tcPr>
          <w:p w14:paraId="67F8DED9" w14:textId="0C17FCBE" w:rsidR="001D311A" w:rsidRPr="009711D7" w:rsidRDefault="009F2A39" w:rsidP="001D311A">
            <w:pPr>
              <w:spacing w:before="0" w:after="0"/>
              <w:rPr>
                <w:b/>
                <w:bCs/>
                <w:color w:val="0000FF"/>
              </w:rPr>
            </w:pPr>
            <w:r w:rsidRPr="009711D7">
              <w:rPr>
                <w:b/>
                <w:bCs/>
                <w:color w:val="0000FF"/>
              </w:rPr>
              <w:t xml:space="preserve">Market claim </w:t>
            </w:r>
            <w:r w:rsidR="002B34AD">
              <w:rPr>
                <w:b/>
                <w:bCs/>
                <w:color w:val="0000FF"/>
              </w:rPr>
              <w:t xml:space="preserve">has been </w:t>
            </w:r>
            <w:r w:rsidRPr="009711D7">
              <w:rPr>
                <w:b/>
                <w:bCs/>
                <w:color w:val="0000FF"/>
              </w:rPr>
              <w:t>cancelled due to a transformation</w:t>
            </w:r>
            <w:r w:rsidR="00004644">
              <w:rPr>
                <w:b/>
                <w:bCs/>
                <w:color w:val="0000FF"/>
              </w:rPr>
              <w:t>.</w:t>
            </w:r>
          </w:p>
        </w:tc>
      </w:tr>
      <w:tr w:rsidR="001D311A" w:rsidRPr="001D311A" w14:paraId="310DBF11" w14:textId="77777777" w:rsidTr="009711D7">
        <w:trPr>
          <w:tblCellSpacing w:w="15" w:type="dxa"/>
        </w:trPr>
        <w:tc>
          <w:tcPr>
            <w:tcW w:w="641" w:type="pct"/>
            <w:shd w:val="clear" w:color="auto" w:fill="FFFFFF"/>
            <w:hideMark/>
          </w:tcPr>
          <w:p w14:paraId="02B71724" w14:textId="528656D0" w:rsidR="001D311A" w:rsidRPr="001D311A" w:rsidRDefault="001D311A" w:rsidP="001D311A">
            <w:pPr>
              <w:spacing w:before="0" w:after="0"/>
              <w:rPr>
                <w:rFonts w:eastAsia="Times New Roman"/>
                <w:szCs w:val="24"/>
                <w:lang w:val="en-US"/>
              </w:rPr>
            </w:pPr>
            <w:r w:rsidRPr="001D311A">
              <w:rPr>
                <w:rFonts w:eastAsia="Times New Roman"/>
                <w:szCs w:val="24"/>
                <w:lang w:val="en-US"/>
              </w:rPr>
              <w:t>CSUB</w:t>
            </w:r>
          </w:p>
        </w:tc>
        <w:tc>
          <w:tcPr>
            <w:tcW w:w="986" w:type="pct"/>
            <w:shd w:val="clear" w:color="auto" w:fill="FFFFFF"/>
            <w:hideMark/>
          </w:tcPr>
          <w:p w14:paraId="44FF71D5" w14:textId="343A6567"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Subcustodian</w:t>
            </w:r>
          </w:p>
        </w:tc>
        <w:tc>
          <w:tcPr>
            <w:tcW w:w="3303" w:type="pct"/>
            <w:shd w:val="clear" w:color="auto" w:fill="FFFFFF"/>
            <w:hideMark/>
          </w:tcPr>
          <w:p w14:paraId="16BECEBC" w14:textId="0AA29E28"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the agent, for example, due to an event deadline extension.</w:t>
            </w:r>
          </w:p>
        </w:tc>
      </w:tr>
      <w:tr w:rsidR="001D311A" w:rsidRPr="001D311A" w14:paraId="125390FA" w14:textId="77777777" w:rsidTr="009711D7">
        <w:trPr>
          <w:tblCellSpacing w:w="15" w:type="dxa"/>
        </w:trPr>
        <w:tc>
          <w:tcPr>
            <w:tcW w:w="641" w:type="pct"/>
            <w:shd w:val="clear" w:color="auto" w:fill="FFFFFF"/>
            <w:hideMark/>
          </w:tcPr>
          <w:p w14:paraId="7767AE90" w14:textId="58E77B02" w:rsidR="001D311A" w:rsidRPr="001D311A" w:rsidRDefault="001D311A" w:rsidP="001D311A">
            <w:pPr>
              <w:spacing w:before="0" w:after="0"/>
              <w:rPr>
                <w:rFonts w:eastAsia="Times New Roman"/>
                <w:szCs w:val="24"/>
                <w:lang w:val="en-US"/>
              </w:rPr>
            </w:pPr>
            <w:r w:rsidRPr="001D311A">
              <w:rPr>
                <w:rFonts w:eastAsia="Times New Roman"/>
                <w:szCs w:val="24"/>
                <w:lang w:val="en-US"/>
              </w:rPr>
              <w:t>NARR</w:t>
            </w:r>
          </w:p>
        </w:tc>
        <w:tc>
          <w:tcPr>
            <w:tcW w:w="986" w:type="pct"/>
            <w:shd w:val="clear" w:color="auto" w:fill="FFFFFF"/>
            <w:hideMark/>
          </w:tcPr>
          <w:p w14:paraId="5FA0BDC7" w14:textId="37181852" w:rsidR="001D311A" w:rsidRPr="001D311A" w:rsidRDefault="001D311A" w:rsidP="001D311A">
            <w:pPr>
              <w:spacing w:before="0" w:after="0"/>
              <w:rPr>
                <w:rFonts w:eastAsia="Times New Roman"/>
                <w:szCs w:val="24"/>
                <w:lang w:val="en-US"/>
              </w:rPr>
            </w:pPr>
            <w:r w:rsidRPr="001D311A">
              <w:rPr>
                <w:rFonts w:eastAsia="Times New Roman"/>
                <w:szCs w:val="24"/>
                <w:lang w:val="en-US"/>
              </w:rPr>
              <w:t>Narrative Reason</w:t>
            </w:r>
          </w:p>
        </w:tc>
        <w:tc>
          <w:tcPr>
            <w:tcW w:w="3303" w:type="pct"/>
            <w:shd w:val="clear" w:color="auto" w:fill="FFFFFF"/>
            <w:hideMark/>
          </w:tcPr>
          <w:p w14:paraId="349D51B0" w14:textId="641057F1" w:rsidR="001D311A" w:rsidRPr="001D311A" w:rsidRDefault="001D311A" w:rsidP="001D311A">
            <w:pPr>
              <w:spacing w:before="0" w:after="0"/>
              <w:rPr>
                <w:rFonts w:eastAsia="Times New Roman"/>
                <w:szCs w:val="24"/>
                <w:lang w:val="en-US"/>
              </w:rPr>
            </w:pPr>
            <w:r w:rsidRPr="001D311A">
              <w:rPr>
                <w:rFonts w:eastAsia="Times New Roman"/>
                <w:szCs w:val="24"/>
                <w:lang w:val="en-US"/>
              </w:rPr>
              <w:t>See narrative field for reason.</w:t>
            </w:r>
          </w:p>
        </w:tc>
      </w:tr>
    </w:tbl>
    <w:p w14:paraId="0ABDB405" w14:textId="77777777" w:rsidR="001D311A" w:rsidRDefault="001D311A" w:rsidP="00A62763">
      <w:pPr>
        <w:spacing w:before="0" w:after="0"/>
        <w:rPr>
          <w:rFonts w:eastAsia="Times New Roman"/>
          <w:szCs w:val="24"/>
          <w:lang w:val="en-US"/>
        </w:rPr>
      </w:pPr>
    </w:p>
    <w:p w14:paraId="0B96E026" w14:textId="402294D3" w:rsidR="00C0124B" w:rsidRPr="00BB5AE9" w:rsidRDefault="00C0124B" w:rsidP="00A31E1B">
      <w:pPr>
        <w:pStyle w:val="ListParagraph"/>
        <w:numPr>
          <w:ilvl w:val="0"/>
          <w:numId w:val="43"/>
        </w:numPr>
        <w:rPr>
          <w:b/>
          <w:sz w:val="28"/>
          <w:szCs w:val="28"/>
        </w:rPr>
      </w:pPr>
      <w:r w:rsidRPr="00BB5AE9">
        <w:rPr>
          <w:b/>
          <w:sz w:val="28"/>
          <w:szCs w:val="28"/>
        </w:rPr>
        <w:t>MT 567 Field Specifications</w:t>
      </w:r>
    </w:p>
    <w:p w14:paraId="3621BD57" w14:textId="1CDE2603" w:rsidR="00C0124B" w:rsidRPr="009711D7" w:rsidRDefault="00C0124B" w:rsidP="009711D7">
      <w:pPr>
        <w:spacing w:before="0" w:after="0"/>
      </w:pPr>
      <w:r w:rsidRPr="009711D7">
        <w:t>8. Field 20C: Reference</w:t>
      </w:r>
    </w:p>
    <w:p w14:paraId="442FB5D5" w14:textId="77777777" w:rsidR="00C32F91" w:rsidRDefault="00C32F91" w:rsidP="00C0124B">
      <w:pPr>
        <w:spacing w:before="0" w:after="0"/>
      </w:pPr>
    </w:p>
    <w:p w14:paraId="47697A89" w14:textId="2D0C1934" w:rsidR="00C0124B" w:rsidRPr="009711D7" w:rsidRDefault="00C0124B"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C0124B" w:rsidRPr="00C0124B" w14:paraId="2C18C494" w14:textId="77777777">
        <w:trPr>
          <w:tblCellSpacing w:w="15" w:type="dxa"/>
        </w:trPr>
        <w:tc>
          <w:tcPr>
            <w:tcW w:w="1000" w:type="pct"/>
            <w:shd w:val="clear" w:color="auto" w:fill="FFFFFF"/>
            <w:hideMark/>
          </w:tcPr>
          <w:p w14:paraId="348EC1FF" w14:textId="4D8D5294" w:rsidR="00C0124B" w:rsidRPr="009711D7" w:rsidRDefault="00C0124B" w:rsidP="009711D7">
            <w:pPr>
              <w:spacing w:before="0" w:after="0"/>
            </w:pPr>
            <w:r w:rsidRPr="009711D7">
              <w:lastRenderedPageBreak/>
              <w:t>Option C</w:t>
            </w:r>
          </w:p>
        </w:tc>
        <w:tc>
          <w:tcPr>
            <w:tcW w:w="1500" w:type="pct"/>
            <w:shd w:val="clear" w:color="auto" w:fill="FFFFFF"/>
            <w:hideMark/>
          </w:tcPr>
          <w:p w14:paraId="63B52083" w14:textId="48404817" w:rsidR="00C0124B" w:rsidRPr="009711D7" w:rsidRDefault="00C0124B" w:rsidP="009711D7">
            <w:pPr>
              <w:spacing w:before="0" w:after="0"/>
            </w:pPr>
            <w:r w:rsidRPr="009711D7">
              <w:t>:</w:t>
            </w:r>
            <w:proofErr w:type="gramStart"/>
            <w:r w:rsidRPr="009711D7">
              <w:t>4!c</w:t>
            </w:r>
            <w:proofErr w:type="gramEnd"/>
            <w:r w:rsidRPr="009711D7">
              <w:t>//16x</w:t>
            </w:r>
          </w:p>
        </w:tc>
        <w:tc>
          <w:tcPr>
            <w:tcW w:w="2500" w:type="pct"/>
            <w:shd w:val="clear" w:color="auto" w:fill="FFFFFF"/>
            <w:hideMark/>
          </w:tcPr>
          <w:p w14:paraId="36AD295E" w14:textId="4E5F2F73" w:rsidR="00C0124B" w:rsidRPr="009711D7" w:rsidRDefault="00C0124B" w:rsidP="009711D7">
            <w:pPr>
              <w:spacing w:before="0" w:after="0"/>
            </w:pPr>
            <w:r w:rsidRPr="009711D7">
              <w:t>(Qualifier)(Reference)</w:t>
            </w:r>
          </w:p>
        </w:tc>
      </w:tr>
    </w:tbl>
    <w:p w14:paraId="51A01025" w14:textId="77777777" w:rsidR="00C32F91" w:rsidRDefault="00C32F91" w:rsidP="00C0124B">
      <w:pPr>
        <w:spacing w:before="0" w:after="0"/>
      </w:pPr>
    </w:p>
    <w:p w14:paraId="4D3A3BE7" w14:textId="58084DDE" w:rsidR="00C0124B" w:rsidRPr="009711D7" w:rsidRDefault="00C0124B" w:rsidP="009711D7">
      <w:pPr>
        <w:spacing w:before="0" w:after="0"/>
      </w:pPr>
      <w:r w:rsidRPr="009711D7">
        <w:t>PRESENCE</w:t>
      </w:r>
    </w:p>
    <w:p w14:paraId="4E18FA76" w14:textId="77777777" w:rsidR="00C0124B" w:rsidRPr="009711D7" w:rsidRDefault="00C0124B" w:rsidP="009711D7">
      <w:pPr>
        <w:spacing w:before="0" w:after="0"/>
      </w:pPr>
      <w:r w:rsidRPr="009711D7">
        <w:t>Mandatory in mandatory subsequence A1</w:t>
      </w:r>
    </w:p>
    <w:p w14:paraId="30D2343A" w14:textId="77777777" w:rsidR="00C32F91" w:rsidRDefault="00C32F91" w:rsidP="00C0124B">
      <w:pPr>
        <w:spacing w:before="0" w:after="0"/>
      </w:pPr>
    </w:p>
    <w:p w14:paraId="2F4D7023" w14:textId="07DC7DC9" w:rsidR="00C0124B" w:rsidRPr="009711D7" w:rsidRDefault="00C0124B" w:rsidP="009711D7">
      <w:pPr>
        <w:spacing w:before="0" w:after="0"/>
      </w:pPr>
      <w:r w:rsidRPr="009711D7">
        <w:t>QUALIFIER</w:t>
      </w:r>
    </w:p>
    <w:p w14:paraId="48D3BE70" w14:textId="77777777" w:rsidR="00C0124B" w:rsidRPr="009711D7" w:rsidRDefault="00C0124B"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C0124B" w:rsidRPr="00C0124B" w14:paraId="04801723" w14:textId="77777777" w:rsidTr="000C4F15">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7E3DB2B7" w14:textId="07742112" w:rsidR="00C0124B" w:rsidRPr="009711D7" w:rsidRDefault="00C0124B" w:rsidP="009711D7">
            <w:pPr>
              <w:spacing w:before="0" w:after="0"/>
            </w:pPr>
            <w:r w:rsidRPr="009711D7">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FFE0321" w14:textId="201DAE87" w:rsidR="00C0124B" w:rsidRPr="009711D7" w:rsidRDefault="00C0124B" w:rsidP="009711D7">
            <w:pPr>
              <w:spacing w:before="0" w:after="0"/>
            </w:pPr>
            <w:r w:rsidRPr="009711D7">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6ECACB26" w14:textId="329AB1E2" w:rsidR="00C0124B" w:rsidRPr="009711D7" w:rsidRDefault="00C0124B" w:rsidP="009711D7">
            <w:pPr>
              <w:spacing w:before="0" w:after="0"/>
            </w:pPr>
            <w:r w:rsidRPr="009711D7">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74E0598D" w14:textId="408FD79B" w:rsidR="00C0124B" w:rsidRPr="009711D7" w:rsidRDefault="00C0124B" w:rsidP="009711D7">
            <w:pPr>
              <w:spacing w:before="0" w:after="0"/>
            </w:pPr>
            <w:r w:rsidRPr="009711D7">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5DD87407" w14:textId="65C45468" w:rsidR="00C0124B" w:rsidRPr="009711D7" w:rsidRDefault="00C0124B" w:rsidP="009711D7">
            <w:pPr>
              <w:spacing w:before="0" w:after="0"/>
            </w:pPr>
            <w:r w:rsidRPr="009711D7">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3E8097B" w14:textId="4043D18C" w:rsidR="00C0124B" w:rsidRPr="009711D7" w:rsidRDefault="00C0124B" w:rsidP="009711D7">
            <w:pPr>
              <w:spacing w:before="0" w:after="0"/>
            </w:pPr>
            <w:r w:rsidRPr="009711D7">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07C0A4D4" w14:textId="52DD5103" w:rsidR="00C0124B" w:rsidRPr="009711D7" w:rsidRDefault="00C0124B" w:rsidP="009711D7">
            <w:pPr>
              <w:spacing w:before="0" w:after="0"/>
            </w:pPr>
            <w:r w:rsidRPr="009711D7">
              <w:t>Qualifier Description</w:t>
            </w:r>
          </w:p>
        </w:tc>
      </w:tr>
      <w:tr w:rsidR="00C0124B" w:rsidRPr="00C0124B" w14:paraId="6DBEB729"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1043D15" w14:textId="4DAA38F4" w:rsidR="00C0124B" w:rsidRPr="009711D7" w:rsidRDefault="00C0124B" w:rsidP="009711D7">
            <w:pPr>
              <w:spacing w:before="0" w:after="0"/>
            </w:pPr>
            <w:r w:rsidRPr="009711D7">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AA81E47" w14:textId="379A2673" w:rsidR="00C0124B" w:rsidRPr="009711D7" w:rsidRDefault="00C0124B" w:rsidP="009711D7">
            <w:pPr>
              <w:spacing w:before="0" w:after="0"/>
            </w:pPr>
            <w:r w:rsidRPr="009711D7">
              <w:t>M</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E9E66DA" w14:textId="66526CCA" w:rsidR="00C0124B" w:rsidRPr="009711D7" w:rsidRDefault="00C0124B" w:rsidP="009711D7">
            <w:pPr>
              <w:spacing w:before="0" w:after="0"/>
            </w:pPr>
            <w:r w:rsidRPr="009711D7">
              <w:t>CORP</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DDCA9F7" w14:textId="0A896834"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712A72" w14:textId="3706480B"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176165A" w14:textId="3E130E27"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A446AB7" w14:textId="1A1FF84E" w:rsidR="00C0124B" w:rsidRPr="009711D7" w:rsidRDefault="00C0124B" w:rsidP="009711D7">
            <w:pPr>
              <w:spacing w:before="0" w:after="0"/>
            </w:pPr>
            <w:r w:rsidRPr="009711D7">
              <w:t>Corporate Action Reference</w:t>
            </w:r>
          </w:p>
        </w:tc>
      </w:tr>
      <w:tr w:rsidR="00C0124B" w:rsidRPr="00C0124B" w14:paraId="2E892073"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8858114" w14:textId="4A8A4B6C" w:rsidR="00C0124B" w:rsidRPr="009711D7" w:rsidRDefault="00C0124B" w:rsidP="009711D7">
            <w:pPr>
              <w:spacing w:before="0" w:after="0"/>
            </w:pPr>
            <w:r w:rsidRPr="009711D7">
              <w:t> </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B5A65F" w14:textId="78D2D44D" w:rsidR="00C0124B" w:rsidRPr="009711D7" w:rsidRDefault="00C0124B" w:rsidP="009711D7">
            <w:pPr>
              <w:spacing w:before="0" w:after="0"/>
            </w:pPr>
            <w:r w:rsidRPr="009711D7">
              <w:t>or</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7BC56A5" w14:textId="308B467B" w:rsidR="00C0124B" w:rsidRPr="009711D7" w:rsidRDefault="00C0124B" w:rsidP="009711D7">
            <w:pPr>
              <w:spacing w:before="0" w:after="0"/>
            </w:pPr>
            <w:r w:rsidRPr="009711D7">
              <w:t>PREV</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F549A08" w14:textId="0543604F"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BA6178C" w14:textId="430C9780"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DE22C41" w14:textId="654F87DA"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8C87DA6" w14:textId="38D68339" w:rsidR="00C0124B" w:rsidRPr="009711D7" w:rsidRDefault="00C0124B" w:rsidP="009711D7">
            <w:pPr>
              <w:spacing w:before="0" w:after="0"/>
            </w:pPr>
            <w:r w:rsidRPr="009711D7">
              <w:t>Previous Message Reference</w:t>
            </w:r>
          </w:p>
        </w:tc>
      </w:tr>
      <w:tr w:rsidR="00C0124B" w:rsidRPr="00C0124B" w14:paraId="2DBDC5F9"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DAE98C4" w14:textId="3925A208" w:rsidR="00C0124B" w:rsidRPr="009711D7" w:rsidRDefault="00C0124B" w:rsidP="009711D7">
            <w:pPr>
              <w:spacing w:before="0" w:after="0"/>
            </w:pPr>
            <w:r w:rsidRPr="009711D7">
              <w:t> </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E2791DD" w14:textId="6B97321E" w:rsidR="00C0124B" w:rsidRPr="009711D7" w:rsidRDefault="00C0124B" w:rsidP="009711D7">
            <w:pPr>
              <w:spacing w:before="0" w:after="0"/>
            </w:pPr>
            <w:r w:rsidRPr="009711D7">
              <w:t>or</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F138C07" w14:textId="0912CDF3" w:rsidR="00C0124B" w:rsidRPr="009711D7" w:rsidRDefault="00C0124B" w:rsidP="009711D7">
            <w:pPr>
              <w:spacing w:before="0" w:after="0"/>
            </w:pPr>
            <w:r w:rsidRPr="009711D7">
              <w:t>RELA</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BEF999F" w14:textId="7E47754A"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1E541A0" w14:textId="74B0593A"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313814D" w14:textId="65222AB0"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E542935" w14:textId="7CEF62D8" w:rsidR="00C0124B" w:rsidRPr="009711D7" w:rsidRDefault="00C0124B" w:rsidP="009711D7">
            <w:pPr>
              <w:spacing w:before="0" w:after="0"/>
            </w:pPr>
            <w:r w:rsidRPr="009711D7">
              <w:t>Related Message Reference</w:t>
            </w:r>
          </w:p>
        </w:tc>
      </w:tr>
      <w:tr w:rsidR="00C0124B" w:rsidRPr="00C0124B" w14:paraId="7AE964EC"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460B4B3" w14:textId="4D4C604E" w:rsidR="00C0124B" w:rsidRPr="009711D7" w:rsidRDefault="00C0124B" w:rsidP="009711D7">
            <w:pPr>
              <w:spacing w:before="0" w:after="0"/>
            </w:pPr>
            <w:r w:rsidRPr="009711D7">
              <w:t> </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D012FA9" w14:textId="6DB385C6" w:rsidR="00C0124B" w:rsidRPr="009711D7" w:rsidRDefault="00C0124B" w:rsidP="009711D7">
            <w:pPr>
              <w:spacing w:before="0" w:after="0"/>
            </w:pPr>
            <w:r w:rsidRPr="009711D7">
              <w:t>or</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18E512A" w14:textId="34D46E92" w:rsidR="00C0124B" w:rsidRPr="009711D7" w:rsidRDefault="00C0124B" w:rsidP="009711D7">
            <w:pPr>
              <w:spacing w:before="0" w:after="0"/>
            </w:pPr>
            <w:r w:rsidRPr="009711D7">
              <w:t>CACN</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BCCB251" w14:textId="0229B2A8"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6E1A324" w14:textId="1CD0BEF5"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93C947C" w14:textId="1303386E"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4195548" w14:textId="6BABF5DC" w:rsidR="00C0124B" w:rsidRPr="009711D7" w:rsidRDefault="00C0124B" w:rsidP="009711D7">
            <w:pPr>
              <w:spacing w:before="0" w:after="0"/>
            </w:pPr>
            <w:r w:rsidRPr="009711D7">
              <w:t>Case Number</w:t>
            </w:r>
          </w:p>
        </w:tc>
      </w:tr>
      <w:tr w:rsidR="00C0124B" w:rsidRPr="00C0124B" w14:paraId="1B9EDFC9"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6D1B3A8" w14:textId="73DF7996" w:rsidR="00C0124B" w:rsidRPr="009711D7" w:rsidRDefault="00C0124B" w:rsidP="009711D7">
            <w:pPr>
              <w:spacing w:before="0" w:after="0"/>
            </w:pPr>
            <w:r w:rsidRPr="009711D7">
              <w:t> </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5E6330A" w14:textId="727F0B8D" w:rsidR="00C0124B" w:rsidRPr="009711D7" w:rsidRDefault="00C0124B" w:rsidP="009711D7">
            <w:pPr>
              <w:spacing w:before="0" w:after="0"/>
            </w:pPr>
            <w:r w:rsidRPr="009711D7">
              <w:t>or</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B40B58A" w14:textId="276869B0" w:rsidR="00C0124B" w:rsidRPr="009711D7" w:rsidRDefault="00C0124B" w:rsidP="009711D7">
            <w:pPr>
              <w:spacing w:before="0" w:after="0"/>
            </w:pPr>
            <w:r w:rsidRPr="009711D7">
              <w:t>COAF</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C813DBC" w14:textId="40307C8D"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52A1D87" w14:textId="7A76C383"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BBBA1C6" w14:textId="0EAE8BB0"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83A320C" w14:textId="06124E16" w:rsidR="00C0124B" w:rsidRPr="009711D7" w:rsidRDefault="00C0124B" w:rsidP="009711D7">
            <w:pPr>
              <w:spacing w:before="0" w:after="0"/>
            </w:pPr>
            <w:r w:rsidRPr="009711D7">
              <w:t>Official Corporate Action Event Reference</w:t>
            </w:r>
          </w:p>
        </w:tc>
      </w:tr>
      <w:tr w:rsidR="00C0124B" w:rsidRPr="00C32F91" w14:paraId="26CC7273" w14:textId="77777777" w:rsidTr="000C4F15">
        <w:trPr>
          <w:tblCellSpacing w:w="15" w:type="dxa"/>
        </w:trPr>
        <w:tc>
          <w:tcPr>
            <w:tcW w:w="486" w:type="pct"/>
            <w:tcBorders>
              <w:top w:val="outset" w:sz="6" w:space="0" w:color="auto"/>
              <w:left w:val="outset" w:sz="6" w:space="0" w:color="auto"/>
              <w:bottom w:val="outset" w:sz="6" w:space="0" w:color="auto"/>
              <w:right w:val="outset" w:sz="6" w:space="0" w:color="auto"/>
            </w:tcBorders>
            <w:hideMark/>
          </w:tcPr>
          <w:p w14:paraId="38FBEB4D" w14:textId="0064CB58" w:rsidR="00C0124B" w:rsidRPr="009711D7" w:rsidRDefault="00C0124B" w:rsidP="009711D7">
            <w:pPr>
              <w:spacing w:before="0" w:after="0"/>
            </w:pPr>
            <w:r w:rsidRPr="009711D7">
              <w:t> </w:t>
            </w:r>
          </w:p>
        </w:tc>
        <w:tc>
          <w:tcPr>
            <w:tcW w:w="389" w:type="pct"/>
            <w:tcBorders>
              <w:top w:val="outset" w:sz="6" w:space="0" w:color="auto"/>
              <w:left w:val="outset" w:sz="6" w:space="0" w:color="auto"/>
              <w:bottom w:val="outset" w:sz="6" w:space="0" w:color="auto"/>
              <w:right w:val="outset" w:sz="6" w:space="0" w:color="auto"/>
            </w:tcBorders>
            <w:hideMark/>
          </w:tcPr>
          <w:p w14:paraId="337EB52D" w14:textId="706A3897" w:rsidR="00C0124B" w:rsidRPr="009711D7" w:rsidRDefault="00C0124B" w:rsidP="009711D7">
            <w:pPr>
              <w:spacing w:before="0" w:after="0"/>
            </w:pPr>
            <w:r w:rsidRPr="009711D7">
              <w:t>or</w:t>
            </w:r>
          </w:p>
        </w:tc>
        <w:tc>
          <w:tcPr>
            <w:tcW w:w="632" w:type="pct"/>
            <w:tcBorders>
              <w:top w:val="outset" w:sz="6" w:space="0" w:color="auto"/>
              <w:left w:val="outset" w:sz="6" w:space="0" w:color="auto"/>
              <w:bottom w:val="outset" w:sz="6" w:space="0" w:color="auto"/>
              <w:right w:val="outset" w:sz="6" w:space="0" w:color="auto"/>
            </w:tcBorders>
            <w:hideMark/>
          </w:tcPr>
          <w:p w14:paraId="1EF94EC6" w14:textId="69B9178D" w:rsidR="00C0124B" w:rsidRPr="009711D7" w:rsidRDefault="00C0124B" w:rsidP="009711D7">
            <w:pPr>
              <w:spacing w:before="0" w:after="0"/>
            </w:pPr>
            <w:r w:rsidRPr="009711D7">
              <w:t>BYPR</w:t>
            </w:r>
          </w:p>
        </w:tc>
        <w:tc>
          <w:tcPr>
            <w:tcW w:w="291" w:type="pct"/>
            <w:tcBorders>
              <w:top w:val="outset" w:sz="6" w:space="0" w:color="auto"/>
              <w:left w:val="outset" w:sz="6" w:space="0" w:color="auto"/>
              <w:bottom w:val="outset" w:sz="6" w:space="0" w:color="auto"/>
              <w:right w:val="outset" w:sz="6" w:space="0" w:color="auto"/>
            </w:tcBorders>
            <w:hideMark/>
          </w:tcPr>
          <w:p w14:paraId="5D4FCA16" w14:textId="75DA1E8A" w:rsidR="00C0124B" w:rsidRPr="009711D7" w:rsidRDefault="00C0124B" w:rsidP="009711D7">
            <w:pPr>
              <w:spacing w:before="0" w:after="0"/>
            </w:pPr>
            <w:r w:rsidRPr="009711D7">
              <w:t>N</w:t>
            </w:r>
          </w:p>
        </w:tc>
        <w:tc>
          <w:tcPr>
            <w:tcW w:w="389" w:type="pct"/>
            <w:tcBorders>
              <w:top w:val="outset" w:sz="6" w:space="0" w:color="auto"/>
              <w:left w:val="outset" w:sz="6" w:space="0" w:color="auto"/>
              <w:bottom w:val="outset" w:sz="6" w:space="0" w:color="auto"/>
              <w:right w:val="outset" w:sz="6" w:space="0" w:color="auto"/>
            </w:tcBorders>
            <w:hideMark/>
          </w:tcPr>
          <w:p w14:paraId="590884C2" w14:textId="79BEB83B" w:rsidR="00C0124B" w:rsidRPr="009711D7" w:rsidRDefault="00C0124B" w:rsidP="009711D7">
            <w:pPr>
              <w:spacing w:before="0" w:after="0"/>
            </w:pPr>
            <w:r w:rsidRPr="009711D7">
              <w:t> </w:t>
            </w:r>
          </w:p>
        </w:tc>
        <w:tc>
          <w:tcPr>
            <w:tcW w:w="486" w:type="pct"/>
            <w:tcBorders>
              <w:top w:val="outset" w:sz="6" w:space="0" w:color="auto"/>
              <w:left w:val="outset" w:sz="6" w:space="0" w:color="auto"/>
              <w:bottom w:val="outset" w:sz="6" w:space="0" w:color="auto"/>
              <w:right w:val="outset" w:sz="6" w:space="0" w:color="auto"/>
            </w:tcBorders>
            <w:hideMark/>
          </w:tcPr>
          <w:p w14:paraId="36D9ED5B" w14:textId="106FAE2D" w:rsidR="00C0124B" w:rsidRPr="009711D7" w:rsidRDefault="00C0124B" w:rsidP="009711D7">
            <w:pPr>
              <w:spacing w:before="0" w:after="0"/>
            </w:pPr>
            <w:r w:rsidRPr="009711D7">
              <w:t>C</w:t>
            </w:r>
          </w:p>
        </w:tc>
        <w:tc>
          <w:tcPr>
            <w:tcW w:w="2187" w:type="pct"/>
            <w:tcBorders>
              <w:top w:val="outset" w:sz="6" w:space="0" w:color="auto"/>
              <w:left w:val="outset" w:sz="6" w:space="0" w:color="auto"/>
              <w:bottom w:val="outset" w:sz="6" w:space="0" w:color="auto"/>
              <w:right w:val="outset" w:sz="6" w:space="0" w:color="auto"/>
            </w:tcBorders>
            <w:hideMark/>
          </w:tcPr>
          <w:p w14:paraId="61737E98" w14:textId="2D79627B" w:rsidR="00C0124B" w:rsidRPr="009711D7" w:rsidRDefault="00C0124B" w:rsidP="009711D7">
            <w:pPr>
              <w:spacing w:before="0" w:after="0"/>
            </w:pPr>
            <w:r w:rsidRPr="009711D7">
              <w:t>Buyer Protection Instruction Reference</w:t>
            </w:r>
          </w:p>
        </w:tc>
      </w:tr>
      <w:tr w:rsidR="00D664B7" w:rsidRPr="00C32F91" w14:paraId="72CBB377" w14:textId="77777777" w:rsidTr="00D664B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2668F02" w14:textId="77777777" w:rsidR="00D664B7" w:rsidRPr="00D664B7" w:rsidRDefault="00D664B7" w:rsidP="00D664B7">
            <w:pPr>
              <w:spacing w:before="0" w:after="0"/>
              <w:rPr>
                <w:b/>
                <w:bCs/>
                <w:color w:val="0000FF"/>
              </w:rPr>
            </w:pP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389307E" w14:textId="2A0D56BF" w:rsidR="00D664B7" w:rsidRPr="00D664B7" w:rsidRDefault="00D664B7" w:rsidP="00D664B7">
            <w:pPr>
              <w:spacing w:before="0" w:after="0"/>
              <w:rPr>
                <w:b/>
                <w:bCs/>
                <w:color w:val="0000FF"/>
              </w:rPr>
            </w:pPr>
            <w:r w:rsidRPr="00D664B7">
              <w:rPr>
                <w:b/>
                <w:bCs/>
                <w:color w:val="0000FF"/>
              </w:rPr>
              <w:t>or</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11639DA" w14:textId="01CD3678" w:rsidR="00D664B7" w:rsidRPr="00D664B7" w:rsidRDefault="00D664B7" w:rsidP="00D664B7">
            <w:pPr>
              <w:spacing w:before="0" w:after="0"/>
              <w:rPr>
                <w:b/>
                <w:bCs/>
                <w:color w:val="0000FF"/>
              </w:rPr>
            </w:pPr>
            <w:r w:rsidRPr="00D664B7">
              <w:rPr>
                <w:b/>
                <w:bCs/>
                <w:color w:val="0000FF"/>
              </w:rPr>
              <w:t>ASRF</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CB61F22" w14:textId="02C03E22" w:rsidR="00D664B7" w:rsidRPr="00D664B7" w:rsidRDefault="00D664B7" w:rsidP="00D664B7">
            <w:pPr>
              <w:spacing w:before="0" w:after="0"/>
              <w:rPr>
                <w:b/>
                <w:bCs/>
                <w:color w:val="0000FF"/>
              </w:rPr>
            </w:pPr>
            <w:r w:rsidRPr="00D664B7">
              <w:rPr>
                <w:b/>
                <w:bCs/>
                <w:color w:val="0000FF"/>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1D54B5F" w14:textId="241C5D72" w:rsidR="00D664B7" w:rsidRPr="00D664B7" w:rsidRDefault="00D664B7" w:rsidP="00D664B7">
            <w:pPr>
              <w:spacing w:before="0" w:after="0"/>
              <w:rPr>
                <w:b/>
                <w:bCs/>
                <w:color w:val="0000FF"/>
              </w:rPr>
            </w:pPr>
            <w:r w:rsidRPr="00D664B7">
              <w:rPr>
                <w:b/>
                <w:bCs/>
                <w:color w:val="0000FF"/>
              </w:rPr>
              <w:t> </w:t>
            </w: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EB94445" w14:textId="6F39A6A3" w:rsidR="00D664B7" w:rsidRPr="00D664B7" w:rsidRDefault="00D664B7" w:rsidP="00D664B7">
            <w:pPr>
              <w:spacing w:before="0" w:after="0"/>
              <w:rPr>
                <w:b/>
                <w:bCs/>
                <w:color w:val="0000FF"/>
              </w:rPr>
            </w:pPr>
            <w:r w:rsidRPr="00D664B7">
              <w:rPr>
                <w:b/>
                <w:bCs/>
                <w:color w:val="0000FF"/>
              </w:rPr>
              <w:t>C</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47CCCDA" w14:textId="5A0494EC" w:rsidR="00D664B7" w:rsidRPr="009711D7" w:rsidRDefault="00D664B7" w:rsidP="00D664B7">
            <w:pPr>
              <w:spacing w:before="0" w:after="0"/>
            </w:pPr>
            <w:r w:rsidRPr="009711D7">
              <w:rPr>
                <w:b/>
                <w:bCs/>
                <w:color w:val="0000FF"/>
              </w:rPr>
              <w:t>Account Servicer Transaction Identification</w:t>
            </w:r>
          </w:p>
        </w:tc>
      </w:tr>
      <w:tr w:rsidR="00D664B7" w:rsidRPr="00C32F91" w14:paraId="3284E26E" w14:textId="77777777" w:rsidTr="00D664B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BB0C835" w14:textId="77777777" w:rsidR="00D664B7" w:rsidRPr="00D664B7" w:rsidRDefault="00D664B7" w:rsidP="00D664B7">
            <w:pPr>
              <w:spacing w:before="0" w:after="0"/>
              <w:rPr>
                <w:b/>
                <w:bCs/>
                <w:color w:val="0000FF"/>
              </w:rPr>
            </w:pP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7FD42FE" w14:textId="5CC5A5C4" w:rsidR="00D664B7" w:rsidRPr="00D664B7" w:rsidRDefault="00D664B7" w:rsidP="00D664B7">
            <w:pPr>
              <w:spacing w:before="0" w:after="0"/>
              <w:rPr>
                <w:b/>
                <w:bCs/>
                <w:color w:val="0000FF"/>
              </w:rPr>
            </w:pPr>
            <w:r w:rsidRPr="00D664B7">
              <w:rPr>
                <w:b/>
                <w:bCs/>
                <w:color w:val="0000FF"/>
              </w:rPr>
              <w:t>or</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9FFC46A" w14:textId="5A41EE8E" w:rsidR="00D664B7" w:rsidRPr="00D664B7" w:rsidRDefault="00D664B7" w:rsidP="00D664B7">
            <w:pPr>
              <w:spacing w:before="0" w:after="0"/>
              <w:rPr>
                <w:b/>
                <w:bCs/>
                <w:color w:val="0000FF"/>
              </w:rPr>
            </w:pPr>
            <w:r w:rsidRPr="00D664B7">
              <w:rPr>
                <w:b/>
                <w:bCs/>
                <w:color w:val="0000FF"/>
              </w:rPr>
              <w:t>MITI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41F14EA" w14:textId="11BAB7AD" w:rsidR="00D664B7" w:rsidRPr="00D664B7" w:rsidRDefault="00D664B7" w:rsidP="00D664B7">
            <w:pPr>
              <w:spacing w:before="0" w:after="0"/>
              <w:rPr>
                <w:b/>
                <w:bCs/>
                <w:color w:val="0000FF"/>
              </w:rPr>
            </w:pPr>
            <w:r w:rsidRPr="00D664B7">
              <w:rPr>
                <w:b/>
                <w:bCs/>
                <w:color w:val="0000FF"/>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77218E6" w14:textId="43251016" w:rsidR="00D664B7" w:rsidRPr="00D664B7" w:rsidRDefault="00D664B7" w:rsidP="00D664B7">
            <w:pPr>
              <w:spacing w:before="0" w:after="0"/>
              <w:rPr>
                <w:b/>
                <w:bCs/>
                <w:color w:val="0000FF"/>
              </w:rPr>
            </w:pPr>
            <w:r w:rsidRPr="00D664B7">
              <w:rPr>
                <w:b/>
                <w:bCs/>
                <w:color w:val="0000FF"/>
              </w:rPr>
              <w:t> </w:t>
            </w: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F31D266" w14:textId="7FE6E438" w:rsidR="00D664B7" w:rsidRPr="00D664B7" w:rsidRDefault="00D664B7" w:rsidP="00D664B7">
            <w:pPr>
              <w:spacing w:before="0" w:after="0"/>
              <w:rPr>
                <w:b/>
                <w:bCs/>
                <w:color w:val="0000FF"/>
              </w:rPr>
            </w:pPr>
            <w:r w:rsidRPr="00D664B7">
              <w:rPr>
                <w:b/>
                <w:bCs/>
                <w:color w:val="0000FF"/>
              </w:rPr>
              <w:t>C</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5615849" w14:textId="7C4CB9B4" w:rsidR="00D664B7" w:rsidRPr="009711D7" w:rsidRDefault="00D664B7" w:rsidP="00D664B7">
            <w:pPr>
              <w:spacing w:before="0" w:after="0"/>
            </w:pPr>
            <w:r w:rsidRPr="009711D7">
              <w:rPr>
                <w:b/>
                <w:bCs/>
                <w:color w:val="0000FF"/>
              </w:rPr>
              <w:t>Market Infrastructure Transaction Identification</w:t>
            </w:r>
          </w:p>
        </w:tc>
      </w:tr>
      <w:tr w:rsidR="00D664B7" w:rsidRPr="00C32F91" w14:paraId="6228E891" w14:textId="77777777" w:rsidTr="00D664B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EEF5DD2" w14:textId="77777777" w:rsidR="00D664B7" w:rsidRPr="00D664B7" w:rsidRDefault="00D664B7" w:rsidP="00D664B7">
            <w:pPr>
              <w:spacing w:before="0" w:after="0"/>
              <w:rPr>
                <w:b/>
                <w:bCs/>
                <w:color w:val="0000FF"/>
              </w:rPr>
            </w:pP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FEEFC2F" w14:textId="25753BE1" w:rsidR="00D664B7" w:rsidRPr="00D664B7" w:rsidRDefault="00D664B7" w:rsidP="00D664B7">
            <w:pPr>
              <w:spacing w:before="0" w:after="0"/>
              <w:rPr>
                <w:b/>
                <w:bCs/>
                <w:color w:val="0000FF"/>
              </w:rPr>
            </w:pPr>
            <w:r w:rsidRPr="00D664B7">
              <w:rPr>
                <w:b/>
                <w:bCs/>
                <w:color w:val="0000FF"/>
              </w:rPr>
              <w:t>or</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E4D6811" w14:textId="29B6FFB3" w:rsidR="00D664B7" w:rsidRPr="00D664B7" w:rsidRDefault="00D664B7" w:rsidP="00D664B7">
            <w:pPr>
              <w:spacing w:before="0" w:after="0"/>
              <w:rPr>
                <w:b/>
                <w:bCs/>
                <w:color w:val="0000FF"/>
              </w:rPr>
            </w:pPr>
            <w:r w:rsidRPr="00D664B7">
              <w:rPr>
                <w:b/>
                <w:bCs/>
                <w:color w:val="0000FF"/>
              </w:rPr>
              <w:t>PCTI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A9E61F0" w14:textId="57CE3C71" w:rsidR="00D664B7" w:rsidRPr="00D664B7" w:rsidRDefault="00D664B7" w:rsidP="00D664B7">
            <w:pPr>
              <w:spacing w:before="0" w:after="0"/>
              <w:rPr>
                <w:b/>
                <w:bCs/>
                <w:color w:val="0000FF"/>
              </w:rPr>
            </w:pPr>
            <w:r w:rsidRPr="00D664B7">
              <w:rPr>
                <w:b/>
                <w:bCs/>
                <w:color w:val="0000FF"/>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9202781" w14:textId="1DF19DE2" w:rsidR="00D664B7" w:rsidRPr="00D664B7" w:rsidRDefault="00D664B7" w:rsidP="00D664B7">
            <w:pPr>
              <w:spacing w:before="0" w:after="0"/>
              <w:rPr>
                <w:b/>
                <w:bCs/>
                <w:color w:val="0000FF"/>
              </w:rPr>
            </w:pPr>
            <w:r w:rsidRPr="00D664B7">
              <w:rPr>
                <w:b/>
                <w:bCs/>
                <w:color w:val="0000FF"/>
              </w:rPr>
              <w:t> </w:t>
            </w: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1984851" w14:textId="5942B0FB" w:rsidR="00D664B7" w:rsidRPr="00D664B7" w:rsidRDefault="00D664B7" w:rsidP="00D664B7">
            <w:pPr>
              <w:spacing w:before="0" w:after="0"/>
              <w:rPr>
                <w:b/>
                <w:bCs/>
                <w:color w:val="0000FF"/>
              </w:rPr>
            </w:pPr>
            <w:r w:rsidRPr="00D664B7">
              <w:rPr>
                <w:b/>
                <w:bCs/>
                <w:color w:val="0000FF"/>
              </w:rPr>
              <w:t>C</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A1B3E11" w14:textId="16AB82B1" w:rsidR="00D664B7" w:rsidRPr="009711D7" w:rsidRDefault="00D664B7" w:rsidP="00D664B7">
            <w:pPr>
              <w:spacing w:before="0" w:after="0"/>
            </w:pPr>
            <w:r w:rsidRPr="009711D7">
              <w:rPr>
                <w:b/>
                <w:bCs/>
                <w:color w:val="0000FF"/>
              </w:rPr>
              <w:t>Processor Transaction Identification</w:t>
            </w:r>
          </w:p>
        </w:tc>
      </w:tr>
    </w:tbl>
    <w:p w14:paraId="679CA8C1" w14:textId="77777777" w:rsidR="00C32F91" w:rsidRPr="00C32F91" w:rsidRDefault="00C32F91" w:rsidP="00F3702B">
      <w:pPr>
        <w:spacing w:before="0" w:after="0"/>
      </w:pPr>
    </w:p>
    <w:p w14:paraId="0C4F6878" w14:textId="25B9E541" w:rsidR="00C0124B" w:rsidRPr="009711D7" w:rsidRDefault="00C0124B" w:rsidP="009711D7">
      <w:pPr>
        <w:spacing w:before="0" w:after="0"/>
      </w:pPr>
      <w:r w:rsidRPr="009711D7">
        <w:t>DEFINITION</w:t>
      </w:r>
    </w:p>
    <w:p w14:paraId="5D676A08" w14:textId="77777777" w:rsidR="00C0124B" w:rsidRPr="009711D7" w:rsidRDefault="00C0124B" w:rsidP="009711D7">
      <w:pPr>
        <w:spacing w:before="0" w:after="0"/>
      </w:pPr>
      <w:r w:rsidRPr="009711D7">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B450DE" w:rsidRPr="00B450DE" w14:paraId="0810F322" w14:textId="77777777" w:rsidTr="009711D7">
        <w:trPr>
          <w:tblCellSpacing w:w="15" w:type="dxa"/>
        </w:trPr>
        <w:tc>
          <w:tcPr>
            <w:tcW w:w="641" w:type="pct"/>
            <w:shd w:val="clear" w:color="auto" w:fill="BFBFBF" w:themeFill="background1" w:themeFillShade="BF"/>
          </w:tcPr>
          <w:p w14:paraId="569D232B" w14:textId="3C321F28" w:rsidR="00B450DE" w:rsidRPr="009711D7" w:rsidRDefault="00B450DE" w:rsidP="00F3702B">
            <w:pPr>
              <w:spacing w:before="0" w:after="0"/>
              <w:rPr>
                <w:b/>
                <w:bCs/>
                <w:color w:val="0000FF"/>
              </w:rPr>
            </w:pPr>
            <w:r w:rsidRPr="009711D7">
              <w:rPr>
                <w:b/>
                <w:bCs/>
                <w:color w:val="0000FF"/>
              </w:rPr>
              <w:t>ASRF</w:t>
            </w:r>
          </w:p>
        </w:tc>
        <w:tc>
          <w:tcPr>
            <w:tcW w:w="986" w:type="pct"/>
            <w:shd w:val="clear" w:color="auto" w:fill="BFBFBF" w:themeFill="background1" w:themeFillShade="BF"/>
          </w:tcPr>
          <w:p w14:paraId="655AFFFC" w14:textId="36C8B7EB" w:rsidR="00B450DE" w:rsidRPr="009711D7" w:rsidRDefault="00B450DE" w:rsidP="00F3702B">
            <w:pPr>
              <w:spacing w:before="0" w:after="0"/>
              <w:rPr>
                <w:b/>
                <w:bCs/>
                <w:color w:val="0000FF"/>
              </w:rPr>
            </w:pPr>
            <w:r w:rsidRPr="009711D7">
              <w:rPr>
                <w:b/>
                <w:bCs/>
                <w:color w:val="0000FF"/>
              </w:rPr>
              <w:t>Account Servicer Transaction Identification</w:t>
            </w:r>
          </w:p>
        </w:tc>
        <w:tc>
          <w:tcPr>
            <w:tcW w:w="3303" w:type="pct"/>
            <w:shd w:val="clear" w:color="auto" w:fill="BFBFBF" w:themeFill="background1" w:themeFillShade="BF"/>
          </w:tcPr>
          <w:p w14:paraId="6F1B5ECE" w14:textId="0553FA07" w:rsidR="00B450DE" w:rsidRPr="009711D7" w:rsidRDefault="00E85309" w:rsidP="00F3702B">
            <w:pPr>
              <w:spacing w:before="0" w:after="0"/>
              <w:rPr>
                <w:b/>
                <w:bCs/>
                <w:color w:val="0000FF"/>
              </w:rPr>
            </w:pPr>
            <w:r w:rsidRPr="009711D7">
              <w:rPr>
                <w:b/>
                <w:bCs/>
                <w:color w:val="0000FF"/>
              </w:rPr>
              <w:t>Unambiguous identification of the transaction as known by the account servicer.</w:t>
            </w:r>
          </w:p>
        </w:tc>
      </w:tr>
      <w:tr w:rsidR="00C0124B" w:rsidRPr="00C32F91" w14:paraId="1CA26031" w14:textId="77777777" w:rsidTr="009711D7">
        <w:trPr>
          <w:tblCellSpacing w:w="15" w:type="dxa"/>
        </w:trPr>
        <w:tc>
          <w:tcPr>
            <w:tcW w:w="641" w:type="pct"/>
            <w:hideMark/>
          </w:tcPr>
          <w:p w14:paraId="635B95B6" w14:textId="26A0650B" w:rsidR="00C0124B" w:rsidRPr="009711D7" w:rsidRDefault="00C0124B" w:rsidP="009711D7">
            <w:pPr>
              <w:spacing w:before="0" w:after="0"/>
            </w:pPr>
            <w:r w:rsidRPr="009711D7">
              <w:t>BYPR</w:t>
            </w:r>
          </w:p>
        </w:tc>
        <w:tc>
          <w:tcPr>
            <w:tcW w:w="986" w:type="pct"/>
            <w:hideMark/>
          </w:tcPr>
          <w:p w14:paraId="4B8B5B08" w14:textId="23D148BB" w:rsidR="00C0124B" w:rsidRPr="009711D7" w:rsidRDefault="00C0124B" w:rsidP="009711D7">
            <w:pPr>
              <w:spacing w:before="0" w:after="0"/>
            </w:pPr>
            <w:r w:rsidRPr="009711D7">
              <w:t>Buyer Protection Instruction Reference</w:t>
            </w:r>
          </w:p>
        </w:tc>
        <w:tc>
          <w:tcPr>
            <w:tcW w:w="3303" w:type="pct"/>
            <w:hideMark/>
          </w:tcPr>
          <w:p w14:paraId="3C301BAC" w14:textId="088192C5" w:rsidR="00C0124B" w:rsidRPr="009711D7" w:rsidRDefault="00C0124B" w:rsidP="009711D7">
            <w:pPr>
              <w:spacing w:before="0" w:after="0"/>
            </w:pPr>
            <w:r w:rsidRPr="009711D7">
              <w:t>Buyer Protection Instruction Identification assigned by the CSD when an instruction has been entered by the buyer.</w:t>
            </w:r>
          </w:p>
        </w:tc>
      </w:tr>
      <w:tr w:rsidR="00C0124B" w:rsidRPr="00C0124B" w14:paraId="7CB1A5EB" w14:textId="77777777" w:rsidTr="009711D7">
        <w:trPr>
          <w:tblCellSpacing w:w="15" w:type="dxa"/>
        </w:trPr>
        <w:tc>
          <w:tcPr>
            <w:tcW w:w="641" w:type="pct"/>
            <w:shd w:val="clear" w:color="auto" w:fill="FFFFFF"/>
            <w:hideMark/>
          </w:tcPr>
          <w:p w14:paraId="1C50EEF3" w14:textId="653A062E" w:rsidR="00C0124B" w:rsidRPr="009711D7" w:rsidRDefault="00C0124B" w:rsidP="009711D7">
            <w:pPr>
              <w:spacing w:before="0" w:after="0"/>
            </w:pPr>
            <w:r w:rsidRPr="009711D7">
              <w:t>CACN</w:t>
            </w:r>
          </w:p>
        </w:tc>
        <w:tc>
          <w:tcPr>
            <w:tcW w:w="986" w:type="pct"/>
            <w:shd w:val="clear" w:color="auto" w:fill="FFFFFF"/>
            <w:hideMark/>
          </w:tcPr>
          <w:p w14:paraId="67EBAE20" w14:textId="350E93AE" w:rsidR="00C0124B" w:rsidRPr="009711D7" w:rsidRDefault="00C0124B" w:rsidP="009711D7">
            <w:pPr>
              <w:spacing w:before="0" w:after="0"/>
            </w:pPr>
            <w:r w:rsidRPr="009711D7">
              <w:t>Case Number</w:t>
            </w:r>
          </w:p>
        </w:tc>
        <w:tc>
          <w:tcPr>
            <w:tcW w:w="3303" w:type="pct"/>
            <w:shd w:val="clear" w:color="auto" w:fill="FFFFFF"/>
            <w:hideMark/>
          </w:tcPr>
          <w:p w14:paraId="5783F743" w14:textId="320FAA4D" w:rsidR="00C0124B" w:rsidRPr="009711D7" w:rsidRDefault="00C0124B" w:rsidP="009711D7">
            <w:pPr>
              <w:spacing w:before="0" w:after="0"/>
            </w:pPr>
            <w:r w:rsidRPr="009711D7">
              <w:t>Reference assigned by a court to a class action.</w:t>
            </w:r>
          </w:p>
        </w:tc>
      </w:tr>
      <w:tr w:rsidR="00C0124B" w:rsidRPr="00C0124B" w14:paraId="05AE7C77" w14:textId="77777777" w:rsidTr="009711D7">
        <w:trPr>
          <w:tblCellSpacing w:w="15" w:type="dxa"/>
        </w:trPr>
        <w:tc>
          <w:tcPr>
            <w:tcW w:w="641" w:type="pct"/>
            <w:shd w:val="clear" w:color="auto" w:fill="FFFFFF"/>
            <w:hideMark/>
          </w:tcPr>
          <w:p w14:paraId="46372DBE" w14:textId="7BD912F1" w:rsidR="00C0124B" w:rsidRPr="009711D7" w:rsidRDefault="00C0124B" w:rsidP="009711D7">
            <w:pPr>
              <w:spacing w:before="0" w:after="0"/>
            </w:pPr>
            <w:r w:rsidRPr="009711D7">
              <w:t>COAF</w:t>
            </w:r>
          </w:p>
        </w:tc>
        <w:tc>
          <w:tcPr>
            <w:tcW w:w="986" w:type="pct"/>
            <w:shd w:val="clear" w:color="auto" w:fill="FFFFFF"/>
            <w:hideMark/>
          </w:tcPr>
          <w:p w14:paraId="4DE2B826" w14:textId="0FEEE0DD" w:rsidR="00C0124B" w:rsidRPr="009711D7" w:rsidRDefault="00C0124B" w:rsidP="009711D7">
            <w:pPr>
              <w:spacing w:before="0" w:after="0"/>
            </w:pPr>
            <w:r w:rsidRPr="009711D7">
              <w:t>Official Corporate Action Event Reference</w:t>
            </w:r>
          </w:p>
        </w:tc>
        <w:tc>
          <w:tcPr>
            <w:tcW w:w="3303" w:type="pct"/>
            <w:shd w:val="clear" w:color="auto" w:fill="FFFFFF"/>
            <w:hideMark/>
          </w:tcPr>
          <w:p w14:paraId="0DBF79C0" w14:textId="54ACE547" w:rsidR="00C0124B" w:rsidRPr="009711D7" w:rsidRDefault="00C0124B" w:rsidP="009711D7">
            <w:pPr>
              <w:spacing w:before="0" w:after="0"/>
            </w:pPr>
            <w:r w:rsidRPr="009711D7">
              <w:t>Official and unique reference assigned by the official central body/entity within each market at the beginning of a corporate action event.</w:t>
            </w:r>
          </w:p>
        </w:tc>
      </w:tr>
      <w:tr w:rsidR="00C0124B" w:rsidRPr="00C0124B" w14:paraId="31B57A29" w14:textId="77777777" w:rsidTr="009711D7">
        <w:trPr>
          <w:tblCellSpacing w:w="15" w:type="dxa"/>
        </w:trPr>
        <w:tc>
          <w:tcPr>
            <w:tcW w:w="641" w:type="pct"/>
            <w:shd w:val="clear" w:color="auto" w:fill="FFFFFF"/>
            <w:hideMark/>
          </w:tcPr>
          <w:p w14:paraId="11E9A02C" w14:textId="65B11391" w:rsidR="00C0124B" w:rsidRPr="009711D7" w:rsidRDefault="00C0124B" w:rsidP="009711D7">
            <w:pPr>
              <w:spacing w:before="0" w:after="0"/>
            </w:pPr>
            <w:r w:rsidRPr="009711D7">
              <w:t>CORP</w:t>
            </w:r>
          </w:p>
        </w:tc>
        <w:tc>
          <w:tcPr>
            <w:tcW w:w="986" w:type="pct"/>
            <w:shd w:val="clear" w:color="auto" w:fill="FFFFFF"/>
            <w:hideMark/>
          </w:tcPr>
          <w:p w14:paraId="4AB281A3" w14:textId="53F16795" w:rsidR="00C0124B" w:rsidRPr="009711D7" w:rsidRDefault="00C0124B" w:rsidP="009711D7">
            <w:pPr>
              <w:spacing w:before="0" w:after="0"/>
            </w:pPr>
            <w:r w:rsidRPr="009711D7">
              <w:t>Corporate Action Reference</w:t>
            </w:r>
          </w:p>
        </w:tc>
        <w:tc>
          <w:tcPr>
            <w:tcW w:w="3303" w:type="pct"/>
            <w:shd w:val="clear" w:color="auto" w:fill="FFFFFF"/>
            <w:hideMark/>
          </w:tcPr>
          <w:p w14:paraId="3D243942" w14:textId="2F210CE6" w:rsidR="00C0124B" w:rsidRPr="009711D7" w:rsidRDefault="00C0124B" w:rsidP="009711D7">
            <w:pPr>
              <w:spacing w:before="0" w:after="0"/>
            </w:pPr>
            <w:r w:rsidRPr="009711D7">
              <w:t>Reference assigned by the account servicer to unambiguously identify a corporate action event.</w:t>
            </w:r>
          </w:p>
        </w:tc>
      </w:tr>
      <w:tr w:rsidR="00975643" w:rsidRPr="00975643" w14:paraId="69F3EFC4" w14:textId="77777777" w:rsidTr="009711D7">
        <w:trPr>
          <w:tblCellSpacing w:w="15" w:type="dxa"/>
        </w:trPr>
        <w:tc>
          <w:tcPr>
            <w:tcW w:w="641" w:type="pct"/>
            <w:shd w:val="clear" w:color="auto" w:fill="BFBFBF" w:themeFill="background1" w:themeFillShade="BF"/>
          </w:tcPr>
          <w:p w14:paraId="03E460C1" w14:textId="34CD712D" w:rsidR="00975643" w:rsidRPr="009711D7" w:rsidRDefault="00975643" w:rsidP="00C0124B">
            <w:pPr>
              <w:spacing w:before="0" w:after="0"/>
              <w:rPr>
                <w:b/>
                <w:bCs/>
                <w:color w:val="0000FF"/>
              </w:rPr>
            </w:pPr>
            <w:r w:rsidRPr="009711D7">
              <w:rPr>
                <w:b/>
                <w:bCs/>
                <w:color w:val="0000FF"/>
              </w:rPr>
              <w:t>MITI</w:t>
            </w:r>
          </w:p>
        </w:tc>
        <w:tc>
          <w:tcPr>
            <w:tcW w:w="986" w:type="pct"/>
            <w:shd w:val="clear" w:color="auto" w:fill="BFBFBF" w:themeFill="background1" w:themeFillShade="BF"/>
          </w:tcPr>
          <w:p w14:paraId="6B607E17" w14:textId="43197D98" w:rsidR="00975643" w:rsidRPr="009711D7" w:rsidRDefault="00975643" w:rsidP="00C0124B">
            <w:pPr>
              <w:spacing w:before="0" w:after="0"/>
              <w:rPr>
                <w:b/>
                <w:bCs/>
                <w:color w:val="0000FF"/>
              </w:rPr>
            </w:pPr>
            <w:r w:rsidRPr="009711D7">
              <w:rPr>
                <w:b/>
                <w:bCs/>
                <w:color w:val="0000FF"/>
              </w:rPr>
              <w:t>Market Infrastructure Transaction Identification</w:t>
            </w:r>
          </w:p>
        </w:tc>
        <w:tc>
          <w:tcPr>
            <w:tcW w:w="3303" w:type="pct"/>
            <w:shd w:val="clear" w:color="auto" w:fill="BFBFBF" w:themeFill="background1" w:themeFillShade="BF"/>
          </w:tcPr>
          <w:p w14:paraId="6FD2181C" w14:textId="73B803AA" w:rsidR="00975643" w:rsidRPr="009711D7" w:rsidRDefault="00975643" w:rsidP="00C0124B">
            <w:pPr>
              <w:spacing w:before="0" w:after="0"/>
              <w:rPr>
                <w:b/>
                <w:bCs/>
                <w:color w:val="0000FF"/>
              </w:rPr>
            </w:pPr>
            <w:r w:rsidRPr="009711D7">
              <w:rPr>
                <w:b/>
                <w:bCs/>
                <w:color w:val="0000FF"/>
              </w:rPr>
              <w:t>Identification of a transaction assigned by a market infrastructure other than a central securities depository, for example, Target2-Securities.</w:t>
            </w:r>
          </w:p>
        </w:tc>
      </w:tr>
      <w:tr w:rsidR="00791A3F" w:rsidRPr="00791A3F" w14:paraId="09E1145C" w14:textId="77777777" w:rsidTr="009711D7">
        <w:trPr>
          <w:tblCellSpacing w:w="15" w:type="dxa"/>
        </w:trPr>
        <w:tc>
          <w:tcPr>
            <w:tcW w:w="641" w:type="pct"/>
            <w:shd w:val="clear" w:color="auto" w:fill="BFBFBF" w:themeFill="background1" w:themeFillShade="BF"/>
          </w:tcPr>
          <w:p w14:paraId="1319BEFB" w14:textId="350F152C" w:rsidR="00791A3F" w:rsidRPr="009711D7" w:rsidRDefault="00791A3F" w:rsidP="00C0124B">
            <w:pPr>
              <w:spacing w:before="0" w:after="0"/>
              <w:rPr>
                <w:b/>
                <w:bCs/>
                <w:color w:val="0000FF"/>
              </w:rPr>
            </w:pPr>
            <w:r w:rsidRPr="009711D7">
              <w:rPr>
                <w:b/>
                <w:bCs/>
                <w:color w:val="0000FF"/>
              </w:rPr>
              <w:t>PCTI</w:t>
            </w:r>
          </w:p>
        </w:tc>
        <w:tc>
          <w:tcPr>
            <w:tcW w:w="986" w:type="pct"/>
            <w:shd w:val="clear" w:color="auto" w:fill="BFBFBF" w:themeFill="background1" w:themeFillShade="BF"/>
          </w:tcPr>
          <w:p w14:paraId="5DC069FD" w14:textId="05F8DF41" w:rsidR="00791A3F" w:rsidRPr="009711D7" w:rsidRDefault="00791A3F" w:rsidP="00C0124B">
            <w:pPr>
              <w:spacing w:before="0" w:after="0"/>
              <w:rPr>
                <w:b/>
                <w:bCs/>
                <w:color w:val="0000FF"/>
              </w:rPr>
            </w:pPr>
            <w:r w:rsidRPr="009711D7">
              <w:rPr>
                <w:b/>
                <w:bCs/>
                <w:color w:val="0000FF"/>
              </w:rPr>
              <w:t>Processor Transaction Identification</w:t>
            </w:r>
          </w:p>
        </w:tc>
        <w:tc>
          <w:tcPr>
            <w:tcW w:w="3303" w:type="pct"/>
            <w:shd w:val="clear" w:color="auto" w:fill="BFBFBF" w:themeFill="background1" w:themeFillShade="BF"/>
          </w:tcPr>
          <w:p w14:paraId="39AF01B3" w14:textId="71028A18" w:rsidR="00791A3F" w:rsidRPr="009711D7" w:rsidRDefault="00011C59" w:rsidP="00C0124B">
            <w:pPr>
              <w:spacing w:before="0" w:after="0"/>
              <w:rPr>
                <w:b/>
                <w:bCs/>
                <w:color w:val="0000FF"/>
              </w:rPr>
            </w:pPr>
            <w:r w:rsidRPr="00011C59">
              <w:rPr>
                <w:b/>
                <w:bCs/>
                <w:color w:val="0000FF"/>
              </w:rPr>
              <w:t>Identification of the transaction assigned by the processor of the instruction</w:t>
            </w:r>
            <w:r w:rsidR="00977A43">
              <w:rPr>
                <w:b/>
                <w:bCs/>
                <w:color w:val="0000FF"/>
              </w:rPr>
              <w:t>,</w:t>
            </w:r>
            <w:r w:rsidRPr="00011C59">
              <w:rPr>
                <w:b/>
                <w:bCs/>
                <w:color w:val="0000FF"/>
              </w:rPr>
              <w:t xml:space="preserve"> other than the account owner</w:t>
            </w:r>
            <w:r w:rsidR="00977A43">
              <w:rPr>
                <w:b/>
                <w:bCs/>
                <w:color w:val="0000FF"/>
              </w:rPr>
              <w:t>,</w:t>
            </w:r>
            <w:r w:rsidRPr="00011C59">
              <w:rPr>
                <w:b/>
                <w:bCs/>
                <w:color w:val="0000FF"/>
              </w:rPr>
              <w:t xml:space="preserve"> the account service</w:t>
            </w:r>
            <w:r w:rsidR="00977A43">
              <w:rPr>
                <w:b/>
                <w:bCs/>
                <w:color w:val="0000FF"/>
              </w:rPr>
              <w:t>r, or</w:t>
            </w:r>
            <w:r w:rsidRPr="00011C59">
              <w:rPr>
                <w:b/>
                <w:bCs/>
                <w:color w:val="0000FF"/>
              </w:rPr>
              <w:t xml:space="preserve"> the market infrastructure.</w:t>
            </w:r>
          </w:p>
        </w:tc>
      </w:tr>
      <w:tr w:rsidR="00C0124B" w:rsidRPr="00C0124B" w14:paraId="1ADB947E" w14:textId="77777777" w:rsidTr="009711D7">
        <w:trPr>
          <w:tblCellSpacing w:w="15" w:type="dxa"/>
        </w:trPr>
        <w:tc>
          <w:tcPr>
            <w:tcW w:w="641" w:type="pct"/>
            <w:shd w:val="clear" w:color="auto" w:fill="FFFFFF"/>
            <w:hideMark/>
          </w:tcPr>
          <w:p w14:paraId="1A1C40ED" w14:textId="2A544AAA" w:rsidR="00C0124B" w:rsidRPr="009711D7" w:rsidRDefault="00C0124B" w:rsidP="009711D7">
            <w:pPr>
              <w:spacing w:before="0" w:after="0"/>
            </w:pPr>
            <w:r w:rsidRPr="009711D7">
              <w:lastRenderedPageBreak/>
              <w:t>PREV</w:t>
            </w:r>
          </w:p>
        </w:tc>
        <w:tc>
          <w:tcPr>
            <w:tcW w:w="986" w:type="pct"/>
            <w:shd w:val="clear" w:color="auto" w:fill="FFFFFF"/>
            <w:hideMark/>
          </w:tcPr>
          <w:p w14:paraId="48F38942" w14:textId="31210BF1" w:rsidR="00C0124B" w:rsidRPr="009711D7" w:rsidRDefault="00C0124B" w:rsidP="009711D7">
            <w:pPr>
              <w:spacing w:before="0" w:after="0"/>
            </w:pPr>
            <w:r w:rsidRPr="009711D7">
              <w:t>Previous Message Reference</w:t>
            </w:r>
          </w:p>
        </w:tc>
        <w:tc>
          <w:tcPr>
            <w:tcW w:w="3303" w:type="pct"/>
            <w:shd w:val="clear" w:color="auto" w:fill="FFFFFF"/>
            <w:hideMark/>
          </w:tcPr>
          <w:p w14:paraId="41E5758E" w14:textId="10DE57AE" w:rsidR="00C0124B" w:rsidRPr="009711D7" w:rsidRDefault="00C0124B" w:rsidP="009711D7">
            <w:pPr>
              <w:spacing w:before="0" w:after="0"/>
            </w:pPr>
            <w:r w:rsidRPr="009711D7">
              <w:t>Message reference of the linked message which was previously sent.</w:t>
            </w:r>
          </w:p>
        </w:tc>
      </w:tr>
      <w:tr w:rsidR="00C0124B" w:rsidRPr="00C0124B" w14:paraId="574429EC" w14:textId="77777777" w:rsidTr="009711D7">
        <w:trPr>
          <w:tblCellSpacing w:w="15" w:type="dxa"/>
        </w:trPr>
        <w:tc>
          <w:tcPr>
            <w:tcW w:w="641" w:type="pct"/>
            <w:shd w:val="clear" w:color="auto" w:fill="FFFFFF"/>
            <w:hideMark/>
          </w:tcPr>
          <w:p w14:paraId="74DC5952" w14:textId="74E33556" w:rsidR="00C0124B" w:rsidRPr="009711D7" w:rsidRDefault="00C0124B" w:rsidP="009711D7">
            <w:pPr>
              <w:spacing w:before="0" w:after="0"/>
            </w:pPr>
            <w:r w:rsidRPr="009711D7">
              <w:t>RELA</w:t>
            </w:r>
          </w:p>
        </w:tc>
        <w:tc>
          <w:tcPr>
            <w:tcW w:w="986" w:type="pct"/>
            <w:shd w:val="clear" w:color="auto" w:fill="FFFFFF"/>
            <w:hideMark/>
          </w:tcPr>
          <w:p w14:paraId="445B9DCB" w14:textId="45E0716E" w:rsidR="00C0124B" w:rsidRPr="009711D7" w:rsidRDefault="00C0124B" w:rsidP="009711D7">
            <w:pPr>
              <w:spacing w:before="0" w:after="0"/>
            </w:pPr>
            <w:r w:rsidRPr="009711D7">
              <w:t>Related Message Reference</w:t>
            </w:r>
          </w:p>
        </w:tc>
        <w:tc>
          <w:tcPr>
            <w:tcW w:w="3303" w:type="pct"/>
            <w:shd w:val="clear" w:color="auto" w:fill="FFFFFF"/>
            <w:hideMark/>
          </w:tcPr>
          <w:p w14:paraId="09C14A18" w14:textId="6175F94C" w:rsidR="00C0124B" w:rsidRPr="009711D7" w:rsidRDefault="00C0124B" w:rsidP="009711D7">
            <w:pPr>
              <w:spacing w:before="0" w:after="0"/>
            </w:pPr>
            <w:r w:rsidRPr="009711D7">
              <w:t>Message reference of the linked message which was previously received.</w:t>
            </w:r>
          </w:p>
        </w:tc>
      </w:tr>
    </w:tbl>
    <w:p w14:paraId="71B128CD" w14:textId="77777777" w:rsidR="00F3702B" w:rsidRDefault="00F3702B" w:rsidP="00C0124B">
      <w:pPr>
        <w:spacing w:before="0" w:after="0"/>
      </w:pPr>
    </w:p>
    <w:p w14:paraId="6D092D34" w14:textId="0A2CBF3C" w:rsidR="00C0124B" w:rsidRPr="009711D7" w:rsidRDefault="00C0124B" w:rsidP="009711D7">
      <w:pPr>
        <w:spacing w:before="0" w:after="0"/>
      </w:pPr>
      <w:r w:rsidRPr="009711D7">
        <w:t>NETWORK VALIDATED RULES</w:t>
      </w:r>
    </w:p>
    <w:p w14:paraId="1803A9EC" w14:textId="47CEB101" w:rsidR="00A153A8" w:rsidRPr="009711D7" w:rsidRDefault="00C0124B" w:rsidP="009711D7">
      <w:pPr>
        <w:spacing w:before="0" w:after="0"/>
      </w:pPr>
      <w:r w:rsidRPr="009711D7">
        <w:t>Reference must not start or end with a slash '/' and must not contain two consecutive slashes '//' (Error code(s): T26).</w:t>
      </w:r>
    </w:p>
    <w:p w14:paraId="1D2B4FFB" w14:textId="78149826" w:rsidR="001C1AAA" w:rsidRDefault="001C1AAA" w:rsidP="001C1AAA"/>
    <w:p w14:paraId="67BC3B76" w14:textId="77777777" w:rsidR="001C1AAA" w:rsidRPr="00BB5AE9" w:rsidRDefault="001C1AAA" w:rsidP="00A31E1B">
      <w:pPr>
        <w:pStyle w:val="ListParagraph"/>
        <w:numPr>
          <w:ilvl w:val="0"/>
          <w:numId w:val="43"/>
        </w:numPr>
        <w:rPr>
          <w:b/>
          <w:sz w:val="28"/>
          <w:szCs w:val="28"/>
        </w:rPr>
      </w:pPr>
      <w:r w:rsidRPr="00BB5AE9">
        <w:rPr>
          <w:b/>
          <w:sz w:val="28"/>
          <w:szCs w:val="28"/>
        </w:rPr>
        <w:t>MT 567 Format Specifications</w:t>
      </w:r>
    </w:p>
    <w:tbl>
      <w:tblPr>
        <w:tblW w:w="50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23"/>
        <w:gridCol w:w="533"/>
        <w:gridCol w:w="888"/>
        <w:gridCol w:w="1440"/>
        <w:gridCol w:w="2380"/>
        <w:gridCol w:w="1440"/>
        <w:gridCol w:w="1269"/>
      </w:tblGrid>
      <w:tr w:rsidR="00AB557E" w:rsidRPr="00D157AA" w14:paraId="3113E73B"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61B67E30" w14:textId="68F05619" w:rsidR="00AB557E" w:rsidRPr="009711D7" w:rsidRDefault="00AB557E" w:rsidP="009711D7">
            <w:pPr>
              <w:spacing w:before="0" w:after="0"/>
              <w:rPr>
                <w:rFonts w:eastAsia="Times New Roman"/>
                <w:szCs w:val="24"/>
                <w:lang w:val="en-US"/>
              </w:rPr>
            </w:pPr>
            <w:r w:rsidRPr="009711D7">
              <w:rPr>
                <w:rFonts w:eastAsia="Times New Roman"/>
                <w:szCs w:val="24"/>
                <w:lang w:val="en-US"/>
              </w:rPr>
              <w:t>-----&gt; Optional Repetitive Sequence C Market Claim Details</w:t>
            </w:r>
          </w:p>
        </w:tc>
      </w:tr>
      <w:tr w:rsidR="00AB557E" w:rsidRPr="00D157AA" w14:paraId="411D0C95"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39A9C92" w14:textId="3477F893"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3D757A96" w14:textId="151B7DA3" w:rsidR="00AB557E" w:rsidRPr="009711D7" w:rsidRDefault="00AB557E" w:rsidP="009711D7">
            <w:pPr>
              <w:spacing w:before="0" w:after="0"/>
              <w:rPr>
                <w:rFonts w:eastAsia="Times New Roman"/>
                <w:szCs w:val="24"/>
                <w:lang w:val="en-US"/>
              </w:rPr>
            </w:pPr>
            <w:r w:rsidRPr="009711D7">
              <w:rPr>
                <w:rFonts w:eastAsia="Times New Roman"/>
                <w:szCs w:val="24"/>
                <w:lang w:val="en-US"/>
              </w:rPr>
              <w:t>16R</w:t>
            </w:r>
          </w:p>
        </w:tc>
        <w:tc>
          <w:tcPr>
            <w:tcW w:w="500" w:type="pct"/>
            <w:tcBorders>
              <w:top w:val="outset" w:sz="6" w:space="0" w:color="auto"/>
              <w:left w:val="outset" w:sz="6" w:space="0" w:color="auto"/>
              <w:bottom w:val="outset" w:sz="6" w:space="0" w:color="auto"/>
              <w:right w:val="outset" w:sz="6" w:space="0" w:color="auto"/>
            </w:tcBorders>
            <w:hideMark/>
          </w:tcPr>
          <w:p w14:paraId="5EEC9565" w14:textId="62B8393B"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820" w:type="pct"/>
            <w:tcBorders>
              <w:top w:val="outset" w:sz="6" w:space="0" w:color="auto"/>
              <w:left w:val="outset" w:sz="6" w:space="0" w:color="auto"/>
              <w:bottom w:val="outset" w:sz="6" w:space="0" w:color="auto"/>
              <w:right w:val="outset" w:sz="6" w:space="0" w:color="auto"/>
            </w:tcBorders>
            <w:hideMark/>
          </w:tcPr>
          <w:p w14:paraId="352C39C8" w14:textId="2326BA3F"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1368" w:type="pct"/>
            <w:tcBorders>
              <w:top w:val="outset" w:sz="6" w:space="0" w:color="auto"/>
              <w:left w:val="outset" w:sz="6" w:space="0" w:color="auto"/>
              <w:bottom w:val="outset" w:sz="6" w:space="0" w:color="auto"/>
              <w:right w:val="outset" w:sz="6" w:space="0" w:color="auto"/>
            </w:tcBorders>
            <w:hideMark/>
          </w:tcPr>
          <w:p w14:paraId="7CB16B52" w14:textId="559CE5C8" w:rsidR="00AB557E" w:rsidRPr="009711D7" w:rsidRDefault="00AB557E" w:rsidP="009711D7">
            <w:pPr>
              <w:spacing w:before="0" w:after="0"/>
              <w:rPr>
                <w:rFonts w:eastAsia="Times New Roman"/>
                <w:szCs w:val="24"/>
                <w:lang w:val="en-US"/>
              </w:rPr>
            </w:pPr>
            <w:r w:rsidRPr="009711D7">
              <w:rPr>
                <w:rFonts w:eastAsia="Times New Roman"/>
                <w:szCs w:val="24"/>
                <w:lang w:val="en-US"/>
              </w:rPr>
              <w:t>Start of Block</w:t>
            </w:r>
          </w:p>
        </w:tc>
        <w:tc>
          <w:tcPr>
            <w:tcW w:w="820" w:type="pct"/>
            <w:tcBorders>
              <w:top w:val="outset" w:sz="6" w:space="0" w:color="auto"/>
              <w:left w:val="outset" w:sz="6" w:space="0" w:color="auto"/>
              <w:bottom w:val="outset" w:sz="6" w:space="0" w:color="auto"/>
              <w:right w:val="outset" w:sz="6" w:space="0" w:color="auto"/>
            </w:tcBorders>
            <w:hideMark/>
          </w:tcPr>
          <w:p w14:paraId="3D6F1570" w14:textId="34E7CAB3" w:rsidR="00AB557E" w:rsidRPr="009711D7" w:rsidRDefault="00AB557E" w:rsidP="009711D7">
            <w:pPr>
              <w:spacing w:before="0" w:after="0"/>
              <w:rPr>
                <w:rFonts w:eastAsia="Times New Roman"/>
                <w:szCs w:val="24"/>
                <w:lang w:val="en-US"/>
              </w:rPr>
            </w:pPr>
            <w:r w:rsidRPr="009711D7">
              <w:rPr>
                <w:rFonts w:eastAsia="Times New Roman"/>
                <w:szCs w:val="24"/>
                <w:lang w:val="en-US"/>
              </w:rPr>
              <w:t>MKCDETL</w:t>
            </w:r>
          </w:p>
        </w:tc>
        <w:tc>
          <w:tcPr>
            <w:tcW w:w="609" w:type="pct"/>
            <w:tcBorders>
              <w:top w:val="outset" w:sz="6" w:space="0" w:color="auto"/>
              <w:left w:val="outset" w:sz="6" w:space="0" w:color="auto"/>
              <w:bottom w:val="outset" w:sz="6" w:space="0" w:color="auto"/>
              <w:right w:val="outset" w:sz="6" w:space="0" w:color="auto"/>
            </w:tcBorders>
            <w:hideMark/>
          </w:tcPr>
          <w:p w14:paraId="69962BD9" w14:textId="05D224A2" w:rsidR="00AB557E" w:rsidRPr="009711D7" w:rsidRDefault="00AB557E" w:rsidP="009711D7">
            <w:pPr>
              <w:spacing w:before="0" w:after="0"/>
              <w:rPr>
                <w:rFonts w:eastAsia="Times New Roman"/>
                <w:szCs w:val="24"/>
                <w:lang w:val="en-US"/>
              </w:rPr>
            </w:pPr>
            <w:r w:rsidRPr="009711D7">
              <w:rPr>
                <w:rFonts w:eastAsia="Times New Roman"/>
                <w:szCs w:val="24"/>
                <w:lang w:val="en-US"/>
              </w:rPr>
              <w:t> 31</w:t>
            </w:r>
          </w:p>
        </w:tc>
      </w:tr>
      <w:tr w:rsidR="00AB557E" w:rsidRPr="00D157AA" w14:paraId="52EAAFC5"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278876C" w14:textId="6F36BC3E"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34F0052A" w14:textId="753A99BD" w:rsidR="00AB557E" w:rsidRPr="009711D7" w:rsidRDefault="00AB557E" w:rsidP="009711D7">
            <w:pPr>
              <w:spacing w:before="0" w:after="0"/>
              <w:rPr>
                <w:rFonts w:eastAsia="Times New Roman"/>
                <w:szCs w:val="24"/>
                <w:lang w:val="en-US"/>
              </w:rPr>
            </w:pPr>
            <w:r w:rsidRPr="009711D7">
              <w:rPr>
                <w:rFonts w:eastAsia="Times New Roman"/>
                <w:szCs w:val="24"/>
                <w:lang w:val="en-US"/>
              </w:rPr>
              <w:t>36B</w:t>
            </w:r>
          </w:p>
        </w:tc>
        <w:tc>
          <w:tcPr>
            <w:tcW w:w="500" w:type="pct"/>
            <w:tcBorders>
              <w:top w:val="outset" w:sz="6" w:space="0" w:color="auto"/>
              <w:left w:val="outset" w:sz="6" w:space="0" w:color="auto"/>
              <w:bottom w:val="outset" w:sz="6" w:space="0" w:color="auto"/>
              <w:right w:val="outset" w:sz="6" w:space="0" w:color="auto"/>
            </w:tcBorders>
            <w:hideMark/>
          </w:tcPr>
          <w:p w14:paraId="7702E84F" w14:textId="32729774" w:rsidR="00AB557E" w:rsidRPr="009711D7" w:rsidRDefault="00AB557E" w:rsidP="009711D7">
            <w:pPr>
              <w:spacing w:before="0" w:after="0"/>
              <w:rPr>
                <w:rFonts w:eastAsia="Times New Roman"/>
                <w:szCs w:val="24"/>
                <w:lang w:val="en-US"/>
              </w:rPr>
            </w:pPr>
            <w:r w:rsidRPr="009711D7">
              <w:rPr>
                <w:rFonts w:eastAsia="Times New Roman"/>
                <w:szCs w:val="24"/>
                <w:lang w:val="en-US"/>
              </w:rPr>
              <w:t>QCLA</w:t>
            </w:r>
          </w:p>
        </w:tc>
        <w:tc>
          <w:tcPr>
            <w:tcW w:w="820" w:type="pct"/>
            <w:tcBorders>
              <w:top w:val="outset" w:sz="6" w:space="0" w:color="auto"/>
              <w:left w:val="outset" w:sz="6" w:space="0" w:color="auto"/>
              <w:bottom w:val="outset" w:sz="6" w:space="0" w:color="auto"/>
              <w:right w:val="outset" w:sz="6" w:space="0" w:color="auto"/>
            </w:tcBorders>
            <w:hideMark/>
          </w:tcPr>
          <w:p w14:paraId="4597068D" w14:textId="29F093BE" w:rsidR="00AB557E" w:rsidRPr="009711D7" w:rsidRDefault="00AB557E" w:rsidP="009711D7">
            <w:pPr>
              <w:spacing w:before="0" w:after="0"/>
              <w:rPr>
                <w:rFonts w:eastAsia="Times New Roman"/>
                <w:szCs w:val="24"/>
                <w:lang w:val="en-US"/>
              </w:rPr>
            </w:pPr>
            <w:r w:rsidRPr="009711D7">
              <w:rPr>
                <w:rFonts w:eastAsia="Times New Roman"/>
                <w:szCs w:val="24"/>
                <w:lang w:val="en-US"/>
              </w:rPr>
              <w:t>Quantity of Financial Instrument</w:t>
            </w:r>
          </w:p>
        </w:tc>
        <w:tc>
          <w:tcPr>
            <w:tcW w:w="1368" w:type="pct"/>
            <w:tcBorders>
              <w:top w:val="outset" w:sz="6" w:space="0" w:color="auto"/>
              <w:left w:val="outset" w:sz="6" w:space="0" w:color="auto"/>
              <w:bottom w:val="outset" w:sz="6" w:space="0" w:color="auto"/>
              <w:right w:val="outset" w:sz="6" w:space="0" w:color="auto"/>
            </w:tcBorders>
            <w:hideMark/>
          </w:tcPr>
          <w:p w14:paraId="4DE31FC5" w14:textId="699A2674"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Quantity</w:t>
            </w:r>
          </w:p>
        </w:tc>
        <w:tc>
          <w:tcPr>
            <w:tcW w:w="820" w:type="pct"/>
            <w:tcBorders>
              <w:top w:val="outset" w:sz="6" w:space="0" w:color="auto"/>
              <w:left w:val="outset" w:sz="6" w:space="0" w:color="auto"/>
              <w:bottom w:val="outset" w:sz="6" w:space="0" w:color="auto"/>
              <w:right w:val="outset" w:sz="6" w:space="0" w:color="auto"/>
            </w:tcBorders>
            <w:hideMark/>
          </w:tcPr>
          <w:p w14:paraId="1D46AC86" w14:textId="18BD58F8" w:rsidR="00AB557E" w:rsidRPr="009711D7" w:rsidRDefault="00AB557E" w:rsidP="009711D7">
            <w:pPr>
              <w:spacing w:before="0" w:after="0"/>
              <w:rPr>
                <w:rFonts w:eastAsia="Times New Roman"/>
                <w:szCs w:val="24"/>
                <w:lang w:val="en-US"/>
              </w:rPr>
            </w:pPr>
            <w:r w:rsidRPr="009711D7">
              <w:rPr>
                <w:rFonts w:eastAsia="Times New Roman"/>
                <w:szCs w:val="24"/>
                <w:lang w:val="en-US"/>
              </w:rPr>
              <w:t>:</w:t>
            </w:r>
            <w:proofErr w:type="gramStart"/>
            <w:r w:rsidRPr="009711D7">
              <w:rPr>
                <w:rFonts w:eastAsia="Times New Roman"/>
                <w:szCs w:val="24"/>
                <w:lang w:val="en-US"/>
              </w:rPr>
              <w:t>4!c</w:t>
            </w:r>
            <w:proofErr w:type="gramEnd"/>
            <w:r w:rsidRPr="009711D7">
              <w:rPr>
                <w:rFonts w:eastAsia="Times New Roman"/>
                <w:szCs w:val="24"/>
                <w:lang w:val="en-US"/>
              </w:rPr>
              <w:t>//</w:t>
            </w:r>
            <w:proofErr w:type="gramStart"/>
            <w:r w:rsidRPr="009711D7">
              <w:rPr>
                <w:rFonts w:eastAsia="Times New Roman"/>
                <w:szCs w:val="24"/>
                <w:lang w:val="en-US"/>
              </w:rPr>
              <w:t>4!c</w:t>
            </w:r>
            <w:proofErr w:type="gramEnd"/>
            <w:r w:rsidRPr="009711D7">
              <w:rPr>
                <w:rFonts w:eastAsia="Times New Roman"/>
                <w:szCs w:val="24"/>
                <w:lang w:val="en-US"/>
              </w:rPr>
              <w:t>/15d</w:t>
            </w:r>
          </w:p>
        </w:tc>
        <w:tc>
          <w:tcPr>
            <w:tcW w:w="609" w:type="pct"/>
            <w:tcBorders>
              <w:top w:val="outset" w:sz="6" w:space="0" w:color="auto"/>
              <w:left w:val="outset" w:sz="6" w:space="0" w:color="auto"/>
              <w:bottom w:val="outset" w:sz="6" w:space="0" w:color="auto"/>
              <w:right w:val="outset" w:sz="6" w:space="0" w:color="auto"/>
            </w:tcBorders>
            <w:hideMark/>
          </w:tcPr>
          <w:p w14:paraId="3B554FFF" w14:textId="526FB710" w:rsidR="00AB557E" w:rsidRPr="009711D7" w:rsidRDefault="00AB557E" w:rsidP="009711D7">
            <w:pPr>
              <w:spacing w:before="0" w:after="0"/>
              <w:rPr>
                <w:rFonts w:eastAsia="Times New Roman"/>
                <w:szCs w:val="24"/>
                <w:lang w:val="en-US"/>
              </w:rPr>
            </w:pPr>
            <w:r w:rsidRPr="009711D7">
              <w:rPr>
                <w:rFonts w:eastAsia="Times New Roman"/>
                <w:szCs w:val="24"/>
                <w:lang w:val="en-US"/>
              </w:rPr>
              <w:t> 32</w:t>
            </w:r>
          </w:p>
        </w:tc>
      </w:tr>
      <w:tr w:rsidR="00AB557E" w:rsidRPr="00D157AA" w14:paraId="5C9E4F10"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065F302" w14:textId="6A443808"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3228506B" w14:textId="32451C48" w:rsidR="00AB557E" w:rsidRPr="009711D7" w:rsidRDefault="00AB557E" w:rsidP="009711D7">
            <w:pPr>
              <w:spacing w:before="0" w:after="0"/>
              <w:rPr>
                <w:rFonts w:eastAsia="Times New Roman"/>
                <w:szCs w:val="24"/>
                <w:lang w:val="en-US"/>
              </w:rPr>
            </w:pPr>
            <w:r w:rsidRPr="009711D7">
              <w:rPr>
                <w:rFonts w:eastAsia="Times New Roman"/>
                <w:szCs w:val="24"/>
                <w:lang w:val="en-US"/>
              </w:rPr>
              <w:t>19B</w:t>
            </w:r>
          </w:p>
        </w:tc>
        <w:tc>
          <w:tcPr>
            <w:tcW w:w="500" w:type="pct"/>
            <w:tcBorders>
              <w:top w:val="outset" w:sz="6" w:space="0" w:color="auto"/>
              <w:left w:val="outset" w:sz="6" w:space="0" w:color="auto"/>
              <w:bottom w:val="outset" w:sz="6" w:space="0" w:color="auto"/>
              <w:right w:val="outset" w:sz="6" w:space="0" w:color="auto"/>
            </w:tcBorders>
            <w:hideMark/>
          </w:tcPr>
          <w:p w14:paraId="4FA1F7A8" w14:textId="399A815A" w:rsidR="00AB557E" w:rsidRPr="009711D7" w:rsidRDefault="00AB557E" w:rsidP="009711D7">
            <w:pPr>
              <w:spacing w:before="0" w:after="0"/>
              <w:rPr>
                <w:rFonts w:eastAsia="Times New Roman"/>
                <w:szCs w:val="24"/>
                <w:lang w:val="en-US"/>
              </w:rPr>
            </w:pPr>
            <w:r w:rsidRPr="009711D7">
              <w:rPr>
                <w:rFonts w:eastAsia="Times New Roman"/>
                <w:szCs w:val="24"/>
                <w:lang w:val="en-US"/>
              </w:rPr>
              <w:t>MKTC</w:t>
            </w:r>
          </w:p>
        </w:tc>
        <w:tc>
          <w:tcPr>
            <w:tcW w:w="820" w:type="pct"/>
            <w:tcBorders>
              <w:top w:val="outset" w:sz="6" w:space="0" w:color="auto"/>
              <w:left w:val="outset" w:sz="6" w:space="0" w:color="auto"/>
              <w:bottom w:val="outset" w:sz="6" w:space="0" w:color="auto"/>
              <w:right w:val="outset" w:sz="6" w:space="0" w:color="auto"/>
            </w:tcBorders>
            <w:hideMark/>
          </w:tcPr>
          <w:p w14:paraId="13A6B942" w14:textId="14E4D068" w:rsidR="00AB557E" w:rsidRPr="009711D7" w:rsidRDefault="00AB557E" w:rsidP="009711D7">
            <w:pPr>
              <w:spacing w:before="0" w:after="0"/>
              <w:rPr>
                <w:rFonts w:eastAsia="Times New Roman"/>
                <w:szCs w:val="24"/>
                <w:lang w:val="en-US"/>
              </w:rPr>
            </w:pPr>
            <w:r w:rsidRPr="009711D7">
              <w:rPr>
                <w:rFonts w:eastAsia="Times New Roman"/>
                <w:szCs w:val="24"/>
                <w:lang w:val="en-US"/>
              </w:rPr>
              <w:t>Amount</w:t>
            </w:r>
          </w:p>
        </w:tc>
        <w:tc>
          <w:tcPr>
            <w:tcW w:w="1368" w:type="pct"/>
            <w:tcBorders>
              <w:top w:val="outset" w:sz="6" w:space="0" w:color="auto"/>
              <w:left w:val="outset" w:sz="6" w:space="0" w:color="auto"/>
              <w:bottom w:val="outset" w:sz="6" w:space="0" w:color="auto"/>
              <w:right w:val="outset" w:sz="6" w:space="0" w:color="auto"/>
            </w:tcBorders>
            <w:hideMark/>
          </w:tcPr>
          <w:p w14:paraId="7E1DC88D" w14:textId="62F72637"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Amount</w:t>
            </w:r>
          </w:p>
        </w:tc>
        <w:tc>
          <w:tcPr>
            <w:tcW w:w="820" w:type="pct"/>
            <w:tcBorders>
              <w:top w:val="outset" w:sz="6" w:space="0" w:color="auto"/>
              <w:left w:val="outset" w:sz="6" w:space="0" w:color="auto"/>
              <w:bottom w:val="outset" w:sz="6" w:space="0" w:color="auto"/>
              <w:right w:val="outset" w:sz="6" w:space="0" w:color="auto"/>
            </w:tcBorders>
            <w:hideMark/>
          </w:tcPr>
          <w:p w14:paraId="57A3D689" w14:textId="71EF1EB1" w:rsidR="00AB557E" w:rsidRPr="009711D7" w:rsidRDefault="00AB557E" w:rsidP="009711D7">
            <w:pPr>
              <w:spacing w:before="0" w:after="0"/>
              <w:rPr>
                <w:rFonts w:eastAsia="Times New Roman"/>
                <w:szCs w:val="24"/>
                <w:lang w:val="en-US"/>
              </w:rPr>
            </w:pPr>
            <w:r w:rsidRPr="009711D7">
              <w:rPr>
                <w:rFonts w:eastAsia="Times New Roman"/>
                <w:szCs w:val="24"/>
                <w:lang w:val="en-US"/>
              </w:rPr>
              <w:t>:</w:t>
            </w:r>
            <w:proofErr w:type="gramStart"/>
            <w:r w:rsidRPr="009711D7">
              <w:rPr>
                <w:rFonts w:eastAsia="Times New Roman"/>
                <w:szCs w:val="24"/>
                <w:lang w:val="en-US"/>
              </w:rPr>
              <w:t>4!c</w:t>
            </w:r>
            <w:proofErr w:type="gramEnd"/>
            <w:r w:rsidRPr="009711D7">
              <w:rPr>
                <w:rFonts w:eastAsia="Times New Roman"/>
                <w:szCs w:val="24"/>
                <w:lang w:val="en-US"/>
              </w:rPr>
              <w:t>//</w:t>
            </w:r>
            <w:proofErr w:type="gramStart"/>
            <w:r w:rsidRPr="009711D7">
              <w:rPr>
                <w:rFonts w:eastAsia="Times New Roman"/>
                <w:szCs w:val="24"/>
                <w:lang w:val="en-US"/>
              </w:rPr>
              <w:t>3!a</w:t>
            </w:r>
            <w:proofErr w:type="gramEnd"/>
            <w:r w:rsidRPr="009711D7">
              <w:rPr>
                <w:rFonts w:eastAsia="Times New Roman"/>
                <w:szCs w:val="24"/>
                <w:lang w:val="en-US"/>
              </w:rPr>
              <w:t>15d</w:t>
            </w:r>
          </w:p>
        </w:tc>
        <w:tc>
          <w:tcPr>
            <w:tcW w:w="609" w:type="pct"/>
            <w:tcBorders>
              <w:top w:val="outset" w:sz="6" w:space="0" w:color="auto"/>
              <w:left w:val="outset" w:sz="6" w:space="0" w:color="auto"/>
              <w:bottom w:val="outset" w:sz="6" w:space="0" w:color="auto"/>
              <w:right w:val="outset" w:sz="6" w:space="0" w:color="auto"/>
            </w:tcBorders>
            <w:hideMark/>
          </w:tcPr>
          <w:p w14:paraId="436A35CA" w14:textId="10B415F6" w:rsidR="00AB557E" w:rsidRPr="009711D7" w:rsidRDefault="00AB557E" w:rsidP="009711D7">
            <w:pPr>
              <w:spacing w:before="0" w:after="0"/>
              <w:rPr>
                <w:rFonts w:eastAsia="Times New Roman"/>
                <w:szCs w:val="24"/>
                <w:lang w:val="en-US"/>
              </w:rPr>
            </w:pPr>
            <w:r w:rsidRPr="009711D7">
              <w:rPr>
                <w:rFonts w:eastAsia="Times New Roman"/>
                <w:szCs w:val="24"/>
                <w:lang w:val="en-US"/>
              </w:rPr>
              <w:t> 33</w:t>
            </w:r>
          </w:p>
        </w:tc>
      </w:tr>
      <w:tr w:rsidR="00AB557E" w:rsidRPr="00D157AA" w14:paraId="3DC275AB"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404BF9FF" w14:textId="3F8A8B9D" w:rsidR="00AB557E" w:rsidRPr="009711D7" w:rsidRDefault="00AB557E" w:rsidP="009711D7">
            <w:pPr>
              <w:spacing w:before="0" w:after="0"/>
              <w:rPr>
                <w:rFonts w:eastAsia="Times New Roman"/>
                <w:szCs w:val="24"/>
                <w:lang w:val="en-US"/>
              </w:rPr>
            </w:pPr>
            <w:r w:rsidRPr="009711D7">
              <w:rPr>
                <w:rFonts w:eastAsia="Times New Roman"/>
                <w:szCs w:val="24"/>
                <w:lang w:val="en-US"/>
              </w:rPr>
              <w:t>-----&gt;</w:t>
            </w:r>
          </w:p>
        </w:tc>
      </w:tr>
      <w:tr w:rsidR="00AB557E" w:rsidRPr="00D157AA" w14:paraId="7EDDFE8C"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828E647" w14:textId="0F6C6E15"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041724BD" w14:textId="4AE205C6" w:rsidR="00AB557E" w:rsidRPr="009711D7" w:rsidRDefault="00AB557E" w:rsidP="009711D7">
            <w:pPr>
              <w:spacing w:before="0" w:after="0"/>
              <w:rPr>
                <w:rFonts w:eastAsia="Times New Roman"/>
                <w:szCs w:val="24"/>
                <w:lang w:val="en-US"/>
              </w:rPr>
            </w:pPr>
            <w:r w:rsidRPr="009711D7">
              <w:rPr>
                <w:rFonts w:eastAsia="Times New Roman"/>
                <w:szCs w:val="24"/>
                <w:lang w:val="en-US"/>
              </w:rPr>
              <w:t>98a</w:t>
            </w:r>
          </w:p>
        </w:tc>
        <w:tc>
          <w:tcPr>
            <w:tcW w:w="500" w:type="pct"/>
            <w:tcBorders>
              <w:top w:val="outset" w:sz="6" w:space="0" w:color="auto"/>
              <w:left w:val="outset" w:sz="6" w:space="0" w:color="auto"/>
              <w:bottom w:val="outset" w:sz="6" w:space="0" w:color="auto"/>
              <w:right w:val="outset" w:sz="6" w:space="0" w:color="auto"/>
            </w:tcBorders>
            <w:hideMark/>
          </w:tcPr>
          <w:p w14:paraId="06E90C34" w14:textId="7C4B2BA5" w:rsidR="00AB557E" w:rsidRPr="009711D7" w:rsidRDefault="00AB557E" w:rsidP="009711D7">
            <w:pPr>
              <w:spacing w:before="0" w:after="0"/>
              <w:rPr>
                <w:rFonts w:eastAsia="Times New Roman"/>
                <w:szCs w:val="24"/>
                <w:lang w:val="en-US"/>
              </w:rPr>
            </w:pPr>
            <w:proofErr w:type="gramStart"/>
            <w:r w:rsidRPr="009711D7">
              <w:rPr>
                <w:rFonts w:eastAsia="Times New Roman"/>
                <w:szCs w:val="24"/>
                <w:lang w:val="en-US"/>
              </w:rPr>
              <w:t>4!c</w:t>
            </w:r>
            <w:proofErr w:type="gramEnd"/>
          </w:p>
        </w:tc>
        <w:tc>
          <w:tcPr>
            <w:tcW w:w="820" w:type="pct"/>
            <w:tcBorders>
              <w:top w:val="outset" w:sz="6" w:space="0" w:color="auto"/>
              <w:left w:val="outset" w:sz="6" w:space="0" w:color="auto"/>
              <w:bottom w:val="outset" w:sz="6" w:space="0" w:color="auto"/>
              <w:right w:val="outset" w:sz="6" w:space="0" w:color="auto"/>
            </w:tcBorders>
            <w:hideMark/>
          </w:tcPr>
          <w:p w14:paraId="3585DA71" w14:textId="05CCC5C7" w:rsidR="00AB557E" w:rsidRPr="009711D7" w:rsidRDefault="00AB557E" w:rsidP="009711D7">
            <w:pPr>
              <w:spacing w:before="0" w:after="0"/>
              <w:rPr>
                <w:rFonts w:eastAsia="Times New Roman"/>
                <w:szCs w:val="24"/>
                <w:lang w:val="en-US"/>
              </w:rPr>
            </w:pPr>
            <w:r w:rsidRPr="009711D7">
              <w:rPr>
                <w:rFonts w:eastAsia="Times New Roman"/>
                <w:szCs w:val="24"/>
                <w:lang w:val="en-US"/>
              </w:rPr>
              <w:t>Date/Time</w:t>
            </w:r>
          </w:p>
        </w:tc>
        <w:tc>
          <w:tcPr>
            <w:tcW w:w="1368" w:type="pct"/>
            <w:tcBorders>
              <w:top w:val="outset" w:sz="6" w:space="0" w:color="auto"/>
              <w:left w:val="outset" w:sz="6" w:space="0" w:color="auto"/>
              <w:bottom w:val="outset" w:sz="6" w:space="0" w:color="auto"/>
              <w:right w:val="outset" w:sz="6" w:space="0" w:color="auto"/>
            </w:tcBorders>
            <w:hideMark/>
          </w:tcPr>
          <w:p w14:paraId="6B19F9B0" w14:textId="1537F589" w:rsidR="00AB557E" w:rsidRPr="009711D7" w:rsidRDefault="00AB557E" w:rsidP="009711D7">
            <w:pPr>
              <w:spacing w:before="0" w:after="0"/>
              <w:rPr>
                <w:rFonts w:eastAsia="Times New Roman"/>
                <w:szCs w:val="24"/>
                <w:lang w:val="en-US"/>
              </w:rPr>
            </w:pPr>
            <w:r w:rsidRPr="009711D7">
              <w:rPr>
                <w:rFonts w:eastAsia="Times New Roman"/>
                <w:szCs w:val="24"/>
                <w:lang w:val="en-US"/>
              </w:rPr>
              <w:t>(see qualifier description)</w:t>
            </w:r>
          </w:p>
        </w:tc>
        <w:tc>
          <w:tcPr>
            <w:tcW w:w="820" w:type="pct"/>
            <w:tcBorders>
              <w:top w:val="outset" w:sz="6" w:space="0" w:color="auto"/>
              <w:left w:val="outset" w:sz="6" w:space="0" w:color="auto"/>
              <w:bottom w:val="outset" w:sz="6" w:space="0" w:color="auto"/>
              <w:right w:val="outset" w:sz="6" w:space="0" w:color="auto"/>
            </w:tcBorders>
            <w:hideMark/>
          </w:tcPr>
          <w:p w14:paraId="5E8CD091" w14:textId="37C0E334" w:rsidR="00AB557E" w:rsidRPr="009711D7" w:rsidRDefault="00AB557E" w:rsidP="009711D7">
            <w:pPr>
              <w:spacing w:before="0" w:after="0"/>
              <w:rPr>
                <w:rFonts w:eastAsia="Times New Roman"/>
                <w:szCs w:val="24"/>
                <w:lang w:val="en-US"/>
              </w:rPr>
            </w:pPr>
            <w:r w:rsidRPr="009711D7">
              <w:rPr>
                <w:rFonts w:eastAsia="Times New Roman"/>
                <w:szCs w:val="24"/>
                <w:lang w:val="en-US"/>
              </w:rPr>
              <w:t>A, B, C, or E</w:t>
            </w:r>
          </w:p>
        </w:tc>
        <w:tc>
          <w:tcPr>
            <w:tcW w:w="609" w:type="pct"/>
            <w:tcBorders>
              <w:top w:val="outset" w:sz="6" w:space="0" w:color="auto"/>
              <w:left w:val="outset" w:sz="6" w:space="0" w:color="auto"/>
              <w:bottom w:val="outset" w:sz="6" w:space="0" w:color="auto"/>
              <w:right w:val="outset" w:sz="6" w:space="0" w:color="auto"/>
            </w:tcBorders>
            <w:hideMark/>
          </w:tcPr>
          <w:p w14:paraId="5B2A3FCA" w14:textId="1AC6E981" w:rsidR="00AB557E" w:rsidRPr="009711D7" w:rsidRDefault="00AB557E" w:rsidP="009711D7">
            <w:pPr>
              <w:spacing w:before="0" w:after="0"/>
              <w:rPr>
                <w:rFonts w:eastAsia="Times New Roman"/>
                <w:szCs w:val="24"/>
                <w:lang w:val="en-US"/>
              </w:rPr>
            </w:pPr>
            <w:r w:rsidRPr="009711D7">
              <w:rPr>
                <w:rFonts w:eastAsia="Times New Roman"/>
                <w:szCs w:val="24"/>
                <w:lang w:val="en-US"/>
              </w:rPr>
              <w:t> 34</w:t>
            </w:r>
          </w:p>
        </w:tc>
      </w:tr>
      <w:tr w:rsidR="00AB557E" w:rsidRPr="00D157AA" w14:paraId="03D51C10"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57B3CB8" w14:textId="4EEB9F91" w:rsidR="00AB557E" w:rsidRPr="009711D7" w:rsidRDefault="00AB557E" w:rsidP="009711D7">
            <w:pPr>
              <w:spacing w:before="0" w:after="0"/>
              <w:rPr>
                <w:rFonts w:eastAsia="Times New Roman"/>
                <w:b/>
                <w:bCs/>
                <w:strike/>
                <w:szCs w:val="24"/>
                <w:lang w:val="en-US"/>
              </w:rPr>
            </w:pPr>
            <w:r w:rsidRPr="009711D7">
              <w:rPr>
                <w:rFonts w:eastAsia="Times New Roman"/>
                <w:b/>
                <w:bCs/>
                <w:strike/>
                <w:color w:val="FF0000"/>
                <w:szCs w:val="24"/>
                <w:lang w:val="en-US"/>
              </w:rPr>
              <w:t>-----|</w:t>
            </w:r>
            <w:r w:rsidR="00680437" w:rsidRPr="009711D7">
              <w:rPr>
                <w:rFonts w:eastAsia="Times New Roman"/>
                <w:b/>
                <w:bCs/>
                <w:color w:val="0000FF"/>
                <w:szCs w:val="24"/>
                <w:lang w:val="en-US"/>
              </w:rPr>
              <w:t>-----&gt;</w:t>
            </w:r>
          </w:p>
        </w:tc>
      </w:tr>
      <w:tr w:rsidR="00AB557E" w:rsidRPr="00D157AA" w14:paraId="4906746A"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1A254A7" w14:textId="69E78865" w:rsidR="00AB557E" w:rsidRPr="009711D7" w:rsidRDefault="00AB557E" w:rsidP="009711D7">
            <w:pPr>
              <w:spacing w:before="0" w:after="0"/>
              <w:rPr>
                <w:rFonts w:eastAsia="Times New Roman"/>
                <w:b/>
                <w:bCs/>
                <w:strike/>
                <w:color w:val="0000FF"/>
                <w:szCs w:val="24"/>
                <w:lang w:val="en-US"/>
              </w:rPr>
            </w:pPr>
            <w:r w:rsidRPr="009711D7">
              <w:rPr>
                <w:rFonts w:eastAsia="Times New Roman"/>
                <w:b/>
                <w:bCs/>
                <w:strike/>
                <w:color w:val="FF0000"/>
                <w:szCs w:val="24"/>
                <w:lang w:val="en-US"/>
              </w:rPr>
              <w:t>M</w:t>
            </w:r>
            <w:r w:rsidR="00680437">
              <w:rPr>
                <w:rFonts w:eastAsia="Times New Roman"/>
                <w:b/>
                <w:bCs/>
                <w:strike/>
                <w:color w:val="FF0000"/>
                <w:szCs w:val="24"/>
                <w:lang w:val="en-US"/>
              </w:rPr>
              <w:t xml:space="preserve"> </w:t>
            </w:r>
            <w:r w:rsidR="00680437" w:rsidRPr="009711D7">
              <w:rPr>
                <w:rFonts w:eastAsia="Times New Roman"/>
                <w:b/>
                <w:bCs/>
                <w:color w:val="0000FF"/>
                <w:szCs w:val="24"/>
                <w:lang w:val="en-US"/>
              </w:rPr>
              <w:t>O</w:t>
            </w:r>
          </w:p>
        </w:tc>
        <w:tc>
          <w:tcPr>
            <w:tcW w:w="29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B963F0A" w14:textId="417A0924" w:rsidR="00AB557E" w:rsidRPr="009711D7" w:rsidRDefault="00AB557E" w:rsidP="009711D7">
            <w:pPr>
              <w:spacing w:before="0" w:after="0"/>
              <w:rPr>
                <w:rFonts w:eastAsia="Times New Roman"/>
                <w:szCs w:val="24"/>
                <w:lang w:val="en-US"/>
              </w:rPr>
            </w:pPr>
            <w:r w:rsidRPr="009711D7">
              <w:rPr>
                <w:rFonts w:eastAsia="Times New Roman"/>
                <w:szCs w:val="24"/>
                <w:lang w:val="en-US"/>
              </w:rPr>
              <w:t>95a</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DFD618F" w14:textId="500226B8" w:rsidR="00AB557E" w:rsidRPr="009711D7" w:rsidRDefault="00AB557E" w:rsidP="009711D7">
            <w:pPr>
              <w:spacing w:before="0" w:after="0"/>
              <w:rPr>
                <w:rFonts w:eastAsia="Times New Roman"/>
                <w:szCs w:val="24"/>
                <w:lang w:val="en-US"/>
              </w:rPr>
            </w:pPr>
            <w:proofErr w:type="gramStart"/>
            <w:r w:rsidRPr="009711D7">
              <w:rPr>
                <w:rFonts w:eastAsia="Times New Roman"/>
                <w:szCs w:val="24"/>
                <w:lang w:val="en-US"/>
              </w:rPr>
              <w:t>4!c</w:t>
            </w:r>
            <w:proofErr w:type="gramEnd"/>
          </w:p>
        </w:tc>
        <w:tc>
          <w:tcPr>
            <w:tcW w:w="82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C949FC2" w14:textId="217B8BD6" w:rsidR="00AB557E" w:rsidRPr="009711D7" w:rsidRDefault="00AB557E" w:rsidP="009711D7">
            <w:pPr>
              <w:spacing w:before="0" w:after="0"/>
              <w:rPr>
                <w:rFonts w:eastAsia="Times New Roman"/>
                <w:szCs w:val="24"/>
                <w:lang w:val="en-US"/>
              </w:rPr>
            </w:pPr>
            <w:r w:rsidRPr="009711D7">
              <w:rPr>
                <w:rFonts w:eastAsia="Times New Roman"/>
                <w:szCs w:val="24"/>
                <w:lang w:val="en-US"/>
              </w:rPr>
              <w:t>Party</w:t>
            </w:r>
          </w:p>
        </w:tc>
        <w:tc>
          <w:tcPr>
            <w:tcW w:w="1368"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CC1DC92" w14:textId="5FE877E6" w:rsidR="00AB557E" w:rsidRPr="009711D7" w:rsidRDefault="00AB557E" w:rsidP="009711D7">
            <w:pPr>
              <w:spacing w:before="0" w:after="0"/>
              <w:rPr>
                <w:rFonts w:eastAsia="Times New Roman"/>
                <w:szCs w:val="24"/>
                <w:lang w:val="en-US"/>
              </w:rPr>
            </w:pPr>
            <w:r w:rsidRPr="009711D7">
              <w:rPr>
                <w:rFonts w:eastAsia="Times New Roman"/>
                <w:szCs w:val="24"/>
                <w:lang w:val="en-US"/>
              </w:rPr>
              <w:t>(see qualifier description)</w:t>
            </w:r>
          </w:p>
        </w:tc>
        <w:tc>
          <w:tcPr>
            <w:tcW w:w="82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437BA0F" w14:textId="3DE7A0AE" w:rsidR="00AB557E" w:rsidRPr="009711D7" w:rsidRDefault="00AB557E" w:rsidP="009711D7">
            <w:pPr>
              <w:spacing w:before="0" w:after="0"/>
              <w:rPr>
                <w:rFonts w:eastAsia="Times New Roman"/>
                <w:szCs w:val="24"/>
                <w:lang w:val="en-US"/>
              </w:rPr>
            </w:pPr>
            <w:r w:rsidRPr="009711D7">
              <w:rPr>
                <w:rFonts w:eastAsia="Times New Roman"/>
                <w:szCs w:val="24"/>
                <w:lang w:val="en-US"/>
              </w:rPr>
              <w:t>D, P, Q, or R</w:t>
            </w:r>
          </w:p>
        </w:tc>
        <w:tc>
          <w:tcPr>
            <w:tcW w:w="60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8E9B661" w14:textId="1342BC5B" w:rsidR="00AB557E" w:rsidRPr="009711D7" w:rsidRDefault="00AB557E" w:rsidP="009711D7">
            <w:pPr>
              <w:spacing w:before="0" w:after="0"/>
              <w:rPr>
                <w:rFonts w:eastAsia="Times New Roman"/>
                <w:szCs w:val="24"/>
                <w:lang w:val="en-US"/>
              </w:rPr>
            </w:pPr>
            <w:r w:rsidRPr="009711D7">
              <w:rPr>
                <w:rFonts w:eastAsia="Times New Roman"/>
                <w:szCs w:val="24"/>
                <w:lang w:val="en-US"/>
              </w:rPr>
              <w:t> 35</w:t>
            </w:r>
          </w:p>
        </w:tc>
      </w:tr>
      <w:tr w:rsidR="00680437" w:rsidRPr="00680437" w14:paraId="0EC33F86"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tcPr>
          <w:p w14:paraId="170936D3" w14:textId="36642B44" w:rsidR="00680437" w:rsidRPr="00680437" w:rsidRDefault="00680437" w:rsidP="0084372A">
            <w:pPr>
              <w:spacing w:before="0" w:after="0"/>
              <w:rPr>
                <w:rFonts w:eastAsia="Times New Roman"/>
                <w:szCs w:val="24"/>
                <w:lang w:val="en-US"/>
              </w:rPr>
            </w:pPr>
            <w:r w:rsidRPr="00CE477A">
              <w:rPr>
                <w:rFonts w:eastAsia="Times New Roman"/>
                <w:szCs w:val="24"/>
                <w:lang w:val="en-US"/>
              </w:rPr>
              <w:t>-----|</w:t>
            </w:r>
          </w:p>
        </w:tc>
        <w:tc>
          <w:tcPr>
            <w:tcW w:w="293" w:type="pct"/>
            <w:tcBorders>
              <w:top w:val="outset" w:sz="6" w:space="0" w:color="auto"/>
              <w:left w:val="outset" w:sz="6" w:space="0" w:color="auto"/>
              <w:bottom w:val="outset" w:sz="6" w:space="0" w:color="auto"/>
              <w:right w:val="outset" w:sz="6" w:space="0" w:color="auto"/>
            </w:tcBorders>
          </w:tcPr>
          <w:p w14:paraId="57890961" w14:textId="77777777" w:rsidR="00680437" w:rsidRPr="00680437" w:rsidRDefault="00680437" w:rsidP="0084372A">
            <w:pPr>
              <w:spacing w:before="0" w:after="0"/>
              <w:rPr>
                <w:rFonts w:eastAsia="Times New Roman"/>
                <w:szCs w:val="24"/>
                <w:lang w:val="en-US"/>
              </w:rPr>
            </w:pPr>
          </w:p>
        </w:tc>
        <w:tc>
          <w:tcPr>
            <w:tcW w:w="500" w:type="pct"/>
            <w:tcBorders>
              <w:top w:val="outset" w:sz="6" w:space="0" w:color="auto"/>
              <w:left w:val="outset" w:sz="6" w:space="0" w:color="auto"/>
              <w:bottom w:val="outset" w:sz="6" w:space="0" w:color="auto"/>
              <w:right w:val="outset" w:sz="6" w:space="0" w:color="auto"/>
            </w:tcBorders>
          </w:tcPr>
          <w:p w14:paraId="3F39A814" w14:textId="77777777" w:rsidR="00680437" w:rsidRPr="00680437" w:rsidRDefault="00680437" w:rsidP="0084372A">
            <w:pPr>
              <w:spacing w:before="0" w:after="0"/>
              <w:rPr>
                <w:rFonts w:eastAsia="Times New Roman"/>
                <w:szCs w:val="24"/>
                <w:lang w:val="en-US"/>
              </w:rPr>
            </w:pPr>
          </w:p>
        </w:tc>
        <w:tc>
          <w:tcPr>
            <w:tcW w:w="820" w:type="pct"/>
            <w:tcBorders>
              <w:top w:val="outset" w:sz="6" w:space="0" w:color="auto"/>
              <w:left w:val="outset" w:sz="6" w:space="0" w:color="auto"/>
              <w:bottom w:val="outset" w:sz="6" w:space="0" w:color="auto"/>
              <w:right w:val="outset" w:sz="6" w:space="0" w:color="auto"/>
            </w:tcBorders>
          </w:tcPr>
          <w:p w14:paraId="21F1D8F1" w14:textId="77777777" w:rsidR="00680437" w:rsidRPr="00680437" w:rsidRDefault="00680437" w:rsidP="0084372A">
            <w:pPr>
              <w:spacing w:before="0" w:after="0"/>
              <w:rPr>
                <w:rFonts w:eastAsia="Times New Roman"/>
                <w:szCs w:val="24"/>
                <w:lang w:val="en-US"/>
              </w:rPr>
            </w:pPr>
          </w:p>
        </w:tc>
        <w:tc>
          <w:tcPr>
            <w:tcW w:w="1368" w:type="pct"/>
            <w:tcBorders>
              <w:top w:val="outset" w:sz="6" w:space="0" w:color="auto"/>
              <w:left w:val="outset" w:sz="6" w:space="0" w:color="auto"/>
              <w:bottom w:val="outset" w:sz="6" w:space="0" w:color="auto"/>
              <w:right w:val="outset" w:sz="6" w:space="0" w:color="auto"/>
            </w:tcBorders>
          </w:tcPr>
          <w:p w14:paraId="561C4893" w14:textId="77777777" w:rsidR="00680437" w:rsidRPr="00680437" w:rsidRDefault="00680437" w:rsidP="0084372A">
            <w:pPr>
              <w:spacing w:before="0" w:after="0"/>
              <w:rPr>
                <w:rFonts w:eastAsia="Times New Roman"/>
                <w:szCs w:val="24"/>
                <w:lang w:val="en-US"/>
              </w:rPr>
            </w:pPr>
          </w:p>
        </w:tc>
        <w:tc>
          <w:tcPr>
            <w:tcW w:w="820" w:type="pct"/>
            <w:tcBorders>
              <w:top w:val="outset" w:sz="6" w:space="0" w:color="auto"/>
              <w:left w:val="outset" w:sz="6" w:space="0" w:color="auto"/>
              <w:bottom w:val="outset" w:sz="6" w:space="0" w:color="auto"/>
              <w:right w:val="outset" w:sz="6" w:space="0" w:color="auto"/>
            </w:tcBorders>
          </w:tcPr>
          <w:p w14:paraId="161923FE" w14:textId="77777777" w:rsidR="00680437" w:rsidRPr="00680437" w:rsidRDefault="00680437" w:rsidP="0084372A">
            <w:pPr>
              <w:spacing w:before="0" w:after="0"/>
              <w:rPr>
                <w:rFonts w:eastAsia="Times New Roman"/>
                <w:szCs w:val="24"/>
                <w:lang w:val="en-US"/>
              </w:rPr>
            </w:pPr>
          </w:p>
        </w:tc>
        <w:tc>
          <w:tcPr>
            <w:tcW w:w="609" w:type="pct"/>
            <w:tcBorders>
              <w:top w:val="outset" w:sz="6" w:space="0" w:color="auto"/>
              <w:left w:val="outset" w:sz="6" w:space="0" w:color="auto"/>
              <w:bottom w:val="outset" w:sz="6" w:space="0" w:color="auto"/>
              <w:right w:val="outset" w:sz="6" w:space="0" w:color="auto"/>
            </w:tcBorders>
          </w:tcPr>
          <w:p w14:paraId="5D869306" w14:textId="77777777" w:rsidR="00680437" w:rsidRPr="00680437" w:rsidRDefault="00680437" w:rsidP="0084372A">
            <w:pPr>
              <w:spacing w:before="0" w:after="0"/>
              <w:rPr>
                <w:rFonts w:eastAsia="Times New Roman"/>
                <w:szCs w:val="24"/>
                <w:lang w:val="en-US"/>
              </w:rPr>
            </w:pPr>
          </w:p>
        </w:tc>
      </w:tr>
      <w:tr w:rsidR="00AB557E" w:rsidRPr="00D157AA" w14:paraId="1543BE94"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7ACE3CC" w14:textId="372B74E0"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5EABC20E" w14:textId="2C946E31" w:rsidR="00AB557E" w:rsidRPr="009711D7" w:rsidRDefault="00AB557E" w:rsidP="009711D7">
            <w:pPr>
              <w:spacing w:before="0" w:after="0"/>
              <w:rPr>
                <w:rFonts w:eastAsia="Times New Roman"/>
                <w:szCs w:val="24"/>
                <w:lang w:val="en-US"/>
              </w:rPr>
            </w:pPr>
            <w:r w:rsidRPr="009711D7">
              <w:rPr>
                <w:rFonts w:eastAsia="Times New Roman"/>
                <w:szCs w:val="24"/>
                <w:lang w:val="en-US"/>
              </w:rPr>
              <w:t>17B</w:t>
            </w:r>
          </w:p>
        </w:tc>
        <w:tc>
          <w:tcPr>
            <w:tcW w:w="500" w:type="pct"/>
            <w:tcBorders>
              <w:top w:val="outset" w:sz="6" w:space="0" w:color="auto"/>
              <w:left w:val="outset" w:sz="6" w:space="0" w:color="auto"/>
              <w:bottom w:val="outset" w:sz="6" w:space="0" w:color="auto"/>
              <w:right w:val="outset" w:sz="6" w:space="0" w:color="auto"/>
            </w:tcBorders>
            <w:hideMark/>
          </w:tcPr>
          <w:p w14:paraId="7E406EB8" w14:textId="1936EF52" w:rsidR="00AB557E" w:rsidRPr="009711D7" w:rsidRDefault="00AB557E" w:rsidP="009711D7">
            <w:pPr>
              <w:spacing w:before="0" w:after="0"/>
              <w:rPr>
                <w:rFonts w:eastAsia="Times New Roman"/>
                <w:szCs w:val="24"/>
                <w:lang w:val="en-US"/>
              </w:rPr>
            </w:pPr>
            <w:r w:rsidRPr="009711D7">
              <w:rPr>
                <w:rFonts w:eastAsia="Times New Roman"/>
                <w:szCs w:val="24"/>
                <w:lang w:val="en-US"/>
              </w:rPr>
              <w:t>MKSI</w:t>
            </w:r>
          </w:p>
        </w:tc>
        <w:tc>
          <w:tcPr>
            <w:tcW w:w="820" w:type="pct"/>
            <w:tcBorders>
              <w:top w:val="outset" w:sz="6" w:space="0" w:color="auto"/>
              <w:left w:val="outset" w:sz="6" w:space="0" w:color="auto"/>
              <w:bottom w:val="outset" w:sz="6" w:space="0" w:color="auto"/>
              <w:right w:val="outset" w:sz="6" w:space="0" w:color="auto"/>
            </w:tcBorders>
            <w:hideMark/>
          </w:tcPr>
          <w:p w14:paraId="08E48EAB" w14:textId="4DE6DFA5" w:rsidR="00AB557E" w:rsidRPr="009711D7" w:rsidRDefault="00AB557E" w:rsidP="009711D7">
            <w:pPr>
              <w:spacing w:before="0" w:after="0"/>
              <w:rPr>
                <w:rFonts w:eastAsia="Times New Roman"/>
                <w:szCs w:val="24"/>
                <w:lang w:val="en-US"/>
              </w:rPr>
            </w:pPr>
            <w:r w:rsidRPr="009711D7">
              <w:rPr>
                <w:rFonts w:eastAsia="Times New Roman"/>
                <w:szCs w:val="24"/>
                <w:lang w:val="en-US"/>
              </w:rPr>
              <w:t>Flag</w:t>
            </w:r>
          </w:p>
        </w:tc>
        <w:tc>
          <w:tcPr>
            <w:tcW w:w="1368" w:type="pct"/>
            <w:tcBorders>
              <w:top w:val="outset" w:sz="6" w:space="0" w:color="auto"/>
              <w:left w:val="outset" w:sz="6" w:space="0" w:color="auto"/>
              <w:bottom w:val="outset" w:sz="6" w:space="0" w:color="auto"/>
              <w:right w:val="outset" w:sz="6" w:space="0" w:color="auto"/>
            </w:tcBorders>
            <w:hideMark/>
          </w:tcPr>
          <w:p w14:paraId="4341F97B" w14:textId="42104CE6"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Settlement Indicator</w:t>
            </w:r>
          </w:p>
        </w:tc>
        <w:tc>
          <w:tcPr>
            <w:tcW w:w="820" w:type="pct"/>
            <w:tcBorders>
              <w:top w:val="outset" w:sz="6" w:space="0" w:color="auto"/>
              <w:left w:val="outset" w:sz="6" w:space="0" w:color="auto"/>
              <w:bottom w:val="outset" w:sz="6" w:space="0" w:color="auto"/>
              <w:right w:val="outset" w:sz="6" w:space="0" w:color="auto"/>
            </w:tcBorders>
            <w:hideMark/>
          </w:tcPr>
          <w:p w14:paraId="550CC8D6" w14:textId="5123F86F" w:rsidR="00AB557E" w:rsidRPr="009711D7" w:rsidRDefault="00AB557E" w:rsidP="009711D7">
            <w:pPr>
              <w:spacing w:before="0" w:after="0"/>
              <w:rPr>
                <w:rFonts w:eastAsia="Times New Roman"/>
                <w:szCs w:val="24"/>
                <w:lang w:val="en-US"/>
              </w:rPr>
            </w:pPr>
            <w:r w:rsidRPr="009711D7">
              <w:rPr>
                <w:rFonts w:eastAsia="Times New Roman"/>
                <w:szCs w:val="24"/>
                <w:lang w:val="en-US"/>
              </w:rPr>
              <w:t>:</w:t>
            </w:r>
            <w:proofErr w:type="gramStart"/>
            <w:r w:rsidRPr="009711D7">
              <w:rPr>
                <w:rFonts w:eastAsia="Times New Roman"/>
                <w:szCs w:val="24"/>
                <w:lang w:val="en-US"/>
              </w:rPr>
              <w:t>4!c</w:t>
            </w:r>
            <w:proofErr w:type="gramEnd"/>
            <w:r w:rsidRPr="009711D7">
              <w:rPr>
                <w:rFonts w:eastAsia="Times New Roman"/>
                <w:szCs w:val="24"/>
                <w:lang w:val="en-US"/>
              </w:rPr>
              <w:t>//</w:t>
            </w:r>
            <w:proofErr w:type="gramStart"/>
            <w:r w:rsidRPr="009711D7">
              <w:rPr>
                <w:rFonts w:eastAsia="Times New Roman"/>
                <w:szCs w:val="24"/>
                <w:lang w:val="en-US"/>
              </w:rPr>
              <w:t>1!a</w:t>
            </w:r>
            <w:proofErr w:type="gramEnd"/>
          </w:p>
        </w:tc>
        <w:tc>
          <w:tcPr>
            <w:tcW w:w="609" w:type="pct"/>
            <w:tcBorders>
              <w:top w:val="outset" w:sz="6" w:space="0" w:color="auto"/>
              <w:left w:val="outset" w:sz="6" w:space="0" w:color="auto"/>
              <w:bottom w:val="outset" w:sz="6" w:space="0" w:color="auto"/>
              <w:right w:val="outset" w:sz="6" w:space="0" w:color="auto"/>
            </w:tcBorders>
            <w:hideMark/>
          </w:tcPr>
          <w:p w14:paraId="66819BD2" w14:textId="4BBDF8D6" w:rsidR="00AB557E" w:rsidRPr="009711D7" w:rsidRDefault="00AB557E" w:rsidP="009711D7">
            <w:pPr>
              <w:spacing w:before="0" w:after="0"/>
              <w:rPr>
                <w:rFonts w:eastAsia="Times New Roman"/>
                <w:szCs w:val="24"/>
                <w:lang w:val="en-US"/>
              </w:rPr>
            </w:pPr>
            <w:r w:rsidRPr="009711D7">
              <w:rPr>
                <w:rFonts w:eastAsia="Times New Roman"/>
                <w:szCs w:val="24"/>
                <w:lang w:val="en-US"/>
              </w:rPr>
              <w:t> 36</w:t>
            </w:r>
          </w:p>
        </w:tc>
      </w:tr>
      <w:tr w:rsidR="00AB557E" w:rsidRPr="00D157AA" w14:paraId="66D3C701"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2F2EDD5" w14:textId="0D795B8F"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1C9AFBD1" w14:textId="461E0F6A" w:rsidR="00AB557E" w:rsidRPr="009711D7" w:rsidRDefault="00AB557E" w:rsidP="009711D7">
            <w:pPr>
              <w:spacing w:before="0" w:after="0"/>
              <w:rPr>
                <w:rFonts w:eastAsia="Times New Roman"/>
                <w:szCs w:val="24"/>
                <w:lang w:val="en-US"/>
              </w:rPr>
            </w:pPr>
            <w:r w:rsidRPr="009711D7">
              <w:rPr>
                <w:rFonts w:eastAsia="Times New Roman"/>
                <w:szCs w:val="24"/>
                <w:lang w:val="en-US"/>
              </w:rPr>
              <w:t>16S</w:t>
            </w:r>
          </w:p>
        </w:tc>
        <w:tc>
          <w:tcPr>
            <w:tcW w:w="500" w:type="pct"/>
            <w:tcBorders>
              <w:top w:val="outset" w:sz="6" w:space="0" w:color="auto"/>
              <w:left w:val="outset" w:sz="6" w:space="0" w:color="auto"/>
              <w:bottom w:val="outset" w:sz="6" w:space="0" w:color="auto"/>
              <w:right w:val="outset" w:sz="6" w:space="0" w:color="auto"/>
            </w:tcBorders>
            <w:hideMark/>
          </w:tcPr>
          <w:p w14:paraId="00BB48F0" w14:textId="6BD39091"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820" w:type="pct"/>
            <w:tcBorders>
              <w:top w:val="outset" w:sz="6" w:space="0" w:color="auto"/>
              <w:left w:val="outset" w:sz="6" w:space="0" w:color="auto"/>
              <w:bottom w:val="outset" w:sz="6" w:space="0" w:color="auto"/>
              <w:right w:val="outset" w:sz="6" w:space="0" w:color="auto"/>
            </w:tcBorders>
            <w:hideMark/>
          </w:tcPr>
          <w:p w14:paraId="2BE9C1A8" w14:textId="5F7CAC06"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1368" w:type="pct"/>
            <w:tcBorders>
              <w:top w:val="outset" w:sz="6" w:space="0" w:color="auto"/>
              <w:left w:val="outset" w:sz="6" w:space="0" w:color="auto"/>
              <w:bottom w:val="outset" w:sz="6" w:space="0" w:color="auto"/>
              <w:right w:val="outset" w:sz="6" w:space="0" w:color="auto"/>
            </w:tcBorders>
            <w:hideMark/>
          </w:tcPr>
          <w:p w14:paraId="41B712CA" w14:textId="44016EDD" w:rsidR="00AB557E" w:rsidRPr="009711D7" w:rsidRDefault="00AB557E" w:rsidP="009711D7">
            <w:pPr>
              <w:spacing w:before="0" w:after="0"/>
              <w:rPr>
                <w:rFonts w:eastAsia="Times New Roman"/>
                <w:szCs w:val="24"/>
                <w:lang w:val="en-US"/>
              </w:rPr>
            </w:pPr>
            <w:r w:rsidRPr="009711D7">
              <w:rPr>
                <w:rFonts w:eastAsia="Times New Roman"/>
                <w:szCs w:val="24"/>
                <w:lang w:val="en-US"/>
              </w:rPr>
              <w:t>End of Block</w:t>
            </w:r>
          </w:p>
        </w:tc>
        <w:tc>
          <w:tcPr>
            <w:tcW w:w="820" w:type="pct"/>
            <w:tcBorders>
              <w:top w:val="outset" w:sz="6" w:space="0" w:color="auto"/>
              <w:left w:val="outset" w:sz="6" w:space="0" w:color="auto"/>
              <w:bottom w:val="outset" w:sz="6" w:space="0" w:color="auto"/>
              <w:right w:val="outset" w:sz="6" w:space="0" w:color="auto"/>
            </w:tcBorders>
            <w:hideMark/>
          </w:tcPr>
          <w:p w14:paraId="27589CAC" w14:textId="202AA150" w:rsidR="00AB557E" w:rsidRPr="009711D7" w:rsidRDefault="00AB557E" w:rsidP="009711D7">
            <w:pPr>
              <w:spacing w:before="0" w:after="0"/>
              <w:rPr>
                <w:rFonts w:eastAsia="Times New Roman"/>
                <w:szCs w:val="24"/>
                <w:lang w:val="en-US"/>
              </w:rPr>
            </w:pPr>
            <w:r w:rsidRPr="009711D7">
              <w:rPr>
                <w:rFonts w:eastAsia="Times New Roman"/>
                <w:szCs w:val="24"/>
                <w:lang w:val="en-US"/>
              </w:rPr>
              <w:t>MKCDETL</w:t>
            </w:r>
          </w:p>
        </w:tc>
        <w:tc>
          <w:tcPr>
            <w:tcW w:w="609" w:type="pct"/>
            <w:tcBorders>
              <w:top w:val="outset" w:sz="6" w:space="0" w:color="auto"/>
              <w:left w:val="outset" w:sz="6" w:space="0" w:color="auto"/>
              <w:bottom w:val="outset" w:sz="6" w:space="0" w:color="auto"/>
              <w:right w:val="outset" w:sz="6" w:space="0" w:color="auto"/>
            </w:tcBorders>
            <w:hideMark/>
          </w:tcPr>
          <w:p w14:paraId="0D7F4702" w14:textId="4CAD23D7" w:rsidR="00AB557E" w:rsidRPr="009711D7" w:rsidRDefault="00AB557E" w:rsidP="009711D7">
            <w:pPr>
              <w:spacing w:before="0" w:after="0"/>
              <w:rPr>
                <w:rFonts w:eastAsia="Times New Roman"/>
                <w:szCs w:val="24"/>
                <w:lang w:val="en-US"/>
              </w:rPr>
            </w:pPr>
            <w:r w:rsidRPr="009711D7">
              <w:rPr>
                <w:rFonts w:eastAsia="Times New Roman"/>
                <w:szCs w:val="24"/>
                <w:lang w:val="en-US"/>
              </w:rPr>
              <w:t> 37</w:t>
            </w:r>
          </w:p>
        </w:tc>
      </w:tr>
      <w:tr w:rsidR="00AB557E" w:rsidRPr="00D157AA" w14:paraId="6F8952D2"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658662CE" w14:textId="63668B6E" w:rsidR="00AB557E" w:rsidRPr="009711D7" w:rsidRDefault="00AB557E" w:rsidP="009711D7">
            <w:pPr>
              <w:spacing w:before="0" w:after="0"/>
              <w:rPr>
                <w:rFonts w:eastAsia="Times New Roman"/>
                <w:szCs w:val="24"/>
                <w:lang w:val="en-US"/>
              </w:rPr>
            </w:pPr>
            <w:r w:rsidRPr="009711D7">
              <w:rPr>
                <w:rFonts w:eastAsia="Times New Roman"/>
                <w:szCs w:val="24"/>
                <w:lang w:val="en-US"/>
              </w:rPr>
              <w:t>-----| End of Sequence C Market Claim Details</w:t>
            </w:r>
          </w:p>
        </w:tc>
      </w:tr>
    </w:tbl>
    <w:p w14:paraId="7BBAD223" w14:textId="77777777" w:rsidR="00785B15" w:rsidRDefault="00785B15" w:rsidP="00DC20E7">
      <w:pPr>
        <w:rPr>
          <w:b/>
        </w:rPr>
      </w:pPr>
    </w:p>
    <w:p w14:paraId="04089308" w14:textId="77777777" w:rsidR="0097324D" w:rsidRPr="00BB5AE9" w:rsidRDefault="0097324D" w:rsidP="00A31E1B">
      <w:pPr>
        <w:pStyle w:val="ListParagraph"/>
        <w:numPr>
          <w:ilvl w:val="0"/>
          <w:numId w:val="43"/>
        </w:numPr>
        <w:rPr>
          <w:b/>
          <w:sz w:val="28"/>
          <w:szCs w:val="28"/>
        </w:rPr>
      </w:pPr>
      <w:r w:rsidRPr="00BB5AE9">
        <w:rPr>
          <w:b/>
          <w:sz w:val="28"/>
          <w:szCs w:val="28"/>
        </w:rPr>
        <w:t>MT 567 Format Specifications</w:t>
      </w:r>
    </w:p>
    <w:tbl>
      <w:tblPr>
        <w:tblW w:w="50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05"/>
        <w:gridCol w:w="527"/>
        <w:gridCol w:w="869"/>
        <w:gridCol w:w="1411"/>
        <w:gridCol w:w="2330"/>
        <w:gridCol w:w="1412"/>
        <w:gridCol w:w="1419"/>
      </w:tblGrid>
      <w:tr w:rsidR="0097324D" w:rsidRPr="00CE477A" w14:paraId="2B44CE04"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2D7CE40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-----&gt; Optional Repetitive Sequence C Market Claim Details</w:t>
            </w:r>
          </w:p>
        </w:tc>
      </w:tr>
      <w:tr w:rsidR="0097324D" w:rsidRPr="00CE477A" w14:paraId="3DF82B4B"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09A0316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w:t>
            </w:r>
          </w:p>
        </w:tc>
        <w:tc>
          <w:tcPr>
            <w:tcW w:w="287" w:type="pct"/>
            <w:tcBorders>
              <w:top w:val="outset" w:sz="6" w:space="0" w:color="auto"/>
              <w:left w:val="outset" w:sz="6" w:space="0" w:color="auto"/>
              <w:bottom w:val="outset" w:sz="6" w:space="0" w:color="auto"/>
              <w:right w:val="outset" w:sz="6" w:space="0" w:color="auto"/>
            </w:tcBorders>
            <w:hideMark/>
          </w:tcPr>
          <w:p w14:paraId="61939D2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16R</w:t>
            </w:r>
          </w:p>
        </w:tc>
        <w:tc>
          <w:tcPr>
            <w:tcW w:w="489" w:type="pct"/>
            <w:tcBorders>
              <w:top w:val="outset" w:sz="6" w:space="0" w:color="auto"/>
              <w:left w:val="outset" w:sz="6" w:space="0" w:color="auto"/>
              <w:bottom w:val="outset" w:sz="6" w:space="0" w:color="auto"/>
              <w:right w:val="outset" w:sz="6" w:space="0" w:color="auto"/>
            </w:tcBorders>
            <w:hideMark/>
          </w:tcPr>
          <w:p w14:paraId="770184A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804" w:type="pct"/>
            <w:tcBorders>
              <w:top w:val="outset" w:sz="6" w:space="0" w:color="auto"/>
              <w:left w:val="outset" w:sz="6" w:space="0" w:color="auto"/>
              <w:bottom w:val="outset" w:sz="6" w:space="0" w:color="auto"/>
              <w:right w:val="outset" w:sz="6" w:space="0" w:color="auto"/>
            </w:tcBorders>
            <w:hideMark/>
          </w:tcPr>
          <w:p w14:paraId="104A516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1339" w:type="pct"/>
            <w:tcBorders>
              <w:top w:val="outset" w:sz="6" w:space="0" w:color="auto"/>
              <w:left w:val="outset" w:sz="6" w:space="0" w:color="auto"/>
              <w:bottom w:val="outset" w:sz="6" w:space="0" w:color="auto"/>
              <w:right w:val="outset" w:sz="6" w:space="0" w:color="auto"/>
            </w:tcBorders>
            <w:hideMark/>
          </w:tcPr>
          <w:p w14:paraId="0E20F34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Start of Block</w:t>
            </w:r>
          </w:p>
        </w:tc>
        <w:tc>
          <w:tcPr>
            <w:tcW w:w="804" w:type="pct"/>
            <w:tcBorders>
              <w:top w:val="outset" w:sz="6" w:space="0" w:color="auto"/>
              <w:left w:val="outset" w:sz="6" w:space="0" w:color="auto"/>
              <w:bottom w:val="outset" w:sz="6" w:space="0" w:color="auto"/>
              <w:right w:val="outset" w:sz="6" w:space="0" w:color="auto"/>
            </w:tcBorders>
            <w:hideMark/>
          </w:tcPr>
          <w:p w14:paraId="2122642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MKCDETL</w:t>
            </w:r>
          </w:p>
        </w:tc>
        <w:tc>
          <w:tcPr>
            <w:tcW w:w="698" w:type="pct"/>
            <w:tcBorders>
              <w:top w:val="outset" w:sz="6" w:space="0" w:color="auto"/>
              <w:left w:val="outset" w:sz="6" w:space="0" w:color="auto"/>
              <w:bottom w:val="outset" w:sz="6" w:space="0" w:color="auto"/>
              <w:right w:val="outset" w:sz="6" w:space="0" w:color="auto"/>
            </w:tcBorders>
            <w:hideMark/>
          </w:tcPr>
          <w:p w14:paraId="3F691930"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31</w:t>
            </w:r>
          </w:p>
        </w:tc>
      </w:tr>
      <w:tr w:rsidR="0097324D" w:rsidRPr="00CE477A" w14:paraId="17FDA49A"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4A1A27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77E21D8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36B</w:t>
            </w:r>
          </w:p>
        </w:tc>
        <w:tc>
          <w:tcPr>
            <w:tcW w:w="489" w:type="pct"/>
            <w:tcBorders>
              <w:top w:val="outset" w:sz="6" w:space="0" w:color="auto"/>
              <w:left w:val="outset" w:sz="6" w:space="0" w:color="auto"/>
              <w:bottom w:val="outset" w:sz="6" w:space="0" w:color="auto"/>
              <w:right w:val="outset" w:sz="6" w:space="0" w:color="auto"/>
            </w:tcBorders>
            <w:hideMark/>
          </w:tcPr>
          <w:p w14:paraId="389462C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QCLA</w:t>
            </w:r>
          </w:p>
        </w:tc>
        <w:tc>
          <w:tcPr>
            <w:tcW w:w="804" w:type="pct"/>
            <w:tcBorders>
              <w:top w:val="outset" w:sz="6" w:space="0" w:color="auto"/>
              <w:left w:val="outset" w:sz="6" w:space="0" w:color="auto"/>
              <w:bottom w:val="outset" w:sz="6" w:space="0" w:color="auto"/>
              <w:right w:val="outset" w:sz="6" w:space="0" w:color="auto"/>
            </w:tcBorders>
            <w:hideMark/>
          </w:tcPr>
          <w:p w14:paraId="2F9EE4F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Quantity of Financial Instrument</w:t>
            </w:r>
          </w:p>
        </w:tc>
        <w:tc>
          <w:tcPr>
            <w:tcW w:w="1339" w:type="pct"/>
            <w:tcBorders>
              <w:top w:val="outset" w:sz="6" w:space="0" w:color="auto"/>
              <w:left w:val="outset" w:sz="6" w:space="0" w:color="auto"/>
              <w:bottom w:val="outset" w:sz="6" w:space="0" w:color="auto"/>
              <w:right w:val="outset" w:sz="6" w:space="0" w:color="auto"/>
            </w:tcBorders>
            <w:hideMark/>
          </w:tcPr>
          <w:p w14:paraId="7DC345D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Quantity</w:t>
            </w:r>
          </w:p>
        </w:tc>
        <w:tc>
          <w:tcPr>
            <w:tcW w:w="804" w:type="pct"/>
            <w:tcBorders>
              <w:top w:val="outset" w:sz="6" w:space="0" w:color="auto"/>
              <w:left w:val="outset" w:sz="6" w:space="0" w:color="auto"/>
              <w:bottom w:val="outset" w:sz="6" w:space="0" w:color="auto"/>
              <w:right w:val="outset" w:sz="6" w:space="0" w:color="auto"/>
            </w:tcBorders>
            <w:hideMark/>
          </w:tcPr>
          <w:p w14:paraId="475B9FC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w:t>
            </w:r>
            <w:proofErr w:type="gramStart"/>
            <w:r w:rsidRPr="00CE477A">
              <w:rPr>
                <w:rFonts w:eastAsia="Times New Roman"/>
                <w:szCs w:val="24"/>
                <w:lang w:val="en-US"/>
              </w:rPr>
              <w:t>4!c</w:t>
            </w:r>
            <w:proofErr w:type="gramEnd"/>
            <w:r w:rsidRPr="00CE477A">
              <w:rPr>
                <w:rFonts w:eastAsia="Times New Roman"/>
                <w:szCs w:val="24"/>
                <w:lang w:val="en-US"/>
              </w:rPr>
              <w:t>//</w:t>
            </w:r>
            <w:proofErr w:type="gramStart"/>
            <w:r w:rsidRPr="00CE477A">
              <w:rPr>
                <w:rFonts w:eastAsia="Times New Roman"/>
                <w:szCs w:val="24"/>
                <w:lang w:val="en-US"/>
              </w:rPr>
              <w:t>4!c</w:t>
            </w:r>
            <w:proofErr w:type="gramEnd"/>
            <w:r w:rsidRPr="00CE477A">
              <w:rPr>
                <w:rFonts w:eastAsia="Times New Roman"/>
                <w:szCs w:val="24"/>
                <w:lang w:val="en-US"/>
              </w:rPr>
              <w:t>/15d</w:t>
            </w:r>
          </w:p>
        </w:tc>
        <w:tc>
          <w:tcPr>
            <w:tcW w:w="698" w:type="pct"/>
            <w:tcBorders>
              <w:top w:val="outset" w:sz="6" w:space="0" w:color="auto"/>
              <w:left w:val="outset" w:sz="6" w:space="0" w:color="auto"/>
              <w:bottom w:val="outset" w:sz="6" w:space="0" w:color="auto"/>
              <w:right w:val="outset" w:sz="6" w:space="0" w:color="auto"/>
            </w:tcBorders>
            <w:hideMark/>
          </w:tcPr>
          <w:p w14:paraId="210D583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32</w:t>
            </w:r>
          </w:p>
        </w:tc>
      </w:tr>
      <w:tr w:rsidR="0097324D" w:rsidRPr="00CE477A" w14:paraId="1FF84E82"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8A0560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3A11193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19B</w:t>
            </w:r>
          </w:p>
        </w:tc>
        <w:tc>
          <w:tcPr>
            <w:tcW w:w="489" w:type="pct"/>
            <w:tcBorders>
              <w:top w:val="outset" w:sz="6" w:space="0" w:color="auto"/>
              <w:left w:val="outset" w:sz="6" w:space="0" w:color="auto"/>
              <w:bottom w:val="outset" w:sz="6" w:space="0" w:color="auto"/>
              <w:right w:val="outset" w:sz="6" w:space="0" w:color="auto"/>
            </w:tcBorders>
            <w:hideMark/>
          </w:tcPr>
          <w:p w14:paraId="3D0148B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MKTC</w:t>
            </w:r>
          </w:p>
        </w:tc>
        <w:tc>
          <w:tcPr>
            <w:tcW w:w="804" w:type="pct"/>
            <w:tcBorders>
              <w:top w:val="outset" w:sz="6" w:space="0" w:color="auto"/>
              <w:left w:val="outset" w:sz="6" w:space="0" w:color="auto"/>
              <w:bottom w:val="outset" w:sz="6" w:space="0" w:color="auto"/>
              <w:right w:val="outset" w:sz="6" w:space="0" w:color="auto"/>
            </w:tcBorders>
            <w:hideMark/>
          </w:tcPr>
          <w:p w14:paraId="754E95D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Amount</w:t>
            </w:r>
          </w:p>
        </w:tc>
        <w:tc>
          <w:tcPr>
            <w:tcW w:w="1339" w:type="pct"/>
            <w:tcBorders>
              <w:top w:val="outset" w:sz="6" w:space="0" w:color="auto"/>
              <w:left w:val="outset" w:sz="6" w:space="0" w:color="auto"/>
              <w:bottom w:val="outset" w:sz="6" w:space="0" w:color="auto"/>
              <w:right w:val="outset" w:sz="6" w:space="0" w:color="auto"/>
            </w:tcBorders>
            <w:hideMark/>
          </w:tcPr>
          <w:p w14:paraId="62D7A71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Amount</w:t>
            </w:r>
          </w:p>
        </w:tc>
        <w:tc>
          <w:tcPr>
            <w:tcW w:w="804" w:type="pct"/>
            <w:tcBorders>
              <w:top w:val="outset" w:sz="6" w:space="0" w:color="auto"/>
              <w:left w:val="outset" w:sz="6" w:space="0" w:color="auto"/>
              <w:bottom w:val="outset" w:sz="6" w:space="0" w:color="auto"/>
              <w:right w:val="outset" w:sz="6" w:space="0" w:color="auto"/>
            </w:tcBorders>
            <w:hideMark/>
          </w:tcPr>
          <w:p w14:paraId="0631B73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w:t>
            </w:r>
            <w:proofErr w:type="gramStart"/>
            <w:r w:rsidRPr="00CE477A">
              <w:rPr>
                <w:rFonts w:eastAsia="Times New Roman"/>
                <w:szCs w:val="24"/>
                <w:lang w:val="en-US"/>
              </w:rPr>
              <w:t>4!c</w:t>
            </w:r>
            <w:proofErr w:type="gramEnd"/>
            <w:r w:rsidRPr="00CE477A">
              <w:rPr>
                <w:rFonts w:eastAsia="Times New Roman"/>
                <w:szCs w:val="24"/>
                <w:lang w:val="en-US"/>
              </w:rPr>
              <w:t>//</w:t>
            </w:r>
            <w:proofErr w:type="gramStart"/>
            <w:r w:rsidRPr="00CE477A">
              <w:rPr>
                <w:rFonts w:eastAsia="Times New Roman"/>
                <w:szCs w:val="24"/>
                <w:lang w:val="en-US"/>
              </w:rPr>
              <w:t>3!a</w:t>
            </w:r>
            <w:proofErr w:type="gramEnd"/>
            <w:r w:rsidRPr="00CE477A">
              <w:rPr>
                <w:rFonts w:eastAsia="Times New Roman"/>
                <w:szCs w:val="24"/>
                <w:lang w:val="en-US"/>
              </w:rPr>
              <w:t>15d</w:t>
            </w:r>
          </w:p>
        </w:tc>
        <w:tc>
          <w:tcPr>
            <w:tcW w:w="698" w:type="pct"/>
            <w:tcBorders>
              <w:top w:val="outset" w:sz="6" w:space="0" w:color="auto"/>
              <w:left w:val="outset" w:sz="6" w:space="0" w:color="auto"/>
              <w:bottom w:val="outset" w:sz="6" w:space="0" w:color="auto"/>
              <w:right w:val="outset" w:sz="6" w:space="0" w:color="auto"/>
            </w:tcBorders>
            <w:hideMark/>
          </w:tcPr>
          <w:p w14:paraId="3C4E394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33</w:t>
            </w:r>
          </w:p>
        </w:tc>
      </w:tr>
      <w:tr w:rsidR="0097324D" w:rsidRPr="00CE477A" w14:paraId="5C45C765"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13E8926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-----&gt;</w:t>
            </w:r>
          </w:p>
        </w:tc>
      </w:tr>
      <w:tr w:rsidR="0097324D" w:rsidRPr="00CE477A" w14:paraId="354C0EE1"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BFF543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lastRenderedPageBreak/>
              <w:t>M</w:t>
            </w:r>
          </w:p>
        </w:tc>
        <w:tc>
          <w:tcPr>
            <w:tcW w:w="287" w:type="pct"/>
            <w:tcBorders>
              <w:top w:val="outset" w:sz="6" w:space="0" w:color="auto"/>
              <w:left w:val="outset" w:sz="6" w:space="0" w:color="auto"/>
              <w:bottom w:val="outset" w:sz="6" w:space="0" w:color="auto"/>
              <w:right w:val="outset" w:sz="6" w:space="0" w:color="auto"/>
            </w:tcBorders>
            <w:hideMark/>
          </w:tcPr>
          <w:p w14:paraId="0D4DC83A"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98a</w:t>
            </w:r>
          </w:p>
        </w:tc>
        <w:tc>
          <w:tcPr>
            <w:tcW w:w="489" w:type="pct"/>
            <w:tcBorders>
              <w:top w:val="outset" w:sz="6" w:space="0" w:color="auto"/>
              <w:left w:val="outset" w:sz="6" w:space="0" w:color="auto"/>
              <w:bottom w:val="outset" w:sz="6" w:space="0" w:color="auto"/>
              <w:right w:val="outset" w:sz="6" w:space="0" w:color="auto"/>
            </w:tcBorders>
            <w:hideMark/>
          </w:tcPr>
          <w:p w14:paraId="7C070640" w14:textId="77777777" w:rsidR="0097324D" w:rsidRPr="00CE477A" w:rsidRDefault="0097324D" w:rsidP="00CE477A">
            <w:pPr>
              <w:spacing w:before="0" w:after="0"/>
              <w:rPr>
                <w:rFonts w:eastAsia="Times New Roman"/>
                <w:szCs w:val="24"/>
                <w:lang w:val="en-US"/>
              </w:rPr>
            </w:pPr>
            <w:proofErr w:type="gramStart"/>
            <w:r w:rsidRPr="00CE477A">
              <w:rPr>
                <w:rFonts w:eastAsia="Times New Roman"/>
                <w:szCs w:val="24"/>
                <w:lang w:val="en-US"/>
              </w:rPr>
              <w:t>4!c</w:t>
            </w:r>
            <w:proofErr w:type="gramEnd"/>
          </w:p>
        </w:tc>
        <w:tc>
          <w:tcPr>
            <w:tcW w:w="804" w:type="pct"/>
            <w:tcBorders>
              <w:top w:val="outset" w:sz="6" w:space="0" w:color="auto"/>
              <w:left w:val="outset" w:sz="6" w:space="0" w:color="auto"/>
              <w:bottom w:val="outset" w:sz="6" w:space="0" w:color="auto"/>
              <w:right w:val="outset" w:sz="6" w:space="0" w:color="auto"/>
            </w:tcBorders>
            <w:hideMark/>
          </w:tcPr>
          <w:p w14:paraId="3487B36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Date/Time</w:t>
            </w:r>
          </w:p>
        </w:tc>
        <w:tc>
          <w:tcPr>
            <w:tcW w:w="1339" w:type="pct"/>
            <w:tcBorders>
              <w:top w:val="outset" w:sz="6" w:space="0" w:color="auto"/>
              <w:left w:val="outset" w:sz="6" w:space="0" w:color="auto"/>
              <w:bottom w:val="outset" w:sz="6" w:space="0" w:color="auto"/>
              <w:right w:val="outset" w:sz="6" w:space="0" w:color="auto"/>
            </w:tcBorders>
            <w:hideMark/>
          </w:tcPr>
          <w:p w14:paraId="54FA042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(see qualifier description)</w:t>
            </w:r>
          </w:p>
        </w:tc>
        <w:tc>
          <w:tcPr>
            <w:tcW w:w="804" w:type="pct"/>
            <w:tcBorders>
              <w:top w:val="outset" w:sz="6" w:space="0" w:color="auto"/>
              <w:left w:val="outset" w:sz="6" w:space="0" w:color="auto"/>
              <w:bottom w:val="outset" w:sz="6" w:space="0" w:color="auto"/>
              <w:right w:val="outset" w:sz="6" w:space="0" w:color="auto"/>
            </w:tcBorders>
            <w:hideMark/>
          </w:tcPr>
          <w:p w14:paraId="167D490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A, B, C, or E</w:t>
            </w:r>
          </w:p>
        </w:tc>
        <w:tc>
          <w:tcPr>
            <w:tcW w:w="698" w:type="pct"/>
            <w:tcBorders>
              <w:top w:val="outset" w:sz="6" w:space="0" w:color="auto"/>
              <w:left w:val="outset" w:sz="6" w:space="0" w:color="auto"/>
              <w:bottom w:val="outset" w:sz="6" w:space="0" w:color="auto"/>
              <w:right w:val="outset" w:sz="6" w:space="0" w:color="auto"/>
            </w:tcBorders>
            <w:hideMark/>
          </w:tcPr>
          <w:p w14:paraId="5F6809C7"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34</w:t>
            </w:r>
          </w:p>
        </w:tc>
      </w:tr>
      <w:tr w:rsidR="0097324D" w:rsidRPr="00CE477A" w14:paraId="550B3129"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1E3A3AE" w14:textId="160B5270" w:rsidR="0097324D" w:rsidRPr="00CE477A" w:rsidRDefault="0097324D" w:rsidP="00CE477A">
            <w:pPr>
              <w:spacing w:before="0" w:after="0"/>
              <w:rPr>
                <w:rFonts w:eastAsia="Times New Roman"/>
                <w:b/>
                <w:bCs/>
                <w:strike/>
                <w:szCs w:val="24"/>
                <w:lang w:val="en-US"/>
              </w:rPr>
            </w:pPr>
            <w:r w:rsidRPr="00CE477A">
              <w:rPr>
                <w:rFonts w:eastAsia="Times New Roman"/>
                <w:b/>
                <w:bCs/>
                <w:strike/>
                <w:color w:val="FF0000"/>
                <w:szCs w:val="24"/>
                <w:lang w:val="en-US"/>
              </w:rPr>
              <w:t>-----|</w:t>
            </w:r>
            <w:r w:rsidRPr="00CE477A">
              <w:rPr>
                <w:rFonts w:eastAsia="Times New Roman"/>
                <w:b/>
                <w:bCs/>
                <w:color w:val="0000FF"/>
                <w:szCs w:val="24"/>
                <w:lang w:val="en-US"/>
              </w:rPr>
              <w:t>-----&gt;</w:t>
            </w:r>
          </w:p>
        </w:tc>
      </w:tr>
      <w:tr w:rsidR="0097324D" w:rsidRPr="00CE477A" w14:paraId="137D7F39"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969E1C4" w14:textId="77777777" w:rsidR="0097324D" w:rsidRPr="00CE477A" w:rsidRDefault="0097324D" w:rsidP="00CE477A">
            <w:pPr>
              <w:spacing w:before="0" w:after="0"/>
              <w:rPr>
                <w:rFonts w:eastAsia="Times New Roman"/>
                <w:b/>
                <w:bCs/>
                <w:strike/>
                <w:color w:val="0000FF"/>
                <w:szCs w:val="24"/>
                <w:lang w:val="en-US"/>
              </w:rPr>
            </w:pPr>
            <w:r w:rsidRPr="00CE477A">
              <w:rPr>
                <w:rFonts w:eastAsia="Times New Roman"/>
                <w:b/>
                <w:bCs/>
                <w:strike/>
                <w:color w:val="FF0000"/>
                <w:szCs w:val="24"/>
                <w:lang w:val="en-US"/>
              </w:rPr>
              <w:t>M</w:t>
            </w:r>
            <w:r>
              <w:rPr>
                <w:rFonts w:eastAsia="Times New Roman"/>
                <w:b/>
                <w:bCs/>
                <w:strike/>
                <w:color w:val="FF0000"/>
                <w:szCs w:val="24"/>
                <w:lang w:val="en-US"/>
              </w:rPr>
              <w:t xml:space="preserve"> </w:t>
            </w:r>
            <w:r w:rsidRPr="00CE477A">
              <w:rPr>
                <w:rFonts w:eastAsia="Times New Roman"/>
                <w:b/>
                <w:bCs/>
                <w:color w:val="0000FF"/>
                <w:szCs w:val="24"/>
                <w:lang w:val="en-US"/>
              </w:rPr>
              <w:t>O</w:t>
            </w:r>
          </w:p>
        </w:tc>
        <w:tc>
          <w:tcPr>
            <w:tcW w:w="287"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E06D6F2"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95a</w:t>
            </w:r>
          </w:p>
        </w:tc>
        <w:tc>
          <w:tcPr>
            <w:tcW w:w="48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770EB57" w14:textId="77777777" w:rsidR="0097324D" w:rsidRPr="00CE477A" w:rsidRDefault="0097324D" w:rsidP="00CE477A">
            <w:pPr>
              <w:spacing w:before="0" w:after="0"/>
              <w:rPr>
                <w:rFonts w:eastAsia="Times New Roman"/>
                <w:szCs w:val="24"/>
                <w:lang w:val="en-US"/>
              </w:rPr>
            </w:pPr>
            <w:proofErr w:type="gramStart"/>
            <w:r w:rsidRPr="00CE477A">
              <w:rPr>
                <w:rFonts w:eastAsia="Times New Roman"/>
                <w:szCs w:val="24"/>
                <w:lang w:val="en-US"/>
              </w:rPr>
              <w:t>4!c</w:t>
            </w:r>
            <w:proofErr w:type="gramEnd"/>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20131E2"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Party</w:t>
            </w:r>
          </w:p>
        </w:tc>
        <w:tc>
          <w:tcPr>
            <w:tcW w:w="133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2E39DA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(see qualifier description)</w:t>
            </w: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124788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D, P, Q, or R</w:t>
            </w:r>
          </w:p>
        </w:tc>
        <w:tc>
          <w:tcPr>
            <w:tcW w:w="698"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F315B04"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35</w:t>
            </w:r>
          </w:p>
        </w:tc>
      </w:tr>
      <w:tr w:rsidR="0097324D" w:rsidRPr="00680437" w14:paraId="7E6199C5"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tcPr>
          <w:p w14:paraId="50866E38" w14:textId="77777777" w:rsidR="0097324D" w:rsidRPr="00680437" w:rsidRDefault="0097324D" w:rsidP="00CE477A">
            <w:pPr>
              <w:spacing w:before="0" w:after="0"/>
              <w:rPr>
                <w:rFonts w:eastAsia="Times New Roman"/>
                <w:szCs w:val="24"/>
                <w:lang w:val="en-US"/>
              </w:rPr>
            </w:pPr>
            <w:r w:rsidRPr="00CE477A">
              <w:rPr>
                <w:rFonts w:eastAsia="Times New Roman"/>
                <w:szCs w:val="24"/>
                <w:lang w:val="en-US"/>
              </w:rPr>
              <w:t>-----|</w:t>
            </w:r>
          </w:p>
        </w:tc>
        <w:tc>
          <w:tcPr>
            <w:tcW w:w="287" w:type="pct"/>
            <w:tcBorders>
              <w:top w:val="outset" w:sz="6" w:space="0" w:color="auto"/>
              <w:left w:val="outset" w:sz="6" w:space="0" w:color="auto"/>
              <w:bottom w:val="outset" w:sz="6" w:space="0" w:color="auto"/>
              <w:right w:val="outset" w:sz="6" w:space="0" w:color="auto"/>
            </w:tcBorders>
          </w:tcPr>
          <w:p w14:paraId="503F433E" w14:textId="77777777" w:rsidR="0097324D" w:rsidRPr="00680437" w:rsidRDefault="0097324D" w:rsidP="00CE477A">
            <w:pPr>
              <w:spacing w:before="0" w:after="0"/>
              <w:rPr>
                <w:rFonts w:eastAsia="Times New Roman"/>
                <w:szCs w:val="24"/>
                <w:lang w:val="en-US"/>
              </w:rPr>
            </w:pPr>
          </w:p>
        </w:tc>
        <w:tc>
          <w:tcPr>
            <w:tcW w:w="489" w:type="pct"/>
            <w:tcBorders>
              <w:top w:val="outset" w:sz="6" w:space="0" w:color="auto"/>
              <w:left w:val="outset" w:sz="6" w:space="0" w:color="auto"/>
              <w:bottom w:val="outset" w:sz="6" w:space="0" w:color="auto"/>
              <w:right w:val="outset" w:sz="6" w:space="0" w:color="auto"/>
            </w:tcBorders>
          </w:tcPr>
          <w:p w14:paraId="260386C1" w14:textId="77777777" w:rsidR="0097324D" w:rsidRPr="00680437" w:rsidRDefault="0097324D" w:rsidP="00CE477A">
            <w:pPr>
              <w:spacing w:before="0" w:after="0"/>
              <w:rPr>
                <w:rFonts w:eastAsia="Times New Roman"/>
                <w:szCs w:val="24"/>
                <w:lang w:val="en-US"/>
              </w:rPr>
            </w:pPr>
          </w:p>
        </w:tc>
        <w:tc>
          <w:tcPr>
            <w:tcW w:w="804" w:type="pct"/>
            <w:tcBorders>
              <w:top w:val="outset" w:sz="6" w:space="0" w:color="auto"/>
              <w:left w:val="outset" w:sz="6" w:space="0" w:color="auto"/>
              <w:bottom w:val="outset" w:sz="6" w:space="0" w:color="auto"/>
              <w:right w:val="outset" w:sz="6" w:space="0" w:color="auto"/>
            </w:tcBorders>
          </w:tcPr>
          <w:p w14:paraId="70555CCC" w14:textId="77777777" w:rsidR="0097324D" w:rsidRPr="00680437" w:rsidRDefault="0097324D" w:rsidP="00CE477A">
            <w:pPr>
              <w:spacing w:before="0" w:after="0"/>
              <w:rPr>
                <w:rFonts w:eastAsia="Times New Roman"/>
                <w:szCs w:val="24"/>
                <w:lang w:val="en-US"/>
              </w:rPr>
            </w:pPr>
          </w:p>
        </w:tc>
        <w:tc>
          <w:tcPr>
            <w:tcW w:w="1339" w:type="pct"/>
            <w:tcBorders>
              <w:top w:val="outset" w:sz="6" w:space="0" w:color="auto"/>
              <w:left w:val="outset" w:sz="6" w:space="0" w:color="auto"/>
              <w:bottom w:val="outset" w:sz="6" w:space="0" w:color="auto"/>
              <w:right w:val="outset" w:sz="6" w:space="0" w:color="auto"/>
            </w:tcBorders>
          </w:tcPr>
          <w:p w14:paraId="15D5F147" w14:textId="77777777" w:rsidR="0097324D" w:rsidRPr="00680437" w:rsidRDefault="0097324D" w:rsidP="00CE477A">
            <w:pPr>
              <w:spacing w:before="0" w:after="0"/>
              <w:rPr>
                <w:rFonts w:eastAsia="Times New Roman"/>
                <w:szCs w:val="24"/>
                <w:lang w:val="en-US"/>
              </w:rPr>
            </w:pPr>
          </w:p>
        </w:tc>
        <w:tc>
          <w:tcPr>
            <w:tcW w:w="804" w:type="pct"/>
            <w:tcBorders>
              <w:top w:val="outset" w:sz="6" w:space="0" w:color="auto"/>
              <w:left w:val="outset" w:sz="6" w:space="0" w:color="auto"/>
              <w:bottom w:val="outset" w:sz="6" w:space="0" w:color="auto"/>
              <w:right w:val="outset" w:sz="6" w:space="0" w:color="auto"/>
            </w:tcBorders>
          </w:tcPr>
          <w:p w14:paraId="4B95EB50" w14:textId="77777777" w:rsidR="0097324D" w:rsidRPr="00680437" w:rsidRDefault="0097324D" w:rsidP="00CE477A">
            <w:pPr>
              <w:spacing w:before="0" w:after="0"/>
              <w:rPr>
                <w:rFonts w:eastAsia="Times New Roman"/>
                <w:szCs w:val="24"/>
                <w:lang w:val="en-US"/>
              </w:rPr>
            </w:pPr>
          </w:p>
        </w:tc>
        <w:tc>
          <w:tcPr>
            <w:tcW w:w="698" w:type="pct"/>
            <w:tcBorders>
              <w:top w:val="outset" w:sz="6" w:space="0" w:color="auto"/>
              <w:left w:val="outset" w:sz="6" w:space="0" w:color="auto"/>
              <w:bottom w:val="outset" w:sz="6" w:space="0" w:color="auto"/>
              <w:right w:val="outset" w:sz="6" w:space="0" w:color="auto"/>
            </w:tcBorders>
          </w:tcPr>
          <w:p w14:paraId="51713095" w14:textId="77777777" w:rsidR="0097324D" w:rsidRPr="00680437" w:rsidRDefault="0097324D" w:rsidP="00CE477A">
            <w:pPr>
              <w:spacing w:before="0" w:after="0"/>
              <w:rPr>
                <w:rFonts w:eastAsia="Times New Roman"/>
                <w:szCs w:val="24"/>
                <w:lang w:val="en-US"/>
              </w:rPr>
            </w:pPr>
          </w:p>
        </w:tc>
      </w:tr>
      <w:tr w:rsidR="0097324D" w:rsidRPr="00CE477A" w14:paraId="402EBA5F"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01550C0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36BA82DE"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17B</w:t>
            </w:r>
          </w:p>
        </w:tc>
        <w:tc>
          <w:tcPr>
            <w:tcW w:w="489" w:type="pct"/>
            <w:tcBorders>
              <w:top w:val="outset" w:sz="6" w:space="0" w:color="auto"/>
              <w:left w:val="outset" w:sz="6" w:space="0" w:color="auto"/>
              <w:bottom w:val="outset" w:sz="6" w:space="0" w:color="auto"/>
              <w:right w:val="outset" w:sz="6" w:space="0" w:color="auto"/>
            </w:tcBorders>
            <w:hideMark/>
          </w:tcPr>
          <w:p w14:paraId="2C3B45D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MKSI</w:t>
            </w:r>
          </w:p>
        </w:tc>
        <w:tc>
          <w:tcPr>
            <w:tcW w:w="804" w:type="pct"/>
            <w:tcBorders>
              <w:top w:val="outset" w:sz="6" w:space="0" w:color="auto"/>
              <w:left w:val="outset" w:sz="6" w:space="0" w:color="auto"/>
              <w:bottom w:val="outset" w:sz="6" w:space="0" w:color="auto"/>
              <w:right w:val="outset" w:sz="6" w:space="0" w:color="auto"/>
            </w:tcBorders>
            <w:hideMark/>
          </w:tcPr>
          <w:p w14:paraId="78F2D0B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Flag</w:t>
            </w:r>
          </w:p>
        </w:tc>
        <w:tc>
          <w:tcPr>
            <w:tcW w:w="1339" w:type="pct"/>
            <w:tcBorders>
              <w:top w:val="outset" w:sz="6" w:space="0" w:color="auto"/>
              <w:left w:val="outset" w:sz="6" w:space="0" w:color="auto"/>
              <w:bottom w:val="outset" w:sz="6" w:space="0" w:color="auto"/>
              <w:right w:val="outset" w:sz="6" w:space="0" w:color="auto"/>
            </w:tcBorders>
            <w:hideMark/>
          </w:tcPr>
          <w:p w14:paraId="163F1D7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Settlement Indicator</w:t>
            </w:r>
          </w:p>
        </w:tc>
        <w:tc>
          <w:tcPr>
            <w:tcW w:w="804" w:type="pct"/>
            <w:tcBorders>
              <w:top w:val="outset" w:sz="6" w:space="0" w:color="auto"/>
              <w:left w:val="outset" w:sz="6" w:space="0" w:color="auto"/>
              <w:bottom w:val="outset" w:sz="6" w:space="0" w:color="auto"/>
              <w:right w:val="outset" w:sz="6" w:space="0" w:color="auto"/>
            </w:tcBorders>
            <w:hideMark/>
          </w:tcPr>
          <w:p w14:paraId="0E59E4E7"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w:t>
            </w:r>
            <w:proofErr w:type="gramStart"/>
            <w:r w:rsidRPr="00CE477A">
              <w:rPr>
                <w:rFonts w:eastAsia="Times New Roman"/>
                <w:szCs w:val="24"/>
                <w:lang w:val="en-US"/>
              </w:rPr>
              <w:t>4!c</w:t>
            </w:r>
            <w:proofErr w:type="gramEnd"/>
            <w:r w:rsidRPr="00CE477A">
              <w:rPr>
                <w:rFonts w:eastAsia="Times New Roman"/>
                <w:szCs w:val="24"/>
                <w:lang w:val="en-US"/>
              </w:rPr>
              <w:t>//</w:t>
            </w:r>
            <w:proofErr w:type="gramStart"/>
            <w:r w:rsidRPr="00CE477A">
              <w:rPr>
                <w:rFonts w:eastAsia="Times New Roman"/>
                <w:szCs w:val="24"/>
                <w:lang w:val="en-US"/>
              </w:rPr>
              <w:t>1!a</w:t>
            </w:r>
            <w:proofErr w:type="gramEnd"/>
          </w:p>
        </w:tc>
        <w:tc>
          <w:tcPr>
            <w:tcW w:w="698" w:type="pct"/>
            <w:tcBorders>
              <w:top w:val="outset" w:sz="6" w:space="0" w:color="auto"/>
              <w:left w:val="outset" w:sz="6" w:space="0" w:color="auto"/>
              <w:bottom w:val="outset" w:sz="6" w:space="0" w:color="auto"/>
              <w:right w:val="outset" w:sz="6" w:space="0" w:color="auto"/>
            </w:tcBorders>
            <w:hideMark/>
          </w:tcPr>
          <w:p w14:paraId="29AF2BC4"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36</w:t>
            </w:r>
          </w:p>
        </w:tc>
      </w:tr>
      <w:tr w:rsidR="000338E1" w:rsidRPr="00CE477A" w14:paraId="273C1ADB"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8C703F5" w14:textId="103629BD" w:rsidR="000338E1" w:rsidRPr="009711D7" w:rsidRDefault="0033059A" w:rsidP="00CE477A">
            <w:pPr>
              <w:spacing w:before="0" w:after="0"/>
              <w:rPr>
                <w:rFonts w:eastAsia="Times New Roman"/>
                <w:b/>
                <w:bCs/>
                <w:color w:val="0000FF"/>
                <w:szCs w:val="24"/>
                <w:lang w:val="en-US"/>
              </w:rPr>
            </w:pPr>
            <w:r>
              <w:rPr>
                <w:rFonts w:eastAsia="Times New Roman"/>
                <w:b/>
                <w:bCs/>
                <w:color w:val="0000FF"/>
                <w:szCs w:val="24"/>
                <w:lang w:val="en-US"/>
              </w:rPr>
              <w:t>M</w:t>
            </w:r>
          </w:p>
        </w:tc>
        <w:tc>
          <w:tcPr>
            <w:tcW w:w="2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5EF8FA5" w14:textId="64B61A3B" w:rsidR="000338E1" w:rsidRPr="009711D7" w:rsidRDefault="00E85BFB" w:rsidP="00CE477A">
            <w:pPr>
              <w:spacing w:before="0" w:after="0"/>
              <w:rPr>
                <w:rFonts w:eastAsia="Times New Roman"/>
                <w:b/>
                <w:bCs/>
                <w:color w:val="0000FF"/>
                <w:szCs w:val="24"/>
                <w:lang w:val="en-US"/>
              </w:rPr>
            </w:pPr>
            <w:r>
              <w:rPr>
                <w:rFonts w:eastAsia="Times New Roman"/>
                <w:b/>
                <w:bCs/>
                <w:color w:val="0000FF"/>
                <w:szCs w:val="24"/>
                <w:lang w:val="en-US"/>
              </w:rPr>
              <w:t>35B</w:t>
            </w:r>
          </w:p>
        </w:tc>
        <w:tc>
          <w:tcPr>
            <w:tcW w:w="4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26664E9" w14:textId="77777777" w:rsidR="000338E1" w:rsidRPr="009711D7" w:rsidRDefault="000338E1" w:rsidP="00CE477A">
            <w:pPr>
              <w:spacing w:before="0" w:after="0"/>
              <w:rPr>
                <w:rFonts w:eastAsia="Times New Roman"/>
                <w:b/>
                <w:bCs/>
                <w:color w:val="0000FF"/>
                <w:szCs w:val="24"/>
                <w:lang w:val="en-US"/>
              </w:rPr>
            </w:pP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D3A32C8" w14:textId="77777777" w:rsidR="000338E1" w:rsidRPr="009711D7" w:rsidRDefault="000338E1" w:rsidP="00CE477A">
            <w:pPr>
              <w:spacing w:before="0" w:after="0"/>
              <w:rPr>
                <w:rFonts w:eastAsia="Times New Roman"/>
                <w:b/>
                <w:bCs/>
                <w:color w:val="0000FF"/>
                <w:szCs w:val="24"/>
                <w:lang w:val="en-US"/>
              </w:rPr>
            </w:pPr>
          </w:p>
        </w:tc>
        <w:tc>
          <w:tcPr>
            <w:tcW w:w="133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CBB117A" w14:textId="79A80CB1" w:rsidR="000338E1" w:rsidRPr="009711D7" w:rsidRDefault="00A37808" w:rsidP="00CE477A">
            <w:pPr>
              <w:spacing w:before="0" w:after="0"/>
              <w:rPr>
                <w:rFonts w:eastAsia="Times New Roman"/>
                <w:b/>
                <w:bCs/>
                <w:color w:val="0000FF"/>
                <w:szCs w:val="24"/>
                <w:lang w:val="en-US"/>
              </w:rPr>
            </w:pPr>
            <w:r w:rsidRPr="00A37808">
              <w:rPr>
                <w:rFonts w:eastAsia="Times New Roman"/>
                <w:b/>
                <w:bCs/>
                <w:color w:val="0000FF"/>
                <w:szCs w:val="24"/>
              </w:rPr>
              <w:t>Identification of the Financial Instrument</w:t>
            </w: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F7A43BA" w14:textId="75594D58" w:rsidR="000338E1" w:rsidRPr="009711D7" w:rsidRDefault="00677C8F" w:rsidP="00C63212">
            <w:pPr>
              <w:spacing w:before="0" w:after="0"/>
              <w:rPr>
                <w:rFonts w:eastAsia="Times New Roman"/>
                <w:b/>
                <w:bCs/>
                <w:color w:val="0000FF"/>
                <w:szCs w:val="24"/>
              </w:rPr>
            </w:pPr>
            <w:r w:rsidRPr="009711D7">
              <w:rPr>
                <w:rFonts w:eastAsia="Times New Roman"/>
                <w:b/>
                <w:bCs/>
                <w:color w:val="0000FF"/>
                <w:szCs w:val="24"/>
              </w:rPr>
              <w:t>I</w:t>
            </w:r>
            <w:r w:rsidR="00E85BFB" w:rsidRPr="009711D7">
              <w:rPr>
                <w:rFonts w:eastAsia="Times New Roman"/>
                <w:b/>
                <w:bCs/>
                <w:color w:val="0000FF"/>
                <w:szCs w:val="24"/>
              </w:rPr>
              <w:t>SIN</w:t>
            </w:r>
            <w:proofErr w:type="gramStart"/>
            <w:r w:rsidR="00E85BFB" w:rsidRPr="009711D7">
              <w:rPr>
                <w:rFonts w:eastAsia="Times New Roman"/>
                <w:b/>
                <w:bCs/>
                <w:color w:val="0000FF"/>
                <w:szCs w:val="24"/>
              </w:rPr>
              <w:t>1!e12!c</w:t>
            </w:r>
            <w:proofErr w:type="gramEnd"/>
            <w:r w:rsidR="00E85BFB" w:rsidRPr="009711D7">
              <w:rPr>
                <w:rFonts w:eastAsia="Times New Roman"/>
                <w:b/>
                <w:bCs/>
                <w:color w:val="0000FF"/>
                <w:szCs w:val="24"/>
              </w:rPr>
              <w:t>]</w:t>
            </w:r>
            <w:r w:rsidR="00E85BFB" w:rsidRPr="009711D7">
              <w:rPr>
                <w:rFonts w:eastAsia="Times New Roman"/>
                <w:b/>
                <w:bCs/>
                <w:color w:val="0000FF"/>
                <w:szCs w:val="24"/>
              </w:rPr>
              <w:br/>
            </w:r>
            <w:r w:rsidR="00E85BFB" w:rsidRPr="009711D7">
              <w:rPr>
                <w:rFonts w:eastAsia="Times New Roman"/>
                <w:b/>
                <w:bCs/>
                <w:noProof/>
                <w:color w:val="0000FF"/>
                <w:szCs w:val="24"/>
              </w:rPr>
              <w:drawing>
                <wp:inline distT="0" distB="0" distL="0" distR="0" wp14:anchorId="3C04564F" wp14:editId="4C6E4314">
                  <wp:extent cx="95250" cy="95250"/>
                  <wp:effectExtent l="0" t="0" r="0" b="0"/>
                  <wp:docPr id="2144780649" name="Picture 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00E85BFB" w:rsidRPr="009711D7">
              <w:rPr>
                <w:rFonts w:eastAsia="Times New Roman"/>
                <w:b/>
                <w:bCs/>
                <w:color w:val="0000FF"/>
                <w:szCs w:val="24"/>
              </w:rPr>
              <w:t>[4*35x]</w:t>
            </w:r>
          </w:p>
          <w:p w14:paraId="4F9A4199" w14:textId="5E8040D3" w:rsidR="00677C8F" w:rsidRPr="009711D7" w:rsidRDefault="00677C8F" w:rsidP="00A31E1B">
            <w:pPr>
              <w:pStyle w:val="ListParagraph"/>
              <w:numPr>
                <w:ilvl w:val="0"/>
                <w:numId w:val="21"/>
              </w:numPr>
              <w:spacing w:before="0" w:after="0"/>
              <w:rPr>
                <w:rFonts w:eastAsia="Times New Roman"/>
                <w:b/>
                <w:bCs/>
                <w:color w:val="0000FF"/>
                <w:szCs w:val="24"/>
                <w:lang w:val="en-US"/>
              </w:rPr>
            </w:pPr>
          </w:p>
        </w:tc>
        <w:tc>
          <w:tcPr>
            <w:tcW w:w="69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BD360F9" w14:textId="6F35C734" w:rsidR="000338E1" w:rsidRPr="009711D7" w:rsidRDefault="00677C8F" w:rsidP="00CE477A">
            <w:pPr>
              <w:spacing w:before="0" w:after="0"/>
              <w:rPr>
                <w:rFonts w:eastAsia="Times New Roman"/>
                <w:b/>
                <w:bCs/>
                <w:color w:val="0000FF"/>
                <w:szCs w:val="24"/>
                <w:lang w:val="en-US"/>
              </w:rPr>
            </w:pPr>
            <w:r>
              <w:rPr>
                <w:rFonts w:eastAsia="Times New Roman"/>
                <w:b/>
                <w:bCs/>
                <w:color w:val="0000FF"/>
                <w:szCs w:val="24"/>
                <w:lang w:val="en-US"/>
              </w:rPr>
              <w:t>37</w:t>
            </w:r>
          </w:p>
        </w:tc>
      </w:tr>
      <w:tr w:rsidR="0097324D" w:rsidRPr="00CE477A" w14:paraId="12E97368"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5BB0A2E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w:t>
            </w:r>
          </w:p>
        </w:tc>
        <w:tc>
          <w:tcPr>
            <w:tcW w:w="287" w:type="pct"/>
            <w:tcBorders>
              <w:top w:val="outset" w:sz="6" w:space="0" w:color="auto"/>
              <w:left w:val="outset" w:sz="6" w:space="0" w:color="auto"/>
              <w:bottom w:val="outset" w:sz="6" w:space="0" w:color="auto"/>
              <w:right w:val="outset" w:sz="6" w:space="0" w:color="auto"/>
            </w:tcBorders>
            <w:hideMark/>
          </w:tcPr>
          <w:p w14:paraId="22657FC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16S</w:t>
            </w:r>
          </w:p>
        </w:tc>
        <w:tc>
          <w:tcPr>
            <w:tcW w:w="489" w:type="pct"/>
            <w:tcBorders>
              <w:top w:val="outset" w:sz="6" w:space="0" w:color="auto"/>
              <w:left w:val="outset" w:sz="6" w:space="0" w:color="auto"/>
              <w:bottom w:val="outset" w:sz="6" w:space="0" w:color="auto"/>
              <w:right w:val="outset" w:sz="6" w:space="0" w:color="auto"/>
            </w:tcBorders>
            <w:hideMark/>
          </w:tcPr>
          <w:p w14:paraId="2AE4FB8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804" w:type="pct"/>
            <w:tcBorders>
              <w:top w:val="outset" w:sz="6" w:space="0" w:color="auto"/>
              <w:left w:val="outset" w:sz="6" w:space="0" w:color="auto"/>
              <w:bottom w:val="outset" w:sz="6" w:space="0" w:color="auto"/>
              <w:right w:val="outset" w:sz="6" w:space="0" w:color="auto"/>
            </w:tcBorders>
            <w:hideMark/>
          </w:tcPr>
          <w:p w14:paraId="2D91F68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1339" w:type="pct"/>
            <w:tcBorders>
              <w:top w:val="outset" w:sz="6" w:space="0" w:color="auto"/>
              <w:left w:val="outset" w:sz="6" w:space="0" w:color="auto"/>
              <w:bottom w:val="outset" w:sz="6" w:space="0" w:color="auto"/>
              <w:right w:val="outset" w:sz="6" w:space="0" w:color="auto"/>
            </w:tcBorders>
            <w:hideMark/>
          </w:tcPr>
          <w:p w14:paraId="53AC8C3D"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End of Block</w:t>
            </w:r>
          </w:p>
        </w:tc>
        <w:tc>
          <w:tcPr>
            <w:tcW w:w="804" w:type="pct"/>
            <w:tcBorders>
              <w:top w:val="outset" w:sz="6" w:space="0" w:color="auto"/>
              <w:left w:val="outset" w:sz="6" w:space="0" w:color="auto"/>
              <w:bottom w:val="outset" w:sz="6" w:space="0" w:color="auto"/>
              <w:right w:val="outset" w:sz="6" w:space="0" w:color="auto"/>
            </w:tcBorders>
            <w:hideMark/>
          </w:tcPr>
          <w:p w14:paraId="1D8CD42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MKCDETL</w:t>
            </w:r>
          </w:p>
        </w:tc>
        <w:tc>
          <w:tcPr>
            <w:tcW w:w="698" w:type="pct"/>
            <w:tcBorders>
              <w:top w:val="outset" w:sz="6" w:space="0" w:color="auto"/>
              <w:left w:val="outset" w:sz="6" w:space="0" w:color="auto"/>
              <w:bottom w:val="outset" w:sz="6" w:space="0" w:color="auto"/>
              <w:right w:val="outset" w:sz="6" w:space="0" w:color="auto"/>
            </w:tcBorders>
            <w:hideMark/>
          </w:tcPr>
          <w:p w14:paraId="3EB3CDC2" w14:textId="7332E2E4" w:rsidR="0097324D" w:rsidRPr="00CE477A" w:rsidRDefault="0097324D" w:rsidP="00CE477A">
            <w:pPr>
              <w:spacing w:before="0" w:after="0"/>
              <w:rPr>
                <w:rFonts w:eastAsia="Times New Roman"/>
                <w:szCs w:val="24"/>
                <w:lang w:val="en-US"/>
              </w:rPr>
            </w:pPr>
            <w:r w:rsidRPr="00CE477A">
              <w:rPr>
                <w:rFonts w:eastAsia="Times New Roman"/>
                <w:szCs w:val="24"/>
                <w:lang w:val="en-US"/>
              </w:rPr>
              <w:t> 3</w:t>
            </w:r>
            <w:r w:rsidRPr="009711D7">
              <w:rPr>
                <w:rFonts w:eastAsia="Times New Roman"/>
                <w:b/>
                <w:bCs/>
                <w:strike/>
                <w:color w:val="FF0000"/>
                <w:szCs w:val="24"/>
                <w:lang w:val="en-US"/>
              </w:rPr>
              <w:t>7</w:t>
            </w:r>
            <w:r w:rsidR="00677C8F">
              <w:rPr>
                <w:rFonts w:eastAsia="Times New Roman"/>
                <w:b/>
                <w:bCs/>
                <w:strike/>
                <w:color w:val="FF0000"/>
                <w:szCs w:val="24"/>
                <w:lang w:val="en-US"/>
              </w:rPr>
              <w:t xml:space="preserve"> </w:t>
            </w:r>
            <w:r w:rsidR="00677C8F">
              <w:rPr>
                <w:rFonts w:eastAsia="Times New Roman"/>
                <w:b/>
                <w:bCs/>
                <w:color w:val="0000FF"/>
                <w:szCs w:val="24"/>
                <w:lang w:val="en-US"/>
              </w:rPr>
              <w:t>8</w:t>
            </w:r>
          </w:p>
        </w:tc>
      </w:tr>
      <w:tr w:rsidR="0097324D" w:rsidRPr="00CE477A" w14:paraId="2706A9EB"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20FD0DC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End of Sequence C Market Claim Details</w:t>
            </w:r>
          </w:p>
        </w:tc>
      </w:tr>
    </w:tbl>
    <w:p w14:paraId="76CCAD02" w14:textId="77777777" w:rsidR="00785B15" w:rsidRPr="006B76A7" w:rsidRDefault="00785B15" w:rsidP="00DC20E7">
      <w:bookmarkStart w:id="103" w:name="foot1043"/>
      <w:bookmarkEnd w:id="103"/>
    </w:p>
    <w:p w14:paraId="4E7A9EB4" w14:textId="64C61C43" w:rsidR="00785B15" w:rsidRDefault="00D813BF" w:rsidP="00A31E1B">
      <w:pPr>
        <w:pStyle w:val="Heading2"/>
        <w:numPr>
          <w:ilvl w:val="2"/>
          <w:numId w:val="17"/>
        </w:numPr>
        <w:tabs>
          <w:tab w:val="num" w:pos="1080"/>
        </w:tabs>
        <w:ind w:left="851" w:hanging="851"/>
      </w:pPr>
      <w:bookmarkStart w:id="104" w:name="_Toc256000094"/>
      <w:r>
        <w:t xml:space="preserve">  </w:t>
      </w:r>
      <w:bookmarkStart w:id="105" w:name="_Toc237969597"/>
      <w:r w:rsidR="00216307">
        <w:t>MWG</w:t>
      </w:r>
      <w:r w:rsidR="00DC20E7">
        <w:t xml:space="preserve"> Decision</w:t>
      </w:r>
      <w:bookmarkEnd w:id="104"/>
      <w:bookmarkEnd w:id="105"/>
    </w:p>
    <w:p w14:paraId="39DA58B1" w14:textId="6A1CC997" w:rsidR="00811D61" w:rsidRDefault="00083551" w:rsidP="00592CE8">
      <w:pPr>
        <w:suppressAutoHyphens w:val="0"/>
        <w:spacing w:before="0" w:after="0"/>
      </w:pPr>
      <w:r w:rsidRPr="00AD6779">
        <w:rPr>
          <w:b/>
          <w:bCs/>
        </w:rPr>
        <w:t>Approved with amendments,</w:t>
      </w:r>
      <w:r w:rsidRPr="00083551">
        <w:t xml:space="preserve"> i.e. the definition for PCTI was amended during the MWG meeting, to align</w:t>
      </w:r>
      <w:r w:rsidR="00531557">
        <w:t xml:space="preserve"> with</w:t>
      </w:r>
      <w:r w:rsidRPr="00083551">
        <w:t xml:space="preserve"> the definition currently used in MT548.</w:t>
      </w:r>
    </w:p>
    <w:p w14:paraId="16C81D1C" w14:textId="77777777" w:rsidR="00811D61" w:rsidRDefault="00811D61" w:rsidP="00592CE8">
      <w:pPr>
        <w:suppressAutoHyphens w:val="0"/>
        <w:spacing w:before="0" w:after="0"/>
      </w:pPr>
    </w:p>
    <w:p w14:paraId="140B7481" w14:textId="1709775B" w:rsidR="008E1A18" w:rsidRDefault="008E1A18" w:rsidP="00762943">
      <w:pPr>
        <w:suppressAutoHyphens w:val="0"/>
        <w:spacing w:before="0" w:after="0"/>
        <w:jc w:val="both"/>
      </w:pPr>
      <w:r>
        <w:t xml:space="preserve">The MWG discussed the need for certain market-specific codes that are currently </w:t>
      </w:r>
      <w:r w:rsidR="00106F55">
        <w:t xml:space="preserve">not </w:t>
      </w:r>
      <w:r>
        <w:t>available in ISO 20022.</w:t>
      </w:r>
      <w:r w:rsidR="000878C0">
        <w:t xml:space="preserve"> </w:t>
      </w:r>
      <w:r w:rsidR="007D6628">
        <w:t>It was agreed to include “RELD” and “</w:t>
      </w:r>
      <w:proofErr w:type="gramStart"/>
      <w:r w:rsidR="007D6628">
        <w:t>CANT</w:t>
      </w:r>
      <w:proofErr w:type="gramEnd"/>
      <w:r w:rsidR="007D6628">
        <w:t>” in the MT567 as proposed</w:t>
      </w:r>
      <w:r w:rsidR="003F6BD0">
        <w:t xml:space="preserve">. </w:t>
      </w:r>
      <w:r>
        <w:t>Th</w:t>
      </w:r>
      <w:r w:rsidR="005A6261">
        <w:t>at both codes are not available in ISO 20022 was not considered a coexistence issue. Therefore, the</w:t>
      </w:r>
      <w:r>
        <w:t xml:space="preserve"> </w:t>
      </w:r>
      <w:r w:rsidR="005A6261">
        <w:t>MWG</w:t>
      </w:r>
      <w:r>
        <w:t xml:space="preserve"> agreed that where </w:t>
      </w:r>
      <w:r w:rsidR="00384073">
        <w:t xml:space="preserve">functional </w:t>
      </w:r>
      <w:r>
        <w:t>alignment gaps exist, corresponding ISO 20022 change requests could be raised in a future maintenance cycle.</w:t>
      </w:r>
    </w:p>
    <w:p w14:paraId="495DFBB8" w14:textId="77777777" w:rsidR="00811D61" w:rsidRDefault="00811D61" w:rsidP="00592CE8">
      <w:pPr>
        <w:suppressAutoHyphens w:val="0"/>
        <w:spacing w:before="0" w:after="0"/>
      </w:pPr>
    </w:p>
    <w:p w14:paraId="358E92B1" w14:textId="77777777" w:rsidR="00811D61" w:rsidRPr="00872EC6" w:rsidRDefault="00811D61" w:rsidP="00811D61">
      <w:pPr>
        <w:spacing w:after="0"/>
        <w:rPr>
          <w:b/>
          <w:sz w:val="28"/>
          <w:szCs w:val="28"/>
        </w:rPr>
      </w:pPr>
      <w:r w:rsidRPr="00872EC6">
        <w:rPr>
          <w:b/>
          <w:sz w:val="28"/>
          <w:szCs w:val="28"/>
        </w:rPr>
        <w:t>SWIFT Comment</w:t>
      </w:r>
    </w:p>
    <w:p w14:paraId="399E69C4" w14:textId="11D50D04" w:rsidR="00811D61" w:rsidRDefault="00B52FC2" w:rsidP="00811D61">
      <w:pPr>
        <w:spacing w:after="0"/>
        <w:rPr>
          <w:rFonts w:cs="Arial"/>
          <w:color w:val="000000"/>
        </w:rPr>
      </w:pPr>
      <w:r w:rsidRPr="003A670C">
        <w:rPr>
          <w:rFonts w:cs="Arial"/>
          <w:color w:val="000000"/>
        </w:rPr>
        <w:t>Core structural improvement for market claim processing</w:t>
      </w:r>
      <w:r>
        <w:rPr>
          <w:rFonts w:cs="Arial"/>
          <w:color w:val="000000"/>
        </w:rPr>
        <w:t>. Recommended for implementation.</w:t>
      </w:r>
    </w:p>
    <w:p w14:paraId="5867EB88" w14:textId="77777777" w:rsidR="00AC410D" w:rsidRPr="00AC410D" w:rsidRDefault="00AC410D" w:rsidP="00811D61">
      <w:pPr>
        <w:spacing w:after="0"/>
        <w:rPr>
          <w:lang w:val="en-US"/>
        </w:rPr>
      </w:pPr>
    </w:p>
    <w:p w14:paraId="67521632" w14:textId="71AE5E21" w:rsidR="00785B15" w:rsidRDefault="00785B15" w:rsidP="00592CE8">
      <w:pPr>
        <w:suppressAutoHyphens w:val="0"/>
        <w:spacing w:before="0" w:after="0"/>
        <w:rPr>
          <w:b/>
          <w:kern w:val="28"/>
          <w:sz w:val="36"/>
        </w:rPr>
      </w:pPr>
      <w:r>
        <w:br w:type="page"/>
      </w:r>
    </w:p>
    <w:p w14:paraId="68D3FDB7" w14:textId="76AAA43C" w:rsidR="00DC20E7" w:rsidRPr="00531557" w:rsidRDefault="00785B15" w:rsidP="00A31E1B">
      <w:pPr>
        <w:pStyle w:val="Heading1"/>
        <w:numPr>
          <w:ilvl w:val="1"/>
          <w:numId w:val="17"/>
        </w:numPr>
        <w:tabs>
          <w:tab w:val="num" w:pos="567"/>
        </w:tabs>
        <w:ind w:left="709" w:hanging="709"/>
        <w:jc w:val="both"/>
        <w:rPr>
          <w:color w:val="00B050"/>
          <w:sz w:val="36"/>
          <w:szCs w:val="36"/>
        </w:rPr>
      </w:pPr>
      <w:bookmarkStart w:id="106" w:name="_Toc256000095"/>
      <w:r w:rsidRPr="00531557">
        <w:rPr>
          <w:color w:val="00B050"/>
        </w:rPr>
        <w:lastRenderedPageBreak/>
        <w:t xml:space="preserve"> </w:t>
      </w:r>
      <w:bookmarkStart w:id="107" w:name="_Toc237969598"/>
      <w:r w:rsidR="00DC20E7" w:rsidRPr="00531557">
        <w:rPr>
          <w:color w:val="00B050"/>
          <w:sz w:val="36"/>
          <w:szCs w:val="36"/>
        </w:rPr>
        <w:t>00</w:t>
      </w:r>
      <w:r w:rsidR="00561236" w:rsidRPr="00531557">
        <w:rPr>
          <w:color w:val="00B050"/>
          <w:sz w:val="36"/>
          <w:szCs w:val="36"/>
        </w:rPr>
        <w:t>3208</w:t>
      </w:r>
      <w:r w:rsidR="00DC20E7" w:rsidRPr="00531557">
        <w:rPr>
          <w:color w:val="00B050"/>
          <w:sz w:val="36"/>
          <w:szCs w:val="36"/>
        </w:rPr>
        <w:t xml:space="preserve"> - </w:t>
      </w:r>
      <w:r w:rsidR="009923E6" w:rsidRPr="00531557">
        <w:rPr>
          <w:color w:val="00B050"/>
          <w:sz w:val="36"/>
          <w:szCs w:val="36"/>
        </w:rPr>
        <w:t>Add Price Calculation Method (PRCM) to sequence E1 in MT564</w:t>
      </w:r>
      <w:bookmarkEnd w:id="106"/>
      <w:bookmarkEnd w:id="107"/>
    </w:p>
    <w:tbl>
      <w:tblPr>
        <w:tblStyle w:val="ScrollTableNormal"/>
        <w:tblW w:w="5000" w:type="pct"/>
        <w:tblLook w:val="0020" w:firstRow="1" w:lastRow="0" w:firstColumn="0" w:lastColumn="0" w:noHBand="0" w:noVBand="0"/>
      </w:tblPr>
      <w:tblGrid>
        <w:gridCol w:w="6378"/>
        <w:gridCol w:w="2401"/>
      </w:tblGrid>
      <w:tr w:rsidR="00DC20E7" w14:paraId="0A2D625D"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27B948DF" w14:textId="3A8CA0AE" w:rsidR="00DC20E7" w:rsidRDefault="00DC20E7" w:rsidP="002F6C86"/>
        </w:tc>
      </w:tr>
      <w:tr w:rsidR="00DC20E7" w14:paraId="089CB3EA" w14:textId="77777777" w:rsidTr="00861A12">
        <w:tc>
          <w:tcPr>
            <w:tcW w:w="0" w:type="auto"/>
            <w:shd w:val="solid" w:color="F4F5F7" w:fill="F4F5F7"/>
          </w:tcPr>
          <w:p w14:paraId="0E801B05" w14:textId="77777777" w:rsidR="00DC20E7" w:rsidRPr="009711D7" w:rsidRDefault="00DC20E7" w:rsidP="002F6C86">
            <w:pPr>
              <w:rPr>
                <w:b/>
                <w:bCs/>
              </w:rPr>
            </w:pPr>
            <w:r w:rsidRPr="009711D7">
              <w:rPr>
                <w:b/>
                <w:bCs/>
              </w:rPr>
              <w:t>Requesting Group:</w:t>
            </w:r>
          </w:p>
        </w:tc>
        <w:tc>
          <w:tcPr>
            <w:tcW w:w="0" w:type="auto"/>
          </w:tcPr>
          <w:p w14:paraId="63993BEC" w14:textId="061FAD63" w:rsidR="00DC20E7" w:rsidRDefault="009923E6" w:rsidP="002F6C86">
            <w:r>
              <w:t>SMPG</w:t>
            </w:r>
          </w:p>
        </w:tc>
      </w:tr>
      <w:tr w:rsidR="00DC20E7" w14:paraId="13707DD5" w14:textId="77777777" w:rsidTr="00861A12">
        <w:tc>
          <w:tcPr>
            <w:tcW w:w="0" w:type="auto"/>
            <w:gridSpan w:val="2"/>
            <w:shd w:val="solid" w:color="F4F5F7" w:fill="F4F5F7"/>
          </w:tcPr>
          <w:p w14:paraId="7EAED00D" w14:textId="77777777" w:rsidR="00DC20E7" w:rsidRDefault="00DC20E7" w:rsidP="002F6C86">
            <w:r>
              <w:rPr>
                <w:b/>
              </w:rPr>
              <w:t>Sponsors</w:t>
            </w:r>
          </w:p>
        </w:tc>
      </w:tr>
      <w:tr w:rsidR="00DC20E7" w14:paraId="2EF61143" w14:textId="77777777" w:rsidTr="00861A12">
        <w:tc>
          <w:tcPr>
            <w:tcW w:w="0" w:type="auto"/>
            <w:gridSpan w:val="2"/>
          </w:tcPr>
          <w:p w14:paraId="5D9818A3" w14:textId="084B5D46" w:rsidR="00DC20E7" w:rsidRDefault="00A03F9F" w:rsidP="002F6C86">
            <w:r w:rsidRPr="00A03F9F">
              <w:t>Major custodians/SMPG</w:t>
            </w:r>
          </w:p>
        </w:tc>
      </w:tr>
      <w:tr w:rsidR="00DC20E7" w14:paraId="108FA84D" w14:textId="77777777" w:rsidTr="00861A12">
        <w:tc>
          <w:tcPr>
            <w:tcW w:w="0" w:type="auto"/>
            <w:gridSpan w:val="2"/>
            <w:shd w:val="solid" w:color="F4F5F7" w:fill="F4F5F7"/>
          </w:tcPr>
          <w:p w14:paraId="31010E55" w14:textId="77777777" w:rsidR="00DC20E7" w:rsidRDefault="00DC20E7" w:rsidP="002F6C86">
            <w:r>
              <w:rPr>
                <w:b/>
              </w:rPr>
              <w:t>Message type(s) impacted</w:t>
            </w:r>
          </w:p>
        </w:tc>
      </w:tr>
      <w:tr w:rsidR="00DC20E7" w14:paraId="743499CA" w14:textId="77777777" w:rsidTr="00861A12">
        <w:tc>
          <w:tcPr>
            <w:tcW w:w="0" w:type="auto"/>
            <w:gridSpan w:val="2"/>
          </w:tcPr>
          <w:p w14:paraId="72384825" w14:textId="6BE7FDCC" w:rsidR="00DC20E7" w:rsidRDefault="00DC20E7" w:rsidP="002F6C86">
            <w:r>
              <w:t>MT 564</w:t>
            </w:r>
            <w:r w:rsidR="00EB086E">
              <w:t>, seev.031, seev.009</w:t>
            </w:r>
          </w:p>
        </w:tc>
      </w:tr>
      <w:tr w:rsidR="00DC20E7" w14:paraId="201275F7" w14:textId="77777777" w:rsidTr="00861A12">
        <w:tc>
          <w:tcPr>
            <w:tcW w:w="0" w:type="auto"/>
            <w:gridSpan w:val="2"/>
            <w:shd w:val="solid" w:color="F4F5F7" w:fill="F4F5F7"/>
          </w:tcPr>
          <w:p w14:paraId="20FCDF62" w14:textId="4E4603A5" w:rsidR="00DC20E7" w:rsidRDefault="00A03F9F" w:rsidP="002F6C86">
            <w:r>
              <w:rPr>
                <w:b/>
              </w:rPr>
              <w:t>Required for regulatory reasons</w:t>
            </w:r>
          </w:p>
        </w:tc>
      </w:tr>
      <w:tr w:rsidR="00DC20E7" w14:paraId="78DF2765" w14:textId="77777777" w:rsidTr="00861A12">
        <w:tc>
          <w:tcPr>
            <w:tcW w:w="0" w:type="auto"/>
            <w:gridSpan w:val="2"/>
          </w:tcPr>
          <w:p w14:paraId="7F444384" w14:textId="6F06BA23" w:rsidR="00DC20E7" w:rsidRDefault="005A627D" w:rsidP="002F6C86">
            <w:r>
              <w:t>N</w:t>
            </w:r>
            <w:r w:rsidR="00A03F9F">
              <w:t>o</w:t>
            </w:r>
          </w:p>
        </w:tc>
      </w:tr>
      <w:tr w:rsidR="00DC20E7" w14:paraId="6020EB32" w14:textId="77777777" w:rsidTr="00861A12">
        <w:tc>
          <w:tcPr>
            <w:tcW w:w="0" w:type="auto"/>
            <w:gridSpan w:val="2"/>
            <w:shd w:val="solid" w:color="F4F5F7" w:fill="F4F5F7"/>
          </w:tcPr>
          <w:p w14:paraId="23F7450E" w14:textId="77777777" w:rsidR="00DC20E7" w:rsidRDefault="00DC20E7" w:rsidP="002F6C86">
            <w:r>
              <w:rPr>
                <w:b/>
              </w:rPr>
              <w:t>Business impact of this request</w:t>
            </w:r>
          </w:p>
        </w:tc>
      </w:tr>
      <w:tr w:rsidR="00DC20E7" w14:paraId="04A73E6C" w14:textId="77777777" w:rsidTr="00861A12">
        <w:tc>
          <w:tcPr>
            <w:tcW w:w="0" w:type="auto"/>
            <w:gridSpan w:val="2"/>
          </w:tcPr>
          <w:p w14:paraId="19DB1452" w14:textId="55866012" w:rsidR="00DC20E7" w:rsidRDefault="00A03F9F" w:rsidP="002F6C86">
            <w:r>
              <w:t>L</w:t>
            </w:r>
            <w:r w:rsidR="001B432A">
              <w:t>OW</w:t>
            </w:r>
          </w:p>
        </w:tc>
      </w:tr>
      <w:tr w:rsidR="00DC20E7" w14:paraId="1F9E476C" w14:textId="77777777" w:rsidTr="00861A12">
        <w:tc>
          <w:tcPr>
            <w:tcW w:w="0" w:type="auto"/>
            <w:gridSpan w:val="2"/>
            <w:shd w:val="solid" w:color="F4F5F7" w:fill="F4F5F7"/>
          </w:tcPr>
          <w:p w14:paraId="1F12644B" w14:textId="77777777" w:rsidR="00DC20E7" w:rsidRDefault="00DC20E7" w:rsidP="002F6C86">
            <w:r>
              <w:rPr>
                <w:b/>
              </w:rPr>
              <w:t>Commitment to implement the change</w:t>
            </w:r>
          </w:p>
        </w:tc>
      </w:tr>
      <w:tr w:rsidR="00DC20E7" w14:paraId="66C2FB31" w14:textId="77777777" w:rsidTr="00861A12">
        <w:tc>
          <w:tcPr>
            <w:tcW w:w="0" w:type="auto"/>
            <w:gridSpan w:val="2"/>
          </w:tcPr>
          <w:p w14:paraId="1626BA3A" w14:textId="0FC11792" w:rsidR="00DC20E7" w:rsidRDefault="00A03F9F" w:rsidP="002F6C86">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DC20E7" w14:paraId="586F2204" w14:textId="77777777" w:rsidTr="00861A12">
        <w:tc>
          <w:tcPr>
            <w:tcW w:w="0" w:type="auto"/>
            <w:gridSpan w:val="2"/>
            <w:shd w:val="solid" w:color="F4F5F7" w:fill="F4F5F7"/>
          </w:tcPr>
          <w:p w14:paraId="612B6283" w14:textId="77777777" w:rsidR="00DC20E7" w:rsidRDefault="00DC20E7" w:rsidP="002F6C86">
            <w:r>
              <w:rPr>
                <w:b/>
              </w:rPr>
              <w:t>Business context</w:t>
            </w:r>
          </w:p>
        </w:tc>
      </w:tr>
      <w:tr w:rsidR="00DC20E7" w14:paraId="12F1657F" w14:textId="77777777" w:rsidTr="00861A12">
        <w:tc>
          <w:tcPr>
            <w:tcW w:w="0" w:type="auto"/>
            <w:gridSpan w:val="2"/>
          </w:tcPr>
          <w:p w14:paraId="54D538D0" w14:textId="7DB1EB04" w:rsidR="00DC20E7" w:rsidRDefault="00F654BB" w:rsidP="00B32043">
            <w:pPr>
              <w:jc w:val="both"/>
            </w:pPr>
            <w:r w:rsidRPr="00F654BB">
              <w:t>Following CR2098 introduced in SR2025, which defined the Price Calculation Method (PRCM) and its associated code set (AVCL, MIMP, NAVA, NAVF and VWAP), the SMPG CA WG proposes to extend its usage to the Corporate Action Notification messages (MT564 and seev.031), by adding PRCM to sequence E1. This enhancement ensures consistency in the representation of price calculation information across corporate action messages and supports improved transparency and harmonisation between ISO 15022 and ISO 20022 implementations.</w:t>
            </w:r>
          </w:p>
        </w:tc>
      </w:tr>
      <w:tr w:rsidR="00DC20E7" w14:paraId="1FD999F0" w14:textId="77777777" w:rsidTr="00861A12">
        <w:tc>
          <w:tcPr>
            <w:tcW w:w="0" w:type="auto"/>
            <w:gridSpan w:val="2"/>
            <w:shd w:val="solid" w:color="F4F5F7" w:fill="F4F5F7"/>
          </w:tcPr>
          <w:p w14:paraId="51CF7C1F" w14:textId="77777777" w:rsidR="00DC20E7" w:rsidRDefault="00DC20E7" w:rsidP="002F6C86">
            <w:r>
              <w:rPr>
                <w:b/>
              </w:rPr>
              <w:t>Nature of change</w:t>
            </w:r>
          </w:p>
        </w:tc>
      </w:tr>
      <w:tr w:rsidR="00DC20E7" w14:paraId="288FC7DC" w14:textId="77777777" w:rsidTr="00861A12">
        <w:tc>
          <w:tcPr>
            <w:tcW w:w="0" w:type="auto"/>
            <w:gridSpan w:val="2"/>
          </w:tcPr>
          <w:p w14:paraId="558D4B54" w14:textId="2D91F463" w:rsidR="00DC20E7" w:rsidRDefault="00F654BB" w:rsidP="002F6C86">
            <w:r w:rsidRPr="00F654BB">
              <w:t>Add the Price Calculation Method (PRCM) and its codes (AVCL, MIMP, NAVA, NAVF and VWAP) to sequence E1 of the MT564 and seev.031.</w:t>
            </w:r>
          </w:p>
        </w:tc>
      </w:tr>
    </w:tbl>
    <w:p w14:paraId="2EF2FD71" w14:textId="77777777" w:rsidR="00DC20E7" w:rsidRDefault="00DC20E7" w:rsidP="00DC20E7"/>
    <w:p w14:paraId="3AF1AC92" w14:textId="1DCA0825" w:rsidR="00DC20E7" w:rsidRDefault="00D813BF" w:rsidP="00A31E1B">
      <w:pPr>
        <w:pStyle w:val="Heading2"/>
        <w:numPr>
          <w:ilvl w:val="2"/>
          <w:numId w:val="17"/>
        </w:numPr>
        <w:tabs>
          <w:tab w:val="num" w:pos="1080"/>
        </w:tabs>
        <w:ind w:left="851" w:hanging="851"/>
      </w:pPr>
      <w:bookmarkStart w:id="108" w:name="_Toc256000096"/>
      <w:r>
        <w:lastRenderedPageBreak/>
        <w:t xml:space="preserve">  </w:t>
      </w:r>
      <w:bookmarkStart w:id="109" w:name="_Toc237969599"/>
      <w:r w:rsidR="00DC20E7">
        <w:t>Analysis</w:t>
      </w:r>
      <w:bookmarkEnd w:id="108"/>
      <w:bookmarkEnd w:id="109"/>
    </w:p>
    <w:p w14:paraId="647632AE" w14:textId="77777777" w:rsidR="00DC20E7" w:rsidRPr="00D96844" w:rsidRDefault="00DC20E7" w:rsidP="00DC20E7">
      <w:pPr>
        <w:rPr>
          <w:sz w:val="32"/>
          <w:szCs w:val="32"/>
        </w:rPr>
      </w:pPr>
      <w:r w:rsidRPr="00D96844">
        <w:rPr>
          <w:b/>
          <w:sz w:val="32"/>
          <w:szCs w:val="32"/>
        </w:rPr>
        <w:t>Standards Illustration</w:t>
      </w:r>
    </w:p>
    <w:p w14:paraId="25832EA8" w14:textId="14D2B615" w:rsidR="00DC20E7" w:rsidRPr="009711D7" w:rsidRDefault="00C63AA0" w:rsidP="009711D7">
      <w:pPr>
        <w:pStyle w:val="Heading3"/>
        <w:numPr>
          <w:ilvl w:val="0"/>
          <w:numId w:val="0"/>
        </w:numPr>
        <w:ind w:left="720"/>
      </w:pPr>
      <w:bookmarkStart w:id="110" w:name="_Toc237969600"/>
      <w:r w:rsidRPr="009711D7">
        <w:t xml:space="preserve">2.2.1.1 </w:t>
      </w:r>
      <w:r w:rsidR="00DC20E7" w:rsidRPr="009711D7">
        <w:t>ISO 15022 Illustration</w:t>
      </w:r>
      <w:bookmarkEnd w:id="110"/>
    </w:p>
    <w:p w14:paraId="788E1241" w14:textId="58C7519B" w:rsidR="00785B15" w:rsidRDefault="00DC20E7" w:rsidP="00006EFF">
      <w:r>
        <w:rPr>
          <w:b/>
        </w:rPr>
        <w:t xml:space="preserve">A. In MT 564, in sequence </w:t>
      </w:r>
      <w:r w:rsidR="00B11D60">
        <w:rPr>
          <w:b/>
        </w:rPr>
        <w:t>E1</w:t>
      </w:r>
      <w:r>
        <w:rPr>
          <w:b/>
        </w:rPr>
        <w:t xml:space="preserve">, </w:t>
      </w:r>
      <w:r w:rsidR="00B11D60">
        <w:rPr>
          <w:b/>
        </w:rPr>
        <w:t>add</w:t>
      </w:r>
      <w:r>
        <w:rPr>
          <w:b/>
        </w:rPr>
        <w:t xml:space="preserve"> “</w:t>
      </w:r>
      <w:r w:rsidR="00862747">
        <w:rPr>
          <w:b/>
        </w:rPr>
        <w:t>Price Calculation Method Indicator</w:t>
      </w:r>
      <w:r>
        <w:rPr>
          <w:b/>
        </w:rPr>
        <w:t xml:space="preserve"> (</w:t>
      </w:r>
      <w:r w:rsidR="00862747">
        <w:rPr>
          <w:b/>
        </w:rPr>
        <w:t>PR</w:t>
      </w:r>
      <w:r w:rsidR="009C3A8C">
        <w:rPr>
          <w:b/>
        </w:rPr>
        <w:t>CM</w:t>
      </w:r>
      <w:r>
        <w:rPr>
          <w:b/>
        </w:rPr>
        <w:t xml:space="preserve">)” </w:t>
      </w:r>
      <w:r w:rsidR="009C3A8C">
        <w:rPr>
          <w:b/>
        </w:rPr>
        <w:t>to field 22a Indicator</w:t>
      </w:r>
      <w:r>
        <w:rPr>
          <w:b/>
        </w:rPr>
        <w:t>, as defined and illustrated below:</w:t>
      </w:r>
      <w:bookmarkStart w:id="111" w:name="_Toc256000097"/>
      <w:bookmarkStart w:id="112" w:name="_Toc202192215"/>
    </w:p>
    <w:p w14:paraId="361D8AA4" w14:textId="6B9CCDD2" w:rsidR="00DC20E7" w:rsidRPr="007D6A2C" w:rsidRDefault="00DC20E7" w:rsidP="007D6A2C">
      <w:pPr>
        <w:rPr>
          <w:b/>
          <w:sz w:val="28"/>
          <w:szCs w:val="28"/>
        </w:rPr>
      </w:pPr>
      <w:r w:rsidRPr="007D6A2C">
        <w:rPr>
          <w:b/>
          <w:sz w:val="28"/>
          <w:szCs w:val="28"/>
        </w:rPr>
        <w:t>MT 564 Field Specifications</w:t>
      </w:r>
      <w:bookmarkEnd w:id="111"/>
      <w:bookmarkEnd w:id="112"/>
    </w:p>
    <w:p w14:paraId="42EC2C57" w14:textId="77777777" w:rsidR="0071114E" w:rsidRPr="009711D7" w:rsidRDefault="0071114E" w:rsidP="009711D7">
      <w:pPr>
        <w:spacing w:before="0" w:after="0"/>
      </w:pPr>
      <w:r w:rsidRPr="009711D7">
        <w:t>72. Field 22a: Indicator</w:t>
      </w:r>
    </w:p>
    <w:p w14:paraId="7BC20BA1" w14:textId="77777777" w:rsidR="000A62F3" w:rsidRDefault="000A62F3" w:rsidP="000A62F3">
      <w:pPr>
        <w:spacing w:before="0" w:after="0"/>
      </w:pPr>
    </w:p>
    <w:p w14:paraId="796DE13D" w14:textId="7707A7EC" w:rsidR="0071114E" w:rsidRPr="009711D7" w:rsidRDefault="0071114E"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71114E" w:rsidRPr="000A62F3" w14:paraId="4ACF9D68" w14:textId="77777777">
        <w:trPr>
          <w:tblCellSpacing w:w="15" w:type="dxa"/>
        </w:trPr>
        <w:tc>
          <w:tcPr>
            <w:tcW w:w="1000" w:type="pct"/>
            <w:shd w:val="clear" w:color="auto" w:fill="FFFFFF"/>
            <w:hideMark/>
          </w:tcPr>
          <w:p w14:paraId="0766E6FC" w14:textId="4F431C3C" w:rsidR="0071114E" w:rsidRPr="009711D7" w:rsidRDefault="0071114E" w:rsidP="009711D7">
            <w:pPr>
              <w:spacing w:before="0" w:after="0"/>
            </w:pPr>
            <w:r w:rsidRPr="009711D7">
              <w:t>Option F</w:t>
            </w:r>
          </w:p>
        </w:tc>
        <w:tc>
          <w:tcPr>
            <w:tcW w:w="1500" w:type="pct"/>
            <w:shd w:val="clear" w:color="auto" w:fill="FFFFFF"/>
            <w:hideMark/>
          </w:tcPr>
          <w:p w14:paraId="11B814E9" w14:textId="0F73903B" w:rsidR="0071114E" w:rsidRPr="009711D7" w:rsidRDefault="0071114E" w:rsidP="009711D7">
            <w:pPr>
              <w:spacing w:before="0" w:after="0"/>
            </w:pPr>
            <w:r w:rsidRPr="009711D7">
              <w:t>:</w:t>
            </w:r>
            <w:proofErr w:type="gramStart"/>
            <w:r w:rsidRPr="009711D7">
              <w:t>4!c</w:t>
            </w:r>
            <w:proofErr w:type="gramEnd"/>
            <w:r w:rsidRPr="009711D7">
              <w:t>/[8c]/</w:t>
            </w:r>
            <w:proofErr w:type="gramStart"/>
            <w:r w:rsidRPr="009711D7">
              <w:t>4!c</w:t>
            </w:r>
            <w:proofErr w:type="gramEnd"/>
          </w:p>
        </w:tc>
        <w:tc>
          <w:tcPr>
            <w:tcW w:w="2500" w:type="pct"/>
            <w:shd w:val="clear" w:color="auto" w:fill="FFFFFF"/>
            <w:hideMark/>
          </w:tcPr>
          <w:p w14:paraId="5E06ED6F" w14:textId="5CEA6707" w:rsidR="0071114E" w:rsidRPr="009711D7" w:rsidRDefault="0071114E" w:rsidP="009711D7">
            <w:pPr>
              <w:spacing w:before="0" w:after="0"/>
            </w:pPr>
            <w:r w:rsidRPr="009711D7">
              <w:t>(Qualifier</w:t>
            </w:r>
            <w:proofErr w:type="gramStart"/>
            <w:r w:rsidRPr="009711D7">
              <w:t>)(</w:t>
            </w:r>
            <w:proofErr w:type="gramEnd"/>
            <w:r w:rsidRPr="009711D7">
              <w:t xml:space="preserve">Data Source </w:t>
            </w:r>
            <w:proofErr w:type="gramStart"/>
            <w:r w:rsidRPr="009711D7">
              <w:t>Scheme)(</w:t>
            </w:r>
            <w:proofErr w:type="gramEnd"/>
            <w:r w:rsidRPr="009711D7">
              <w:t>Indicator)</w:t>
            </w:r>
          </w:p>
        </w:tc>
      </w:tr>
      <w:tr w:rsidR="0071114E" w:rsidRPr="000A62F3" w14:paraId="3C2D8694" w14:textId="77777777">
        <w:trPr>
          <w:tblCellSpacing w:w="15" w:type="dxa"/>
        </w:trPr>
        <w:tc>
          <w:tcPr>
            <w:tcW w:w="1000" w:type="pct"/>
            <w:shd w:val="clear" w:color="auto" w:fill="FFFFFF"/>
            <w:hideMark/>
          </w:tcPr>
          <w:p w14:paraId="19D66FB5" w14:textId="740E4B58" w:rsidR="0071114E" w:rsidRPr="009711D7" w:rsidRDefault="0071114E" w:rsidP="009711D7">
            <w:pPr>
              <w:spacing w:before="0" w:after="0"/>
            </w:pPr>
            <w:r w:rsidRPr="009711D7">
              <w:t>Option H</w:t>
            </w:r>
          </w:p>
        </w:tc>
        <w:tc>
          <w:tcPr>
            <w:tcW w:w="1500" w:type="pct"/>
            <w:shd w:val="clear" w:color="auto" w:fill="FFFFFF"/>
            <w:hideMark/>
          </w:tcPr>
          <w:p w14:paraId="52882CD3" w14:textId="50E30E9B" w:rsidR="0071114E" w:rsidRPr="009711D7" w:rsidRDefault="0071114E" w:rsidP="009711D7">
            <w:pPr>
              <w:spacing w:before="0" w:after="0"/>
            </w:pPr>
            <w:r w:rsidRPr="009711D7">
              <w:t>:</w:t>
            </w:r>
            <w:proofErr w:type="gramStart"/>
            <w:r w:rsidRPr="009711D7">
              <w:t>4!c</w:t>
            </w:r>
            <w:proofErr w:type="gramEnd"/>
            <w:r w:rsidRPr="009711D7">
              <w:t>//</w:t>
            </w:r>
            <w:proofErr w:type="gramStart"/>
            <w:r w:rsidRPr="009711D7">
              <w:t>4!c</w:t>
            </w:r>
            <w:proofErr w:type="gramEnd"/>
          </w:p>
        </w:tc>
        <w:tc>
          <w:tcPr>
            <w:tcW w:w="2500" w:type="pct"/>
            <w:shd w:val="clear" w:color="auto" w:fill="FFFFFF"/>
            <w:hideMark/>
          </w:tcPr>
          <w:p w14:paraId="4D2C6BB9" w14:textId="02BB0694" w:rsidR="0071114E" w:rsidRPr="009711D7" w:rsidRDefault="0071114E" w:rsidP="009711D7">
            <w:pPr>
              <w:spacing w:before="0" w:after="0"/>
            </w:pPr>
            <w:r w:rsidRPr="009711D7">
              <w:t>(Qualifier)(Indicator)</w:t>
            </w:r>
          </w:p>
        </w:tc>
      </w:tr>
    </w:tbl>
    <w:p w14:paraId="69527E06" w14:textId="77777777" w:rsidR="000A62F3" w:rsidRDefault="000A62F3" w:rsidP="000A62F3">
      <w:pPr>
        <w:spacing w:before="0" w:after="0"/>
      </w:pPr>
    </w:p>
    <w:p w14:paraId="3990A499" w14:textId="67A969F3" w:rsidR="0071114E" w:rsidRPr="009711D7" w:rsidRDefault="0071114E" w:rsidP="009711D7">
      <w:pPr>
        <w:spacing w:before="0" w:after="0"/>
      </w:pPr>
      <w:r w:rsidRPr="009711D7">
        <w:t>PRESENCE</w:t>
      </w:r>
    </w:p>
    <w:p w14:paraId="7D074A56" w14:textId="77777777" w:rsidR="0071114E" w:rsidRPr="009711D7" w:rsidRDefault="0071114E" w:rsidP="009711D7">
      <w:pPr>
        <w:spacing w:before="0" w:after="0"/>
      </w:pPr>
      <w:r w:rsidRPr="009711D7">
        <w:t>Mandatory in optional subsequence E1</w:t>
      </w:r>
    </w:p>
    <w:p w14:paraId="06E4E3CA" w14:textId="77777777" w:rsidR="000A62F3" w:rsidRDefault="000A62F3" w:rsidP="000A62F3">
      <w:pPr>
        <w:spacing w:before="0" w:after="0"/>
      </w:pPr>
    </w:p>
    <w:p w14:paraId="1BBBAD65" w14:textId="334205CA" w:rsidR="0071114E" w:rsidRPr="009711D7" w:rsidRDefault="0071114E" w:rsidP="009711D7">
      <w:pPr>
        <w:spacing w:before="0" w:after="0"/>
      </w:pPr>
      <w:r w:rsidRPr="009711D7">
        <w:t>QUALIFIER</w:t>
      </w:r>
    </w:p>
    <w:p w14:paraId="09F7C1C1" w14:textId="77777777" w:rsidR="0071114E" w:rsidRPr="009711D7" w:rsidRDefault="0071114E"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40"/>
        <w:gridCol w:w="657"/>
        <w:gridCol w:w="1075"/>
        <w:gridCol w:w="505"/>
        <w:gridCol w:w="949"/>
        <w:gridCol w:w="851"/>
        <w:gridCol w:w="3721"/>
      </w:tblGrid>
      <w:tr w:rsidR="0071114E" w:rsidRPr="000A62F3" w14:paraId="59AE8BC9" w14:textId="77777777" w:rsidTr="009711D7">
        <w:trPr>
          <w:tblHeade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EEEEEE"/>
            <w:hideMark/>
          </w:tcPr>
          <w:p w14:paraId="00D0B639" w14:textId="3994EDBE" w:rsidR="0071114E" w:rsidRPr="009711D7" w:rsidRDefault="0071114E" w:rsidP="009711D7">
            <w:pPr>
              <w:spacing w:before="0" w:after="0"/>
            </w:pPr>
            <w:r w:rsidRPr="009711D7">
              <w:t>Order</w:t>
            </w:r>
          </w:p>
        </w:tc>
        <w:tc>
          <w:tcPr>
            <w:tcW w:w="365" w:type="pct"/>
            <w:tcBorders>
              <w:top w:val="outset" w:sz="6" w:space="0" w:color="auto"/>
              <w:left w:val="outset" w:sz="6" w:space="0" w:color="auto"/>
              <w:bottom w:val="outset" w:sz="6" w:space="0" w:color="auto"/>
              <w:right w:val="outset" w:sz="6" w:space="0" w:color="auto"/>
            </w:tcBorders>
            <w:shd w:val="clear" w:color="auto" w:fill="EEEEEE"/>
            <w:hideMark/>
          </w:tcPr>
          <w:p w14:paraId="61EB6985" w14:textId="7C032EA0" w:rsidR="0071114E" w:rsidRPr="009711D7" w:rsidRDefault="0071114E" w:rsidP="009711D7">
            <w:pPr>
              <w:spacing w:before="0" w:after="0"/>
            </w:pPr>
            <w:r w:rsidRPr="009711D7">
              <w:t>M/O</w:t>
            </w:r>
          </w:p>
        </w:tc>
        <w:tc>
          <w:tcPr>
            <w:tcW w:w="608" w:type="pct"/>
            <w:tcBorders>
              <w:top w:val="outset" w:sz="6" w:space="0" w:color="auto"/>
              <w:left w:val="outset" w:sz="6" w:space="0" w:color="auto"/>
              <w:bottom w:val="outset" w:sz="6" w:space="0" w:color="auto"/>
              <w:right w:val="outset" w:sz="6" w:space="0" w:color="auto"/>
            </w:tcBorders>
            <w:shd w:val="clear" w:color="auto" w:fill="EEEEEE"/>
            <w:hideMark/>
          </w:tcPr>
          <w:p w14:paraId="1F3BF1BB" w14:textId="033D25FA" w:rsidR="0071114E" w:rsidRPr="009711D7" w:rsidRDefault="0071114E" w:rsidP="009711D7">
            <w:pPr>
              <w:spacing w:before="0" w:after="0"/>
            </w:pPr>
            <w:r w:rsidRPr="009711D7">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59B54CC7" w14:textId="0DDCC63C" w:rsidR="0071114E" w:rsidRPr="009711D7" w:rsidRDefault="0071114E" w:rsidP="009711D7">
            <w:pPr>
              <w:spacing w:before="0" w:after="0"/>
            </w:pPr>
            <w:r w:rsidRPr="009711D7">
              <w:t>R/N</w:t>
            </w:r>
          </w:p>
        </w:tc>
        <w:tc>
          <w:tcPr>
            <w:tcW w:w="535" w:type="pct"/>
            <w:tcBorders>
              <w:top w:val="outset" w:sz="6" w:space="0" w:color="auto"/>
              <w:left w:val="outset" w:sz="6" w:space="0" w:color="auto"/>
              <w:bottom w:val="outset" w:sz="6" w:space="0" w:color="auto"/>
              <w:right w:val="outset" w:sz="6" w:space="0" w:color="auto"/>
            </w:tcBorders>
            <w:shd w:val="clear" w:color="auto" w:fill="EEEEEE"/>
            <w:hideMark/>
          </w:tcPr>
          <w:p w14:paraId="1B4F50D4" w14:textId="2B4E9DC6" w:rsidR="0071114E" w:rsidRPr="009711D7" w:rsidRDefault="0071114E" w:rsidP="009711D7">
            <w:pPr>
              <w:spacing w:before="0" w:after="0"/>
            </w:pPr>
            <w:r w:rsidRPr="009711D7">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4CDC8305" w14:textId="584BB228" w:rsidR="0071114E" w:rsidRPr="009711D7" w:rsidRDefault="0071114E" w:rsidP="009711D7">
            <w:pPr>
              <w:spacing w:before="0" w:after="0"/>
            </w:pPr>
            <w:r w:rsidRPr="009711D7">
              <w:t>Options</w:t>
            </w:r>
          </w:p>
        </w:tc>
        <w:tc>
          <w:tcPr>
            <w:tcW w:w="2138" w:type="pct"/>
            <w:tcBorders>
              <w:top w:val="outset" w:sz="6" w:space="0" w:color="auto"/>
              <w:left w:val="outset" w:sz="6" w:space="0" w:color="auto"/>
              <w:bottom w:val="outset" w:sz="6" w:space="0" w:color="auto"/>
              <w:right w:val="outset" w:sz="6" w:space="0" w:color="auto"/>
            </w:tcBorders>
            <w:shd w:val="clear" w:color="auto" w:fill="EEEEEE"/>
            <w:hideMark/>
          </w:tcPr>
          <w:p w14:paraId="429B44E3" w14:textId="65DCBA5B" w:rsidR="0071114E" w:rsidRPr="009711D7" w:rsidRDefault="0071114E" w:rsidP="009711D7">
            <w:pPr>
              <w:spacing w:before="0" w:after="0"/>
            </w:pPr>
            <w:r w:rsidRPr="009711D7">
              <w:t>Qualifier Description</w:t>
            </w:r>
          </w:p>
        </w:tc>
      </w:tr>
      <w:tr w:rsidR="0071114E" w:rsidRPr="000A62F3" w14:paraId="27D27F12"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18357743" w14:textId="2B0923AE" w:rsidR="0071114E" w:rsidRPr="009711D7" w:rsidRDefault="0071114E" w:rsidP="009711D7">
            <w:pPr>
              <w:spacing w:before="0" w:after="0"/>
            </w:pPr>
            <w:r w:rsidRPr="009711D7">
              <w:t>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62D05A1" w14:textId="62B464AC" w:rsidR="0071114E" w:rsidRPr="009711D7" w:rsidRDefault="0071114E" w:rsidP="009711D7">
            <w:pPr>
              <w:spacing w:before="0" w:after="0"/>
            </w:pPr>
            <w:r w:rsidRPr="009711D7">
              <w:t>M</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183DC57C" w14:textId="18EF4D7D" w:rsidR="0071114E" w:rsidRPr="009711D7" w:rsidRDefault="0071114E" w:rsidP="009711D7">
            <w:pPr>
              <w:spacing w:before="0" w:after="0"/>
            </w:pPr>
            <w:r w:rsidRPr="009711D7">
              <w:t>CRDB</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4CDF147" w14:textId="7972ED25"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3BADF25B" w14:textId="651C5906"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B37646D" w14:textId="184879D4" w:rsidR="0071114E" w:rsidRPr="009711D7" w:rsidRDefault="0071114E" w:rsidP="009711D7">
            <w:pPr>
              <w:spacing w:before="0" w:after="0"/>
            </w:pPr>
            <w:r w:rsidRPr="009711D7">
              <w:t>H</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37147B7F" w14:textId="72457244" w:rsidR="0071114E" w:rsidRPr="009711D7" w:rsidRDefault="0071114E" w:rsidP="009711D7">
            <w:pPr>
              <w:spacing w:before="0" w:after="0"/>
            </w:pPr>
            <w:r w:rsidRPr="009711D7">
              <w:t>Credit/Debit Indicator</w:t>
            </w:r>
          </w:p>
        </w:tc>
      </w:tr>
      <w:tr w:rsidR="0071114E" w:rsidRPr="000A62F3" w14:paraId="11FA57F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1619766" w14:textId="5DCD6DF9" w:rsidR="0071114E" w:rsidRPr="009711D7" w:rsidRDefault="0071114E" w:rsidP="009711D7">
            <w:pPr>
              <w:spacing w:before="0" w:after="0"/>
            </w:pPr>
            <w:r w:rsidRPr="009711D7">
              <w:t>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27FA174C" w14:textId="7B3FE48D"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405C8006" w14:textId="283A2745" w:rsidR="0071114E" w:rsidRPr="009711D7" w:rsidRDefault="0071114E" w:rsidP="009711D7">
            <w:pPr>
              <w:spacing w:before="0" w:after="0"/>
            </w:pPr>
            <w:r w:rsidRPr="009711D7">
              <w:t>TEMP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7A82F9C" w14:textId="59F3B0BE"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A374DCF" w14:textId="08DFE8EE"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6B0EBBF" w14:textId="27A8336B"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50C74C" w14:textId="2FAEA2F9" w:rsidR="0071114E" w:rsidRPr="009711D7" w:rsidRDefault="0071114E" w:rsidP="009711D7">
            <w:pPr>
              <w:spacing w:before="0" w:after="0"/>
            </w:pPr>
            <w:r w:rsidRPr="009711D7">
              <w:t>Temporary Indicator</w:t>
            </w:r>
          </w:p>
        </w:tc>
      </w:tr>
      <w:tr w:rsidR="0071114E" w:rsidRPr="000A62F3" w14:paraId="69F3955E"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C0DA91F" w14:textId="7A0936F6" w:rsidR="0071114E" w:rsidRPr="009711D7" w:rsidRDefault="0071114E" w:rsidP="009711D7">
            <w:pPr>
              <w:spacing w:before="0" w:after="0"/>
            </w:pPr>
            <w:r w:rsidRPr="009711D7">
              <w:t>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431DF6E8" w14:textId="0D710F91"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F960AA7" w14:textId="21B034BF" w:rsidR="0071114E" w:rsidRPr="009711D7" w:rsidRDefault="0071114E" w:rsidP="009711D7">
            <w:pPr>
              <w:spacing w:before="0" w:after="0"/>
            </w:pPr>
            <w:r w:rsidRPr="009711D7">
              <w:t>NELP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A23A9D8" w14:textId="137B308E"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537A300" w14:textId="2462075C"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275278A" w14:textId="0092C5B7"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37AD2BF" w14:textId="12513551" w:rsidR="0071114E" w:rsidRPr="009711D7" w:rsidRDefault="0071114E" w:rsidP="009711D7">
            <w:pPr>
              <w:spacing w:before="0" w:after="0"/>
            </w:pPr>
            <w:proofErr w:type="gramStart"/>
            <w:r w:rsidRPr="009711D7">
              <w:t>Non Eligible</w:t>
            </w:r>
            <w:proofErr w:type="gramEnd"/>
            <w:r w:rsidRPr="009711D7">
              <w:t xml:space="preserve"> Proceeds Indicator</w:t>
            </w:r>
          </w:p>
        </w:tc>
      </w:tr>
      <w:tr w:rsidR="0071114E" w:rsidRPr="000A62F3" w14:paraId="64261FA1"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0B628E4" w14:textId="6D2DECD9" w:rsidR="0071114E" w:rsidRPr="009711D7" w:rsidRDefault="0071114E" w:rsidP="009711D7">
            <w:pPr>
              <w:spacing w:before="0" w:after="0"/>
            </w:pPr>
            <w:r w:rsidRPr="009711D7">
              <w:t>4</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274B8254" w14:textId="63AE1592"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16D39FA5" w14:textId="49BB71A7" w:rsidR="0071114E" w:rsidRPr="009711D7" w:rsidRDefault="0071114E" w:rsidP="009711D7">
            <w:pPr>
              <w:spacing w:before="0" w:after="0"/>
            </w:pPr>
            <w:r w:rsidRPr="009711D7">
              <w:t>TXAP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FA02939" w14:textId="0D70FF38"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E5A56F5" w14:textId="08006FB7"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C6DA61" w14:textId="2B556553"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39B4B23A" w14:textId="235BA6E2" w:rsidR="0071114E" w:rsidRPr="009711D7" w:rsidRDefault="0071114E" w:rsidP="009711D7">
            <w:pPr>
              <w:spacing w:before="0" w:after="0"/>
            </w:pPr>
            <w:r w:rsidRPr="009711D7">
              <w:t>Issuer/Offeror Taxability Indicator</w:t>
            </w:r>
          </w:p>
        </w:tc>
      </w:tr>
      <w:tr w:rsidR="0071114E" w:rsidRPr="000A62F3" w14:paraId="3BAB943F"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2598450C" w14:textId="6AD3B1C7" w:rsidR="0071114E" w:rsidRPr="009711D7" w:rsidRDefault="0071114E" w:rsidP="009711D7">
            <w:pPr>
              <w:spacing w:before="0" w:after="0"/>
            </w:pPr>
            <w:r w:rsidRPr="009711D7">
              <w:t>5</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D9DA3DE" w14:textId="4552D1BF"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3A45292" w14:textId="627BEC4D" w:rsidR="0071114E" w:rsidRPr="009711D7" w:rsidRDefault="0071114E" w:rsidP="009711D7">
            <w:pPr>
              <w:spacing w:before="0" w:after="0"/>
            </w:pPr>
            <w:r w:rsidRPr="009711D7">
              <w:t>NSIS</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2005320" w14:textId="647E86BC"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181D348" w14:textId="3D580630"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C935723" w14:textId="4F41C383" w:rsidR="0071114E" w:rsidRPr="009711D7" w:rsidRDefault="0071114E" w:rsidP="009711D7">
            <w:pPr>
              <w:spacing w:before="0" w:after="0"/>
            </w:pPr>
            <w:r w:rsidRPr="009711D7">
              <w:t>H</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5B82956E" w14:textId="63B19C1D" w:rsidR="0071114E" w:rsidRPr="009711D7" w:rsidRDefault="0071114E" w:rsidP="009711D7">
            <w:pPr>
              <w:spacing w:before="0" w:after="0"/>
            </w:pPr>
            <w:r w:rsidRPr="009711D7">
              <w:t>New Securities Issuance Indicator</w:t>
            </w:r>
          </w:p>
        </w:tc>
      </w:tr>
      <w:tr w:rsidR="0071114E" w:rsidRPr="000A62F3" w14:paraId="164883A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631552" w14:textId="7D256F80" w:rsidR="0071114E" w:rsidRPr="009711D7" w:rsidRDefault="0071114E" w:rsidP="009711D7">
            <w:pPr>
              <w:spacing w:before="0" w:after="0"/>
            </w:pPr>
            <w:r w:rsidRPr="009711D7">
              <w:t>6</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435BBDD" w14:textId="723DB4D8"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C74D54B" w14:textId="5E2B8EFA" w:rsidR="0071114E" w:rsidRPr="009711D7" w:rsidRDefault="0071114E" w:rsidP="009711D7">
            <w:pPr>
              <w:spacing w:before="0" w:after="0"/>
            </w:pPr>
            <w:r w:rsidRPr="009711D7">
              <w:t>ITYP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9276713" w14:textId="7B4839D8"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7AA3305" w14:textId="71928DA8" w:rsidR="0071114E" w:rsidRPr="009711D7" w:rsidRDefault="0071114E" w:rsidP="009711D7">
            <w:pPr>
              <w:spacing w:before="0" w:after="0"/>
            </w:pPr>
            <w:bookmarkStart w:id="113" w:name="mt564-72-field-22a-deleted"/>
            <w:bookmarkEnd w:id="113"/>
            <w:r w:rsidRPr="009711D7">
              <w:t>C27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742F0A" w14:textId="474B0510"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3D85F3" w14:textId="1231983A" w:rsidR="0071114E" w:rsidRPr="009711D7" w:rsidRDefault="0071114E" w:rsidP="009711D7">
            <w:pPr>
              <w:spacing w:before="0" w:after="0"/>
            </w:pPr>
            <w:r w:rsidRPr="009711D7">
              <w:t>Type of Income</w:t>
            </w:r>
          </w:p>
        </w:tc>
      </w:tr>
      <w:tr w:rsidR="0071114E" w:rsidRPr="000A62F3" w14:paraId="6AA91F4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EFAFB3" w14:textId="46B85E32" w:rsidR="0071114E" w:rsidRPr="009711D7" w:rsidRDefault="0071114E" w:rsidP="009711D7">
            <w:pPr>
              <w:spacing w:before="0" w:after="0"/>
            </w:pPr>
            <w:r w:rsidRPr="009711D7">
              <w:t>7</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43466E7" w14:textId="2C0C955B"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95C95F1" w14:textId="6E0837A4" w:rsidR="0071114E" w:rsidRPr="009711D7" w:rsidRDefault="0071114E" w:rsidP="009711D7">
            <w:pPr>
              <w:spacing w:before="0" w:after="0"/>
            </w:pPr>
            <w:r w:rsidRPr="009711D7">
              <w:t>ETYP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FF11936" w14:textId="774364C6" w:rsidR="0071114E" w:rsidRPr="009711D7" w:rsidRDefault="0071114E" w:rsidP="009711D7">
            <w:pPr>
              <w:spacing w:before="0" w:after="0"/>
            </w:pPr>
            <w:r w:rsidRPr="009711D7">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F612493" w14:textId="0F972E3B"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CC51443" w14:textId="48A12D74"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A727A8" w14:textId="51C4A82D" w:rsidR="0071114E" w:rsidRPr="009711D7" w:rsidRDefault="0071114E" w:rsidP="009711D7">
            <w:pPr>
              <w:spacing w:before="0" w:after="0"/>
            </w:pPr>
            <w:r w:rsidRPr="009711D7">
              <w:t>Type of Exemption</w:t>
            </w:r>
          </w:p>
        </w:tc>
      </w:tr>
      <w:tr w:rsidR="0071114E" w:rsidRPr="000A62F3" w14:paraId="38BC58C2"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52229C1" w14:textId="0681656C" w:rsidR="0071114E" w:rsidRPr="009711D7" w:rsidRDefault="0071114E" w:rsidP="009711D7">
            <w:pPr>
              <w:spacing w:before="0" w:after="0"/>
            </w:pPr>
            <w:r w:rsidRPr="009711D7">
              <w:t>8</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AA8C314" w14:textId="22A519F1"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750BABE" w14:textId="14B1BABD" w:rsidR="0071114E" w:rsidRPr="009711D7" w:rsidRDefault="0071114E" w:rsidP="009711D7">
            <w:pPr>
              <w:spacing w:before="0" w:after="0"/>
            </w:pPr>
            <w:r w:rsidRPr="009711D7">
              <w:t>OTYP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F18FB1D" w14:textId="54C47A4A" w:rsidR="0071114E" w:rsidRPr="009711D7" w:rsidRDefault="0071114E" w:rsidP="009711D7">
            <w:pPr>
              <w:spacing w:before="0" w:after="0"/>
            </w:pPr>
            <w:r w:rsidRPr="009711D7">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C667D8C" w14:textId="1E516AE2" w:rsidR="0071114E" w:rsidRPr="009711D7" w:rsidRDefault="0071114E" w:rsidP="009711D7">
            <w:pPr>
              <w:spacing w:before="0" w:after="0"/>
            </w:pPr>
            <w:r w:rsidRPr="009711D7">
              <w:t>C27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2EB40FE" w14:textId="36144EE1"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6294802" w14:textId="565D1A6C" w:rsidR="0071114E" w:rsidRPr="009711D7" w:rsidRDefault="0071114E" w:rsidP="009711D7">
            <w:pPr>
              <w:spacing w:before="0" w:after="0"/>
            </w:pPr>
            <w:r w:rsidRPr="009711D7">
              <w:t>Other Type of Income</w:t>
            </w:r>
          </w:p>
        </w:tc>
      </w:tr>
      <w:tr w:rsidR="000A62F3" w:rsidRPr="000A62F3" w14:paraId="18DD2275"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A2C9982" w14:textId="3A0A6184" w:rsidR="000A62F3" w:rsidRPr="009711D7" w:rsidRDefault="000A62F3" w:rsidP="000A62F3">
            <w:pPr>
              <w:spacing w:before="0" w:after="0"/>
              <w:rPr>
                <w:b/>
                <w:bCs/>
                <w:color w:val="0000FF"/>
              </w:rPr>
            </w:pPr>
            <w:r w:rsidRPr="009711D7">
              <w:rPr>
                <w:b/>
                <w:bCs/>
                <w:color w:val="0000FF"/>
              </w:rPr>
              <w:t>9</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C09DD1A" w14:textId="3BDFB50C" w:rsidR="000A62F3" w:rsidRPr="009711D7" w:rsidRDefault="000A62F3" w:rsidP="000A62F3">
            <w:pPr>
              <w:spacing w:before="0" w:after="0"/>
              <w:rPr>
                <w:b/>
                <w:bCs/>
                <w:color w:val="0000FF"/>
              </w:rPr>
            </w:pPr>
            <w:r w:rsidRPr="009711D7">
              <w:rPr>
                <w:b/>
                <w:bCs/>
                <w:color w:val="0000FF"/>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74163A" w14:textId="18AA1E19" w:rsidR="000A62F3" w:rsidRPr="009711D7" w:rsidRDefault="000A62F3" w:rsidP="000A62F3">
            <w:pPr>
              <w:spacing w:before="0" w:after="0"/>
              <w:rPr>
                <w:b/>
                <w:bCs/>
                <w:color w:val="0000FF"/>
              </w:rPr>
            </w:pPr>
            <w:r w:rsidRPr="009711D7">
              <w:rPr>
                <w:b/>
                <w:bCs/>
                <w:color w:val="0000FF"/>
              </w:rPr>
              <w:t>PRCM</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D855223" w14:textId="692ED36D" w:rsidR="000A62F3" w:rsidRPr="009711D7" w:rsidRDefault="009E013B" w:rsidP="000A62F3">
            <w:pPr>
              <w:spacing w:before="0" w:after="0"/>
              <w:rPr>
                <w:b/>
                <w:bCs/>
                <w:color w:val="0000FF"/>
              </w:rPr>
            </w:pPr>
            <w:r>
              <w:rPr>
                <w:b/>
                <w:bCs/>
                <w:color w:val="0000FF"/>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EACE2DA" w14:textId="77777777" w:rsidR="000A62F3" w:rsidRPr="009711D7" w:rsidRDefault="000A62F3" w:rsidP="000A62F3">
            <w:pPr>
              <w:spacing w:before="0" w:after="0"/>
              <w:rPr>
                <w:b/>
                <w:bCs/>
                <w:color w:val="0000FF"/>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987BE35" w14:textId="1FB52E6A" w:rsidR="000A62F3" w:rsidRPr="009711D7" w:rsidRDefault="000A62F3" w:rsidP="000A62F3">
            <w:pPr>
              <w:spacing w:before="0" w:after="0"/>
              <w:rPr>
                <w:b/>
                <w:bCs/>
                <w:color w:val="0000FF"/>
              </w:rPr>
            </w:pPr>
            <w:r w:rsidRPr="009711D7">
              <w:rPr>
                <w:b/>
                <w:bCs/>
                <w:color w:val="0000FF"/>
              </w:rPr>
              <w:t>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98B824" w14:textId="50BBC22F" w:rsidR="000A62F3" w:rsidRPr="009711D7" w:rsidRDefault="000A62F3" w:rsidP="000A62F3">
            <w:pPr>
              <w:spacing w:before="0" w:after="0"/>
              <w:rPr>
                <w:b/>
                <w:bCs/>
                <w:color w:val="0000FF"/>
              </w:rPr>
            </w:pPr>
            <w:r w:rsidRPr="009711D7">
              <w:rPr>
                <w:b/>
                <w:bCs/>
                <w:color w:val="0000FF"/>
              </w:rPr>
              <w:t>Price Calculation Method Indicator</w:t>
            </w:r>
          </w:p>
        </w:tc>
      </w:tr>
    </w:tbl>
    <w:p w14:paraId="6D786541" w14:textId="77777777" w:rsidR="000A62F3" w:rsidRDefault="000A62F3" w:rsidP="000A62F3">
      <w:pPr>
        <w:spacing w:before="0" w:after="0"/>
      </w:pPr>
    </w:p>
    <w:p w14:paraId="2CA5D0C3" w14:textId="4B008197" w:rsidR="0071114E" w:rsidRPr="009711D7" w:rsidRDefault="0071114E" w:rsidP="009711D7">
      <w:pPr>
        <w:spacing w:before="0" w:after="0"/>
      </w:pPr>
      <w:r w:rsidRPr="009711D7">
        <w:t>DEFINITION</w:t>
      </w:r>
    </w:p>
    <w:p w14:paraId="0CEC29EE" w14:textId="77777777" w:rsidR="000A62F3" w:rsidRDefault="000A62F3" w:rsidP="000A62F3">
      <w:pPr>
        <w:spacing w:before="0" w:after="0"/>
      </w:pPr>
    </w:p>
    <w:p w14:paraId="70468AD9" w14:textId="1407DE69" w:rsidR="0071114E" w:rsidRDefault="0071114E" w:rsidP="000A62F3">
      <w:pPr>
        <w:spacing w:before="0" w:after="0"/>
      </w:pPr>
      <w:r w:rsidRPr="009711D7">
        <w:t>This qualified generic field specifies:</w:t>
      </w:r>
    </w:p>
    <w:p w14:paraId="7D48570C" w14:textId="77777777" w:rsidR="000A62F3" w:rsidRPr="009711D7" w:rsidRDefault="000A62F3" w:rsidP="009711D7">
      <w:pPr>
        <w:spacing w:before="0" w:after="0"/>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829"/>
        <w:gridCol w:w="5635"/>
      </w:tblGrid>
      <w:tr w:rsidR="0071114E" w:rsidRPr="000A62F3" w14:paraId="7667998F" w14:textId="77777777" w:rsidTr="009711D7">
        <w:trPr>
          <w:tblCellSpacing w:w="15" w:type="dxa"/>
        </w:trPr>
        <w:tc>
          <w:tcPr>
            <w:tcW w:w="641" w:type="pct"/>
            <w:shd w:val="clear" w:color="auto" w:fill="FFFFFF"/>
            <w:hideMark/>
          </w:tcPr>
          <w:p w14:paraId="5D49A802" w14:textId="77CD9A23" w:rsidR="0071114E" w:rsidRPr="009711D7" w:rsidRDefault="0071114E" w:rsidP="009711D7">
            <w:pPr>
              <w:spacing w:before="0" w:after="0"/>
            </w:pPr>
            <w:r w:rsidRPr="009711D7">
              <w:t>CRDB</w:t>
            </w:r>
          </w:p>
        </w:tc>
        <w:tc>
          <w:tcPr>
            <w:tcW w:w="1044" w:type="pct"/>
            <w:shd w:val="clear" w:color="auto" w:fill="FFFFFF"/>
            <w:hideMark/>
          </w:tcPr>
          <w:p w14:paraId="6DBF3442" w14:textId="13745D5F" w:rsidR="0071114E" w:rsidRPr="009711D7" w:rsidRDefault="0071114E" w:rsidP="009711D7">
            <w:pPr>
              <w:spacing w:before="0" w:after="0"/>
            </w:pPr>
            <w:r w:rsidRPr="009711D7">
              <w:t>Credit/Debit Indicator</w:t>
            </w:r>
          </w:p>
        </w:tc>
        <w:tc>
          <w:tcPr>
            <w:tcW w:w="3246" w:type="pct"/>
            <w:shd w:val="clear" w:color="auto" w:fill="FFFFFF"/>
            <w:hideMark/>
          </w:tcPr>
          <w:p w14:paraId="5B44B884" w14:textId="494DBF37" w:rsidR="0071114E" w:rsidRPr="009711D7" w:rsidRDefault="0071114E" w:rsidP="009711D7">
            <w:pPr>
              <w:spacing w:before="0" w:after="0"/>
            </w:pPr>
            <w:r w:rsidRPr="009711D7">
              <w:t>Specifies whether the value is a debit or credit.</w:t>
            </w:r>
          </w:p>
        </w:tc>
      </w:tr>
      <w:tr w:rsidR="0071114E" w:rsidRPr="000A62F3" w14:paraId="6AA3D288" w14:textId="77777777" w:rsidTr="009711D7">
        <w:trPr>
          <w:tblCellSpacing w:w="15" w:type="dxa"/>
        </w:trPr>
        <w:tc>
          <w:tcPr>
            <w:tcW w:w="641" w:type="pct"/>
            <w:shd w:val="clear" w:color="auto" w:fill="FFFFFF"/>
            <w:hideMark/>
          </w:tcPr>
          <w:p w14:paraId="7F7AFB95" w14:textId="5069F1B8" w:rsidR="0071114E" w:rsidRPr="009711D7" w:rsidRDefault="0071114E" w:rsidP="009711D7">
            <w:pPr>
              <w:spacing w:before="0" w:after="0"/>
            </w:pPr>
            <w:r w:rsidRPr="009711D7">
              <w:t>ETYP</w:t>
            </w:r>
          </w:p>
        </w:tc>
        <w:tc>
          <w:tcPr>
            <w:tcW w:w="1044" w:type="pct"/>
            <w:shd w:val="clear" w:color="auto" w:fill="FFFFFF"/>
            <w:hideMark/>
          </w:tcPr>
          <w:p w14:paraId="2C126E0E" w14:textId="2F6A8FD5" w:rsidR="0071114E" w:rsidRPr="009711D7" w:rsidRDefault="0071114E" w:rsidP="009711D7">
            <w:pPr>
              <w:spacing w:before="0" w:after="0"/>
            </w:pPr>
            <w:r w:rsidRPr="009711D7">
              <w:t>Type of Exemption</w:t>
            </w:r>
          </w:p>
        </w:tc>
        <w:tc>
          <w:tcPr>
            <w:tcW w:w="3246" w:type="pct"/>
            <w:shd w:val="clear" w:color="auto" w:fill="FFFFFF"/>
            <w:hideMark/>
          </w:tcPr>
          <w:p w14:paraId="5A14CA5A" w14:textId="047CDDDF" w:rsidR="0071114E" w:rsidRPr="009711D7" w:rsidRDefault="0071114E" w:rsidP="009711D7">
            <w:pPr>
              <w:spacing w:before="0" w:after="0"/>
            </w:pPr>
            <w:r w:rsidRPr="009711D7">
              <w:t>Specifies the basis for the reduced rate of withholding.</w:t>
            </w:r>
          </w:p>
        </w:tc>
      </w:tr>
      <w:tr w:rsidR="0071114E" w:rsidRPr="000A62F3" w14:paraId="38E10296" w14:textId="77777777" w:rsidTr="009711D7">
        <w:trPr>
          <w:tblCellSpacing w:w="15" w:type="dxa"/>
        </w:trPr>
        <w:tc>
          <w:tcPr>
            <w:tcW w:w="641" w:type="pct"/>
            <w:shd w:val="clear" w:color="auto" w:fill="FFFFFF"/>
            <w:hideMark/>
          </w:tcPr>
          <w:p w14:paraId="29D0A491" w14:textId="0CD45DDB" w:rsidR="0071114E" w:rsidRPr="009711D7" w:rsidRDefault="0071114E" w:rsidP="009711D7">
            <w:pPr>
              <w:spacing w:before="0" w:after="0"/>
            </w:pPr>
            <w:r w:rsidRPr="009711D7">
              <w:t>ITYP</w:t>
            </w:r>
          </w:p>
        </w:tc>
        <w:tc>
          <w:tcPr>
            <w:tcW w:w="1044" w:type="pct"/>
            <w:shd w:val="clear" w:color="auto" w:fill="FFFFFF"/>
            <w:hideMark/>
          </w:tcPr>
          <w:p w14:paraId="44461D80" w14:textId="289DC7A3" w:rsidR="0071114E" w:rsidRPr="009711D7" w:rsidRDefault="0071114E" w:rsidP="009711D7">
            <w:pPr>
              <w:spacing w:before="0" w:after="0"/>
            </w:pPr>
            <w:r w:rsidRPr="009711D7">
              <w:t>Type of Income</w:t>
            </w:r>
          </w:p>
        </w:tc>
        <w:tc>
          <w:tcPr>
            <w:tcW w:w="3246" w:type="pct"/>
            <w:shd w:val="clear" w:color="auto" w:fill="FFFFFF"/>
            <w:hideMark/>
          </w:tcPr>
          <w:p w14:paraId="50E694A3" w14:textId="29A99FE0" w:rsidR="0071114E" w:rsidRPr="009711D7" w:rsidRDefault="0071114E" w:rsidP="009711D7">
            <w:pPr>
              <w:spacing w:before="0" w:after="0"/>
            </w:pPr>
            <w:r w:rsidRPr="009711D7">
              <w:t>Specifies the type of income.</w:t>
            </w:r>
          </w:p>
        </w:tc>
      </w:tr>
      <w:tr w:rsidR="0071114E" w:rsidRPr="000A62F3" w14:paraId="6741E681" w14:textId="77777777" w:rsidTr="009711D7">
        <w:trPr>
          <w:tblCellSpacing w:w="15" w:type="dxa"/>
        </w:trPr>
        <w:tc>
          <w:tcPr>
            <w:tcW w:w="641" w:type="pct"/>
            <w:shd w:val="clear" w:color="auto" w:fill="FFFFFF"/>
            <w:hideMark/>
          </w:tcPr>
          <w:p w14:paraId="2B2D1860" w14:textId="519B78D8" w:rsidR="0071114E" w:rsidRPr="009711D7" w:rsidRDefault="0071114E" w:rsidP="009711D7">
            <w:pPr>
              <w:spacing w:before="0" w:after="0"/>
            </w:pPr>
            <w:r w:rsidRPr="009711D7">
              <w:t>NELP</w:t>
            </w:r>
          </w:p>
        </w:tc>
        <w:tc>
          <w:tcPr>
            <w:tcW w:w="1044" w:type="pct"/>
            <w:shd w:val="clear" w:color="auto" w:fill="FFFFFF"/>
            <w:hideMark/>
          </w:tcPr>
          <w:p w14:paraId="7C0CD338" w14:textId="3E6CB6EA" w:rsidR="0071114E" w:rsidRPr="009711D7" w:rsidRDefault="0071114E" w:rsidP="009711D7">
            <w:pPr>
              <w:spacing w:before="0" w:after="0"/>
            </w:pPr>
            <w:proofErr w:type="gramStart"/>
            <w:r w:rsidRPr="009711D7">
              <w:t>Non Eligible</w:t>
            </w:r>
            <w:proofErr w:type="gramEnd"/>
            <w:r w:rsidRPr="009711D7">
              <w:t xml:space="preserve"> Proceeds Indicator</w:t>
            </w:r>
          </w:p>
        </w:tc>
        <w:tc>
          <w:tcPr>
            <w:tcW w:w="3246" w:type="pct"/>
            <w:shd w:val="clear" w:color="auto" w:fill="FFFFFF"/>
            <w:hideMark/>
          </w:tcPr>
          <w:p w14:paraId="130FFBF7" w14:textId="420AE569" w:rsidR="0071114E" w:rsidRPr="009711D7" w:rsidRDefault="0071114E" w:rsidP="009711D7">
            <w:pPr>
              <w:spacing w:before="0" w:after="0"/>
            </w:pPr>
            <w:r w:rsidRPr="009711D7">
              <w:t>Specifies information regarding outturn resources that cannot be processed by the CSD. Special delivery instruction is required from the account owner for the CA outcome to be credited.</w:t>
            </w:r>
          </w:p>
        </w:tc>
      </w:tr>
      <w:tr w:rsidR="0071114E" w:rsidRPr="000A62F3" w14:paraId="6463F071" w14:textId="77777777" w:rsidTr="009711D7">
        <w:trPr>
          <w:tblCellSpacing w:w="15" w:type="dxa"/>
        </w:trPr>
        <w:tc>
          <w:tcPr>
            <w:tcW w:w="641" w:type="pct"/>
            <w:shd w:val="clear" w:color="auto" w:fill="FFFFFF"/>
            <w:hideMark/>
          </w:tcPr>
          <w:p w14:paraId="6634D068" w14:textId="6CBE800A" w:rsidR="0071114E" w:rsidRPr="009711D7" w:rsidRDefault="0071114E" w:rsidP="009711D7">
            <w:pPr>
              <w:spacing w:before="0" w:after="0"/>
            </w:pPr>
            <w:r w:rsidRPr="009711D7">
              <w:lastRenderedPageBreak/>
              <w:t>NSIS</w:t>
            </w:r>
          </w:p>
        </w:tc>
        <w:tc>
          <w:tcPr>
            <w:tcW w:w="1044" w:type="pct"/>
            <w:shd w:val="clear" w:color="auto" w:fill="FFFFFF"/>
            <w:hideMark/>
          </w:tcPr>
          <w:p w14:paraId="132C150E" w14:textId="1CDFA136" w:rsidR="0071114E" w:rsidRPr="009711D7" w:rsidRDefault="0071114E" w:rsidP="009711D7">
            <w:pPr>
              <w:spacing w:before="0" w:after="0"/>
            </w:pPr>
            <w:r w:rsidRPr="009711D7">
              <w:t>New Securities Issuance Indicator</w:t>
            </w:r>
          </w:p>
        </w:tc>
        <w:tc>
          <w:tcPr>
            <w:tcW w:w="3246" w:type="pct"/>
            <w:shd w:val="clear" w:color="auto" w:fill="FFFFFF"/>
            <w:hideMark/>
          </w:tcPr>
          <w:p w14:paraId="1D306373" w14:textId="03D190D3" w:rsidR="0071114E" w:rsidRPr="009711D7" w:rsidRDefault="0071114E" w:rsidP="009711D7">
            <w:pPr>
              <w:spacing w:before="0" w:after="0"/>
            </w:pPr>
            <w:r w:rsidRPr="009711D7">
              <w:t>Indicates whether the securities are newly issued or not.</w:t>
            </w:r>
          </w:p>
        </w:tc>
      </w:tr>
      <w:tr w:rsidR="0071114E" w:rsidRPr="000A62F3" w14:paraId="4D99DAF2" w14:textId="77777777" w:rsidTr="009711D7">
        <w:trPr>
          <w:tblCellSpacing w:w="15" w:type="dxa"/>
        </w:trPr>
        <w:tc>
          <w:tcPr>
            <w:tcW w:w="641" w:type="pct"/>
            <w:shd w:val="clear" w:color="auto" w:fill="FFFFFF"/>
            <w:hideMark/>
          </w:tcPr>
          <w:p w14:paraId="690C0BB2" w14:textId="5C54ACD9" w:rsidR="0071114E" w:rsidRPr="009711D7" w:rsidRDefault="0071114E" w:rsidP="009711D7">
            <w:pPr>
              <w:spacing w:before="0" w:after="0"/>
            </w:pPr>
            <w:r w:rsidRPr="009711D7">
              <w:t>OTYP</w:t>
            </w:r>
          </w:p>
        </w:tc>
        <w:tc>
          <w:tcPr>
            <w:tcW w:w="1044" w:type="pct"/>
            <w:shd w:val="clear" w:color="auto" w:fill="FFFFFF"/>
            <w:hideMark/>
          </w:tcPr>
          <w:p w14:paraId="0E29940B" w14:textId="477F1A2F" w:rsidR="0071114E" w:rsidRPr="009711D7" w:rsidRDefault="0071114E" w:rsidP="009711D7">
            <w:pPr>
              <w:spacing w:before="0" w:after="0"/>
            </w:pPr>
            <w:r w:rsidRPr="009711D7">
              <w:t>Other Type of Income</w:t>
            </w:r>
          </w:p>
        </w:tc>
        <w:tc>
          <w:tcPr>
            <w:tcW w:w="3246" w:type="pct"/>
            <w:shd w:val="clear" w:color="auto" w:fill="FFFFFF"/>
            <w:hideMark/>
          </w:tcPr>
          <w:p w14:paraId="6C211E72" w14:textId="4CE9283C" w:rsidR="0071114E" w:rsidRPr="009711D7" w:rsidRDefault="0071114E" w:rsidP="009711D7">
            <w:pPr>
              <w:spacing w:before="0" w:after="0"/>
            </w:pPr>
            <w:r w:rsidRPr="009711D7">
              <w:t>Type of income to be used under another tax regime.</w:t>
            </w:r>
          </w:p>
        </w:tc>
      </w:tr>
      <w:tr w:rsidR="004D2ACD" w:rsidRPr="004D2ACD" w14:paraId="42731A33" w14:textId="77777777" w:rsidTr="009711D7">
        <w:trPr>
          <w:tblCellSpacing w:w="15" w:type="dxa"/>
        </w:trPr>
        <w:tc>
          <w:tcPr>
            <w:tcW w:w="641" w:type="pct"/>
            <w:shd w:val="clear" w:color="auto" w:fill="BFBFBF" w:themeFill="background1" w:themeFillShade="BF"/>
          </w:tcPr>
          <w:p w14:paraId="039E58DD" w14:textId="456F0E99" w:rsidR="004D2ACD" w:rsidRPr="009711D7" w:rsidRDefault="001B0DDF" w:rsidP="000A62F3">
            <w:pPr>
              <w:spacing w:before="0" w:after="0"/>
              <w:rPr>
                <w:b/>
                <w:bCs/>
                <w:color w:val="0000FF"/>
              </w:rPr>
            </w:pPr>
            <w:r w:rsidRPr="009711D7">
              <w:rPr>
                <w:b/>
                <w:bCs/>
                <w:color w:val="0000FF"/>
              </w:rPr>
              <w:t>PRCM</w:t>
            </w:r>
          </w:p>
        </w:tc>
        <w:tc>
          <w:tcPr>
            <w:tcW w:w="1044" w:type="pct"/>
            <w:shd w:val="clear" w:color="auto" w:fill="BFBFBF" w:themeFill="background1" w:themeFillShade="BF"/>
          </w:tcPr>
          <w:p w14:paraId="6CC3C99C" w14:textId="3B153320" w:rsidR="004D2ACD" w:rsidRPr="009711D7" w:rsidRDefault="001B0DDF" w:rsidP="000A62F3">
            <w:pPr>
              <w:spacing w:before="0" w:after="0"/>
              <w:rPr>
                <w:b/>
                <w:bCs/>
                <w:color w:val="0000FF"/>
              </w:rPr>
            </w:pPr>
            <w:r w:rsidRPr="009711D7">
              <w:rPr>
                <w:b/>
                <w:bCs/>
                <w:color w:val="0000FF"/>
              </w:rPr>
              <w:t>Price Calculation Method Indicator</w:t>
            </w:r>
          </w:p>
        </w:tc>
        <w:tc>
          <w:tcPr>
            <w:tcW w:w="3246" w:type="pct"/>
            <w:shd w:val="clear" w:color="auto" w:fill="BFBFBF" w:themeFill="background1" w:themeFillShade="BF"/>
          </w:tcPr>
          <w:p w14:paraId="2E1A4FC6" w14:textId="31229B9D" w:rsidR="004D2ACD" w:rsidRPr="009711D7" w:rsidRDefault="009E013B" w:rsidP="000A62F3">
            <w:pPr>
              <w:spacing w:before="0" w:after="0"/>
              <w:rPr>
                <w:b/>
                <w:bCs/>
                <w:color w:val="0000FF"/>
              </w:rPr>
            </w:pPr>
            <w:r w:rsidRPr="009711D7">
              <w:rPr>
                <w:b/>
                <w:bCs/>
                <w:color w:val="0000FF"/>
              </w:rPr>
              <w:t>Specifies the method applied for the calculation of the price.</w:t>
            </w:r>
          </w:p>
        </w:tc>
      </w:tr>
      <w:tr w:rsidR="0071114E" w:rsidRPr="000A62F3" w14:paraId="3B64D016" w14:textId="77777777" w:rsidTr="009711D7">
        <w:trPr>
          <w:tblCellSpacing w:w="15" w:type="dxa"/>
        </w:trPr>
        <w:tc>
          <w:tcPr>
            <w:tcW w:w="641" w:type="pct"/>
            <w:shd w:val="clear" w:color="auto" w:fill="FFFFFF"/>
            <w:hideMark/>
          </w:tcPr>
          <w:p w14:paraId="22716689" w14:textId="032E4D01" w:rsidR="0071114E" w:rsidRPr="009711D7" w:rsidRDefault="0071114E" w:rsidP="009711D7">
            <w:pPr>
              <w:spacing w:before="0" w:after="0"/>
            </w:pPr>
            <w:r w:rsidRPr="009711D7">
              <w:t>TEMP</w:t>
            </w:r>
          </w:p>
        </w:tc>
        <w:tc>
          <w:tcPr>
            <w:tcW w:w="1044" w:type="pct"/>
            <w:shd w:val="clear" w:color="auto" w:fill="FFFFFF"/>
            <w:hideMark/>
          </w:tcPr>
          <w:p w14:paraId="73774978" w14:textId="716E3C6E" w:rsidR="0071114E" w:rsidRPr="009711D7" w:rsidRDefault="0071114E" w:rsidP="009711D7">
            <w:pPr>
              <w:spacing w:before="0" w:after="0"/>
            </w:pPr>
            <w:r w:rsidRPr="009711D7">
              <w:t>Temporary Indicator</w:t>
            </w:r>
          </w:p>
        </w:tc>
        <w:tc>
          <w:tcPr>
            <w:tcW w:w="3246" w:type="pct"/>
            <w:shd w:val="clear" w:color="auto" w:fill="FFFFFF"/>
            <w:hideMark/>
          </w:tcPr>
          <w:p w14:paraId="424A672C" w14:textId="32B9484D" w:rsidR="0071114E" w:rsidRPr="009711D7" w:rsidRDefault="0071114E" w:rsidP="009711D7">
            <w:pPr>
              <w:spacing w:before="0" w:after="0"/>
            </w:pPr>
            <w:r w:rsidRPr="009711D7">
              <w:t>Specifies that the security identified is a temporary security identification used for processing reasons, for example, contra security used in the US.</w:t>
            </w:r>
          </w:p>
        </w:tc>
      </w:tr>
      <w:tr w:rsidR="0071114E" w:rsidRPr="000A62F3" w14:paraId="1796773C" w14:textId="77777777" w:rsidTr="009711D7">
        <w:trPr>
          <w:tblCellSpacing w:w="15" w:type="dxa"/>
        </w:trPr>
        <w:tc>
          <w:tcPr>
            <w:tcW w:w="641" w:type="pct"/>
            <w:shd w:val="clear" w:color="auto" w:fill="FFFFFF"/>
            <w:hideMark/>
          </w:tcPr>
          <w:p w14:paraId="258FB250" w14:textId="129A0363" w:rsidR="0071114E" w:rsidRPr="009711D7" w:rsidRDefault="0071114E" w:rsidP="009711D7">
            <w:pPr>
              <w:spacing w:before="0" w:after="0"/>
            </w:pPr>
            <w:r w:rsidRPr="009711D7">
              <w:t>TXAP</w:t>
            </w:r>
          </w:p>
        </w:tc>
        <w:tc>
          <w:tcPr>
            <w:tcW w:w="1044" w:type="pct"/>
            <w:shd w:val="clear" w:color="auto" w:fill="FFFFFF"/>
            <w:hideMark/>
          </w:tcPr>
          <w:p w14:paraId="14B86422" w14:textId="0ECBAFF3" w:rsidR="0071114E" w:rsidRPr="009711D7" w:rsidRDefault="0071114E" w:rsidP="009711D7">
            <w:pPr>
              <w:spacing w:before="0" w:after="0"/>
            </w:pPr>
            <w:r w:rsidRPr="009711D7">
              <w:t>Issuer/Offeror Taxability Indicator</w:t>
            </w:r>
          </w:p>
        </w:tc>
        <w:tc>
          <w:tcPr>
            <w:tcW w:w="3246" w:type="pct"/>
            <w:shd w:val="clear" w:color="auto" w:fill="FFFFFF"/>
            <w:hideMark/>
          </w:tcPr>
          <w:p w14:paraId="00E62141" w14:textId="2FCAC8DA" w:rsidR="0071114E" w:rsidRPr="009711D7" w:rsidRDefault="0071114E" w:rsidP="009711D7">
            <w:pPr>
              <w:spacing w:before="0" w:after="0"/>
            </w:pPr>
            <w:r w:rsidRPr="009711D7">
              <w:t>Proceeds are taxable according to the information provided by the issuer/offeror.</w:t>
            </w:r>
          </w:p>
        </w:tc>
      </w:tr>
    </w:tbl>
    <w:p w14:paraId="16A50D54" w14:textId="77777777" w:rsidR="001D6022" w:rsidRDefault="001D6022" w:rsidP="00DC20E7">
      <w:pPr>
        <w:rPr>
          <w:b/>
        </w:rPr>
      </w:pPr>
    </w:p>
    <w:p w14:paraId="6E076320" w14:textId="77777777" w:rsidR="001D6022" w:rsidRDefault="001D6022" w:rsidP="001D6022">
      <w:pPr>
        <w:spacing w:before="0" w:after="0"/>
      </w:pPr>
      <w:r w:rsidRPr="009711D7">
        <w:t>CODES</w:t>
      </w:r>
    </w:p>
    <w:p w14:paraId="1A229681" w14:textId="77777777" w:rsidR="00EB086E" w:rsidRPr="009711D7" w:rsidRDefault="00EB086E" w:rsidP="009711D7">
      <w:pPr>
        <w:spacing w:before="0" w:after="0"/>
      </w:pPr>
    </w:p>
    <w:p w14:paraId="2C72B498" w14:textId="77777777" w:rsidR="001D6022" w:rsidRDefault="001D6022" w:rsidP="001D6022">
      <w:pPr>
        <w:spacing w:before="0" w:after="0"/>
      </w:pPr>
      <w:r w:rsidRPr="009711D7">
        <w:t xml:space="preserve">In option F, if Qualifier is </w:t>
      </w:r>
      <w:r w:rsidRPr="009711D7">
        <w:rPr>
          <w:b/>
          <w:bCs/>
          <w:color w:val="0000FF"/>
        </w:rPr>
        <w:t xml:space="preserve">PRCM </w:t>
      </w:r>
      <w:r w:rsidRPr="009711D7">
        <w:t>and Data Source Scheme is not present, Indicator must contain one of the following codes (Error code(s): K22):</w:t>
      </w:r>
    </w:p>
    <w:p w14:paraId="0672C4F7" w14:textId="77777777" w:rsidR="001D6022" w:rsidRPr="009711D7" w:rsidRDefault="001D6022" w:rsidP="009711D7">
      <w:pPr>
        <w:spacing w:before="0" w:after="0"/>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D6022" w:rsidRPr="001D6022" w14:paraId="52D521DE" w14:textId="77777777">
        <w:trPr>
          <w:tblCellSpacing w:w="15" w:type="dxa"/>
        </w:trPr>
        <w:tc>
          <w:tcPr>
            <w:tcW w:w="650" w:type="pct"/>
            <w:shd w:val="clear" w:color="auto" w:fill="FFFFFF"/>
            <w:hideMark/>
          </w:tcPr>
          <w:p w14:paraId="4786E956" w14:textId="5FF41F1C" w:rsidR="001D6022" w:rsidRPr="009711D7" w:rsidRDefault="001D6022" w:rsidP="009711D7">
            <w:pPr>
              <w:spacing w:before="0" w:after="0"/>
            </w:pPr>
            <w:r w:rsidRPr="009711D7">
              <w:t>AVCL</w:t>
            </w:r>
          </w:p>
        </w:tc>
        <w:tc>
          <w:tcPr>
            <w:tcW w:w="1000" w:type="pct"/>
            <w:shd w:val="clear" w:color="auto" w:fill="FFFFFF"/>
            <w:hideMark/>
          </w:tcPr>
          <w:p w14:paraId="1DB251F9" w14:textId="4EA8CE59" w:rsidR="001D6022" w:rsidRPr="009711D7" w:rsidRDefault="001D6022" w:rsidP="009711D7">
            <w:pPr>
              <w:spacing w:before="0" w:after="0"/>
            </w:pPr>
            <w:r w:rsidRPr="009711D7">
              <w:t>Average Closing Price</w:t>
            </w:r>
          </w:p>
        </w:tc>
        <w:tc>
          <w:tcPr>
            <w:tcW w:w="3350" w:type="pct"/>
            <w:shd w:val="clear" w:color="auto" w:fill="FFFFFF"/>
            <w:hideMark/>
          </w:tcPr>
          <w:p w14:paraId="5CFF8D1B" w14:textId="2971DBE4" w:rsidR="001D6022" w:rsidRPr="009711D7" w:rsidRDefault="001D6022" w:rsidP="009711D7">
            <w:pPr>
              <w:spacing w:before="0" w:after="0"/>
            </w:pPr>
            <w:r w:rsidRPr="009711D7">
              <w:t>Price of the asset at close of a given day.</w:t>
            </w:r>
          </w:p>
        </w:tc>
      </w:tr>
      <w:tr w:rsidR="001D6022" w:rsidRPr="001D6022" w14:paraId="546B4B16" w14:textId="77777777">
        <w:trPr>
          <w:tblCellSpacing w:w="15" w:type="dxa"/>
        </w:trPr>
        <w:tc>
          <w:tcPr>
            <w:tcW w:w="650" w:type="pct"/>
            <w:shd w:val="clear" w:color="auto" w:fill="FFFFFF"/>
            <w:hideMark/>
          </w:tcPr>
          <w:p w14:paraId="5581326A" w14:textId="2506C16B" w:rsidR="001D6022" w:rsidRPr="009711D7" w:rsidRDefault="001D6022" w:rsidP="009711D7">
            <w:pPr>
              <w:spacing w:before="0" w:after="0"/>
            </w:pPr>
            <w:r w:rsidRPr="009711D7">
              <w:t>MIMP</w:t>
            </w:r>
          </w:p>
        </w:tc>
        <w:tc>
          <w:tcPr>
            <w:tcW w:w="1000" w:type="pct"/>
            <w:shd w:val="clear" w:color="auto" w:fill="FFFFFF"/>
            <w:hideMark/>
          </w:tcPr>
          <w:p w14:paraId="5877F482" w14:textId="248F9152" w:rsidR="001D6022" w:rsidRPr="009711D7" w:rsidRDefault="001D6022" w:rsidP="009711D7">
            <w:pPr>
              <w:spacing w:before="0" w:after="0"/>
            </w:pPr>
            <w:r w:rsidRPr="009711D7">
              <w:t>Mid-Market Price</w:t>
            </w:r>
          </w:p>
        </w:tc>
        <w:tc>
          <w:tcPr>
            <w:tcW w:w="3350" w:type="pct"/>
            <w:shd w:val="clear" w:color="auto" w:fill="FFFFFF"/>
            <w:hideMark/>
          </w:tcPr>
          <w:p w14:paraId="0CEBFD91" w14:textId="5C78463E" w:rsidR="001D6022" w:rsidRPr="009711D7" w:rsidRDefault="001D6022" w:rsidP="009711D7">
            <w:pPr>
              <w:spacing w:before="0" w:after="0"/>
            </w:pPr>
            <w:r w:rsidRPr="009711D7">
              <w:t>Price at a certain amount of time prior to the date it is announced.</w:t>
            </w:r>
          </w:p>
        </w:tc>
      </w:tr>
      <w:tr w:rsidR="001D6022" w:rsidRPr="001D6022" w14:paraId="313FB421" w14:textId="77777777">
        <w:trPr>
          <w:tblCellSpacing w:w="15" w:type="dxa"/>
        </w:trPr>
        <w:tc>
          <w:tcPr>
            <w:tcW w:w="650" w:type="pct"/>
            <w:shd w:val="clear" w:color="auto" w:fill="FFFFFF"/>
            <w:hideMark/>
          </w:tcPr>
          <w:p w14:paraId="332C79AA" w14:textId="56E7C4D8" w:rsidR="001D6022" w:rsidRPr="009711D7" w:rsidRDefault="001D6022" w:rsidP="009711D7">
            <w:pPr>
              <w:spacing w:before="0" w:after="0"/>
            </w:pPr>
            <w:r w:rsidRPr="009711D7">
              <w:t>NAVA</w:t>
            </w:r>
          </w:p>
        </w:tc>
        <w:tc>
          <w:tcPr>
            <w:tcW w:w="1000" w:type="pct"/>
            <w:shd w:val="clear" w:color="auto" w:fill="FFFFFF"/>
            <w:hideMark/>
          </w:tcPr>
          <w:p w14:paraId="4C442D19" w14:textId="596460A8" w:rsidR="001D6022" w:rsidRPr="009711D7" w:rsidRDefault="001D6022" w:rsidP="009711D7">
            <w:pPr>
              <w:spacing w:before="0" w:after="0"/>
            </w:pPr>
            <w:r w:rsidRPr="009711D7">
              <w:t>Net Asset Value</w:t>
            </w:r>
          </w:p>
        </w:tc>
        <w:tc>
          <w:tcPr>
            <w:tcW w:w="3350" w:type="pct"/>
            <w:shd w:val="clear" w:color="auto" w:fill="FFFFFF"/>
            <w:hideMark/>
          </w:tcPr>
          <w:p w14:paraId="6E82F6B7" w14:textId="4F4BF7A8" w:rsidR="001D6022" w:rsidRPr="009711D7" w:rsidRDefault="001D6022" w:rsidP="009711D7">
            <w:pPr>
              <w:spacing w:before="0" w:after="0"/>
            </w:pPr>
            <w:r w:rsidRPr="009711D7">
              <w:t>Net value of an investment fund's assets less its liabilities, divided by the number of shares outstanding.</w:t>
            </w:r>
          </w:p>
        </w:tc>
      </w:tr>
      <w:tr w:rsidR="001D6022" w:rsidRPr="001D6022" w14:paraId="50D656A6" w14:textId="77777777">
        <w:trPr>
          <w:tblCellSpacing w:w="15" w:type="dxa"/>
        </w:trPr>
        <w:tc>
          <w:tcPr>
            <w:tcW w:w="650" w:type="pct"/>
            <w:shd w:val="clear" w:color="auto" w:fill="FFFFFF"/>
            <w:hideMark/>
          </w:tcPr>
          <w:p w14:paraId="73EE3452" w14:textId="1F676B05" w:rsidR="001D6022" w:rsidRPr="009711D7" w:rsidRDefault="001D6022" w:rsidP="009711D7">
            <w:pPr>
              <w:spacing w:before="0" w:after="0"/>
            </w:pPr>
            <w:r w:rsidRPr="009711D7">
              <w:t>NAVF</w:t>
            </w:r>
          </w:p>
        </w:tc>
        <w:tc>
          <w:tcPr>
            <w:tcW w:w="1000" w:type="pct"/>
            <w:shd w:val="clear" w:color="auto" w:fill="FFFFFF"/>
            <w:hideMark/>
          </w:tcPr>
          <w:p w14:paraId="145A21EE" w14:textId="6AD85995" w:rsidR="001D6022" w:rsidRPr="009711D7" w:rsidRDefault="001D6022" w:rsidP="009711D7">
            <w:pPr>
              <w:spacing w:before="0" w:after="0"/>
            </w:pPr>
            <w:r w:rsidRPr="009711D7">
              <w:t>Final Asset Value</w:t>
            </w:r>
          </w:p>
        </w:tc>
        <w:tc>
          <w:tcPr>
            <w:tcW w:w="3350" w:type="pct"/>
            <w:shd w:val="clear" w:color="auto" w:fill="FFFFFF"/>
            <w:hideMark/>
          </w:tcPr>
          <w:p w14:paraId="60D46FEA" w14:textId="150859AC" w:rsidR="001D6022" w:rsidRPr="009711D7" w:rsidRDefault="001D6022" w:rsidP="009711D7">
            <w:pPr>
              <w:spacing w:before="0" w:after="0"/>
            </w:pPr>
            <w:r w:rsidRPr="009711D7">
              <w:t>Final asset value at the liquidation of the fund.</w:t>
            </w:r>
          </w:p>
        </w:tc>
      </w:tr>
      <w:tr w:rsidR="001D6022" w:rsidRPr="001D6022" w14:paraId="63B59312" w14:textId="77777777" w:rsidTr="009711D7">
        <w:trPr>
          <w:trHeight w:val="15"/>
          <w:tblCellSpacing w:w="15" w:type="dxa"/>
        </w:trPr>
        <w:tc>
          <w:tcPr>
            <w:tcW w:w="650" w:type="pct"/>
            <w:shd w:val="clear" w:color="auto" w:fill="FFFFFF"/>
            <w:hideMark/>
          </w:tcPr>
          <w:p w14:paraId="49C6F4B2" w14:textId="20D0B396" w:rsidR="001D6022" w:rsidRPr="009711D7" w:rsidRDefault="001D6022" w:rsidP="009711D7">
            <w:pPr>
              <w:spacing w:before="0" w:after="0"/>
            </w:pPr>
            <w:r w:rsidRPr="009711D7">
              <w:t>VWAP</w:t>
            </w:r>
          </w:p>
        </w:tc>
        <w:tc>
          <w:tcPr>
            <w:tcW w:w="1000" w:type="pct"/>
            <w:shd w:val="clear" w:color="auto" w:fill="FFFFFF"/>
            <w:hideMark/>
          </w:tcPr>
          <w:p w14:paraId="70A63B0F" w14:textId="4022B389" w:rsidR="001D6022" w:rsidRPr="009711D7" w:rsidRDefault="001D6022" w:rsidP="009711D7">
            <w:pPr>
              <w:spacing w:before="0" w:after="0"/>
            </w:pPr>
            <w:r w:rsidRPr="009711D7">
              <w:t>Volume Weighted Average Price</w:t>
            </w:r>
          </w:p>
        </w:tc>
        <w:tc>
          <w:tcPr>
            <w:tcW w:w="3350" w:type="pct"/>
            <w:shd w:val="clear" w:color="auto" w:fill="FFFFFF"/>
            <w:hideMark/>
          </w:tcPr>
          <w:p w14:paraId="3434ABF5" w14:textId="24555A30" w:rsidR="001D6022" w:rsidRPr="009711D7" w:rsidRDefault="001D6022" w:rsidP="009711D7">
            <w:pPr>
              <w:spacing w:before="0" w:after="0"/>
            </w:pPr>
            <w:r w:rsidRPr="009711D7">
              <w:t xml:space="preserve">The price is based on a volume-weighted average price which is a ratio of the cumulative share price to the cumulative volume traded over a given </w:t>
            </w:r>
            <w:proofErr w:type="gramStart"/>
            <w:r w:rsidRPr="009711D7">
              <w:t>time period</w:t>
            </w:r>
            <w:proofErr w:type="gramEnd"/>
            <w:r w:rsidRPr="009711D7">
              <w:t>.</w:t>
            </w:r>
          </w:p>
        </w:tc>
      </w:tr>
    </w:tbl>
    <w:p w14:paraId="4FD8D5B5" w14:textId="77777777" w:rsidR="001D6022" w:rsidRPr="00BA08A9" w:rsidRDefault="001D6022" w:rsidP="00DC20E7">
      <w:pPr>
        <w:rPr>
          <w:b/>
        </w:rPr>
      </w:pPr>
    </w:p>
    <w:p w14:paraId="0C7CD016" w14:textId="45879E82" w:rsidR="000E7964" w:rsidRPr="000A62F3" w:rsidRDefault="000E7964" w:rsidP="005F6BF4">
      <w:pPr>
        <w:pStyle w:val="Heading3"/>
        <w:numPr>
          <w:ilvl w:val="0"/>
          <w:numId w:val="0"/>
        </w:numPr>
        <w:ind w:left="720"/>
      </w:pPr>
      <w:bookmarkStart w:id="114" w:name="_Toc237969601"/>
      <w:r>
        <w:t xml:space="preserve">2.2.1.2 </w:t>
      </w:r>
      <w:r w:rsidR="00BA08A9">
        <w:t>ISO 20022</w:t>
      </w:r>
      <w:r>
        <w:t xml:space="preserve"> </w:t>
      </w:r>
      <w:r w:rsidR="00CF416D">
        <w:t>Illustration</w:t>
      </w:r>
      <w:bookmarkEnd w:id="114"/>
    </w:p>
    <w:p w14:paraId="7AB7673C" w14:textId="6C956543" w:rsidR="00640B33" w:rsidRPr="009621C7" w:rsidRDefault="00640B33" w:rsidP="00640B33">
      <w:r>
        <w:rPr>
          <w:b/>
        </w:rPr>
        <w:t>A. In the seev.031 (CANO – CorporateActionNotification)</w:t>
      </w:r>
      <w:r>
        <w:t xml:space="preserve"> message, in building block </w:t>
      </w:r>
      <w:r>
        <w:rPr>
          <w:i/>
        </w:rPr>
        <w:t xml:space="preserve">CorporateActionOptionDetails, </w:t>
      </w:r>
      <w:r>
        <w:t xml:space="preserve">in sequence </w:t>
      </w:r>
      <w:r w:rsidR="00EE15C5">
        <w:t>Securities</w:t>
      </w:r>
      <w:r>
        <w:t>MovementDetails</w:t>
      </w:r>
      <w:r w:rsidR="00EE15C5">
        <w:t xml:space="preserve">, </w:t>
      </w:r>
    </w:p>
    <w:p w14:paraId="7BA16030" w14:textId="77777777" w:rsidR="007070BF" w:rsidRDefault="007070BF" w:rsidP="008D03A9">
      <w:r>
        <w:rPr>
          <w:b/>
        </w:rPr>
        <w:t xml:space="preserve">B. </w:t>
      </w:r>
      <w:r w:rsidR="00640B33">
        <w:rPr>
          <w:b/>
        </w:rPr>
        <w:t xml:space="preserve">And in the seev.009 (AgentCorporateActionNotificationAdvice) </w:t>
      </w:r>
      <w:r w:rsidR="00640B33">
        <w:t xml:space="preserve">message, </w:t>
      </w:r>
      <w:r w:rsidR="008D03A9">
        <w:t xml:space="preserve">in building block </w:t>
      </w:r>
      <w:r w:rsidR="008D03A9">
        <w:rPr>
          <w:i/>
        </w:rPr>
        <w:t xml:space="preserve">CorporateActionOptionDetails, </w:t>
      </w:r>
      <w:r w:rsidR="008D03A9">
        <w:t xml:space="preserve">in sequence SecuritiesMovementDetails, </w:t>
      </w:r>
    </w:p>
    <w:p w14:paraId="1DE9F91C" w14:textId="7AF92AC4" w:rsidR="008D03A9" w:rsidRDefault="008D03A9" w:rsidP="008D03A9">
      <w:r w:rsidRPr="00CE477A">
        <w:rPr>
          <w:b/>
          <w:bCs/>
        </w:rPr>
        <w:t xml:space="preserve">add new </w:t>
      </w:r>
      <w:r>
        <w:rPr>
          <w:b/>
          <w:bCs/>
        </w:rPr>
        <w:t xml:space="preserve">optional and non-repetitive </w:t>
      </w:r>
      <w:r w:rsidRPr="00CE477A">
        <w:rPr>
          <w:b/>
          <w:bCs/>
        </w:rPr>
        <w:t>element “Price Calculation Method</w:t>
      </w:r>
      <w:r w:rsidR="008865B1">
        <w:rPr>
          <w:b/>
          <w:bCs/>
        </w:rPr>
        <w:t>”</w:t>
      </w:r>
      <w:r w:rsidRPr="00CE477A">
        <w:rPr>
          <w:b/>
          <w:bCs/>
        </w:rPr>
        <w:t>,</w:t>
      </w:r>
      <w:r w:rsidRPr="009621C7">
        <w:t xml:space="preserve"> </w:t>
      </w:r>
      <w:r>
        <w:t>defined by datatype PriceCalculationMethod2Choice, including the code values as defined above under 2.2.1.1</w:t>
      </w:r>
      <w:r w:rsidR="001C6AF0">
        <w:t xml:space="preserve"> and as </w:t>
      </w:r>
      <w:r w:rsidR="00BF7AD3">
        <w:t xml:space="preserve">already included under sequence CashMovementDetails (please see </w:t>
      </w:r>
      <w:r w:rsidR="001C6AF0">
        <w:t>illustr</w:t>
      </w:r>
      <w:r w:rsidR="00BF7AD3">
        <w:t>ation</w:t>
      </w:r>
      <w:r w:rsidR="004E412A">
        <w:t xml:space="preserve"> below</w:t>
      </w:r>
      <w:r w:rsidR="00BF7AD3">
        <w:t>)</w:t>
      </w:r>
      <w:r>
        <w:t xml:space="preserve">. </w:t>
      </w:r>
    </w:p>
    <w:p w14:paraId="3E6B9E90" w14:textId="77777777" w:rsidR="008865B1" w:rsidRDefault="008865B1" w:rsidP="008D03A9"/>
    <w:p w14:paraId="690068D9" w14:textId="4CBDF292" w:rsidR="00640B33" w:rsidRDefault="007E5C44" w:rsidP="00640B33">
      <w:r>
        <w:rPr>
          <w:noProof/>
        </w:rPr>
        <w:lastRenderedPageBreak/>
        <w:drawing>
          <wp:inline distT="0" distB="0" distL="0" distR="0" wp14:anchorId="2E0F9FB6" wp14:editId="146D0CC6">
            <wp:extent cx="3686175" cy="3605822"/>
            <wp:effectExtent l="0" t="0" r="0" b="0"/>
            <wp:docPr id="1280487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0487744" name=""/>
                    <pic:cNvPicPr/>
                  </pic:nvPicPr>
                  <pic:blipFill>
                    <a:blip r:embed="rId21"/>
                    <a:stretch>
                      <a:fillRect/>
                    </a:stretch>
                  </pic:blipFill>
                  <pic:spPr>
                    <a:xfrm>
                      <a:off x="0" y="0"/>
                      <a:ext cx="3689496" cy="3609070"/>
                    </a:xfrm>
                    <a:prstGeom prst="rect">
                      <a:avLst/>
                    </a:prstGeom>
                  </pic:spPr>
                </pic:pic>
              </a:graphicData>
            </a:graphic>
          </wp:inline>
        </w:drawing>
      </w:r>
    </w:p>
    <w:p w14:paraId="58C8E643" w14:textId="77777777" w:rsidR="00F33A55" w:rsidRDefault="00F33A55" w:rsidP="00640B33"/>
    <w:p w14:paraId="4D12275E" w14:textId="023EF958" w:rsidR="00DC20E7" w:rsidRDefault="00D813BF" w:rsidP="00A31E1B">
      <w:pPr>
        <w:pStyle w:val="Heading2"/>
        <w:numPr>
          <w:ilvl w:val="2"/>
          <w:numId w:val="18"/>
        </w:numPr>
        <w:tabs>
          <w:tab w:val="num" w:pos="1080"/>
        </w:tabs>
        <w:ind w:left="851" w:hanging="851"/>
      </w:pPr>
      <w:bookmarkStart w:id="115" w:name="_Toc256000098"/>
      <w:r>
        <w:t xml:space="preserve">  </w:t>
      </w:r>
      <w:bookmarkStart w:id="116" w:name="_Toc237969602"/>
      <w:r w:rsidR="00216307">
        <w:t>MWG</w:t>
      </w:r>
      <w:r w:rsidR="00DC20E7">
        <w:t xml:space="preserve"> Decision</w:t>
      </w:r>
      <w:bookmarkEnd w:id="115"/>
      <w:bookmarkEnd w:id="116"/>
    </w:p>
    <w:p w14:paraId="3F52D87C" w14:textId="619B3E5E" w:rsidR="002D336E" w:rsidRDefault="00617D6D">
      <w:pPr>
        <w:suppressAutoHyphens w:val="0"/>
        <w:spacing w:before="0" w:after="0"/>
      </w:pPr>
      <w:r>
        <w:rPr>
          <w:b/>
          <w:bCs/>
        </w:rPr>
        <w:t>Approved as proposed.</w:t>
      </w:r>
    </w:p>
    <w:p w14:paraId="4E5AF516" w14:textId="77777777" w:rsidR="00C24431" w:rsidRDefault="00C24431">
      <w:pPr>
        <w:suppressAutoHyphens w:val="0"/>
        <w:spacing w:before="0" w:after="0"/>
      </w:pPr>
    </w:p>
    <w:p w14:paraId="27F644ED" w14:textId="77777777" w:rsidR="00490EFE" w:rsidRDefault="00490EFE">
      <w:pPr>
        <w:suppressAutoHyphens w:val="0"/>
        <w:spacing w:before="0" w:after="0"/>
      </w:pPr>
    </w:p>
    <w:p w14:paraId="0F53FDC8" w14:textId="77777777" w:rsidR="00490EFE" w:rsidRPr="00872EC6" w:rsidRDefault="00490EFE" w:rsidP="00490EFE">
      <w:pPr>
        <w:spacing w:after="0"/>
        <w:rPr>
          <w:b/>
          <w:sz w:val="28"/>
          <w:szCs w:val="28"/>
        </w:rPr>
      </w:pPr>
      <w:r w:rsidRPr="00872EC6">
        <w:rPr>
          <w:b/>
          <w:sz w:val="28"/>
          <w:szCs w:val="28"/>
        </w:rPr>
        <w:t>SWIFT Comment</w:t>
      </w:r>
    </w:p>
    <w:p w14:paraId="7AE310A7" w14:textId="77777777" w:rsidR="00C24431" w:rsidRDefault="00C24431">
      <w:pPr>
        <w:suppressAutoHyphens w:val="0"/>
        <w:spacing w:before="0" w:after="0"/>
      </w:pPr>
    </w:p>
    <w:p w14:paraId="2B79ACBB" w14:textId="3F6B5F0C" w:rsidR="008633BA" w:rsidRDefault="00490EFE" w:rsidP="004024C3">
      <w:pPr>
        <w:suppressAutoHyphens w:val="0"/>
        <w:spacing w:before="0" w:after="0"/>
      </w:pPr>
      <w:proofErr w:type="gramStart"/>
      <w:r w:rsidRPr="00C24431">
        <w:t>Consistency improvemen</w:t>
      </w:r>
      <w:r>
        <w:t>t,</w:t>
      </w:r>
      <w:proofErr w:type="gramEnd"/>
      <w:r>
        <w:t xml:space="preserve"> </w:t>
      </w:r>
      <w:r w:rsidR="005E6766">
        <w:t xml:space="preserve">already exists </w:t>
      </w:r>
      <w:r w:rsidR="00966C5E">
        <w:t xml:space="preserve">within Cash Movement </w:t>
      </w:r>
      <w:r>
        <w:t>sequence. Recommended for implementation.</w:t>
      </w:r>
      <w:r w:rsidR="005E6766">
        <w:t xml:space="preserve"> </w:t>
      </w:r>
      <w:r w:rsidR="008633BA">
        <w:br w:type="page"/>
      </w:r>
    </w:p>
    <w:p w14:paraId="62E13915" w14:textId="77777777" w:rsidR="00FB0AD0" w:rsidRPr="00465F82" w:rsidRDefault="00FB0AD0" w:rsidP="00FB0AD0">
      <w:pPr>
        <w:pStyle w:val="Heading1"/>
        <w:numPr>
          <w:ilvl w:val="1"/>
          <w:numId w:val="18"/>
        </w:numPr>
        <w:tabs>
          <w:tab w:val="num" w:pos="718"/>
        </w:tabs>
        <w:ind w:left="718" w:hanging="576"/>
        <w:rPr>
          <w:color w:val="00B050"/>
          <w:sz w:val="36"/>
          <w:szCs w:val="36"/>
        </w:rPr>
      </w:pPr>
      <w:bookmarkStart w:id="117" w:name="_Toc256000103"/>
      <w:bookmarkStart w:id="118" w:name="_Toc237969603"/>
      <w:r w:rsidRPr="00465F82">
        <w:rPr>
          <w:color w:val="00B050"/>
          <w:sz w:val="36"/>
          <w:szCs w:val="36"/>
        </w:rPr>
        <w:lastRenderedPageBreak/>
        <w:t>003210 - Add Format Option C For AVAL in MT564 and MT566</w:t>
      </w:r>
      <w:bookmarkEnd w:id="117"/>
      <w:bookmarkEnd w:id="118"/>
    </w:p>
    <w:tbl>
      <w:tblPr>
        <w:tblStyle w:val="ScrollTableNormal"/>
        <w:tblW w:w="5000" w:type="pct"/>
        <w:tblLook w:val="0020" w:firstRow="1" w:lastRow="0" w:firstColumn="0" w:lastColumn="0" w:noHBand="0" w:noVBand="0"/>
      </w:tblPr>
      <w:tblGrid>
        <w:gridCol w:w="6495"/>
        <w:gridCol w:w="2284"/>
      </w:tblGrid>
      <w:tr w:rsidR="00FB0AD0" w14:paraId="42F21767"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557C373" w14:textId="77777777" w:rsidR="00FB0AD0" w:rsidRDefault="00FB0AD0" w:rsidP="00BE2BC8"/>
        </w:tc>
      </w:tr>
      <w:tr w:rsidR="00FB0AD0" w14:paraId="4BC0023F" w14:textId="77777777" w:rsidTr="00BE2BC8">
        <w:tc>
          <w:tcPr>
            <w:tcW w:w="0" w:type="auto"/>
            <w:shd w:val="solid" w:color="F4F5F7" w:fill="F4F5F7"/>
          </w:tcPr>
          <w:p w14:paraId="5C789160" w14:textId="77777777" w:rsidR="00FB0AD0" w:rsidRPr="009711D7" w:rsidRDefault="00FB0AD0" w:rsidP="00BE2BC8">
            <w:pPr>
              <w:rPr>
                <w:b/>
                <w:bCs/>
              </w:rPr>
            </w:pPr>
            <w:r w:rsidRPr="009711D7">
              <w:rPr>
                <w:b/>
                <w:bCs/>
              </w:rPr>
              <w:t>Requesting Group:</w:t>
            </w:r>
          </w:p>
        </w:tc>
        <w:tc>
          <w:tcPr>
            <w:tcW w:w="0" w:type="auto"/>
          </w:tcPr>
          <w:p w14:paraId="186DEA3E" w14:textId="77777777" w:rsidR="00FB0AD0" w:rsidRDefault="00FB0AD0" w:rsidP="00BE2BC8">
            <w:r>
              <w:t xml:space="preserve">SMPG </w:t>
            </w:r>
          </w:p>
        </w:tc>
      </w:tr>
      <w:tr w:rsidR="00FB0AD0" w14:paraId="7BD4F597" w14:textId="77777777" w:rsidTr="00BE2BC8">
        <w:tc>
          <w:tcPr>
            <w:tcW w:w="0" w:type="auto"/>
            <w:gridSpan w:val="2"/>
            <w:shd w:val="solid" w:color="F4F5F7" w:fill="F4F5F7"/>
          </w:tcPr>
          <w:p w14:paraId="20230DCB" w14:textId="77777777" w:rsidR="00FB0AD0" w:rsidRDefault="00FB0AD0" w:rsidP="00BE2BC8">
            <w:r>
              <w:rPr>
                <w:b/>
              </w:rPr>
              <w:t>Sponsors</w:t>
            </w:r>
          </w:p>
        </w:tc>
      </w:tr>
      <w:tr w:rsidR="00FB0AD0" w14:paraId="7EED8BEA" w14:textId="77777777" w:rsidTr="00BE2BC8">
        <w:tc>
          <w:tcPr>
            <w:tcW w:w="0" w:type="auto"/>
            <w:gridSpan w:val="2"/>
          </w:tcPr>
          <w:p w14:paraId="33DEA1AF" w14:textId="77777777" w:rsidR="00FB0AD0" w:rsidRDefault="00FB0AD0" w:rsidP="00BE2BC8">
            <w:r w:rsidRPr="00F73680">
              <w:t>SMPG &amp; major custodians</w:t>
            </w:r>
          </w:p>
        </w:tc>
      </w:tr>
      <w:tr w:rsidR="00FB0AD0" w14:paraId="5A8E60CF" w14:textId="77777777" w:rsidTr="00BE2BC8">
        <w:tc>
          <w:tcPr>
            <w:tcW w:w="0" w:type="auto"/>
            <w:gridSpan w:val="2"/>
            <w:shd w:val="solid" w:color="F4F5F7" w:fill="F4F5F7"/>
          </w:tcPr>
          <w:p w14:paraId="7A1D8BF0" w14:textId="77777777" w:rsidR="00FB0AD0" w:rsidRDefault="00FB0AD0" w:rsidP="00BE2BC8">
            <w:r>
              <w:rPr>
                <w:b/>
              </w:rPr>
              <w:t>Message type(s) impacted</w:t>
            </w:r>
          </w:p>
        </w:tc>
      </w:tr>
      <w:tr w:rsidR="00FB0AD0" w14:paraId="567F14C0" w14:textId="77777777" w:rsidTr="00BE2BC8">
        <w:tc>
          <w:tcPr>
            <w:tcW w:w="0" w:type="auto"/>
            <w:gridSpan w:val="2"/>
          </w:tcPr>
          <w:p w14:paraId="2324D153" w14:textId="77777777" w:rsidR="00FB0AD0" w:rsidRDefault="00FB0AD0" w:rsidP="00BE2BC8">
            <w:r>
              <w:t xml:space="preserve">MT 564, MT 566, seev.031, seev.035, seev.036, </w:t>
            </w:r>
            <w:r w:rsidRPr="007E10F8">
              <w:t>seev.009</w:t>
            </w:r>
          </w:p>
        </w:tc>
      </w:tr>
      <w:tr w:rsidR="00FB0AD0" w14:paraId="4D1F3845" w14:textId="77777777" w:rsidTr="00BE2BC8">
        <w:tc>
          <w:tcPr>
            <w:tcW w:w="0" w:type="auto"/>
            <w:gridSpan w:val="2"/>
            <w:shd w:val="solid" w:color="F4F5F7" w:fill="F4F5F7"/>
          </w:tcPr>
          <w:p w14:paraId="644BDB0C" w14:textId="77777777" w:rsidR="00FB0AD0" w:rsidRDefault="00FB0AD0" w:rsidP="00BE2BC8">
            <w:r>
              <w:rPr>
                <w:b/>
              </w:rPr>
              <w:t>Required for regulatory reasons</w:t>
            </w:r>
          </w:p>
        </w:tc>
      </w:tr>
      <w:tr w:rsidR="00FB0AD0" w14:paraId="46EFEE6F" w14:textId="77777777" w:rsidTr="00BE2BC8">
        <w:tc>
          <w:tcPr>
            <w:tcW w:w="0" w:type="auto"/>
            <w:gridSpan w:val="2"/>
          </w:tcPr>
          <w:p w14:paraId="41BE91E6" w14:textId="77777777" w:rsidR="00FB0AD0" w:rsidRDefault="00FB0AD0" w:rsidP="00BE2BC8">
            <w:r>
              <w:t>No</w:t>
            </w:r>
          </w:p>
        </w:tc>
      </w:tr>
      <w:tr w:rsidR="00FB0AD0" w14:paraId="3CD8C077" w14:textId="77777777" w:rsidTr="00BE2BC8">
        <w:tc>
          <w:tcPr>
            <w:tcW w:w="0" w:type="auto"/>
            <w:gridSpan w:val="2"/>
            <w:shd w:val="solid" w:color="F4F5F7" w:fill="F4F5F7"/>
          </w:tcPr>
          <w:p w14:paraId="7D9AF5E8" w14:textId="77777777" w:rsidR="00FB0AD0" w:rsidRDefault="00FB0AD0" w:rsidP="00BE2BC8">
            <w:r>
              <w:rPr>
                <w:b/>
              </w:rPr>
              <w:t>Business impact of this request</w:t>
            </w:r>
          </w:p>
        </w:tc>
      </w:tr>
      <w:tr w:rsidR="00FB0AD0" w14:paraId="0CEA7090" w14:textId="77777777" w:rsidTr="00BE2BC8">
        <w:tc>
          <w:tcPr>
            <w:tcW w:w="0" w:type="auto"/>
            <w:gridSpan w:val="2"/>
          </w:tcPr>
          <w:p w14:paraId="625C6062" w14:textId="77777777" w:rsidR="00FB0AD0" w:rsidRDefault="00FB0AD0" w:rsidP="00BE2BC8">
            <w:r>
              <w:t>LOW</w:t>
            </w:r>
          </w:p>
        </w:tc>
      </w:tr>
      <w:tr w:rsidR="00FB0AD0" w14:paraId="562A0F35" w14:textId="77777777" w:rsidTr="00BE2BC8">
        <w:tc>
          <w:tcPr>
            <w:tcW w:w="0" w:type="auto"/>
            <w:gridSpan w:val="2"/>
            <w:shd w:val="solid" w:color="F4F5F7" w:fill="F4F5F7"/>
          </w:tcPr>
          <w:p w14:paraId="18ECF970" w14:textId="77777777" w:rsidR="00FB0AD0" w:rsidRDefault="00FB0AD0" w:rsidP="00BE2BC8">
            <w:r>
              <w:rPr>
                <w:b/>
              </w:rPr>
              <w:t>Commitment to implement the change</w:t>
            </w:r>
          </w:p>
        </w:tc>
      </w:tr>
      <w:tr w:rsidR="00FB0AD0" w14:paraId="7070C701" w14:textId="77777777" w:rsidTr="00BE2BC8">
        <w:tc>
          <w:tcPr>
            <w:tcW w:w="0" w:type="auto"/>
            <w:gridSpan w:val="2"/>
          </w:tcPr>
          <w:p w14:paraId="26965612" w14:textId="77777777" w:rsidR="00FB0AD0" w:rsidRDefault="00FB0AD0" w:rsidP="00BE2BC8">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FB0AD0" w14:paraId="64CB7307" w14:textId="77777777" w:rsidTr="00BE2BC8">
        <w:tc>
          <w:tcPr>
            <w:tcW w:w="0" w:type="auto"/>
            <w:gridSpan w:val="2"/>
            <w:shd w:val="solid" w:color="F4F5F7" w:fill="F4F5F7"/>
          </w:tcPr>
          <w:p w14:paraId="318F62BB" w14:textId="77777777" w:rsidR="00FB0AD0" w:rsidRDefault="00FB0AD0" w:rsidP="00BE2BC8">
            <w:r>
              <w:rPr>
                <w:b/>
              </w:rPr>
              <w:t>Business context</w:t>
            </w:r>
          </w:p>
        </w:tc>
      </w:tr>
      <w:tr w:rsidR="00FB0AD0" w14:paraId="42A71A4B" w14:textId="77777777" w:rsidTr="00BE2BC8">
        <w:tc>
          <w:tcPr>
            <w:tcW w:w="0" w:type="auto"/>
            <w:gridSpan w:val="2"/>
          </w:tcPr>
          <w:p w14:paraId="6C08BE3D" w14:textId="77777777" w:rsidR="00FB0AD0" w:rsidRDefault="00FB0AD0" w:rsidP="00BE2BC8">
            <w:pPr>
              <w:jc w:val="both"/>
            </w:pPr>
            <w:r>
              <w:t>The current definition of the AVAL (Available Date for Trading) field does not adequately address scenarios involving dual-listed securities across multiple time zones. In such cases, differences in local market trading calendars and time zone cut-offs may lead to ambiguity or inconsistent interpretation of the effective date on which securities become tradable.</w:t>
            </w:r>
          </w:p>
          <w:p w14:paraId="26771D2D" w14:textId="77777777" w:rsidR="00FB0AD0" w:rsidRDefault="00FB0AD0" w:rsidP="00BE2BC8">
            <w:pPr>
              <w:jc w:val="both"/>
            </w:pPr>
            <w:r>
              <w:t>This limitation can result in operational challenges for market participants, including misalignment in processing, increased risk of incorrect settlement or trading decisions, and reduced straight-through processing. To ensure clarity and consistent usage across markets, an enhancement of the AVAL field definition is proposed to better reflect the realities of cross-border trading environments and support harmonized interpretation in the context of dual listings.</w:t>
            </w:r>
          </w:p>
        </w:tc>
      </w:tr>
      <w:tr w:rsidR="00FB0AD0" w14:paraId="200FFD9F" w14:textId="77777777" w:rsidTr="00BE2BC8">
        <w:tc>
          <w:tcPr>
            <w:tcW w:w="0" w:type="auto"/>
            <w:gridSpan w:val="2"/>
            <w:shd w:val="solid" w:color="F4F5F7" w:fill="F4F5F7"/>
          </w:tcPr>
          <w:p w14:paraId="1FA88C02" w14:textId="77777777" w:rsidR="00FB0AD0" w:rsidRDefault="00FB0AD0" w:rsidP="00BE2BC8">
            <w:r>
              <w:rPr>
                <w:b/>
              </w:rPr>
              <w:t>Nature of change</w:t>
            </w:r>
          </w:p>
        </w:tc>
      </w:tr>
      <w:tr w:rsidR="00FB0AD0" w14:paraId="38149284" w14:textId="77777777" w:rsidTr="00BE2BC8">
        <w:tc>
          <w:tcPr>
            <w:tcW w:w="0" w:type="auto"/>
            <w:gridSpan w:val="2"/>
          </w:tcPr>
          <w:p w14:paraId="20818EE3" w14:textId="77777777" w:rsidR="00FB0AD0" w:rsidRDefault="00FB0AD0" w:rsidP="00BE2BC8">
            <w:r>
              <w:t xml:space="preserve">At present, the EFFD (Effective Date) communicates the date on which a transaction becomes officially effective from the issuer’s perspective. This generally implies that securities may commence trading on the same day, with AVAL aligning to EFFD. However, complications </w:t>
            </w:r>
            <w:proofErr w:type="gramStart"/>
            <w:r>
              <w:t xml:space="preserve">arise  </w:t>
            </w:r>
            <w:r>
              <w:lastRenderedPageBreak/>
              <w:t>when</w:t>
            </w:r>
            <w:proofErr w:type="gramEnd"/>
            <w:r>
              <w:t xml:space="preserve"> securities are dual listed and the commencement of trading in the secondary market cannot precede trading in the primary market. For example, a company with a primary listing on the NYSE and a secondary listing on the JSE faces a six-hour time difference. As Johannesburg is ahead of New York, trading on the JSE must be suspended until the NYSE opens. Consequently, securities would only commence trading at 15h00 South African Standard Time (SAST).</w:t>
            </w:r>
          </w:p>
          <w:p w14:paraId="255350F1" w14:textId="77777777" w:rsidR="00FB0AD0" w:rsidRDefault="00FB0AD0" w:rsidP="00BE2BC8">
            <w:r>
              <w:t>To avoid misinterpretation that trading begins at the start of the communicated AVAL date, we recommend introducing a new option to explicitly capture both date and time.</w:t>
            </w:r>
          </w:p>
          <w:p w14:paraId="0854E30E" w14:textId="77777777" w:rsidR="00FB0AD0" w:rsidRDefault="00FB0AD0" w:rsidP="00BE2BC8"/>
          <w:p w14:paraId="3B9737B9" w14:textId="77777777" w:rsidR="00FB0AD0" w:rsidRDefault="00FB0AD0" w:rsidP="00BE2BC8">
            <w:r>
              <w:t>Current AVAL Options:</w:t>
            </w:r>
          </w:p>
          <w:p w14:paraId="3341916B" w14:textId="77777777" w:rsidR="00FB0AD0" w:rsidRDefault="00FB0AD0" w:rsidP="00BE2BC8">
            <w:r>
              <w:t>Option A: :</w:t>
            </w:r>
            <w:proofErr w:type="gramStart"/>
            <w:r>
              <w:t>4!c</w:t>
            </w:r>
            <w:proofErr w:type="gramEnd"/>
            <w:r>
              <w:t>//</w:t>
            </w:r>
            <w:proofErr w:type="gramStart"/>
            <w:r>
              <w:t>8!n</w:t>
            </w:r>
            <w:proofErr w:type="gramEnd"/>
            <w:r>
              <w:t xml:space="preserve"> (Qualifier)(Date)</w:t>
            </w:r>
          </w:p>
          <w:p w14:paraId="75748E35" w14:textId="77777777" w:rsidR="00FB0AD0" w:rsidRDefault="00FB0AD0" w:rsidP="00BE2BC8">
            <w:r>
              <w:t>Option B: :</w:t>
            </w:r>
            <w:proofErr w:type="gramStart"/>
            <w:r>
              <w:t>4!c</w:t>
            </w:r>
            <w:proofErr w:type="gramEnd"/>
            <w:r>
              <w:t>/[8c]/</w:t>
            </w:r>
            <w:proofErr w:type="gramStart"/>
            <w:r>
              <w:t>4!c</w:t>
            </w:r>
            <w:proofErr w:type="gramEnd"/>
            <w:r>
              <w:t xml:space="preserve"> (Qualifier</w:t>
            </w:r>
            <w:proofErr w:type="gramStart"/>
            <w:r>
              <w:t>)(</w:t>
            </w:r>
            <w:proofErr w:type="gramEnd"/>
            <w:r>
              <w:t xml:space="preserve">Data Source </w:t>
            </w:r>
            <w:proofErr w:type="gramStart"/>
            <w:r>
              <w:t>Scheme)(</w:t>
            </w:r>
            <w:proofErr w:type="gramEnd"/>
            <w:r>
              <w:t>Date Code)</w:t>
            </w:r>
          </w:p>
          <w:p w14:paraId="13808D61" w14:textId="77777777" w:rsidR="00FB0AD0" w:rsidRDefault="00FB0AD0" w:rsidP="00BE2BC8"/>
          <w:p w14:paraId="45BC7B1C" w14:textId="77777777" w:rsidR="00FB0AD0" w:rsidRDefault="00FB0AD0" w:rsidP="00BE2BC8">
            <w:r>
              <w:t>Proposed Addition:</w:t>
            </w:r>
          </w:p>
          <w:p w14:paraId="6ACBB5D7" w14:textId="77777777" w:rsidR="00FB0AD0" w:rsidRDefault="00FB0AD0" w:rsidP="00BE2BC8">
            <w:r>
              <w:t>Option C: :</w:t>
            </w:r>
            <w:proofErr w:type="gramStart"/>
            <w:r>
              <w:t>4!c</w:t>
            </w:r>
            <w:proofErr w:type="gramEnd"/>
            <w:r>
              <w:t>//</w:t>
            </w:r>
            <w:proofErr w:type="gramStart"/>
            <w:r>
              <w:t>8!n6!n</w:t>
            </w:r>
            <w:proofErr w:type="gramEnd"/>
            <w:r>
              <w:t xml:space="preserve"> (Qualifier)(Date)(Time)</w:t>
            </w:r>
          </w:p>
          <w:p w14:paraId="240BDCB0" w14:textId="77777777" w:rsidR="00FB0AD0" w:rsidRDefault="00FB0AD0" w:rsidP="00BE2BC8">
            <w:r>
              <w:t>Option E :</w:t>
            </w:r>
            <w:proofErr w:type="gramStart"/>
            <w:r>
              <w:t>4!c</w:t>
            </w:r>
            <w:proofErr w:type="gramEnd"/>
            <w:r>
              <w:t>//</w:t>
            </w:r>
            <w:proofErr w:type="gramStart"/>
            <w:r>
              <w:t>8!n6!n</w:t>
            </w:r>
            <w:proofErr w:type="gramEnd"/>
            <w:r>
              <w:t>[,3</w:t>
            </w:r>
            <w:proofErr w:type="gramStart"/>
            <w:r>
              <w:t>n][</w:t>
            </w:r>
            <w:proofErr w:type="gramEnd"/>
            <w:r>
              <w:t>/[N]</w:t>
            </w:r>
            <w:proofErr w:type="gramStart"/>
            <w:r>
              <w:t>2!n</w:t>
            </w:r>
            <w:proofErr w:type="gramEnd"/>
            <w:r>
              <w:t>[</w:t>
            </w:r>
            <w:proofErr w:type="gramStart"/>
            <w:r>
              <w:t>2!n</w:t>
            </w:r>
            <w:proofErr w:type="gramEnd"/>
            <w:r>
              <w:t>]] (Qualifier)(Date)(Time)(Decimals</w:t>
            </w:r>
            <w:proofErr w:type="gramStart"/>
            <w:r>
              <w:t>)(</w:t>
            </w:r>
            <w:proofErr w:type="gramEnd"/>
            <w:r>
              <w:t>UTC Indicator)</w:t>
            </w:r>
          </w:p>
          <w:p w14:paraId="761E0ED8" w14:textId="77777777" w:rsidR="00FB0AD0" w:rsidRDefault="00FB0AD0" w:rsidP="00BE2BC8"/>
          <w:p w14:paraId="7A2C7C89" w14:textId="77777777" w:rsidR="00FB0AD0" w:rsidRDefault="00FB0AD0" w:rsidP="00BE2BC8">
            <w:r>
              <w:t>This addition will enable service providers to clearly communicate delayed commencement of trading, ensuring accuracy in scenarios where trading does not begin at the start of the day on the specified date.</w:t>
            </w:r>
          </w:p>
          <w:p w14:paraId="17B28E94" w14:textId="77777777" w:rsidR="00FB0AD0" w:rsidRDefault="00FB0AD0" w:rsidP="00BE2BC8">
            <w:r>
              <w:t>We believe this enhancement will improve clarity, reduce operational risk, and better support global market practices.</w:t>
            </w:r>
          </w:p>
        </w:tc>
      </w:tr>
    </w:tbl>
    <w:p w14:paraId="0845A820" w14:textId="77777777" w:rsidR="00FB0AD0" w:rsidRDefault="00FB0AD0" w:rsidP="00FB0AD0"/>
    <w:p w14:paraId="734F82C1" w14:textId="3EE73FDC" w:rsidR="00FB0AD0" w:rsidRDefault="00FB0AD0" w:rsidP="00FB0AD0">
      <w:pPr>
        <w:pStyle w:val="Heading2"/>
        <w:numPr>
          <w:ilvl w:val="0"/>
          <w:numId w:val="0"/>
        </w:numPr>
      </w:pPr>
      <w:bookmarkStart w:id="119" w:name="_Toc256000104"/>
      <w:bookmarkStart w:id="120" w:name="_Toc237969604"/>
      <w:proofErr w:type="gramStart"/>
      <w:r>
        <w:t>2.3.1  Analysis</w:t>
      </w:r>
      <w:bookmarkEnd w:id="119"/>
      <w:bookmarkEnd w:id="120"/>
      <w:proofErr w:type="gramEnd"/>
    </w:p>
    <w:p w14:paraId="4C58099E" w14:textId="77777777" w:rsidR="00FB0AD0" w:rsidRPr="00574E84" w:rsidRDefault="00FB0AD0" w:rsidP="00FB0AD0">
      <w:pPr>
        <w:rPr>
          <w:sz w:val="32"/>
          <w:szCs w:val="32"/>
        </w:rPr>
      </w:pPr>
      <w:r w:rsidRPr="00574E84">
        <w:rPr>
          <w:b/>
          <w:sz w:val="32"/>
          <w:szCs w:val="32"/>
        </w:rPr>
        <w:t>Standards Illustration</w:t>
      </w:r>
    </w:p>
    <w:p w14:paraId="6875D4A1" w14:textId="6707E194" w:rsidR="00FB0AD0" w:rsidRPr="009711D7" w:rsidRDefault="00FB0AD0" w:rsidP="00FB0AD0">
      <w:pPr>
        <w:pStyle w:val="Heading3"/>
        <w:numPr>
          <w:ilvl w:val="0"/>
          <w:numId w:val="0"/>
        </w:numPr>
        <w:ind w:left="720"/>
        <w:rPr>
          <w:b w:val="0"/>
        </w:rPr>
      </w:pPr>
      <w:bookmarkStart w:id="121" w:name="_Toc237969605"/>
      <w:r>
        <w:t xml:space="preserve">2.3.1.1 </w:t>
      </w:r>
      <w:r w:rsidRPr="009711D7">
        <w:t>ISO 15022 Illustration</w:t>
      </w:r>
      <w:bookmarkEnd w:id="121"/>
    </w:p>
    <w:p w14:paraId="0B6B035A" w14:textId="77777777" w:rsidR="00FB0AD0" w:rsidRDefault="00FB0AD0" w:rsidP="00FB0AD0">
      <w:pPr>
        <w:rPr>
          <w:b/>
        </w:rPr>
      </w:pPr>
      <w:r>
        <w:rPr>
          <w:b/>
        </w:rPr>
        <w:t xml:space="preserve">A. </w:t>
      </w:r>
      <w:r w:rsidRPr="009711D7">
        <w:rPr>
          <w:b/>
        </w:rPr>
        <w:t>In the MT56</w:t>
      </w:r>
      <w:r>
        <w:rPr>
          <w:b/>
        </w:rPr>
        <w:t>4</w:t>
      </w:r>
      <w:r w:rsidRPr="009711D7">
        <w:rPr>
          <w:b/>
        </w:rPr>
        <w:t xml:space="preserve">, in subsequence </w:t>
      </w:r>
      <w:r>
        <w:rPr>
          <w:b/>
        </w:rPr>
        <w:t>E1</w:t>
      </w:r>
      <w:r w:rsidRPr="009711D7">
        <w:rPr>
          <w:b/>
        </w:rPr>
        <w:t>,</w:t>
      </w:r>
    </w:p>
    <w:p w14:paraId="236C4586" w14:textId="77777777" w:rsidR="00FB0AD0" w:rsidRPr="009711D7" w:rsidRDefault="00FB0AD0" w:rsidP="00FB0AD0">
      <w:pPr>
        <w:rPr>
          <w:b/>
        </w:rPr>
      </w:pPr>
      <w:r>
        <w:rPr>
          <w:b/>
        </w:rPr>
        <w:t xml:space="preserve">B. AND in the MT566, in subsequence D1, </w:t>
      </w:r>
      <w:r w:rsidRPr="009711D7">
        <w:rPr>
          <w:b/>
        </w:rPr>
        <w:t xml:space="preserve">add </w:t>
      </w:r>
      <w:r>
        <w:rPr>
          <w:b/>
        </w:rPr>
        <w:t xml:space="preserve">two new format options to </w:t>
      </w:r>
      <w:r w:rsidRPr="009711D7">
        <w:rPr>
          <w:b/>
        </w:rPr>
        <w:t xml:space="preserve">qualifier </w:t>
      </w:r>
      <w:r>
        <w:rPr>
          <w:b/>
        </w:rPr>
        <w:t xml:space="preserve">AVAL in field 98a: Date/Time, </w:t>
      </w:r>
      <w:r w:rsidRPr="009711D7">
        <w:rPr>
          <w:b/>
        </w:rPr>
        <w:t>as illustrated below</w:t>
      </w:r>
      <w:r>
        <w:rPr>
          <w:b/>
        </w:rPr>
        <w:t xml:space="preserve"> for MT564</w:t>
      </w:r>
      <w:r w:rsidRPr="009711D7">
        <w:rPr>
          <w:b/>
        </w:rPr>
        <w:t>:</w:t>
      </w:r>
    </w:p>
    <w:p w14:paraId="0BB3F781" w14:textId="77777777" w:rsidR="00FB0AD0" w:rsidRPr="00245DC0" w:rsidRDefault="00FB0AD0" w:rsidP="00FB0AD0">
      <w:pPr>
        <w:rPr>
          <w:b/>
          <w:sz w:val="28"/>
          <w:szCs w:val="28"/>
        </w:rPr>
      </w:pPr>
      <w:r w:rsidRPr="00245DC0">
        <w:rPr>
          <w:b/>
          <w:sz w:val="28"/>
          <w:szCs w:val="28"/>
        </w:rPr>
        <w:t>MT 564 Field Specifications</w:t>
      </w:r>
    </w:p>
    <w:p w14:paraId="122AD0D4" w14:textId="77777777" w:rsidR="00FB0AD0" w:rsidRPr="009711D7" w:rsidRDefault="00FB0AD0" w:rsidP="00FB0AD0">
      <w:pPr>
        <w:spacing w:before="0" w:after="0"/>
        <w:rPr>
          <w:rFonts w:cs="Arial"/>
          <w:b/>
        </w:rPr>
      </w:pPr>
      <w:r w:rsidRPr="009711D7">
        <w:rPr>
          <w:rFonts w:cs="Arial"/>
        </w:rPr>
        <w:t>91. Field 98a: Date/Time</w:t>
      </w:r>
    </w:p>
    <w:p w14:paraId="0F9A1B00" w14:textId="77777777" w:rsidR="00FB0AD0" w:rsidRDefault="00FB0AD0" w:rsidP="00FB0AD0">
      <w:pPr>
        <w:spacing w:before="0" w:after="0"/>
        <w:rPr>
          <w:rFonts w:cs="Arial"/>
        </w:rPr>
      </w:pPr>
    </w:p>
    <w:p w14:paraId="260A9B81" w14:textId="77777777" w:rsidR="00FB0AD0" w:rsidRPr="009711D7" w:rsidRDefault="00FB0AD0" w:rsidP="00FB0AD0">
      <w:pPr>
        <w:spacing w:before="0" w:after="0"/>
        <w:rPr>
          <w:rFonts w:cs="Arial"/>
          <w:b/>
        </w:rPr>
      </w:pPr>
      <w:r w:rsidRPr="009711D7">
        <w:rPr>
          <w:rFonts w:cs="Arial"/>
        </w:rPr>
        <w:t>FORMAT</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659"/>
        <w:gridCol w:w="2739"/>
        <w:gridCol w:w="4205"/>
      </w:tblGrid>
      <w:tr w:rsidR="00FB0AD0" w:rsidRPr="00CC10FD" w14:paraId="0B83C76B" w14:textId="77777777" w:rsidTr="00BE2BC8">
        <w:trPr>
          <w:tblCellSpacing w:w="15" w:type="dxa"/>
        </w:trPr>
        <w:tc>
          <w:tcPr>
            <w:tcW w:w="986" w:type="pct"/>
            <w:shd w:val="clear" w:color="auto" w:fill="FFFFFF"/>
            <w:hideMark/>
          </w:tcPr>
          <w:p w14:paraId="7FFC68CB" w14:textId="77777777" w:rsidR="00FB0AD0" w:rsidRPr="009711D7" w:rsidRDefault="00FB0AD0" w:rsidP="00BE2BC8">
            <w:pPr>
              <w:spacing w:before="0" w:after="0"/>
              <w:rPr>
                <w:rFonts w:cs="Arial"/>
              </w:rPr>
            </w:pPr>
            <w:r w:rsidRPr="009711D7">
              <w:rPr>
                <w:rFonts w:cs="Arial"/>
              </w:rPr>
              <w:t>Option A</w:t>
            </w:r>
          </w:p>
        </w:tc>
        <w:tc>
          <w:tcPr>
            <w:tcW w:w="1479" w:type="pct"/>
            <w:shd w:val="clear" w:color="auto" w:fill="FFFFFF"/>
            <w:hideMark/>
          </w:tcPr>
          <w:p w14:paraId="114D3826" w14:textId="77777777" w:rsidR="00FB0AD0" w:rsidRPr="009711D7" w:rsidRDefault="00FB0AD0" w:rsidP="00BE2BC8">
            <w:pPr>
              <w:spacing w:before="0" w:after="0"/>
              <w:rPr>
                <w:rFonts w:cs="Arial"/>
              </w:rPr>
            </w:pPr>
            <w:r w:rsidRPr="009711D7">
              <w:rPr>
                <w:rFonts w:cs="Arial"/>
              </w:rPr>
              <w:t>:</w:t>
            </w:r>
            <w:proofErr w:type="gramStart"/>
            <w:r w:rsidRPr="009711D7">
              <w:rPr>
                <w:rFonts w:cs="Arial"/>
              </w:rPr>
              <w:t>4!c</w:t>
            </w:r>
            <w:proofErr w:type="gramEnd"/>
            <w:r w:rsidRPr="009711D7">
              <w:rPr>
                <w:rFonts w:cs="Arial"/>
              </w:rPr>
              <w:t>//</w:t>
            </w:r>
            <w:proofErr w:type="gramStart"/>
            <w:r w:rsidRPr="009711D7">
              <w:rPr>
                <w:rFonts w:cs="Arial"/>
              </w:rPr>
              <w:t>8!n</w:t>
            </w:r>
            <w:proofErr w:type="gramEnd"/>
          </w:p>
        </w:tc>
        <w:tc>
          <w:tcPr>
            <w:tcW w:w="2465" w:type="pct"/>
            <w:shd w:val="clear" w:color="auto" w:fill="FFFFFF"/>
            <w:hideMark/>
          </w:tcPr>
          <w:p w14:paraId="5A6FBBC8" w14:textId="77777777" w:rsidR="00FB0AD0" w:rsidRPr="009711D7" w:rsidRDefault="00FB0AD0" w:rsidP="00BE2BC8">
            <w:pPr>
              <w:spacing w:before="0" w:after="0"/>
              <w:rPr>
                <w:rFonts w:cs="Arial"/>
              </w:rPr>
            </w:pPr>
            <w:r w:rsidRPr="009711D7">
              <w:rPr>
                <w:rFonts w:cs="Arial"/>
              </w:rPr>
              <w:t>(Qualifier)(Date)</w:t>
            </w:r>
          </w:p>
        </w:tc>
      </w:tr>
      <w:tr w:rsidR="00FB0AD0" w:rsidRPr="00CC10FD" w14:paraId="63500156" w14:textId="77777777" w:rsidTr="00BE2BC8">
        <w:trPr>
          <w:tblCellSpacing w:w="15" w:type="dxa"/>
        </w:trPr>
        <w:tc>
          <w:tcPr>
            <w:tcW w:w="986" w:type="pct"/>
            <w:shd w:val="clear" w:color="auto" w:fill="FFFFFF"/>
            <w:hideMark/>
          </w:tcPr>
          <w:p w14:paraId="59860C97" w14:textId="77777777" w:rsidR="00FB0AD0" w:rsidRPr="009711D7" w:rsidRDefault="00FB0AD0" w:rsidP="00BE2BC8">
            <w:pPr>
              <w:spacing w:before="0" w:after="0"/>
              <w:rPr>
                <w:rFonts w:cs="Arial"/>
              </w:rPr>
            </w:pPr>
            <w:r w:rsidRPr="009711D7">
              <w:rPr>
                <w:rFonts w:cs="Arial"/>
              </w:rPr>
              <w:t>Option B</w:t>
            </w:r>
          </w:p>
        </w:tc>
        <w:tc>
          <w:tcPr>
            <w:tcW w:w="1479" w:type="pct"/>
            <w:shd w:val="clear" w:color="auto" w:fill="FFFFFF"/>
            <w:hideMark/>
          </w:tcPr>
          <w:p w14:paraId="069DE9F4" w14:textId="77777777" w:rsidR="00FB0AD0" w:rsidRPr="009711D7" w:rsidRDefault="00FB0AD0" w:rsidP="00BE2BC8">
            <w:pPr>
              <w:spacing w:before="0" w:after="0"/>
              <w:rPr>
                <w:rFonts w:cs="Arial"/>
              </w:rPr>
            </w:pPr>
            <w:r w:rsidRPr="009711D7">
              <w:rPr>
                <w:rFonts w:cs="Arial"/>
              </w:rPr>
              <w:t>:</w:t>
            </w:r>
            <w:proofErr w:type="gramStart"/>
            <w:r w:rsidRPr="009711D7">
              <w:rPr>
                <w:rFonts w:cs="Arial"/>
              </w:rPr>
              <w:t>4!c</w:t>
            </w:r>
            <w:proofErr w:type="gramEnd"/>
            <w:r w:rsidRPr="009711D7">
              <w:rPr>
                <w:rFonts w:cs="Arial"/>
              </w:rPr>
              <w:t>/[8c]/</w:t>
            </w:r>
            <w:proofErr w:type="gramStart"/>
            <w:r w:rsidRPr="009711D7">
              <w:rPr>
                <w:rFonts w:cs="Arial"/>
              </w:rPr>
              <w:t>4!c</w:t>
            </w:r>
            <w:proofErr w:type="gramEnd"/>
          </w:p>
        </w:tc>
        <w:tc>
          <w:tcPr>
            <w:tcW w:w="2465" w:type="pct"/>
            <w:shd w:val="clear" w:color="auto" w:fill="FFFFFF"/>
            <w:hideMark/>
          </w:tcPr>
          <w:p w14:paraId="7324FB19" w14:textId="77777777" w:rsidR="00FB0AD0" w:rsidRDefault="00FB0AD0" w:rsidP="00BE2BC8">
            <w:pPr>
              <w:spacing w:before="0" w:after="0"/>
              <w:rPr>
                <w:rFonts w:cs="Arial"/>
              </w:rPr>
            </w:pPr>
            <w:r w:rsidRPr="009711D7">
              <w:rPr>
                <w:rFonts w:cs="Arial"/>
              </w:rPr>
              <w:t>(Qualifier</w:t>
            </w:r>
            <w:proofErr w:type="gramStart"/>
            <w:r w:rsidRPr="009711D7">
              <w:rPr>
                <w:rFonts w:cs="Arial"/>
              </w:rPr>
              <w:t>)(</w:t>
            </w:r>
            <w:proofErr w:type="gramEnd"/>
            <w:r w:rsidRPr="009711D7">
              <w:rPr>
                <w:rFonts w:cs="Arial"/>
              </w:rPr>
              <w:t xml:space="preserve">Data Source </w:t>
            </w:r>
            <w:proofErr w:type="gramStart"/>
            <w:r w:rsidRPr="009711D7">
              <w:rPr>
                <w:rFonts w:cs="Arial"/>
              </w:rPr>
              <w:t>Scheme)(</w:t>
            </w:r>
            <w:proofErr w:type="gramEnd"/>
            <w:r w:rsidRPr="009711D7">
              <w:rPr>
                <w:rFonts w:cs="Arial"/>
              </w:rPr>
              <w:t>Date Code)</w:t>
            </w:r>
          </w:p>
          <w:p w14:paraId="6CC1D688" w14:textId="77777777" w:rsidR="00FB0AD0" w:rsidRPr="009711D7" w:rsidRDefault="00FB0AD0" w:rsidP="00BE2BC8">
            <w:pPr>
              <w:spacing w:before="0" w:after="0"/>
              <w:rPr>
                <w:rFonts w:cs="Arial"/>
              </w:rPr>
            </w:pPr>
          </w:p>
        </w:tc>
      </w:tr>
      <w:tr w:rsidR="00FB0AD0" w:rsidRPr="00CC10FD" w14:paraId="03070999" w14:textId="77777777" w:rsidTr="00BE2BC8">
        <w:trPr>
          <w:tblCellSpacing w:w="15" w:type="dxa"/>
        </w:trPr>
        <w:tc>
          <w:tcPr>
            <w:tcW w:w="986" w:type="pct"/>
            <w:shd w:val="clear" w:color="auto" w:fill="BFBFBF" w:themeFill="background1" w:themeFillShade="BF"/>
          </w:tcPr>
          <w:p w14:paraId="0F5029AB" w14:textId="77777777" w:rsidR="00FB0AD0" w:rsidRPr="009711D7" w:rsidRDefault="00FB0AD0" w:rsidP="00BE2BC8">
            <w:pPr>
              <w:spacing w:before="0" w:after="0"/>
              <w:rPr>
                <w:rFonts w:cs="Arial"/>
                <w:b/>
                <w:bCs/>
                <w:color w:val="0000FF"/>
              </w:rPr>
            </w:pPr>
            <w:r w:rsidRPr="009711D7">
              <w:rPr>
                <w:rFonts w:cs="Arial"/>
                <w:b/>
                <w:bCs/>
                <w:color w:val="0000FF"/>
              </w:rPr>
              <w:t>Option C</w:t>
            </w:r>
          </w:p>
        </w:tc>
        <w:tc>
          <w:tcPr>
            <w:tcW w:w="1479" w:type="pct"/>
            <w:shd w:val="clear" w:color="auto" w:fill="BFBFBF" w:themeFill="background1" w:themeFillShade="BF"/>
          </w:tcPr>
          <w:p w14:paraId="115B4E67" w14:textId="77777777" w:rsidR="00FB0AD0" w:rsidRPr="009711D7" w:rsidRDefault="00FB0AD0" w:rsidP="00BE2BC8">
            <w:pPr>
              <w:spacing w:before="0" w:after="0"/>
              <w:rPr>
                <w:rFonts w:cs="Arial"/>
                <w:b/>
                <w:bCs/>
                <w:color w:val="0000FF"/>
              </w:rPr>
            </w:pPr>
            <w:r w:rsidRPr="009711D7">
              <w:rPr>
                <w:rFonts w:cs="Arial"/>
                <w:b/>
                <w:bCs/>
                <w:color w:val="0000FF"/>
              </w:rPr>
              <w:t>:</w:t>
            </w:r>
            <w:proofErr w:type="gramStart"/>
            <w:r w:rsidRPr="009711D7">
              <w:rPr>
                <w:rFonts w:cs="Arial"/>
                <w:b/>
                <w:bCs/>
                <w:color w:val="0000FF"/>
              </w:rPr>
              <w:t>4!c</w:t>
            </w:r>
            <w:proofErr w:type="gramEnd"/>
            <w:r w:rsidRPr="009711D7">
              <w:rPr>
                <w:rFonts w:cs="Arial"/>
                <w:b/>
                <w:bCs/>
                <w:color w:val="0000FF"/>
              </w:rPr>
              <w:t>//</w:t>
            </w:r>
            <w:proofErr w:type="gramStart"/>
            <w:r w:rsidRPr="009711D7">
              <w:rPr>
                <w:rFonts w:cs="Arial"/>
                <w:b/>
                <w:bCs/>
                <w:color w:val="0000FF"/>
              </w:rPr>
              <w:t>8!n6!n</w:t>
            </w:r>
            <w:proofErr w:type="gramEnd"/>
          </w:p>
          <w:p w14:paraId="76DB919E" w14:textId="77777777" w:rsidR="00FB0AD0" w:rsidRPr="009711D7" w:rsidRDefault="00FB0AD0" w:rsidP="00BE2BC8">
            <w:pPr>
              <w:spacing w:before="0" w:after="0"/>
              <w:rPr>
                <w:rFonts w:cs="Arial"/>
                <w:b/>
                <w:bCs/>
                <w:color w:val="0000FF"/>
              </w:rPr>
            </w:pPr>
          </w:p>
        </w:tc>
        <w:tc>
          <w:tcPr>
            <w:tcW w:w="2465" w:type="pct"/>
            <w:shd w:val="clear" w:color="auto" w:fill="BFBFBF" w:themeFill="background1" w:themeFillShade="BF"/>
          </w:tcPr>
          <w:p w14:paraId="606E502F" w14:textId="77777777" w:rsidR="00FB0AD0" w:rsidRPr="009711D7" w:rsidRDefault="00FB0AD0" w:rsidP="00BE2BC8">
            <w:pPr>
              <w:spacing w:before="0" w:after="0"/>
              <w:rPr>
                <w:rFonts w:cs="Arial"/>
                <w:b/>
                <w:bCs/>
                <w:color w:val="0000FF"/>
              </w:rPr>
            </w:pPr>
            <w:r w:rsidRPr="00B71380">
              <w:rPr>
                <w:rFonts w:cs="Arial"/>
                <w:b/>
                <w:bCs/>
                <w:color w:val="0000FF"/>
              </w:rPr>
              <w:t>(Qualifier)(Date)(Time)</w:t>
            </w:r>
          </w:p>
        </w:tc>
      </w:tr>
      <w:tr w:rsidR="00FB0AD0" w:rsidRPr="00CC10FD" w14:paraId="10A711E1" w14:textId="77777777" w:rsidTr="00BE2BC8">
        <w:trPr>
          <w:tblCellSpacing w:w="15" w:type="dxa"/>
        </w:trPr>
        <w:tc>
          <w:tcPr>
            <w:tcW w:w="986" w:type="pct"/>
            <w:shd w:val="clear" w:color="auto" w:fill="BFBFBF" w:themeFill="background1" w:themeFillShade="BF"/>
          </w:tcPr>
          <w:p w14:paraId="4007E2FC" w14:textId="77777777" w:rsidR="00FB0AD0" w:rsidRPr="009711D7" w:rsidRDefault="00FB0AD0" w:rsidP="00BE2BC8">
            <w:pPr>
              <w:spacing w:before="0" w:after="0"/>
              <w:rPr>
                <w:rFonts w:cs="Arial"/>
                <w:b/>
                <w:bCs/>
                <w:color w:val="0000FF"/>
              </w:rPr>
            </w:pPr>
            <w:r w:rsidRPr="009711D7">
              <w:rPr>
                <w:rFonts w:cs="Arial"/>
                <w:b/>
                <w:bCs/>
                <w:color w:val="0000FF"/>
              </w:rPr>
              <w:lastRenderedPageBreak/>
              <w:t>Option E</w:t>
            </w:r>
          </w:p>
        </w:tc>
        <w:tc>
          <w:tcPr>
            <w:tcW w:w="1479" w:type="pct"/>
            <w:shd w:val="clear" w:color="auto" w:fill="BFBFBF" w:themeFill="background1" w:themeFillShade="BF"/>
          </w:tcPr>
          <w:p w14:paraId="099BC46E" w14:textId="77777777" w:rsidR="00FB0AD0" w:rsidRPr="009711D7" w:rsidRDefault="00FB0AD0" w:rsidP="00BE2BC8">
            <w:pPr>
              <w:spacing w:before="0" w:after="0"/>
              <w:rPr>
                <w:rFonts w:cs="Arial"/>
                <w:b/>
                <w:bCs/>
                <w:color w:val="0000FF"/>
              </w:rPr>
            </w:pPr>
            <w:r w:rsidRPr="00EC376F">
              <w:rPr>
                <w:rFonts w:cs="Arial"/>
                <w:b/>
                <w:bCs/>
                <w:color w:val="0000FF"/>
              </w:rPr>
              <w:t>:</w:t>
            </w:r>
            <w:proofErr w:type="gramStart"/>
            <w:r w:rsidRPr="00EC376F">
              <w:rPr>
                <w:rFonts w:cs="Arial"/>
                <w:b/>
                <w:bCs/>
                <w:color w:val="0000FF"/>
              </w:rPr>
              <w:t>4!c</w:t>
            </w:r>
            <w:proofErr w:type="gramEnd"/>
            <w:r w:rsidRPr="00EC376F">
              <w:rPr>
                <w:rFonts w:cs="Arial"/>
                <w:b/>
                <w:bCs/>
                <w:color w:val="0000FF"/>
              </w:rPr>
              <w:t>//</w:t>
            </w:r>
            <w:proofErr w:type="gramStart"/>
            <w:r w:rsidRPr="00EC376F">
              <w:rPr>
                <w:rFonts w:cs="Arial"/>
                <w:b/>
                <w:bCs/>
                <w:color w:val="0000FF"/>
              </w:rPr>
              <w:t>8!n6!n</w:t>
            </w:r>
            <w:proofErr w:type="gramEnd"/>
            <w:r w:rsidRPr="00EC376F">
              <w:rPr>
                <w:rFonts w:cs="Arial"/>
                <w:b/>
                <w:bCs/>
                <w:color w:val="0000FF"/>
              </w:rPr>
              <w:t>[,3</w:t>
            </w:r>
            <w:proofErr w:type="gramStart"/>
            <w:r w:rsidRPr="00EC376F">
              <w:rPr>
                <w:rFonts w:cs="Arial"/>
                <w:b/>
                <w:bCs/>
                <w:color w:val="0000FF"/>
              </w:rPr>
              <w:t>n][</w:t>
            </w:r>
            <w:proofErr w:type="gramEnd"/>
            <w:r w:rsidRPr="00EC376F">
              <w:rPr>
                <w:rFonts w:cs="Arial"/>
                <w:b/>
                <w:bCs/>
                <w:color w:val="0000FF"/>
              </w:rPr>
              <w:t>/[N]</w:t>
            </w:r>
            <w:proofErr w:type="gramStart"/>
            <w:r w:rsidRPr="00EC376F">
              <w:rPr>
                <w:rFonts w:cs="Arial"/>
                <w:b/>
                <w:bCs/>
                <w:color w:val="0000FF"/>
              </w:rPr>
              <w:t>2!n</w:t>
            </w:r>
            <w:proofErr w:type="gramEnd"/>
            <w:r w:rsidRPr="00EC376F">
              <w:rPr>
                <w:rFonts w:cs="Arial"/>
                <w:b/>
                <w:bCs/>
                <w:color w:val="0000FF"/>
              </w:rPr>
              <w:t>[</w:t>
            </w:r>
            <w:proofErr w:type="gramStart"/>
            <w:r w:rsidRPr="00EC376F">
              <w:rPr>
                <w:rFonts w:cs="Arial"/>
                <w:b/>
                <w:bCs/>
                <w:color w:val="0000FF"/>
              </w:rPr>
              <w:t>2!n</w:t>
            </w:r>
            <w:proofErr w:type="gramEnd"/>
            <w:r w:rsidRPr="00EC376F">
              <w:rPr>
                <w:rFonts w:cs="Arial"/>
                <w:b/>
                <w:bCs/>
                <w:color w:val="0000FF"/>
              </w:rPr>
              <w:t>]]</w:t>
            </w:r>
          </w:p>
        </w:tc>
        <w:tc>
          <w:tcPr>
            <w:tcW w:w="2465" w:type="pct"/>
            <w:shd w:val="clear" w:color="auto" w:fill="BFBFBF" w:themeFill="background1" w:themeFillShade="BF"/>
          </w:tcPr>
          <w:p w14:paraId="37CB6323" w14:textId="77777777" w:rsidR="00FB0AD0" w:rsidRPr="009711D7" w:rsidRDefault="00FB0AD0" w:rsidP="00BE2BC8">
            <w:pPr>
              <w:spacing w:before="0" w:after="0"/>
              <w:rPr>
                <w:rFonts w:cs="Arial"/>
                <w:b/>
                <w:bCs/>
                <w:color w:val="0000FF"/>
              </w:rPr>
            </w:pPr>
            <w:r w:rsidRPr="00EC376F">
              <w:rPr>
                <w:rFonts w:cs="Arial"/>
                <w:b/>
                <w:bCs/>
                <w:color w:val="0000FF"/>
              </w:rPr>
              <w:t>(Qualifier)(Date)(Time)(Decimals</w:t>
            </w:r>
            <w:proofErr w:type="gramStart"/>
            <w:r w:rsidRPr="00EC376F">
              <w:rPr>
                <w:rFonts w:cs="Arial"/>
                <w:b/>
                <w:bCs/>
                <w:color w:val="0000FF"/>
              </w:rPr>
              <w:t>)(</w:t>
            </w:r>
            <w:proofErr w:type="gramEnd"/>
            <w:r w:rsidRPr="00EC376F">
              <w:rPr>
                <w:rFonts w:cs="Arial"/>
                <w:b/>
                <w:bCs/>
                <w:color w:val="0000FF"/>
              </w:rPr>
              <w:t>UTC Indicator)</w:t>
            </w:r>
          </w:p>
        </w:tc>
      </w:tr>
    </w:tbl>
    <w:p w14:paraId="7465A83F" w14:textId="77777777" w:rsidR="00FB0AD0" w:rsidRDefault="00FB0AD0" w:rsidP="00FB0AD0">
      <w:pPr>
        <w:spacing w:before="0" w:after="0"/>
        <w:rPr>
          <w:rFonts w:cs="Arial"/>
        </w:rPr>
      </w:pPr>
    </w:p>
    <w:p w14:paraId="7AF46BF9" w14:textId="77777777" w:rsidR="00FB0AD0" w:rsidRPr="009711D7" w:rsidRDefault="00FB0AD0" w:rsidP="00FB0AD0">
      <w:pPr>
        <w:spacing w:before="0" w:after="0"/>
        <w:rPr>
          <w:rFonts w:cs="Arial"/>
          <w:b/>
        </w:rPr>
      </w:pPr>
      <w:r w:rsidRPr="009711D7">
        <w:rPr>
          <w:rFonts w:cs="Arial"/>
        </w:rPr>
        <w:t>PRESENCE</w:t>
      </w:r>
    </w:p>
    <w:p w14:paraId="0DDF2FAA" w14:textId="77777777" w:rsidR="00FB0AD0" w:rsidRPr="00CC10FD" w:rsidRDefault="00FB0AD0" w:rsidP="00FB0AD0">
      <w:pPr>
        <w:spacing w:before="0" w:after="0"/>
      </w:pPr>
      <w:r w:rsidRPr="00CC10FD">
        <w:rPr>
          <w:rFonts w:cs="Arial"/>
        </w:rPr>
        <w:t>Mandatory in optional subsequence E1</w:t>
      </w:r>
    </w:p>
    <w:p w14:paraId="46343824" w14:textId="77777777" w:rsidR="00FB0AD0" w:rsidRDefault="00FB0AD0" w:rsidP="00FB0AD0">
      <w:pPr>
        <w:spacing w:before="0" w:after="0"/>
        <w:rPr>
          <w:rFonts w:cs="Arial"/>
        </w:rPr>
      </w:pPr>
    </w:p>
    <w:p w14:paraId="5C5A9D6F" w14:textId="77777777" w:rsidR="00FB0AD0" w:rsidRPr="009711D7" w:rsidRDefault="00FB0AD0" w:rsidP="00FB0AD0">
      <w:pPr>
        <w:spacing w:before="0" w:after="0"/>
        <w:rPr>
          <w:rFonts w:cs="Arial"/>
          <w:b/>
        </w:rPr>
      </w:pPr>
      <w:r w:rsidRPr="009711D7">
        <w:rPr>
          <w:rFonts w:cs="Arial"/>
        </w:rPr>
        <w:t>QUALIFIER</w:t>
      </w:r>
    </w:p>
    <w:p w14:paraId="1B569BCB" w14:textId="77777777" w:rsidR="00FB0AD0" w:rsidRPr="00CC10FD" w:rsidRDefault="00FB0AD0" w:rsidP="00FB0AD0">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FB0AD0" w:rsidRPr="00CC10FD" w14:paraId="4C42B985" w14:textId="77777777" w:rsidTr="00BE2BC8">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64A386DF" w14:textId="77777777" w:rsidR="00FB0AD0" w:rsidRPr="009711D7" w:rsidRDefault="00FB0AD0" w:rsidP="00BE2BC8">
            <w:pPr>
              <w:spacing w:before="0" w:after="0"/>
              <w:rPr>
                <w:rFonts w:cs="Arial"/>
              </w:rPr>
            </w:pPr>
            <w:r w:rsidRPr="009711D7">
              <w:rPr>
                <w:rFonts w:cs="Arial"/>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07A07D4" w14:textId="77777777" w:rsidR="00FB0AD0" w:rsidRPr="009711D7" w:rsidRDefault="00FB0AD0" w:rsidP="00BE2BC8">
            <w:pPr>
              <w:spacing w:before="0" w:after="0"/>
              <w:rPr>
                <w:rFonts w:cs="Arial"/>
              </w:rPr>
            </w:pPr>
            <w:r w:rsidRPr="009711D7">
              <w:rPr>
                <w:rFonts w:cs="Arial"/>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148B42A9" w14:textId="77777777" w:rsidR="00FB0AD0" w:rsidRPr="009711D7" w:rsidRDefault="00FB0AD0" w:rsidP="00BE2BC8">
            <w:pPr>
              <w:spacing w:before="0" w:after="0"/>
              <w:rPr>
                <w:rFonts w:cs="Arial"/>
              </w:rPr>
            </w:pPr>
            <w:r w:rsidRPr="009711D7">
              <w:rPr>
                <w:rFonts w:cs="Arial"/>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D88FD93" w14:textId="77777777" w:rsidR="00FB0AD0" w:rsidRPr="009711D7" w:rsidRDefault="00FB0AD0" w:rsidP="00BE2BC8">
            <w:pPr>
              <w:spacing w:before="0" w:after="0"/>
              <w:rPr>
                <w:rFonts w:cs="Arial"/>
              </w:rPr>
            </w:pPr>
            <w:r w:rsidRPr="009711D7">
              <w:rPr>
                <w:rFonts w:cs="Arial"/>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B74C260" w14:textId="77777777" w:rsidR="00FB0AD0" w:rsidRPr="009711D7" w:rsidRDefault="00FB0AD0" w:rsidP="00BE2BC8">
            <w:pPr>
              <w:spacing w:before="0" w:after="0"/>
              <w:rPr>
                <w:rFonts w:cs="Arial"/>
              </w:rPr>
            </w:pPr>
            <w:r w:rsidRPr="009711D7">
              <w:rPr>
                <w:rFonts w:cs="Arial"/>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5951ABC6" w14:textId="77777777" w:rsidR="00FB0AD0" w:rsidRPr="009711D7" w:rsidRDefault="00FB0AD0" w:rsidP="00BE2BC8">
            <w:pPr>
              <w:spacing w:before="0" w:after="0"/>
              <w:rPr>
                <w:rFonts w:cs="Arial"/>
              </w:rPr>
            </w:pPr>
            <w:r w:rsidRPr="009711D7">
              <w:rPr>
                <w:rFonts w:cs="Arial"/>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2D37AF09" w14:textId="77777777" w:rsidR="00FB0AD0" w:rsidRPr="009711D7" w:rsidRDefault="00FB0AD0" w:rsidP="00BE2BC8">
            <w:pPr>
              <w:spacing w:before="0" w:after="0"/>
              <w:rPr>
                <w:rFonts w:cs="Arial"/>
              </w:rPr>
            </w:pPr>
            <w:r w:rsidRPr="009711D7">
              <w:rPr>
                <w:rFonts w:cs="Arial"/>
              </w:rPr>
              <w:t>Qualifier Description</w:t>
            </w:r>
          </w:p>
        </w:tc>
      </w:tr>
      <w:tr w:rsidR="00FB0AD0" w:rsidRPr="00CC10FD" w14:paraId="05427E35"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6D40792" w14:textId="77777777" w:rsidR="00FB0AD0" w:rsidRPr="009711D7" w:rsidRDefault="00FB0AD0" w:rsidP="00BE2BC8">
            <w:pPr>
              <w:spacing w:before="0" w:after="0"/>
              <w:rPr>
                <w:rFonts w:cs="Arial"/>
              </w:rPr>
            </w:pPr>
            <w:r w:rsidRPr="009711D7">
              <w:rPr>
                <w:rFonts w:cs="Arial"/>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F334739" w14:textId="77777777" w:rsidR="00FB0AD0" w:rsidRPr="009711D7" w:rsidRDefault="00FB0AD0" w:rsidP="00BE2BC8">
            <w:pPr>
              <w:spacing w:before="0" w:after="0"/>
              <w:rPr>
                <w:rFonts w:cs="Arial"/>
              </w:rPr>
            </w:pPr>
            <w:r w:rsidRPr="009711D7">
              <w:rPr>
                <w:rFonts w:cs="Arial"/>
              </w:rPr>
              <w:t>M</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D405814" w14:textId="77777777" w:rsidR="00FB0AD0" w:rsidRPr="009711D7" w:rsidRDefault="00FB0AD0" w:rsidP="00BE2BC8">
            <w:pPr>
              <w:spacing w:before="0" w:after="0"/>
              <w:rPr>
                <w:rFonts w:cs="Arial"/>
              </w:rPr>
            </w:pPr>
            <w:r w:rsidRPr="009711D7">
              <w:rPr>
                <w:rFonts w:cs="Arial"/>
              </w:rPr>
              <w:t>PAYD</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87FF991"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09604B8"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63FE6E7"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C8A0082" w14:textId="77777777" w:rsidR="00FB0AD0" w:rsidRPr="009711D7" w:rsidRDefault="00FB0AD0" w:rsidP="00BE2BC8">
            <w:pPr>
              <w:spacing w:before="0" w:after="0"/>
              <w:rPr>
                <w:rFonts w:cs="Arial"/>
              </w:rPr>
            </w:pPr>
            <w:r w:rsidRPr="009711D7">
              <w:rPr>
                <w:rFonts w:cs="Arial"/>
              </w:rPr>
              <w:t>Payment Date</w:t>
            </w:r>
          </w:p>
        </w:tc>
      </w:tr>
      <w:tr w:rsidR="00FB0AD0" w:rsidRPr="00CC10FD" w14:paraId="15AA6B20"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2F057D9" w14:textId="77777777" w:rsidR="00FB0AD0" w:rsidRPr="009711D7" w:rsidRDefault="00FB0AD0" w:rsidP="00BE2BC8">
            <w:pPr>
              <w:spacing w:before="0" w:after="0"/>
              <w:rPr>
                <w:rFonts w:cs="Arial"/>
              </w:rPr>
            </w:pPr>
            <w:r w:rsidRPr="009711D7">
              <w:rPr>
                <w:rFonts w:cs="Arial"/>
              </w:rPr>
              <w:t>2</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966FA32"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E992C40" w14:textId="77777777" w:rsidR="00FB0AD0" w:rsidRPr="009711D7" w:rsidRDefault="00FB0AD0" w:rsidP="00BE2BC8">
            <w:pPr>
              <w:spacing w:before="0" w:after="0"/>
              <w:rPr>
                <w:rFonts w:cs="Arial"/>
              </w:rPr>
            </w:pPr>
            <w:r w:rsidRPr="009711D7">
              <w:rPr>
                <w:rFonts w:cs="Arial"/>
              </w:rPr>
              <w:t>AVAL</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5437629"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818AD61"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5C03BB4" w14:textId="77777777" w:rsidR="00FB0AD0" w:rsidRPr="009711D7" w:rsidRDefault="00FB0AD0" w:rsidP="00BE2BC8">
            <w:pPr>
              <w:spacing w:before="0" w:after="0"/>
              <w:rPr>
                <w:rFonts w:cs="Arial"/>
                <w:color w:val="0000FF"/>
              </w:rPr>
            </w:pPr>
            <w:r w:rsidRPr="009711D7">
              <w:rPr>
                <w:rFonts w:cs="Arial"/>
              </w:rPr>
              <w:t>A</w:t>
            </w:r>
            <w:r>
              <w:rPr>
                <w:rFonts w:cs="Arial"/>
                <w:color w:val="0000FF"/>
              </w:rPr>
              <w:t>,</w:t>
            </w:r>
            <w:r w:rsidRPr="009711D7">
              <w:rPr>
                <w:rFonts w:cs="Arial"/>
              </w:rPr>
              <w:t xml:space="preserve"> </w:t>
            </w:r>
            <w:r w:rsidRPr="009711D7">
              <w:rPr>
                <w:rFonts w:cs="Arial"/>
                <w:b/>
                <w:bCs/>
                <w:strike/>
                <w:color w:val="FF0000"/>
              </w:rPr>
              <w:t xml:space="preserve">or </w:t>
            </w:r>
            <w:r w:rsidRPr="009711D7">
              <w:rPr>
                <w:rFonts w:cs="Arial"/>
              </w:rPr>
              <w:t>B</w:t>
            </w:r>
            <w:r>
              <w:rPr>
                <w:rFonts w:cs="Arial"/>
                <w:color w:val="0000FF"/>
              </w:rPr>
              <w:t xml:space="preserve">, </w:t>
            </w:r>
            <w:r w:rsidRPr="009711D7">
              <w:rPr>
                <w:rFonts w:cs="Arial"/>
                <w:b/>
                <w:bCs/>
                <w:color w:val="0000FF"/>
              </w:rPr>
              <w:t>C or E</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ABF3D95" w14:textId="77777777" w:rsidR="00FB0AD0" w:rsidRPr="009711D7" w:rsidRDefault="00FB0AD0" w:rsidP="00BE2BC8">
            <w:pPr>
              <w:spacing w:before="0" w:after="0"/>
              <w:rPr>
                <w:rFonts w:cs="Arial"/>
              </w:rPr>
            </w:pPr>
            <w:r w:rsidRPr="009711D7">
              <w:rPr>
                <w:rFonts w:cs="Arial"/>
              </w:rPr>
              <w:t xml:space="preserve">Available Date </w:t>
            </w:r>
            <w:proofErr w:type="gramStart"/>
            <w:r w:rsidRPr="009711D7">
              <w:rPr>
                <w:rFonts w:cs="Arial"/>
              </w:rPr>
              <w:t>For</w:t>
            </w:r>
            <w:proofErr w:type="gramEnd"/>
            <w:r w:rsidRPr="009711D7">
              <w:rPr>
                <w:rFonts w:cs="Arial"/>
              </w:rPr>
              <w:t xml:space="preserve"> Trading</w:t>
            </w:r>
          </w:p>
        </w:tc>
      </w:tr>
      <w:tr w:rsidR="00FB0AD0" w:rsidRPr="00CC10FD" w14:paraId="13A897E7"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5DC76FA" w14:textId="77777777" w:rsidR="00FB0AD0" w:rsidRPr="009711D7" w:rsidRDefault="00FB0AD0" w:rsidP="00BE2BC8">
            <w:pPr>
              <w:spacing w:before="0" w:after="0"/>
              <w:rPr>
                <w:rFonts w:cs="Arial"/>
              </w:rPr>
            </w:pPr>
            <w:r w:rsidRPr="009711D7">
              <w:rPr>
                <w:rFonts w:cs="Arial"/>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5CD322F"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C0AF4FE" w14:textId="77777777" w:rsidR="00FB0AD0" w:rsidRPr="009711D7" w:rsidRDefault="00FB0AD0" w:rsidP="00BE2BC8">
            <w:pPr>
              <w:spacing w:before="0" w:after="0"/>
              <w:rPr>
                <w:rFonts w:cs="Arial"/>
              </w:rPr>
            </w:pPr>
            <w:r w:rsidRPr="009711D7">
              <w:rPr>
                <w:rFonts w:cs="Arial"/>
              </w:rPr>
              <w:t>DIVR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B65656D"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F0E66F"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3C4F016"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53B6BEF" w14:textId="77777777" w:rsidR="00FB0AD0" w:rsidRPr="009711D7" w:rsidRDefault="00FB0AD0" w:rsidP="00BE2BC8">
            <w:pPr>
              <w:spacing w:before="0" w:after="0"/>
              <w:rPr>
                <w:rFonts w:cs="Arial"/>
              </w:rPr>
            </w:pPr>
            <w:r w:rsidRPr="009711D7">
              <w:rPr>
                <w:rFonts w:cs="Arial"/>
              </w:rPr>
              <w:t>Dividend Ranking Date</w:t>
            </w:r>
          </w:p>
        </w:tc>
      </w:tr>
      <w:tr w:rsidR="00FB0AD0" w:rsidRPr="00CC10FD" w14:paraId="063D55EE"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5D837DC" w14:textId="77777777" w:rsidR="00FB0AD0" w:rsidRPr="009711D7" w:rsidRDefault="00FB0AD0" w:rsidP="00BE2BC8">
            <w:pPr>
              <w:spacing w:before="0" w:after="0"/>
              <w:rPr>
                <w:rFonts w:cs="Arial"/>
              </w:rPr>
            </w:pPr>
            <w:r w:rsidRPr="009711D7">
              <w:rPr>
                <w:rFonts w:cs="Arial"/>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2E3BC94"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5C64272" w14:textId="77777777" w:rsidR="00FB0AD0" w:rsidRPr="009711D7" w:rsidRDefault="00FB0AD0" w:rsidP="00BE2BC8">
            <w:pPr>
              <w:spacing w:before="0" w:after="0"/>
              <w:rPr>
                <w:rFonts w:cs="Arial"/>
              </w:rPr>
            </w:pPr>
            <w:r w:rsidRPr="009711D7">
              <w:rPr>
                <w:rFonts w:cs="Arial"/>
              </w:rPr>
              <w:t>EARL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1EFF098"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CEDE79C"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DDB3731"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DE145BE" w14:textId="77777777" w:rsidR="00FB0AD0" w:rsidRPr="009711D7" w:rsidRDefault="00FB0AD0" w:rsidP="00BE2BC8">
            <w:pPr>
              <w:spacing w:before="0" w:after="0"/>
              <w:rPr>
                <w:rFonts w:cs="Arial"/>
              </w:rPr>
            </w:pPr>
            <w:r w:rsidRPr="009711D7">
              <w:rPr>
                <w:rFonts w:cs="Arial"/>
              </w:rPr>
              <w:t>Earliest Payment Date</w:t>
            </w:r>
          </w:p>
        </w:tc>
      </w:tr>
      <w:tr w:rsidR="00FB0AD0" w:rsidRPr="00CC10FD" w14:paraId="36A556EC"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A163F02" w14:textId="77777777" w:rsidR="00FB0AD0" w:rsidRPr="009711D7" w:rsidRDefault="00FB0AD0" w:rsidP="00BE2BC8">
            <w:pPr>
              <w:spacing w:before="0" w:after="0"/>
              <w:rPr>
                <w:rFonts w:cs="Arial"/>
              </w:rPr>
            </w:pPr>
            <w:r w:rsidRPr="009711D7">
              <w:rPr>
                <w:rFonts w:cs="Arial"/>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27C2EBB"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1199147" w14:textId="77777777" w:rsidR="00FB0AD0" w:rsidRPr="009711D7" w:rsidRDefault="00FB0AD0" w:rsidP="00BE2BC8">
            <w:pPr>
              <w:spacing w:before="0" w:after="0"/>
              <w:rPr>
                <w:rFonts w:cs="Arial"/>
              </w:rPr>
            </w:pPr>
            <w:r w:rsidRPr="009711D7">
              <w:rPr>
                <w:rFonts w:cs="Arial"/>
              </w:rPr>
              <w:t>PPDT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CE7265D"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AB781E6"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CFF0C4D"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1F87C535" w14:textId="77777777" w:rsidR="00FB0AD0" w:rsidRPr="009711D7" w:rsidRDefault="00FB0AD0" w:rsidP="00BE2BC8">
            <w:pPr>
              <w:spacing w:before="0" w:after="0"/>
              <w:rPr>
                <w:rFonts w:cs="Arial"/>
              </w:rPr>
            </w:pPr>
            <w:r w:rsidRPr="009711D7">
              <w:rPr>
                <w:rFonts w:cs="Arial"/>
              </w:rPr>
              <w:t>Pari Passu Date</w:t>
            </w:r>
          </w:p>
        </w:tc>
      </w:tr>
      <w:tr w:rsidR="00FB0AD0" w:rsidRPr="00CC10FD" w14:paraId="7747A2B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0047F51" w14:textId="77777777" w:rsidR="00FB0AD0" w:rsidRPr="009711D7" w:rsidRDefault="00FB0AD0" w:rsidP="00BE2BC8">
            <w:pPr>
              <w:spacing w:before="0" w:after="0"/>
              <w:rPr>
                <w:rFonts w:cs="Arial"/>
              </w:rPr>
            </w:pPr>
            <w:r w:rsidRPr="009711D7">
              <w:rPr>
                <w:rFonts w:cs="Arial"/>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7950943"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B912A14" w14:textId="77777777" w:rsidR="00FB0AD0" w:rsidRPr="009711D7" w:rsidRDefault="00FB0AD0" w:rsidP="00BE2BC8">
            <w:pPr>
              <w:spacing w:before="0" w:after="0"/>
              <w:rPr>
                <w:rFonts w:cs="Arial"/>
              </w:rPr>
            </w:pPr>
            <w:r w:rsidRPr="009711D7">
              <w:rPr>
                <w:rFonts w:cs="Arial"/>
              </w:rPr>
              <w:t>LTRD</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B0827B1"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2E796C2"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98F41B4"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7D87D31" w14:textId="77777777" w:rsidR="00FB0AD0" w:rsidRPr="009711D7" w:rsidRDefault="00FB0AD0" w:rsidP="00BE2BC8">
            <w:pPr>
              <w:spacing w:before="0" w:after="0"/>
              <w:rPr>
                <w:rFonts w:cs="Arial"/>
              </w:rPr>
            </w:pPr>
            <w:r w:rsidRPr="009711D7">
              <w:rPr>
                <w:rFonts w:cs="Arial"/>
              </w:rPr>
              <w:t>Last Trading Date</w:t>
            </w:r>
          </w:p>
        </w:tc>
      </w:tr>
    </w:tbl>
    <w:p w14:paraId="123AC949" w14:textId="77777777" w:rsidR="00FB0AD0" w:rsidRDefault="00FB0AD0" w:rsidP="00FB0AD0">
      <w:pPr>
        <w:spacing w:before="0" w:after="0"/>
        <w:rPr>
          <w:rFonts w:cs="Arial"/>
        </w:rPr>
      </w:pPr>
    </w:p>
    <w:p w14:paraId="7448B7FA" w14:textId="77777777" w:rsidR="00FB0AD0" w:rsidRPr="009711D7" w:rsidRDefault="00FB0AD0" w:rsidP="00FB0AD0">
      <w:pPr>
        <w:spacing w:before="0" w:after="0"/>
        <w:rPr>
          <w:rFonts w:cs="Arial"/>
          <w:b/>
        </w:rPr>
      </w:pPr>
      <w:r w:rsidRPr="009711D7">
        <w:rPr>
          <w:rFonts w:cs="Arial"/>
        </w:rPr>
        <w:t>DEFINITION</w:t>
      </w:r>
    </w:p>
    <w:p w14:paraId="24C6F672" w14:textId="77777777" w:rsidR="00FB0AD0" w:rsidRPr="00CC10FD" w:rsidRDefault="00FB0AD0" w:rsidP="00FB0AD0">
      <w:pPr>
        <w:spacing w:before="0" w:after="0"/>
      </w:pPr>
      <w:r w:rsidRPr="00CC10FD">
        <w:rPr>
          <w:rFonts w:cs="Arial"/>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FB0AD0" w:rsidRPr="00CC10FD" w14:paraId="13905284" w14:textId="77777777" w:rsidTr="00BE2BC8">
        <w:trPr>
          <w:tblCellSpacing w:w="15" w:type="dxa"/>
        </w:trPr>
        <w:tc>
          <w:tcPr>
            <w:tcW w:w="650" w:type="pct"/>
            <w:shd w:val="clear" w:color="auto" w:fill="FFFFFF"/>
            <w:hideMark/>
          </w:tcPr>
          <w:p w14:paraId="7FE93A5E" w14:textId="77777777" w:rsidR="00FB0AD0" w:rsidRPr="009711D7" w:rsidRDefault="00FB0AD0" w:rsidP="00BE2BC8">
            <w:pPr>
              <w:spacing w:before="0" w:after="0"/>
              <w:rPr>
                <w:rFonts w:cs="Arial"/>
              </w:rPr>
            </w:pPr>
            <w:r w:rsidRPr="009711D7">
              <w:rPr>
                <w:rFonts w:cs="Arial"/>
              </w:rPr>
              <w:t>AVAL</w:t>
            </w:r>
          </w:p>
        </w:tc>
        <w:tc>
          <w:tcPr>
            <w:tcW w:w="1000" w:type="pct"/>
            <w:shd w:val="clear" w:color="auto" w:fill="FFFFFF"/>
            <w:hideMark/>
          </w:tcPr>
          <w:p w14:paraId="317128E0" w14:textId="77777777" w:rsidR="00FB0AD0" w:rsidRPr="009711D7" w:rsidRDefault="00FB0AD0" w:rsidP="00BE2BC8">
            <w:pPr>
              <w:spacing w:before="0" w:after="0"/>
              <w:rPr>
                <w:rFonts w:cs="Arial"/>
              </w:rPr>
            </w:pPr>
            <w:r w:rsidRPr="009711D7">
              <w:rPr>
                <w:rFonts w:cs="Arial"/>
              </w:rPr>
              <w:t xml:space="preserve">Available Date </w:t>
            </w:r>
            <w:proofErr w:type="gramStart"/>
            <w:r w:rsidRPr="009711D7">
              <w:rPr>
                <w:rFonts w:cs="Arial"/>
              </w:rPr>
              <w:t>For</w:t>
            </w:r>
            <w:proofErr w:type="gramEnd"/>
            <w:r w:rsidRPr="009711D7">
              <w:rPr>
                <w:rFonts w:cs="Arial"/>
              </w:rPr>
              <w:t xml:space="preserve"> Trading</w:t>
            </w:r>
          </w:p>
        </w:tc>
        <w:tc>
          <w:tcPr>
            <w:tcW w:w="3350" w:type="pct"/>
            <w:shd w:val="clear" w:color="auto" w:fill="FFFFFF"/>
            <w:hideMark/>
          </w:tcPr>
          <w:p w14:paraId="5D39F59C" w14:textId="77777777" w:rsidR="00FB0AD0" w:rsidRPr="009711D7" w:rsidRDefault="00FB0AD0" w:rsidP="00BE2BC8">
            <w:pPr>
              <w:spacing w:before="0" w:after="0"/>
              <w:rPr>
                <w:rFonts w:cs="Arial"/>
              </w:rPr>
            </w:pPr>
            <w:r w:rsidRPr="009711D7">
              <w:rPr>
                <w:rFonts w:cs="Arial"/>
              </w:rPr>
              <w:t>Date at which securities become available for trading, for example first dealing date.</w:t>
            </w:r>
          </w:p>
        </w:tc>
      </w:tr>
      <w:tr w:rsidR="00FB0AD0" w:rsidRPr="00CC10FD" w14:paraId="0DC8DFEF" w14:textId="77777777" w:rsidTr="00BE2BC8">
        <w:trPr>
          <w:tblCellSpacing w:w="15" w:type="dxa"/>
        </w:trPr>
        <w:tc>
          <w:tcPr>
            <w:tcW w:w="650" w:type="pct"/>
            <w:shd w:val="clear" w:color="auto" w:fill="FFFFFF"/>
            <w:hideMark/>
          </w:tcPr>
          <w:p w14:paraId="22BA5A90" w14:textId="77777777" w:rsidR="00FB0AD0" w:rsidRPr="009711D7" w:rsidRDefault="00FB0AD0" w:rsidP="00BE2BC8">
            <w:pPr>
              <w:spacing w:before="0" w:after="0"/>
              <w:rPr>
                <w:rFonts w:cs="Arial"/>
              </w:rPr>
            </w:pPr>
            <w:r w:rsidRPr="009711D7">
              <w:rPr>
                <w:rFonts w:cs="Arial"/>
              </w:rPr>
              <w:t>DIVR</w:t>
            </w:r>
          </w:p>
        </w:tc>
        <w:tc>
          <w:tcPr>
            <w:tcW w:w="1000" w:type="pct"/>
            <w:shd w:val="clear" w:color="auto" w:fill="FFFFFF"/>
            <w:hideMark/>
          </w:tcPr>
          <w:p w14:paraId="6230FA29" w14:textId="77777777" w:rsidR="00FB0AD0" w:rsidRPr="009711D7" w:rsidRDefault="00FB0AD0" w:rsidP="00BE2BC8">
            <w:pPr>
              <w:spacing w:before="0" w:after="0"/>
              <w:rPr>
                <w:rFonts w:cs="Arial"/>
              </w:rPr>
            </w:pPr>
            <w:r w:rsidRPr="009711D7">
              <w:rPr>
                <w:rFonts w:cs="Arial"/>
              </w:rPr>
              <w:t>Dividend Ranking Date</w:t>
            </w:r>
          </w:p>
        </w:tc>
        <w:tc>
          <w:tcPr>
            <w:tcW w:w="3350" w:type="pct"/>
            <w:shd w:val="clear" w:color="auto" w:fill="FFFFFF"/>
            <w:hideMark/>
          </w:tcPr>
          <w:p w14:paraId="0BF9EB69" w14:textId="77777777" w:rsidR="00FB0AD0" w:rsidRPr="009711D7" w:rsidRDefault="00FB0AD0" w:rsidP="00BE2BC8">
            <w:pPr>
              <w:spacing w:before="0" w:after="0"/>
              <w:rPr>
                <w:rFonts w:cs="Arial"/>
              </w:rPr>
            </w:pPr>
            <w:r w:rsidRPr="009711D7">
              <w:rPr>
                <w:rFonts w:cs="Arial"/>
              </w:rPr>
              <w:t>Date at which a security will be entitled to a dividend.</w:t>
            </w:r>
          </w:p>
        </w:tc>
      </w:tr>
      <w:tr w:rsidR="00FB0AD0" w:rsidRPr="00CC10FD" w14:paraId="32E94DBF" w14:textId="77777777" w:rsidTr="00BE2BC8">
        <w:trPr>
          <w:tblCellSpacing w:w="15" w:type="dxa"/>
        </w:trPr>
        <w:tc>
          <w:tcPr>
            <w:tcW w:w="650" w:type="pct"/>
            <w:shd w:val="clear" w:color="auto" w:fill="FFFFFF"/>
            <w:hideMark/>
          </w:tcPr>
          <w:p w14:paraId="6E437D8F" w14:textId="77777777" w:rsidR="00FB0AD0" w:rsidRPr="009711D7" w:rsidRDefault="00FB0AD0" w:rsidP="00BE2BC8">
            <w:pPr>
              <w:spacing w:before="0" w:after="0"/>
              <w:rPr>
                <w:rFonts w:cs="Arial"/>
              </w:rPr>
            </w:pPr>
            <w:r w:rsidRPr="009711D7">
              <w:rPr>
                <w:rFonts w:cs="Arial"/>
              </w:rPr>
              <w:t>EARL</w:t>
            </w:r>
          </w:p>
        </w:tc>
        <w:tc>
          <w:tcPr>
            <w:tcW w:w="1000" w:type="pct"/>
            <w:shd w:val="clear" w:color="auto" w:fill="FFFFFF"/>
            <w:hideMark/>
          </w:tcPr>
          <w:p w14:paraId="2E34B775" w14:textId="77777777" w:rsidR="00FB0AD0" w:rsidRPr="009711D7" w:rsidRDefault="00FB0AD0" w:rsidP="00BE2BC8">
            <w:pPr>
              <w:spacing w:before="0" w:after="0"/>
              <w:rPr>
                <w:rFonts w:cs="Arial"/>
              </w:rPr>
            </w:pPr>
            <w:r w:rsidRPr="009711D7">
              <w:rPr>
                <w:rFonts w:cs="Arial"/>
              </w:rPr>
              <w:t>Earliest Payment Date</w:t>
            </w:r>
          </w:p>
        </w:tc>
        <w:tc>
          <w:tcPr>
            <w:tcW w:w="3350" w:type="pct"/>
            <w:shd w:val="clear" w:color="auto" w:fill="FFFFFF"/>
            <w:hideMark/>
          </w:tcPr>
          <w:p w14:paraId="376EDB8C" w14:textId="77777777" w:rsidR="00FB0AD0" w:rsidRPr="009711D7" w:rsidRDefault="00FB0AD0" w:rsidP="00BE2BC8">
            <w:pPr>
              <w:spacing w:before="0" w:after="0"/>
              <w:rPr>
                <w:rFonts w:cs="Arial"/>
              </w:rPr>
            </w:pPr>
            <w:r w:rsidRPr="009711D7">
              <w:rPr>
                <w:rFonts w:cs="Arial"/>
              </w:rPr>
              <w:t>Date at which a payment can be made, for example, if payment date is a non-business day or to indicate the first payment date of an offer.</w:t>
            </w:r>
          </w:p>
        </w:tc>
      </w:tr>
      <w:tr w:rsidR="00FB0AD0" w:rsidRPr="00CC10FD" w14:paraId="19C539B9" w14:textId="77777777" w:rsidTr="00BE2BC8">
        <w:trPr>
          <w:tblCellSpacing w:w="15" w:type="dxa"/>
        </w:trPr>
        <w:tc>
          <w:tcPr>
            <w:tcW w:w="650" w:type="pct"/>
            <w:shd w:val="clear" w:color="auto" w:fill="FFFFFF"/>
            <w:hideMark/>
          </w:tcPr>
          <w:p w14:paraId="3B586198" w14:textId="77777777" w:rsidR="00FB0AD0" w:rsidRPr="009711D7" w:rsidRDefault="00FB0AD0" w:rsidP="00BE2BC8">
            <w:pPr>
              <w:spacing w:before="0" w:after="0"/>
              <w:rPr>
                <w:rFonts w:cs="Arial"/>
              </w:rPr>
            </w:pPr>
            <w:r w:rsidRPr="009711D7">
              <w:rPr>
                <w:rFonts w:cs="Arial"/>
              </w:rPr>
              <w:t>LTRD</w:t>
            </w:r>
          </w:p>
        </w:tc>
        <w:tc>
          <w:tcPr>
            <w:tcW w:w="1000" w:type="pct"/>
            <w:shd w:val="clear" w:color="auto" w:fill="FFFFFF"/>
            <w:hideMark/>
          </w:tcPr>
          <w:p w14:paraId="48A4C974" w14:textId="77777777" w:rsidR="00FB0AD0" w:rsidRPr="009711D7" w:rsidRDefault="00FB0AD0" w:rsidP="00BE2BC8">
            <w:pPr>
              <w:spacing w:before="0" w:after="0"/>
              <w:rPr>
                <w:rFonts w:cs="Arial"/>
              </w:rPr>
            </w:pPr>
            <w:r w:rsidRPr="009711D7">
              <w:rPr>
                <w:rFonts w:cs="Arial"/>
              </w:rPr>
              <w:t>Last Trading Date</w:t>
            </w:r>
          </w:p>
        </w:tc>
        <w:tc>
          <w:tcPr>
            <w:tcW w:w="3350" w:type="pct"/>
            <w:shd w:val="clear" w:color="auto" w:fill="FFFFFF"/>
            <w:hideMark/>
          </w:tcPr>
          <w:p w14:paraId="74D13AAF" w14:textId="77777777" w:rsidR="00FB0AD0" w:rsidRPr="009711D7" w:rsidRDefault="00FB0AD0" w:rsidP="00BE2BC8">
            <w:pPr>
              <w:spacing w:before="0" w:after="0"/>
              <w:rPr>
                <w:rFonts w:cs="Arial"/>
              </w:rPr>
            </w:pPr>
            <w:r w:rsidRPr="009711D7">
              <w:rPr>
                <w:rFonts w:cs="Arial"/>
              </w:rPr>
              <w:t>Date at which the securities to be reorganised will cease to be tradeable.</w:t>
            </w:r>
          </w:p>
        </w:tc>
      </w:tr>
      <w:tr w:rsidR="00FB0AD0" w:rsidRPr="00CC10FD" w14:paraId="59721DA4" w14:textId="77777777" w:rsidTr="00BE2BC8">
        <w:trPr>
          <w:tblCellSpacing w:w="15" w:type="dxa"/>
        </w:trPr>
        <w:tc>
          <w:tcPr>
            <w:tcW w:w="650" w:type="pct"/>
            <w:shd w:val="clear" w:color="auto" w:fill="FFFFFF"/>
            <w:hideMark/>
          </w:tcPr>
          <w:p w14:paraId="3E442248" w14:textId="77777777" w:rsidR="00FB0AD0" w:rsidRPr="009711D7" w:rsidRDefault="00FB0AD0" w:rsidP="00BE2BC8">
            <w:pPr>
              <w:spacing w:before="0" w:after="0"/>
              <w:rPr>
                <w:rFonts w:cs="Arial"/>
              </w:rPr>
            </w:pPr>
            <w:r w:rsidRPr="009711D7">
              <w:rPr>
                <w:rFonts w:cs="Arial"/>
              </w:rPr>
              <w:t>PAYD</w:t>
            </w:r>
          </w:p>
        </w:tc>
        <w:tc>
          <w:tcPr>
            <w:tcW w:w="1000" w:type="pct"/>
            <w:shd w:val="clear" w:color="auto" w:fill="FFFFFF"/>
            <w:hideMark/>
          </w:tcPr>
          <w:p w14:paraId="56E40736" w14:textId="77777777" w:rsidR="00FB0AD0" w:rsidRPr="009711D7" w:rsidRDefault="00FB0AD0" w:rsidP="00BE2BC8">
            <w:pPr>
              <w:spacing w:before="0" w:after="0"/>
              <w:rPr>
                <w:rFonts w:cs="Arial"/>
              </w:rPr>
            </w:pPr>
            <w:r w:rsidRPr="009711D7">
              <w:rPr>
                <w:rFonts w:cs="Arial"/>
              </w:rPr>
              <w:t>Payment Date</w:t>
            </w:r>
          </w:p>
        </w:tc>
        <w:tc>
          <w:tcPr>
            <w:tcW w:w="3350" w:type="pct"/>
            <w:shd w:val="clear" w:color="auto" w:fill="FFFFFF"/>
            <w:hideMark/>
          </w:tcPr>
          <w:p w14:paraId="04F58168" w14:textId="77777777" w:rsidR="00FB0AD0" w:rsidRPr="009711D7" w:rsidRDefault="00FB0AD0" w:rsidP="00BE2BC8">
            <w:pPr>
              <w:spacing w:before="0" w:after="0"/>
              <w:rPr>
                <w:rFonts w:cs="Arial"/>
              </w:rPr>
            </w:pPr>
            <w:r w:rsidRPr="009711D7">
              <w:rPr>
                <w:rFonts w:cs="Arial"/>
              </w:rPr>
              <w:t>Date at which the movement is due to take place (cash and/or securities).</w:t>
            </w:r>
          </w:p>
        </w:tc>
      </w:tr>
      <w:tr w:rsidR="00FB0AD0" w:rsidRPr="00CC10FD" w14:paraId="32E95926" w14:textId="77777777" w:rsidTr="00BE2BC8">
        <w:trPr>
          <w:tblCellSpacing w:w="15" w:type="dxa"/>
        </w:trPr>
        <w:tc>
          <w:tcPr>
            <w:tcW w:w="650" w:type="pct"/>
            <w:shd w:val="clear" w:color="auto" w:fill="FFFFFF"/>
            <w:hideMark/>
          </w:tcPr>
          <w:p w14:paraId="09E7F286" w14:textId="77777777" w:rsidR="00FB0AD0" w:rsidRPr="009711D7" w:rsidRDefault="00FB0AD0" w:rsidP="00BE2BC8">
            <w:pPr>
              <w:spacing w:before="0" w:after="0"/>
              <w:rPr>
                <w:rFonts w:cs="Arial"/>
              </w:rPr>
            </w:pPr>
            <w:r w:rsidRPr="009711D7">
              <w:rPr>
                <w:rFonts w:cs="Arial"/>
              </w:rPr>
              <w:t>PPDT</w:t>
            </w:r>
          </w:p>
        </w:tc>
        <w:tc>
          <w:tcPr>
            <w:tcW w:w="1000" w:type="pct"/>
            <w:shd w:val="clear" w:color="auto" w:fill="FFFFFF"/>
            <w:hideMark/>
          </w:tcPr>
          <w:p w14:paraId="224FBF45" w14:textId="77777777" w:rsidR="00FB0AD0" w:rsidRPr="009711D7" w:rsidRDefault="00FB0AD0" w:rsidP="00BE2BC8">
            <w:pPr>
              <w:spacing w:before="0" w:after="0"/>
              <w:rPr>
                <w:rFonts w:cs="Arial"/>
              </w:rPr>
            </w:pPr>
            <w:r w:rsidRPr="009711D7">
              <w:rPr>
                <w:rFonts w:cs="Arial"/>
              </w:rPr>
              <w:t>Pari Passu Date</w:t>
            </w:r>
          </w:p>
        </w:tc>
        <w:tc>
          <w:tcPr>
            <w:tcW w:w="3350" w:type="pct"/>
            <w:shd w:val="clear" w:color="auto" w:fill="FFFFFF"/>
            <w:hideMark/>
          </w:tcPr>
          <w:p w14:paraId="68698392" w14:textId="77777777" w:rsidR="00FB0AD0" w:rsidRPr="009711D7" w:rsidRDefault="00FB0AD0" w:rsidP="00BE2BC8">
            <w:pPr>
              <w:spacing w:before="0" w:after="0"/>
              <w:rPr>
                <w:rFonts w:cs="Arial"/>
              </w:rPr>
            </w:pPr>
            <w:r w:rsidRPr="009711D7">
              <w:rPr>
                <w:rFonts w:cs="Arial"/>
              </w:rPr>
              <w:t>Date at which security will assimilate, become fungible, or have the same rights to dividends as the parent issue.</w:t>
            </w:r>
          </w:p>
        </w:tc>
      </w:tr>
    </w:tbl>
    <w:p w14:paraId="3D0DC9DE" w14:textId="77777777" w:rsidR="00FB0AD0" w:rsidRDefault="00FB0AD0" w:rsidP="00FB0AD0">
      <w:pPr>
        <w:spacing w:before="0" w:after="0"/>
        <w:rPr>
          <w:rFonts w:cs="Arial"/>
        </w:rPr>
      </w:pPr>
    </w:p>
    <w:p w14:paraId="550612ED" w14:textId="77777777" w:rsidR="00FB0AD0" w:rsidRDefault="00FB0AD0" w:rsidP="00FB0AD0">
      <w:pPr>
        <w:spacing w:before="0" w:after="0"/>
        <w:rPr>
          <w:rFonts w:cs="Arial"/>
        </w:rPr>
      </w:pPr>
      <w:r w:rsidRPr="009711D7">
        <w:rPr>
          <w:rFonts w:cs="Arial"/>
        </w:rPr>
        <w:t>CODES</w:t>
      </w:r>
    </w:p>
    <w:p w14:paraId="651100A9" w14:textId="77777777" w:rsidR="00FB0AD0" w:rsidRPr="00CC10FD" w:rsidRDefault="00FB0AD0" w:rsidP="00FB0AD0">
      <w:pPr>
        <w:spacing w:before="0" w:after="0"/>
      </w:pPr>
      <w:r w:rsidRPr="00CC10FD">
        <w:rPr>
          <w:rFonts w:cs="Arial"/>
        </w:rPr>
        <w:t>In option B, if Data Source Scheme is not present, Date Code must contain one of the following codes </w:t>
      </w:r>
      <w:r w:rsidRPr="009711D7">
        <w:t>(Error code(s): K98)</w:t>
      </w:r>
      <w:r w:rsidRPr="00CC10FD">
        <w:rPr>
          <w:rFonts w:cs="Arial"/>
        </w:rPr>
        <w:t>:</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FB0AD0" w:rsidRPr="00CC10FD" w14:paraId="71C8D967" w14:textId="77777777" w:rsidTr="00BE2BC8">
        <w:trPr>
          <w:tblCellSpacing w:w="15" w:type="dxa"/>
        </w:trPr>
        <w:tc>
          <w:tcPr>
            <w:tcW w:w="650" w:type="pct"/>
            <w:shd w:val="clear" w:color="auto" w:fill="FFFFFF"/>
            <w:hideMark/>
          </w:tcPr>
          <w:p w14:paraId="5853492E" w14:textId="77777777" w:rsidR="00FB0AD0" w:rsidRPr="009711D7" w:rsidRDefault="00FB0AD0" w:rsidP="00BE2BC8">
            <w:pPr>
              <w:spacing w:before="0" w:after="0"/>
              <w:rPr>
                <w:rFonts w:cs="Arial"/>
              </w:rPr>
            </w:pPr>
            <w:r w:rsidRPr="009711D7">
              <w:rPr>
                <w:rFonts w:cs="Arial"/>
              </w:rPr>
              <w:t>ONGO</w:t>
            </w:r>
          </w:p>
        </w:tc>
        <w:tc>
          <w:tcPr>
            <w:tcW w:w="1000" w:type="pct"/>
            <w:shd w:val="clear" w:color="auto" w:fill="FFFFFF"/>
            <w:hideMark/>
          </w:tcPr>
          <w:p w14:paraId="0E2B583C" w14:textId="77777777" w:rsidR="00FB0AD0" w:rsidRPr="009711D7" w:rsidRDefault="00FB0AD0" w:rsidP="00BE2BC8">
            <w:pPr>
              <w:spacing w:before="0" w:after="0"/>
              <w:rPr>
                <w:rFonts w:cs="Arial"/>
              </w:rPr>
            </w:pPr>
            <w:r w:rsidRPr="009711D7">
              <w:rPr>
                <w:rFonts w:cs="Arial"/>
              </w:rPr>
              <w:t>Ongoing Basis</w:t>
            </w:r>
          </w:p>
        </w:tc>
        <w:tc>
          <w:tcPr>
            <w:tcW w:w="3350" w:type="pct"/>
            <w:shd w:val="clear" w:color="auto" w:fill="FFFFFF"/>
            <w:hideMark/>
          </w:tcPr>
          <w:p w14:paraId="2FE4A634" w14:textId="77777777" w:rsidR="00FB0AD0" w:rsidRPr="009711D7" w:rsidRDefault="00FB0AD0" w:rsidP="00BE2BC8">
            <w:pPr>
              <w:spacing w:before="0" w:after="0"/>
              <w:rPr>
                <w:rFonts w:cs="Arial"/>
              </w:rPr>
            </w:pPr>
            <w:r w:rsidRPr="009711D7">
              <w:rPr>
                <w:rFonts w:cs="Arial"/>
              </w:rPr>
              <w:t>Date is determined by "on going basis" process, for example "au fil de l'eau".</w:t>
            </w:r>
          </w:p>
        </w:tc>
      </w:tr>
      <w:tr w:rsidR="00FB0AD0" w:rsidRPr="00CC10FD" w14:paraId="5B8F5BA5" w14:textId="77777777" w:rsidTr="00BE2BC8">
        <w:trPr>
          <w:tblCellSpacing w:w="15" w:type="dxa"/>
        </w:trPr>
        <w:tc>
          <w:tcPr>
            <w:tcW w:w="650" w:type="pct"/>
            <w:shd w:val="clear" w:color="auto" w:fill="FFFFFF"/>
            <w:hideMark/>
          </w:tcPr>
          <w:p w14:paraId="41492D51" w14:textId="77777777" w:rsidR="00FB0AD0" w:rsidRPr="009711D7" w:rsidRDefault="00FB0AD0" w:rsidP="00BE2BC8">
            <w:pPr>
              <w:spacing w:before="0" w:after="0"/>
              <w:rPr>
                <w:rFonts w:cs="Arial"/>
              </w:rPr>
            </w:pPr>
            <w:r w:rsidRPr="009711D7">
              <w:rPr>
                <w:rFonts w:cs="Arial"/>
              </w:rPr>
              <w:t>UKWN</w:t>
            </w:r>
          </w:p>
        </w:tc>
        <w:tc>
          <w:tcPr>
            <w:tcW w:w="1000" w:type="pct"/>
            <w:shd w:val="clear" w:color="auto" w:fill="FFFFFF"/>
            <w:hideMark/>
          </w:tcPr>
          <w:p w14:paraId="2F5C61A8" w14:textId="77777777" w:rsidR="00FB0AD0" w:rsidRPr="009711D7" w:rsidRDefault="00FB0AD0" w:rsidP="00BE2BC8">
            <w:pPr>
              <w:spacing w:before="0" w:after="0"/>
              <w:rPr>
                <w:rFonts w:cs="Arial"/>
              </w:rPr>
            </w:pPr>
            <w:r w:rsidRPr="009711D7">
              <w:rPr>
                <w:rFonts w:cs="Arial"/>
              </w:rPr>
              <w:t>Unknown Date</w:t>
            </w:r>
          </w:p>
        </w:tc>
        <w:tc>
          <w:tcPr>
            <w:tcW w:w="3350" w:type="pct"/>
            <w:shd w:val="clear" w:color="auto" w:fill="FFFFFF"/>
            <w:hideMark/>
          </w:tcPr>
          <w:p w14:paraId="061B2CB9" w14:textId="77777777" w:rsidR="00FB0AD0" w:rsidRPr="009711D7" w:rsidRDefault="00FB0AD0" w:rsidP="00BE2BC8">
            <w:pPr>
              <w:spacing w:before="0" w:after="0"/>
              <w:rPr>
                <w:rFonts w:cs="Arial"/>
              </w:rPr>
            </w:pPr>
            <w:r w:rsidRPr="009711D7">
              <w:rPr>
                <w:rFonts w:cs="Arial"/>
              </w:rPr>
              <w:t>Date is unknown by the sender or has not been established.</w:t>
            </w:r>
          </w:p>
        </w:tc>
      </w:tr>
    </w:tbl>
    <w:p w14:paraId="25BBA9C0" w14:textId="77777777" w:rsidR="00FB0AD0" w:rsidRDefault="00FB0AD0" w:rsidP="00FB0AD0">
      <w:pPr>
        <w:spacing w:before="0" w:after="0"/>
        <w:rPr>
          <w:rFonts w:cs="Arial"/>
        </w:rPr>
      </w:pPr>
    </w:p>
    <w:p w14:paraId="2B6BF84D" w14:textId="77777777" w:rsidR="00FB0AD0" w:rsidRPr="009711D7" w:rsidRDefault="00FB0AD0" w:rsidP="00FB0AD0">
      <w:pPr>
        <w:spacing w:before="0" w:after="0"/>
        <w:rPr>
          <w:rFonts w:cs="Arial"/>
          <w:b/>
        </w:rPr>
      </w:pPr>
      <w:r w:rsidRPr="009711D7">
        <w:rPr>
          <w:rFonts w:cs="Arial"/>
        </w:rPr>
        <w:t>NETWORK VALIDATED RULES</w:t>
      </w:r>
    </w:p>
    <w:p w14:paraId="68217BBC" w14:textId="77777777" w:rsidR="00FB0AD0" w:rsidRPr="00CC10FD" w:rsidRDefault="00FB0AD0" w:rsidP="00FB0AD0">
      <w:pPr>
        <w:spacing w:before="0" w:after="0"/>
      </w:pPr>
      <w:r w:rsidRPr="00CC10FD">
        <w:rPr>
          <w:rFonts w:cs="Arial"/>
        </w:rPr>
        <w:t>Date must be a valid date expressed as YYYYMMDD </w:t>
      </w:r>
      <w:r w:rsidRPr="009711D7">
        <w:t>(Error code(s): T50)</w:t>
      </w:r>
      <w:r w:rsidRPr="00CC10FD">
        <w:rPr>
          <w:rFonts w:cs="Arial"/>
        </w:rPr>
        <w:t>.</w:t>
      </w:r>
    </w:p>
    <w:p w14:paraId="6794CC5D" w14:textId="77777777" w:rsidR="00FB0AD0" w:rsidRDefault="00FB0AD0" w:rsidP="00FB0AD0">
      <w:pPr>
        <w:spacing w:before="0" w:after="0"/>
        <w:rPr>
          <w:rFonts w:cs="Arial"/>
        </w:rPr>
      </w:pPr>
      <w:r w:rsidRPr="00CC10FD">
        <w:rPr>
          <w:rFonts w:cs="Arial"/>
        </w:rPr>
        <w:t>Time must be a valid time expressed as HHMMSS </w:t>
      </w:r>
      <w:r w:rsidRPr="009711D7">
        <w:t>(Error code(s): T38)</w:t>
      </w:r>
      <w:r w:rsidRPr="00CC10FD">
        <w:rPr>
          <w:rFonts w:cs="Arial"/>
        </w:rPr>
        <w:t>.</w:t>
      </w:r>
    </w:p>
    <w:p w14:paraId="5270E94B" w14:textId="77777777" w:rsidR="00FB0AD0" w:rsidRPr="009711D7" w:rsidRDefault="00FB0AD0" w:rsidP="00FB0AD0">
      <w:pPr>
        <w:shd w:val="clear" w:color="auto" w:fill="BFBFBF" w:themeFill="background1" w:themeFillShade="BF"/>
        <w:spacing w:before="0" w:after="0"/>
        <w:rPr>
          <w:b/>
          <w:bCs/>
          <w:color w:val="0000FF"/>
        </w:rPr>
      </w:pPr>
      <w:r w:rsidRPr="009711D7">
        <w:rPr>
          <w:rFonts w:cs="Arial"/>
          <w:b/>
          <w:bCs/>
          <w:color w:val="0000FF"/>
          <w:lang w:val="en-US"/>
        </w:rPr>
        <w:t>UTC Indicator must be a valid time expressed as HH[MM] (Error code(s): T39).</w:t>
      </w:r>
    </w:p>
    <w:p w14:paraId="50B2D676" w14:textId="409E6FB0" w:rsidR="00FB0AD0" w:rsidRPr="009711D7" w:rsidRDefault="00FB0AD0" w:rsidP="00FB0AD0">
      <w:pPr>
        <w:pStyle w:val="Heading3"/>
        <w:numPr>
          <w:ilvl w:val="0"/>
          <w:numId w:val="0"/>
        </w:numPr>
        <w:ind w:left="720"/>
        <w:rPr>
          <w:b w:val="0"/>
        </w:rPr>
      </w:pPr>
      <w:bookmarkStart w:id="122" w:name="_Toc237969606"/>
      <w:r>
        <w:lastRenderedPageBreak/>
        <w:t xml:space="preserve">2.3.1.2 </w:t>
      </w:r>
      <w:r w:rsidRPr="009711D7">
        <w:t>ISO 20022 Illustration</w:t>
      </w:r>
      <w:bookmarkEnd w:id="122"/>
    </w:p>
    <w:p w14:paraId="77DA3C23" w14:textId="77777777" w:rsidR="00FB0AD0" w:rsidRDefault="00FB0AD0" w:rsidP="00FB0AD0">
      <w:r>
        <w:rPr>
          <w:b/>
        </w:rPr>
        <w:t>A. In the seev.031 (CANO – CorporateActionNotification)</w:t>
      </w:r>
      <w:r>
        <w:t xml:space="preserve"> message, in building block </w:t>
      </w:r>
      <w:r>
        <w:rPr>
          <w:i/>
        </w:rPr>
        <w:t>CorporateActionOptionDetails</w:t>
      </w:r>
      <w:r>
        <w:t xml:space="preserve">, in sequence </w:t>
      </w:r>
      <w:r w:rsidRPr="00FE652C">
        <w:rPr>
          <w:i/>
          <w:iCs/>
        </w:rPr>
        <w:t>SecuritiesMovementDetails/</w:t>
      </w:r>
      <w:r w:rsidRPr="009711D7">
        <w:rPr>
          <w:i/>
          <w:iCs/>
        </w:rPr>
        <w:t>DateDetails,</w:t>
      </w:r>
      <w:r>
        <w:t xml:space="preserve"> </w:t>
      </w:r>
    </w:p>
    <w:p w14:paraId="0A4211AA" w14:textId="77777777" w:rsidR="00FB0AD0" w:rsidRDefault="00FB0AD0" w:rsidP="00FB0AD0">
      <w:r>
        <w:rPr>
          <w:b/>
        </w:rPr>
        <w:t>B. And in the seev.009 (AgentCANotificationAdvice)</w:t>
      </w:r>
      <w:r>
        <w:t xml:space="preserve"> message, in building block </w:t>
      </w:r>
      <w:r>
        <w:rPr>
          <w:i/>
        </w:rPr>
        <w:t>CorporateActionOptionDetails</w:t>
      </w:r>
      <w:r>
        <w:t xml:space="preserve">, in sequence </w:t>
      </w:r>
      <w:r w:rsidRPr="00FE652C">
        <w:rPr>
          <w:i/>
          <w:iCs/>
        </w:rPr>
        <w:t>SecuritiesMovementDetails/</w:t>
      </w:r>
      <w:r w:rsidRPr="009711D7">
        <w:rPr>
          <w:i/>
          <w:iCs/>
        </w:rPr>
        <w:t>DateDetails,</w:t>
      </w:r>
      <w:r>
        <w:t xml:space="preserve"> </w:t>
      </w:r>
    </w:p>
    <w:p w14:paraId="23AC5F7B" w14:textId="77777777" w:rsidR="00FB0AD0" w:rsidRDefault="00FB0AD0" w:rsidP="00FB0AD0">
      <w:r>
        <w:rPr>
          <w:b/>
          <w:bCs/>
        </w:rPr>
        <w:t xml:space="preserve">C. </w:t>
      </w:r>
      <w:r w:rsidRPr="000A2821">
        <w:rPr>
          <w:b/>
          <w:bCs/>
        </w:rPr>
        <w:t xml:space="preserve">And in the seev.035 (CorporateActionMovementPreliminaryAdvice) </w:t>
      </w:r>
      <w:r>
        <w:t>message</w:t>
      </w:r>
      <w:r w:rsidRPr="000A2821">
        <w:t xml:space="preserve">, in building block </w:t>
      </w:r>
      <w:r w:rsidRPr="000A2821">
        <w:rPr>
          <w:i/>
          <w:iCs/>
        </w:rPr>
        <w:t>CorporateActionMovementDetails,</w:t>
      </w:r>
      <w:r w:rsidRPr="000A2821">
        <w:t xml:space="preserve"> </w:t>
      </w:r>
      <w:r>
        <w:t xml:space="preserve">in sequence </w:t>
      </w:r>
      <w:r w:rsidRPr="009711D7">
        <w:rPr>
          <w:i/>
          <w:iCs/>
        </w:rPr>
        <w:t>SecuritiesMovementDetails/DateDetails,</w:t>
      </w:r>
      <w:r>
        <w:t xml:space="preserve"> </w:t>
      </w:r>
    </w:p>
    <w:p w14:paraId="26D7B86B" w14:textId="77777777" w:rsidR="00FB0AD0" w:rsidRDefault="00FB0AD0" w:rsidP="00FB0AD0">
      <w:pPr>
        <w:rPr>
          <w:bCs/>
        </w:rPr>
      </w:pPr>
      <w:r>
        <w:rPr>
          <w:b/>
        </w:rPr>
        <w:t xml:space="preserve">D. And in the seev.036 (CorporateActionMovementConfirmation) </w:t>
      </w:r>
      <w:r w:rsidRPr="009711D7">
        <w:rPr>
          <w:bCs/>
        </w:rPr>
        <w:t xml:space="preserve">message, in building block </w:t>
      </w:r>
      <w:r w:rsidRPr="009711D7">
        <w:rPr>
          <w:bCs/>
          <w:i/>
          <w:iCs/>
        </w:rPr>
        <w:t>CorporateActionConfirmationDetails,</w:t>
      </w:r>
      <w:r w:rsidRPr="009711D7">
        <w:rPr>
          <w:bCs/>
        </w:rPr>
        <w:t xml:space="preserve"> in sequence </w:t>
      </w:r>
      <w:r w:rsidRPr="009711D7">
        <w:rPr>
          <w:bCs/>
          <w:i/>
          <w:iCs/>
        </w:rPr>
        <w:t>SecuritiesMovementDetails/DateDetails,</w:t>
      </w:r>
      <w:r w:rsidRPr="009711D7">
        <w:rPr>
          <w:bCs/>
        </w:rPr>
        <w:t xml:space="preserve"> </w:t>
      </w:r>
    </w:p>
    <w:p w14:paraId="3CCAA655" w14:textId="77777777" w:rsidR="00FB0AD0" w:rsidRDefault="00FB0AD0" w:rsidP="00FB0AD0">
      <w:r w:rsidRPr="000A2821">
        <w:rPr>
          <w:b/>
          <w:bCs/>
        </w:rPr>
        <w:t>add Date Time,</w:t>
      </w:r>
      <w:r>
        <w:t xml:space="preserve"> typed by datatype ISODateTime, </w:t>
      </w:r>
      <w:r w:rsidRPr="000A2821">
        <w:rPr>
          <w:b/>
          <w:bCs/>
        </w:rPr>
        <w:t>to element Available Date</w:t>
      </w:r>
      <w:r>
        <w:rPr>
          <w:b/>
          <w:bCs/>
        </w:rPr>
        <w:t xml:space="preserve">, </w:t>
      </w:r>
      <w:r>
        <w:t>as illustrated below for seev.031.</w:t>
      </w:r>
    </w:p>
    <w:p w14:paraId="6DD30182" w14:textId="77777777" w:rsidR="00FB0AD0" w:rsidRDefault="00FB0AD0" w:rsidP="00FB0AD0">
      <w:pPr>
        <w:rPr>
          <w:noProof/>
        </w:rPr>
      </w:pPr>
      <w:r w:rsidRPr="00980D48">
        <w:rPr>
          <w:noProof/>
        </w:rPr>
        <w:t xml:space="preserve"> </w:t>
      </w:r>
      <w:r>
        <w:rPr>
          <w:noProof/>
        </w:rPr>
        <w:drawing>
          <wp:inline distT="0" distB="0" distL="0" distR="0" wp14:anchorId="15D4FA02" wp14:editId="2687ED41">
            <wp:extent cx="4448175" cy="4312534"/>
            <wp:effectExtent l="0" t="0" r="0" b="0"/>
            <wp:docPr id="1341898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189865" name=""/>
                    <pic:cNvPicPr/>
                  </pic:nvPicPr>
                  <pic:blipFill>
                    <a:blip r:embed="rId22"/>
                    <a:stretch>
                      <a:fillRect/>
                    </a:stretch>
                  </pic:blipFill>
                  <pic:spPr>
                    <a:xfrm>
                      <a:off x="0" y="0"/>
                      <a:ext cx="4463104" cy="4327008"/>
                    </a:xfrm>
                    <a:prstGeom prst="rect">
                      <a:avLst/>
                    </a:prstGeom>
                  </pic:spPr>
                </pic:pic>
              </a:graphicData>
            </a:graphic>
          </wp:inline>
        </w:drawing>
      </w:r>
    </w:p>
    <w:p w14:paraId="52EDDA00" w14:textId="7290E948" w:rsidR="00FB0AD0" w:rsidRDefault="00A35A4D" w:rsidP="00A35A4D">
      <w:pPr>
        <w:pStyle w:val="Heading2"/>
        <w:numPr>
          <w:ilvl w:val="0"/>
          <w:numId w:val="0"/>
        </w:numPr>
      </w:pPr>
      <w:bookmarkStart w:id="123" w:name="_Toc256000106"/>
      <w:bookmarkStart w:id="124" w:name="_Toc237969607"/>
      <w:proofErr w:type="gramStart"/>
      <w:r>
        <w:t>2.3.2</w:t>
      </w:r>
      <w:r w:rsidR="00FB0AD0">
        <w:t xml:space="preserve">  MWG</w:t>
      </w:r>
      <w:proofErr w:type="gramEnd"/>
      <w:r w:rsidR="00FB0AD0">
        <w:t xml:space="preserve"> Decision</w:t>
      </w:r>
      <w:bookmarkEnd w:id="123"/>
      <w:bookmarkEnd w:id="124"/>
    </w:p>
    <w:p w14:paraId="0FC927FF" w14:textId="573A5E06" w:rsidR="00705793" w:rsidRDefault="00120597" w:rsidP="00705793">
      <w:pPr>
        <w:suppressAutoHyphens w:val="0"/>
        <w:spacing w:before="0" w:after="0"/>
        <w:rPr>
          <w:b/>
          <w:bCs/>
        </w:rPr>
      </w:pPr>
      <w:r>
        <w:rPr>
          <w:b/>
          <w:bCs/>
        </w:rPr>
        <w:t xml:space="preserve">Approved as proposed. </w:t>
      </w:r>
    </w:p>
    <w:p w14:paraId="1265324B" w14:textId="77777777" w:rsidR="00AB1CE0" w:rsidRPr="00705793" w:rsidRDefault="00AB1CE0" w:rsidP="00AB1CE0">
      <w:pPr>
        <w:suppressAutoHyphens w:val="0"/>
        <w:spacing w:before="0" w:after="0"/>
        <w:jc w:val="both"/>
        <w:rPr>
          <w:b/>
          <w:bCs/>
          <w:lang w:val="en-US"/>
        </w:rPr>
      </w:pPr>
    </w:p>
    <w:p w14:paraId="1B9547A5" w14:textId="58944C10" w:rsidR="006F2A73" w:rsidRPr="00AD6779" w:rsidRDefault="006F2A73" w:rsidP="00AB1CE0">
      <w:pPr>
        <w:suppressAutoHyphens w:val="0"/>
        <w:spacing w:before="0" w:after="0"/>
        <w:jc w:val="both"/>
      </w:pPr>
      <w:r w:rsidRPr="00AD6779">
        <w:t xml:space="preserve">The </w:t>
      </w:r>
      <w:r w:rsidR="00AB1CE0" w:rsidRPr="00AD6779">
        <w:t>MWG</w:t>
      </w:r>
      <w:r w:rsidRPr="00AD6779">
        <w:t xml:space="preserve"> further agreed that supporting market practice guidance would be required to ensure consistent interpretation and usage of the enhanced field, particularly in scenarios involving issuer versus market-defined timing.</w:t>
      </w:r>
    </w:p>
    <w:p w14:paraId="7F27B256" w14:textId="77777777" w:rsidR="00A018E7" w:rsidRPr="00A018E7" w:rsidRDefault="00A018E7" w:rsidP="00A018E7">
      <w:pPr>
        <w:suppressAutoHyphens w:val="0"/>
        <w:spacing w:before="0" w:after="0"/>
        <w:rPr>
          <w:b/>
          <w:bCs/>
        </w:rPr>
      </w:pPr>
    </w:p>
    <w:p w14:paraId="73D8C1A3" w14:textId="42F14123" w:rsidR="00FB0AD0" w:rsidRDefault="00FB0AD0" w:rsidP="009657E1">
      <w:pPr>
        <w:suppressAutoHyphens w:val="0"/>
        <w:spacing w:before="0" w:after="0"/>
      </w:pPr>
      <w:bookmarkStart w:id="125" w:name="scroll-bookmark-197"/>
      <w:bookmarkStart w:id="126" w:name="scroll-bookmark-229"/>
      <w:bookmarkStart w:id="127" w:name="scroll-bookmark-261"/>
      <w:bookmarkEnd w:id="125"/>
      <w:bookmarkEnd w:id="126"/>
      <w:bookmarkEnd w:id="127"/>
      <w:r>
        <w:br w:type="page"/>
      </w:r>
    </w:p>
    <w:p w14:paraId="4EAA3187" w14:textId="710547C2" w:rsidR="00CA32F2" w:rsidRPr="004D4896" w:rsidRDefault="00CA32F2" w:rsidP="00A31E1B">
      <w:pPr>
        <w:pStyle w:val="Heading1"/>
        <w:numPr>
          <w:ilvl w:val="1"/>
          <w:numId w:val="18"/>
        </w:numPr>
        <w:tabs>
          <w:tab w:val="num" w:pos="718"/>
        </w:tabs>
        <w:rPr>
          <w:color w:val="00B050"/>
          <w:sz w:val="36"/>
          <w:szCs w:val="36"/>
        </w:rPr>
      </w:pPr>
      <w:bookmarkStart w:id="128" w:name="_Toc237969608"/>
      <w:r w:rsidRPr="004D4896">
        <w:rPr>
          <w:color w:val="00B050"/>
          <w:sz w:val="36"/>
          <w:szCs w:val="36"/>
        </w:rPr>
        <w:lastRenderedPageBreak/>
        <w:t>00</w:t>
      </w:r>
      <w:r w:rsidR="005A237F" w:rsidRPr="004D4896">
        <w:rPr>
          <w:color w:val="00B050"/>
          <w:sz w:val="36"/>
          <w:szCs w:val="36"/>
        </w:rPr>
        <w:t>3224</w:t>
      </w:r>
      <w:r w:rsidRPr="004D4896">
        <w:rPr>
          <w:color w:val="00B050"/>
          <w:sz w:val="36"/>
          <w:szCs w:val="36"/>
        </w:rPr>
        <w:t xml:space="preserve"> - </w:t>
      </w:r>
      <w:r w:rsidR="00FE1C85" w:rsidRPr="004D4896">
        <w:rPr>
          <w:color w:val="00B050"/>
          <w:sz w:val="36"/>
          <w:szCs w:val="36"/>
        </w:rPr>
        <w:t>Enhancement to Corporate Event notification and advice of premium and discount prices, rates, and amounts</w:t>
      </w:r>
      <w:bookmarkEnd w:id="128"/>
    </w:p>
    <w:tbl>
      <w:tblPr>
        <w:tblStyle w:val="ScrollTableNormal"/>
        <w:tblW w:w="5000" w:type="pct"/>
        <w:tblLook w:val="0020" w:firstRow="1" w:lastRow="0" w:firstColumn="0" w:lastColumn="0" w:noHBand="0" w:noVBand="0"/>
      </w:tblPr>
      <w:tblGrid>
        <w:gridCol w:w="6429"/>
        <w:gridCol w:w="2350"/>
      </w:tblGrid>
      <w:tr w:rsidR="00CA32F2" w14:paraId="59EF7624" w14:textId="77777777" w:rsidTr="008B495E">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23AEEFE" w14:textId="77777777" w:rsidR="00CA32F2" w:rsidRDefault="00CA32F2" w:rsidP="008B495E"/>
        </w:tc>
      </w:tr>
      <w:tr w:rsidR="00CA32F2" w14:paraId="66C249AB" w14:textId="77777777" w:rsidTr="008B495E">
        <w:tc>
          <w:tcPr>
            <w:tcW w:w="0" w:type="auto"/>
            <w:shd w:val="solid" w:color="F4F5F7" w:fill="F4F5F7"/>
          </w:tcPr>
          <w:p w14:paraId="52942442" w14:textId="77777777" w:rsidR="00CA32F2" w:rsidRPr="009711D7" w:rsidRDefault="00CA32F2" w:rsidP="008B495E">
            <w:pPr>
              <w:rPr>
                <w:b/>
                <w:bCs/>
              </w:rPr>
            </w:pPr>
            <w:r w:rsidRPr="009711D7">
              <w:rPr>
                <w:b/>
                <w:bCs/>
              </w:rPr>
              <w:t>Requesting Group:</w:t>
            </w:r>
          </w:p>
        </w:tc>
        <w:tc>
          <w:tcPr>
            <w:tcW w:w="0" w:type="auto"/>
          </w:tcPr>
          <w:p w14:paraId="183FE85F" w14:textId="77777777" w:rsidR="00CA32F2" w:rsidRDefault="00CA32F2" w:rsidP="008B495E">
            <w:r>
              <w:t>SMPG</w:t>
            </w:r>
          </w:p>
        </w:tc>
      </w:tr>
      <w:tr w:rsidR="00CA32F2" w14:paraId="4754E9B7" w14:textId="77777777" w:rsidTr="008B495E">
        <w:tc>
          <w:tcPr>
            <w:tcW w:w="0" w:type="auto"/>
            <w:gridSpan w:val="2"/>
            <w:shd w:val="solid" w:color="F4F5F7" w:fill="F4F5F7"/>
          </w:tcPr>
          <w:p w14:paraId="46911810" w14:textId="77777777" w:rsidR="00CA32F2" w:rsidRDefault="00CA32F2" w:rsidP="008B495E">
            <w:r>
              <w:rPr>
                <w:b/>
              </w:rPr>
              <w:t>Sponsors</w:t>
            </w:r>
          </w:p>
        </w:tc>
      </w:tr>
      <w:tr w:rsidR="00CA32F2" w14:paraId="7BD15A54" w14:textId="77777777" w:rsidTr="008B495E">
        <w:tc>
          <w:tcPr>
            <w:tcW w:w="0" w:type="auto"/>
            <w:gridSpan w:val="2"/>
          </w:tcPr>
          <w:p w14:paraId="1F96EB66" w14:textId="77777777" w:rsidR="00CA32F2" w:rsidRDefault="00CA32F2" w:rsidP="008B495E">
            <w:r w:rsidRPr="00F73680">
              <w:t>SMPG &amp; major custodians</w:t>
            </w:r>
          </w:p>
        </w:tc>
      </w:tr>
      <w:tr w:rsidR="00CA32F2" w14:paraId="2BDA348E" w14:textId="77777777" w:rsidTr="008B495E">
        <w:tc>
          <w:tcPr>
            <w:tcW w:w="0" w:type="auto"/>
            <w:gridSpan w:val="2"/>
            <w:shd w:val="solid" w:color="F4F5F7" w:fill="F4F5F7"/>
          </w:tcPr>
          <w:p w14:paraId="29834426" w14:textId="77777777" w:rsidR="00CA32F2" w:rsidRDefault="00CA32F2" w:rsidP="008B495E">
            <w:r>
              <w:rPr>
                <w:b/>
              </w:rPr>
              <w:t>Message type(s) impacted</w:t>
            </w:r>
          </w:p>
        </w:tc>
      </w:tr>
      <w:tr w:rsidR="00CA32F2" w14:paraId="59931E9B" w14:textId="77777777" w:rsidTr="008B495E">
        <w:tc>
          <w:tcPr>
            <w:tcW w:w="0" w:type="auto"/>
            <w:gridSpan w:val="2"/>
          </w:tcPr>
          <w:p w14:paraId="6D1F01C0" w14:textId="35D0F748" w:rsidR="00CA32F2" w:rsidRDefault="00CA32F2" w:rsidP="008B495E">
            <w:r>
              <w:t>MT 564,</w:t>
            </w:r>
            <w:r w:rsidR="0036496E">
              <w:t xml:space="preserve"> MT565,</w:t>
            </w:r>
            <w:r>
              <w:t xml:space="preserve"> MT 566, seev.031,</w:t>
            </w:r>
            <w:r w:rsidR="00B05857">
              <w:t xml:space="preserve"> seev.033,</w:t>
            </w:r>
            <w:r>
              <w:t xml:space="preserve"> seev.035, seev.036, </w:t>
            </w:r>
            <w:r w:rsidRPr="006A616B">
              <w:t>seev.009</w:t>
            </w:r>
          </w:p>
        </w:tc>
      </w:tr>
      <w:tr w:rsidR="00CA32F2" w14:paraId="274404AA" w14:textId="77777777" w:rsidTr="008B495E">
        <w:tc>
          <w:tcPr>
            <w:tcW w:w="0" w:type="auto"/>
            <w:gridSpan w:val="2"/>
            <w:shd w:val="solid" w:color="F4F5F7" w:fill="F4F5F7"/>
          </w:tcPr>
          <w:p w14:paraId="7C0A03E3" w14:textId="77777777" w:rsidR="00CA32F2" w:rsidRDefault="00CA32F2" w:rsidP="008B495E">
            <w:r>
              <w:rPr>
                <w:b/>
              </w:rPr>
              <w:t>Required for regulatory reasons</w:t>
            </w:r>
          </w:p>
        </w:tc>
      </w:tr>
      <w:tr w:rsidR="00CA32F2" w14:paraId="2FDF88B4" w14:textId="77777777" w:rsidTr="008B495E">
        <w:tc>
          <w:tcPr>
            <w:tcW w:w="0" w:type="auto"/>
            <w:gridSpan w:val="2"/>
          </w:tcPr>
          <w:p w14:paraId="7773C87E" w14:textId="77777777" w:rsidR="00CA32F2" w:rsidRDefault="00CA32F2" w:rsidP="008B495E">
            <w:r>
              <w:t>No</w:t>
            </w:r>
          </w:p>
        </w:tc>
      </w:tr>
      <w:tr w:rsidR="00CA32F2" w14:paraId="76142BC3" w14:textId="77777777" w:rsidTr="008B495E">
        <w:tc>
          <w:tcPr>
            <w:tcW w:w="0" w:type="auto"/>
            <w:gridSpan w:val="2"/>
            <w:shd w:val="solid" w:color="F4F5F7" w:fill="F4F5F7"/>
          </w:tcPr>
          <w:p w14:paraId="2D8C2FD8" w14:textId="77777777" w:rsidR="00CA32F2" w:rsidRDefault="00CA32F2" w:rsidP="008B495E">
            <w:r>
              <w:rPr>
                <w:b/>
              </w:rPr>
              <w:t>Business impact of this request</w:t>
            </w:r>
          </w:p>
        </w:tc>
      </w:tr>
      <w:tr w:rsidR="00CA32F2" w14:paraId="6881DD01" w14:textId="77777777" w:rsidTr="008B495E">
        <w:tc>
          <w:tcPr>
            <w:tcW w:w="0" w:type="auto"/>
            <w:gridSpan w:val="2"/>
          </w:tcPr>
          <w:p w14:paraId="7EDFBDD0" w14:textId="77777777" w:rsidR="00CA32F2" w:rsidRDefault="00CA32F2" w:rsidP="008B495E">
            <w:r>
              <w:t>MEDIUM</w:t>
            </w:r>
          </w:p>
        </w:tc>
      </w:tr>
      <w:tr w:rsidR="00CA32F2" w14:paraId="3259AE9C" w14:textId="77777777" w:rsidTr="008B495E">
        <w:tc>
          <w:tcPr>
            <w:tcW w:w="0" w:type="auto"/>
            <w:gridSpan w:val="2"/>
            <w:shd w:val="solid" w:color="F4F5F7" w:fill="F4F5F7"/>
          </w:tcPr>
          <w:p w14:paraId="590866B9" w14:textId="77777777" w:rsidR="00CA32F2" w:rsidRDefault="00CA32F2" w:rsidP="008B495E">
            <w:r>
              <w:rPr>
                <w:b/>
              </w:rPr>
              <w:t>Commitment to implement the change</w:t>
            </w:r>
          </w:p>
        </w:tc>
      </w:tr>
      <w:tr w:rsidR="00CA32F2" w14:paraId="65D6B981" w14:textId="77777777" w:rsidTr="008B495E">
        <w:tc>
          <w:tcPr>
            <w:tcW w:w="0" w:type="auto"/>
            <w:gridSpan w:val="2"/>
          </w:tcPr>
          <w:p w14:paraId="358C63A0" w14:textId="254BCA6D" w:rsidR="00CA32F2" w:rsidRDefault="00CA32F2" w:rsidP="008B495E">
            <w:r>
              <w:t xml:space="preserve">Number of messages sent and received: </w:t>
            </w:r>
            <w:r w:rsidRPr="002C15E3">
              <w:t>20000000</w:t>
            </w:r>
            <w:r>
              <w:br/>
              <w:t>Percentage of messages impacted: 1</w:t>
            </w:r>
            <w:r w:rsidR="00FB1C7A">
              <w:t>0</w:t>
            </w:r>
            <w:r>
              <w:br/>
              <w:t xml:space="preserve">Commits to implement and when: </w:t>
            </w:r>
            <w:r w:rsidRPr="002C15E3">
              <w:t>Major global custodians, sub/local custodians and CSDs</w:t>
            </w:r>
            <w:r>
              <w:br/>
              <w:t>2027</w:t>
            </w:r>
          </w:p>
        </w:tc>
      </w:tr>
      <w:tr w:rsidR="00CA32F2" w14:paraId="4284E348" w14:textId="77777777" w:rsidTr="008B495E">
        <w:tc>
          <w:tcPr>
            <w:tcW w:w="0" w:type="auto"/>
            <w:gridSpan w:val="2"/>
            <w:shd w:val="solid" w:color="F4F5F7" w:fill="F4F5F7"/>
          </w:tcPr>
          <w:p w14:paraId="79977588" w14:textId="77777777" w:rsidR="00CA32F2" w:rsidRDefault="00CA32F2" w:rsidP="008B495E">
            <w:r>
              <w:rPr>
                <w:b/>
              </w:rPr>
              <w:t>Business context</w:t>
            </w:r>
          </w:p>
        </w:tc>
      </w:tr>
      <w:tr w:rsidR="00CA32F2" w14:paraId="28125AA0" w14:textId="77777777" w:rsidTr="008B495E">
        <w:tc>
          <w:tcPr>
            <w:tcW w:w="0" w:type="auto"/>
            <w:gridSpan w:val="2"/>
          </w:tcPr>
          <w:p w14:paraId="553D6312" w14:textId="77777777" w:rsidR="0090186F" w:rsidRDefault="0090186F" w:rsidP="0044021F">
            <w:pPr>
              <w:jc w:val="both"/>
            </w:pPr>
            <w:r>
              <w:t>1) This change is relevant for markets where it is essential to disclose and report original issue discounts (OID) and premium disbursements, as these elements may have tax implications for both income payments and capital redemptions.</w:t>
            </w:r>
          </w:p>
          <w:p w14:paraId="2F0E9B0F" w14:textId="77777777" w:rsidR="0090186F" w:rsidRDefault="0090186F" w:rsidP="0044021F">
            <w:pPr>
              <w:jc w:val="both"/>
            </w:pPr>
            <w:r>
              <w:t xml:space="preserve">2) Currently, there is no mechanism to report original issue discount (OID) in the impacted messages. In addition, premium reporting is limited to a single amount field restricted to capital redemption events, which </w:t>
            </w:r>
            <w:proofErr w:type="gramStart"/>
            <w:r>
              <w:t>does</w:t>
            </w:r>
            <w:proofErr w:type="gramEnd"/>
            <w:r>
              <w:t xml:space="preserve"> not reflect market practice.</w:t>
            </w:r>
          </w:p>
          <w:p w14:paraId="1D690B19" w14:textId="0FB3C04A" w:rsidR="0090186F" w:rsidRDefault="0090186F" w:rsidP="0044021F">
            <w:pPr>
              <w:jc w:val="both"/>
            </w:pPr>
            <w:r>
              <w:t xml:space="preserve">Premiums are not exclusively paid at redemption. For various financial instruments—such as structured products (e.g. autocallables, bonus certificates, equity-linked notes), Sukuk bonds, index-linked notes, and certain convertible or hybrid </w:t>
            </w:r>
            <w:r w:rsidR="007A3929">
              <w:t xml:space="preserve">instrument </w:t>
            </w:r>
            <w:r>
              <w:t>premiums may be embedded in or paid as part of periodic distributions. The current message design does not support these scenarios.</w:t>
            </w:r>
          </w:p>
          <w:p w14:paraId="0882067D" w14:textId="576A2061" w:rsidR="0090186F" w:rsidRDefault="0090186F" w:rsidP="0044021F">
            <w:pPr>
              <w:jc w:val="both"/>
            </w:pPr>
            <w:r>
              <w:lastRenderedPageBreak/>
              <w:t>Furthermore, although the price- and rate-type codes DISC (discount) and PREM (premium) exist in the standards, their implementation as sub-elements of non-repeatable price and rate qualifiers makes them impractical for real-world usage.</w:t>
            </w:r>
          </w:p>
          <w:p w14:paraId="7F3F9491" w14:textId="77777777" w:rsidR="0090186F" w:rsidRDefault="0090186F" w:rsidP="0044021F">
            <w:pPr>
              <w:jc w:val="both"/>
            </w:pPr>
            <w:r>
              <w:t>This change request addresses these limitations by enabling amount, price, and rate information to be reported at the same hierarchical level, allowing for a consistent, flexible, and semantically accurate representation of discounts and premiums across different product types and payment events.</w:t>
            </w:r>
          </w:p>
          <w:p w14:paraId="2A555E60" w14:textId="4533707E" w:rsidR="00CA32F2" w:rsidRDefault="0090186F" w:rsidP="0044021F">
            <w:pPr>
              <w:jc w:val="both"/>
            </w:pPr>
            <w:r>
              <w:t>In addition, this change request proposes the removal of unnecessary price qualifiers in the Corporate Action Instruction message to improve message clarity and alignment.</w:t>
            </w:r>
          </w:p>
        </w:tc>
      </w:tr>
      <w:tr w:rsidR="00CA32F2" w14:paraId="12F97D5E" w14:textId="77777777" w:rsidTr="008B495E">
        <w:tc>
          <w:tcPr>
            <w:tcW w:w="0" w:type="auto"/>
            <w:gridSpan w:val="2"/>
            <w:shd w:val="solid" w:color="F4F5F7" w:fill="F4F5F7"/>
          </w:tcPr>
          <w:p w14:paraId="632B661E" w14:textId="77777777" w:rsidR="00CA32F2" w:rsidRDefault="00CA32F2" w:rsidP="008B495E">
            <w:r>
              <w:rPr>
                <w:b/>
              </w:rPr>
              <w:lastRenderedPageBreak/>
              <w:t>Nature of change</w:t>
            </w:r>
          </w:p>
        </w:tc>
      </w:tr>
      <w:tr w:rsidR="00CA32F2" w14:paraId="096F7F8B" w14:textId="77777777" w:rsidTr="008B495E">
        <w:tc>
          <w:tcPr>
            <w:tcW w:w="0" w:type="auto"/>
            <w:gridSpan w:val="2"/>
          </w:tcPr>
          <w:p w14:paraId="471F8B52" w14:textId="77777777" w:rsidR="006B3FA0" w:rsidRPr="0031068D" w:rsidRDefault="006B3FA0" w:rsidP="006B3FA0">
            <w:pPr>
              <w:rPr>
                <w:b/>
                <w:bCs/>
              </w:rPr>
            </w:pPr>
            <w:r w:rsidRPr="0031068D">
              <w:rPr>
                <w:b/>
                <w:bCs/>
              </w:rPr>
              <w:t>Changes to MT564</w:t>
            </w:r>
          </w:p>
          <w:p w14:paraId="040CD57A" w14:textId="717CDF5B" w:rsidR="006B3FA0" w:rsidRDefault="006B3FA0" w:rsidP="006B3FA0">
            <w:r>
              <w:t>•</w:t>
            </w:r>
            <w:r w:rsidR="00FB72EB">
              <w:t xml:space="preserve"> </w:t>
            </w:r>
            <w:r>
              <w:t xml:space="preserve">Create a new field 90a: Price in optional seq. B1 - FIA and add qualifier ISSU - Issue Price with existing format options </w:t>
            </w:r>
            <w:proofErr w:type="gramStart"/>
            <w:r>
              <w:t>A::4!c</w:t>
            </w:r>
            <w:proofErr w:type="gramEnd"/>
            <w:r>
              <w:t>//</w:t>
            </w:r>
            <w:proofErr w:type="gramStart"/>
            <w:r>
              <w:t>4!c</w:t>
            </w:r>
            <w:proofErr w:type="gramEnd"/>
            <w:r>
              <w:t xml:space="preserve">/[N]15d and </w:t>
            </w:r>
            <w:proofErr w:type="gramStart"/>
            <w:r>
              <w:t>B::4!c</w:t>
            </w:r>
            <w:proofErr w:type="gramEnd"/>
            <w:r>
              <w:t>//</w:t>
            </w:r>
            <w:proofErr w:type="gramStart"/>
            <w:r>
              <w:t>4!c</w:t>
            </w:r>
            <w:proofErr w:type="gramEnd"/>
            <w:r>
              <w:t>/</w:t>
            </w:r>
            <w:proofErr w:type="gramStart"/>
            <w:r>
              <w:t>3!a</w:t>
            </w:r>
            <w:proofErr w:type="gramEnd"/>
            <w:r>
              <w:t>15d</w:t>
            </w:r>
          </w:p>
          <w:p w14:paraId="70666DA6" w14:textId="77777777" w:rsidR="003B2D29" w:rsidRDefault="006B3FA0" w:rsidP="006B3FA0">
            <w:r>
              <w:t>•</w:t>
            </w:r>
            <w:r w:rsidR="00FB72EB">
              <w:t xml:space="preserve"> </w:t>
            </w:r>
            <w:r>
              <w:t xml:space="preserve">Add to existing field 92a: Rate in optional </w:t>
            </w:r>
            <w:proofErr w:type="gramStart"/>
            <w:r>
              <w:t>seq.B</w:t>
            </w:r>
            <w:proofErr w:type="gramEnd"/>
            <w:r>
              <w:t xml:space="preserve">1 - FIA and E1a - FIA qualifiers: </w:t>
            </w:r>
          </w:p>
          <w:p w14:paraId="479A3253" w14:textId="77777777" w:rsidR="003B2D29" w:rsidRDefault="006B3FA0" w:rsidP="006B3FA0">
            <w:r>
              <w:t>OIDI - Original Issue Discount (OID) Rate</w:t>
            </w:r>
            <w:r w:rsidR="003B2D29">
              <w:t>;</w:t>
            </w:r>
            <w:r>
              <w:t xml:space="preserve"> </w:t>
            </w:r>
          </w:p>
          <w:p w14:paraId="4D6BDA59" w14:textId="77777777" w:rsidR="005D6CF0" w:rsidRDefault="006B3FA0" w:rsidP="006B3FA0">
            <w:r>
              <w:t>OIPR - Original Issue Premium (OID) Rate</w:t>
            </w:r>
            <w:r w:rsidR="005D6CF0">
              <w:t>,</w:t>
            </w:r>
          </w:p>
          <w:p w14:paraId="1F6AA226" w14:textId="3DA45CED" w:rsidR="006B3FA0" w:rsidRDefault="006B3FA0" w:rsidP="006B3FA0">
            <w:r w:rsidRPr="006C3BAE">
              <w:t xml:space="preserve">with existing </w:t>
            </w:r>
            <w:proofErr w:type="gramStart"/>
            <w:r w:rsidRPr="006C3BAE">
              <w:t>format</w:t>
            </w:r>
            <w:proofErr w:type="gramEnd"/>
            <w:r w:rsidRPr="006C3BAE">
              <w:t xml:space="preserve"> options </w:t>
            </w:r>
            <w:proofErr w:type="gramStart"/>
            <w:r w:rsidRPr="006C3BAE">
              <w:t>A::4!c</w:t>
            </w:r>
            <w:proofErr w:type="gramEnd"/>
            <w:r w:rsidRPr="006C3BAE">
              <w:t>//</w:t>
            </w:r>
            <w:proofErr w:type="gramStart"/>
            <w:r w:rsidRPr="006C3BAE">
              <w:t>4!c</w:t>
            </w:r>
            <w:proofErr w:type="gramEnd"/>
            <w:r w:rsidRPr="006C3BAE">
              <w:t xml:space="preserve">/[N]15d and create new format option </w:t>
            </w:r>
            <w:proofErr w:type="gramStart"/>
            <w:r w:rsidRPr="006C3BAE">
              <w:t>F::4!c</w:t>
            </w:r>
            <w:proofErr w:type="gramEnd"/>
            <w:r w:rsidRPr="006C3BAE">
              <w:t>//</w:t>
            </w:r>
            <w:proofErr w:type="gramStart"/>
            <w:r w:rsidRPr="006C3BAE">
              <w:t>3!a</w:t>
            </w:r>
            <w:proofErr w:type="gramEnd"/>
            <w:r w:rsidRPr="006C3BAE">
              <w:t>15d in both</w:t>
            </w:r>
            <w:r>
              <w:t xml:space="preserve"> seq. B1 and E1a</w:t>
            </w:r>
          </w:p>
          <w:p w14:paraId="6F7BEECA" w14:textId="4F9EC5CE" w:rsidR="006B3FA0" w:rsidRDefault="006B3FA0" w:rsidP="006B3FA0">
            <w:r>
              <w:t>•</w:t>
            </w:r>
            <w:r w:rsidR="00FB72EB">
              <w:t xml:space="preserve"> </w:t>
            </w:r>
            <w:r>
              <w:t xml:space="preserve">Add to existing field 92a: Rate in optional seq. E2 – CASHMOVE qualifier: PREM – Premium Rate with existing format options </w:t>
            </w:r>
            <w:proofErr w:type="gramStart"/>
            <w:r>
              <w:t>A::4!c</w:t>
            </w:r>
            <w:proofErr w:type="gramEnd"/>
            <w:r>
              <w:t>//</w:t>
            </w:r>
            <w:proofErr w:type="gramStart"/>
            <w:r>
              <w:t>4!c</w:t>
            </w:r>
            <w:proofErr w:type="gramEnd"/>
            <w:r>
              <w:t>/[N]15d</w:t>
            </w:r>
            <w:r w:rsidR="00CD4A95">
              <w:t>,</w:t>
            </w:r>
            <w:r>
              <w:t xml:space="preserve"> </w:t>
            </w:r>
            <w:proofErr w:type="gramStart"/>
            <w:r>
              <w:t>F::4!c</w:t>
            </w:r>
            <w:proofErr w:type="gramEnd"/>
            <w:r>
              <w:t>//</w:t>
            </w:r>
            <w:proofErr w:type="gramStart"/>
            <w:r>
              <w:t>3!a</w:t>
            </w:r>
            <w:proofErr w:type="gramEnd"/>
            <w:r>
              <w:t>15d</w:t>
            </w:r>
            <w:r w:rsidR="00CD4A95">
              <w:t xml:space="preserve"> and</w:t>
            </w:r>
            <w:r>
              <w:t xml:space="preserve"> </w:t>
            </w:r>
            <w:proofErr w:type="gramStart"/>
            <w:r>
              <w:t>K::4!c</w:t>
            </w:r>
            <w:proofErr w:type="gramEnd"/>
            <w:r>
              <w:t>//</w:t>
            </w:r>
            <w:proofErr w:type="gramStart"/>
            <w:r>
              <w:t>4!c</w:t>
            </w:r>
            <w:proofErr w:type="gramEnd"/>
            <w:r>
              <w:t>, with existing Rate Type Code UKWN – Unknown Rate</w:t>
            </w:r>
          </w:p>
          <w:p w14:paraId="7D349139" w14:textId="0E7EE4FF" w:rsidR="006B3FA0" w:rsidRDefault="006B3FA0" w:rsidP="006B3FA0">
            <w:r>
              <w:t>•</w:t>
            </w:r>
            <w:r w:rsidR="00FB72EB">
              <w:t xml:space="preserve"> </w:t>
            </w:r>
            <w:r>
              <w:t>In seq. E - CAOPTN and E2 - CASHMOVE add the Rate Type Code PRPO - Premium Portion to format J for Rate Qualifier GRSS and NETT.</w:t>
            </w:r>
          </w:p>
          <w:p w14:paraId="6D8D487D" w14:textId="36A65FD8" w:rsidR="006B3FA0" w:rsidRDefault="006B3FA0" w:rsidP="006B3FA0">
            <w:r>
              <w:t>•</w:t>
            </w:r>
            <w:r w:rsidR="00FB72EB">
              <w:t xml:space="preserve"> </w:t>
            </w:r>
            <w:r>
              <w:t>Add to existing field 19B: Amount in optional seq. E2 – CASHMOVE qualifier: OIDI – Original Issue Discount (OID) Amount</w:t>
            </w:r>
          </w:p>
          <w:p w14:paraId="4CE674F4" w14:textId="77777777" w:rsidR="0031068D" w:rsidRDefault="006B3FA0" w:rsidP="006B3FA0">
            <w:r>
              <w:t>•</w:t>
            </w:r>
            <w:r w:rsidR="00FB72EB">
              <w:t xml:space="preserve"> </w:t>
            </w:r>
            <w:r>
              <w:t xml:space="preserve">Update in existing field 19B: Amount in optional seq. E2 – CASHMOVE the short and long description of qualifier REDP – Redemption Premium Amount as follows: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4626EC" w14:paraId="1686682D" w14:textId="77777777" w:rsidTr="004626EC">
              <w:tc>
                <w:tcPr>
                  <w:tcW w:w="4359" w:type="dxa"/>
                  <w:shd w:val="clear" w:color="auto" w:fill="D9D9D9" w:themeFill="background1" w:themeFillShade="D9"/>
                </w:tcPr>
                <w:p w14:paraId="11554058" w14:textId="0CEA92E8" w:rsidR="004626EC" w:rsidRDefault="004626EC" w:rsidP="006B3FA0">
                  <w:r>
                    <w:t>Short description</w:t>
                  </w:r>
                </w:p>
              </w:tc>
              <w:tc>
                <w:tcPr>
                  <w:tcW w:w="4360" w:type="dxa"/>
                  <w:shd w:val="clear" w:color="auto" w:fill="D9D9D9" w:themeFill="background1" w:themeFillShade="D9"/>
                </w:tcPr>
                <w:p w14:paraId="0E921D9A" w14:textId="3149295C" w:rsidR="004626EC" w:rsidRDefault="004626EC" w:rsidP="006B3FA0">
                  <w:r>
                    <w:t>Long description</w:t>
                  </w:r>
                </w:p>
              </w:tc>
            </w:tr>
            <w:tr w:rsidR="004626EC" w14:paraId="24247DFD" w14:textId="77777777" w:rsidTr="004626EC">
              <w:tc>
                <w:tcPr>
                  <w:tcW w:w="4359" w:type="dxa"/>
                </w:tcPr>
                <w:p w14:paraId="3D5747E9" w14:textId="0D8E6F2C" w:rsidR="004626EC" w:rsidRDefault="004626EC" w:rsidP="006B3FA0">
                  <w:r>
                    <w:t>Premium Amount</w:t>
                  </w:r>
                </w:p>
              </w:tc>
              <w:tc>
                <w:tcPr>
                  <w:tcW w:w="4360" w:type="dxa"/>
                </w:tcPr>
                <w:p w14:paraId="586E8D02" w14:textId="3B6DC3E0" w:rsidR="004626EC" w:rsidRDefault="004626EC" w:rsidP="006B3FA0">
                  <w:r>
                    <w:t>Amount representing a payable premium component.</w:t>
                  </w:r>
                </w:p>
              </w:tc>
            </w:tr>
          </w:tbl>
          <w:p w14:paraId="3723B1AF" w14:textId="01D125C8" w:rsidR="006B3FA0" w:rsidRDefault="006B3FA0" w:rsidP="006B3FA0">
            <w:r>
              <w:t>•</w:t>
            </w:r>
            <w:r w:rsidR="0031068D">
              <w:t xml:space="preserve"> </w:t>
            </w:r>
            <w:r>
              <w:t>Delete in all occurrences of field 90A: the Price the Percentage Type Code: DISC – Discount PREM – Premium</w:t>
            </w:r>
          </w:p>
          <w:p w14:paraId="771BC7F7" w14:textId="19F70891" w:rsidR="006B3FA0" w:rsidRDefault="006B3FA0" w:rsidP="006B3FA0">
            <w:r>
              <w:t>•</w:t>
            </w:r>
            <w:r w:rsidR="0031068D">
              <w:t xml:space="preserve"> </w:t>
            </w:r>
            <w:r>
              <w:t>Delete in all occurrences of field 90B: the Amount Type Code: DISC – Discount PREM – Premium</w:t>
            </w:r>
          </w:p>
          <w:p w14:paraId="7FD338E6" w14:textId="77777777" w:rsidR="006B3FA0" w:rsidRPr="0031068D" w:rsidRDefault="006B3FA0" w:rsidP="006B3FA0">
            <w:pPr>
              <w:rPr>
                <w:b/>
                <w:bCs/>
              </w:rPr>
            </w:pPr>
            <w:r w:rsidRPr="0031068D">
              <w:rPr>
                <w:b/>
                <w:bCs/>
              </w:rPr>
              <w:t>Changes to MT566</w:t>
            </w:r>
          </w:p>
          <w:p w14:paraId="1E7A3D9F" w14:textId="119B1A74" w:rsidR="006B3FA0" w:rsidRDefault="006B3FA0" w:rsidP="006B3FA0">
            <w:r>
              <w:t>•</w:t>
            </w:r>
            <w:r w:rsidR="0031068D">
              <w:t xml:space="preserve"> </w:t>
            </w:r>
            <w:r>
              <w:t xml:space="preserve">Add to existing field 92a: Rate in optional seq. D2 – CASHMOVE qualifier: PREM – Premium Rate with existing format options </w:t>
            </w:r>
            <w:proofErr w:type="gramStart"/>
            <w:r>
              <w:t>A::4!c</w:t>
            </w:r>
            <w:proofErr w:type="gramEnd"/>
            <w:r>
              <w:t>//</w:t>
            </w:r>
            <w:proofErr w:type="gramStart"/>
            <w:r>
              <w:t>4!c</w:t>
            </w:r>
            <w:proofErr w:type="gramEnd"/>
            <w:r>
              <w:t>/[N]15d</w:t>
            </w:r>
            <w:r w:rsidR="00CD4A95">
              <w:t xml:space="preserve"> and </w:t>
            </w:r>
            <w:proofErr w:type="gramStart"/>
            <w:r>
              <w:t>F::4!c</w:t>
            </w:r>
            <w:proofErr w:type="gramEnd"/>
            <w:r>
              <w:t>//</w:t>
            </w:r>
            <w:proofErr w:type="gramStart"/>
            <w:r>
              <w:t>3!a</w:t>
            </w:r>
            <w:proofErr w:type="gramEnd"/>
            <w:r>
              <w:t>15d</w:t>
            </w:r>
          </w:p>
          <w:p w14:paraId="12D54C6E" w14:textId="77DA2C17" w:rsidR="006B3FA0" w:rsidRDefault="006B3FA0" w:rsidP="006B3FA0">
            <w:r>
              <w:lastRenderedPageBreak/>
              <w:t>•</w:t>
            </w:r>
            <w:r w:rsidR="0031068D">
              <w:t xml:space="preserve"> </w:t>
            </w:r>
            <w:r>
              <w:t>In seq. D - CACONF and D2 - CASHMOVE add the Rate Type Code PRPO - Premium Portion to format J for Rate Qualifier GRSS and NETT.</w:t>
            </w:r>
          </w:p>
          <w:p w14:paraId="42F55A73" w14:textId="6C10D590" w:rsidR="006B3FA0" w:rsidRDefault="006B3FA0" w:rsidP="006B3FA0">
            <w:r>
              <w:t>•</w:t>
            </w:r>
            <w:r w:rsidR="00CD4A95">
              <w:t xml:space="preserve"> </w:t>
            </w:r>
            <w:r>
              <w:t>Add to existing field 19B: Amount in optional seq. D2 – CASHMOVE qualifier: OIDI – Original Issue Discount (OID) Amount</w:t>
            </w:r>
          </w:p>
          <w:p w14:paraId="4A149540" w14:textId="483DF15E" w:rsidR="006B3FA0" w:rsidRDefault="006B3FA0" w:rsidP="006B3FA0">
            <w:r>
              <w:t>•</w:t>
            </w:r>
            <w:r w:rsidR="00E76F5A">
              <w:t xml:space="preserve"> </w:t>
            </w:r>
            <w:r>
              <w:t xml:space="preserve">Update in existing field 19B: Amount in optional seq. D2 – CASHMOVE the short and long description of qualifier REDP – Redemption Premium Amount as follows: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1E14CB" w14:paraId="5A2D102B" w14:textId="77777777" w:rsidTr="008B495E">
              <w:tc>
                <w:tcPr>
                  <w:tcW w:w="4359" w:type="dxa"/>
                  <w:shd w:val="clear" w:color="auto" w:fill="D9D9D9" w:themeFill="background1" w:themeFillShade="D9"/>
                </w:tcPr>
                <w:p w14:paraId="5D7C8E35" w14:textId="77777777" w:rsidR="001E14CB" w:rsidRDefault="001E14CB" w:rsidP="001E14CB">
                  <w:r>
                    <w:t>Short description</w:t>
                  </w:r>
                </w:p>
              </w:tc>
              <w:tc>
                <w:tcPr>
                  <w:tcW w:w="4360" w:type="dxa"/>
                  <w:shd w:val="clear" w:color="auto" w:fill="D9D9D9" w:themeFill="background1" w:themeFillShade="D9"/>
                </w:tcPr>
                <w:p w14:paraId="0E688117" w14:textId="77777777" w:rsidR="001E14CB" w:rsidRDefault="001E14CB" w:rsidP="001E14CB">
                  <w:r>
                    <w:t>Long description</w:t>
                  </w:r>
                </w:p>
              </w:tc>
            </w:tr>
            <w:tr w:rsidR="001E14CB" w14:paraId="5FE375DA" w14:textId="77777777" w:rsidTr="008B495E">
              <w:tc>
                <w:tcPr>
                  <w:tcW w:w="4359" w:type="dxa"/>
                </w:tcPr>
                <w:p w14:paraId="0DD22009" w14:textId="77777777" w:rsidR="001E14CB" w:rsidRDefault="001E14CB" w:rsidP="001E14CB">
                  <w:r>
                    <w:t>Premium Amount</w:t>
                  </w:r>
                </w:p>
              </w:tc>
              <w:tc>
                <w:tcPr>
                  <w:tcW w:w="4360" w:type="dxa"/>
                </w:tcPr>
                <w:p w14:paraId="5123A7A6" w14:textId="77777777" w:rsidR="001E14CB" w:rsidRDefault="001E14CB" w:rsidP="001E14CB">
                  <w:r>
                    <w:t>Amount representing a payable premium component.</w:t>
                  </w:r>
                </w:p>
              </w:tc>
            </w:tr>
          </w:tbl>
          <w:p w14:paraId="0CDFDE38" w14:textId="01FFEA77" w:rsidR="006B3FA0" w:rsidRDefault="006B3FA0" w:rsidP="006B3FA0">
            <w:r>
              <w:t>•</w:t>
            </w:r>
            <w:r w:rsidR="00E76F5A">
              <w:t xml:space="preserve"> </w:t>
            </w:r>
            <w:r>
              <w:t>Delete in all occurrences of field 90A: the Price the Percentage Type Code: DISC – Discount PREM – Premium</w:t>
            </w:r>
          </w:p>
          <w:p w14:paraId="182D0FFD" w14:textId="3D339A48" w:rsidR="006B3FA0" w:rsidRDefault="006B3FA0" w:rsidP="006B3FA0">
            <w:r>
              <w:t>•</w:t>
            </w:r>
            <w:r w:rsidR="00E76F5A">
              <w:t xml:space="preserve"> </w:t>
            </w:r>
            <w:r>
              <w:t>Delete in all occurrences of field 90B: the Amount Type Code: DISC – Discount PREM – Premium</w:t>
            </w:r>
          </w:p>
          <w:p w14:paraId="13CB243F" w14:textId="77777777" w:rsidR="006B3FA0" w:rsidRPr="00E76F5A" w:rsidRDefault="006B3FA0" w:rsidP="006B3FA0">
            <w:pPr>
              <w:rPr>
                <w:b/>
                <w:bCs/>
              </w:rPr>
            </w:pPr>
            <w:r w:rsidRPr="00E76F5A">
              <w:rPr>
                <w:b/>
                <w:bCs/>
              </w:rPr>
              <w:t>Changes to MT565</w:t>
            </w:r>
          </w:p>
          <w:p w14:paraId="1B1E1EA2" w14:textId="7280CA64" w:rsidR="006B3FA0" w:rsidRDefault="006B3FA0" w:rsidP="006B3FA0">
            <w:r>
              <w:t>•</w:t>
            </w:r>
            <w:r w:rsidR="00E76F5A">
              <w:t xml:space="preserve"> </w:t>
            </w:r>
            <w:r>
              <w:t>Delete in all occurrences of field 90A: the Price the Percentage Type Code: DISC – Discount PREM – Premium</w:t>
            </w:r>
          </w:p>
          <w:p w14:paraId="5F19350C" w14:textId="7E95E870" w:rsidR="006B3FA0" w:rsidRDefault="006B3FA0" w:rsidP="006B3FA0">
            <w:r>
              <w:t>•</w:t>
            </w:r>
            <w:r w:rsidR="00E76F5A">
              <w:t xml:space="preserve"> </w:t>
            </w:r>
            <w:r>
              <w:t>Delete in all occurrences of field 90B: the Amount Type Code: DISC – Discount PREM – Premium</w:t>
            </w:r>
          </w:p>
          <w:p w14:paraId="6E805AFD" w14:textId="2A88A240" w:rsidR="006B3FA0" w:rsidRDefault="006B3FA0" w:rsidP="006B3FA0">
            <w:r>
              <w:t>•</w:t>
            </w:r>
            <w:r w:rsidR="00E76F5A">
              <w:t xml:space="preserve"> </w:t>
            </w:r>
            <w:r>
              <w:t>Delete in mandatory seq. D – CAINST in field 90a: Price the following qualifiers INDC – Indicative Price MRKT – Market Price ISSU – Issue Price</w:t>
            </w:r>
          </w:p>
          <w:p w14:paraId="1E20D288" w14:textId="77777777" w:rsidR="001E14CB" w:rsidRDefault="001E14CB" w:rsidP="006B3FA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1E14CB" w14:paraId="57EF2259" w14:textId="77777777" w:rsidTr="001E14CB">
              <w:tc>
                <w:tcPr>
                  <w:tcW w:w="4354" w:type="dxa"/>
                  <w:shd w:val="clear" w:color="auto" w:fill="D9D9D9" w:themeFill="background1" w:themeFillShade="D9"/>
                </w:tcPr>
                <w:p w14:paraId="097A85C4" w14:textId="77777777" w:rsidR="001E14CB" w:rsidRDefault="001E14CB" w:rsidP="001E14CB">
                  <w:r>
                    <w:t>Short description</w:t>
                  </w:r>
                </w:p>
              </w:tc>
              <w:tc>
                <w:tcPr>
                  <w:tcW w:w="4355" w:type="dxa"/>
                  <w:shd w:val="clear" w:color="auto" w:fill="D9D9D9" w:themeFill="background1" w:themeFillShade="D9"/>
                </w:tcPr>
                <w:p w14:paraId="3C6A5FEF" w14:textId="77777777" w:rsidR="001E14CB" w:rsidRDefault="001E14CB" w:rsidP="001E14CB">
                  <w:r>
                    <w:t>Long description</w:t>
                  </w:r>
                </w:p>
              </w:tc>
            </w:tr>
            <w:tr w:rsidR="001E14CB" w14:paraId="12A0A14E" w14:textId="77777777" w:rsidTr="001E14CB">
              <w:tc>
                <w:tcPr>
                  <w:tcW w:w="4354" w:type="dxa"/>
                </w:tcPr>
                <w:p w14:paraId="0C0597F6" w14:textId="4632E424" w:rsidR="001E14CB" w:rsidRDefault="001E14CB" w:rsidP="001E14CB">
                  <w:r>
                    <w:t>Original Issue Discount (OID) Rate</w:t>
                  </w:r>
                </w:p>
              </w:tc>
              <w:tc>
                <w:tcPr>
                  <w:tcW w:w="4355" w:type="dxa"/>
                </w:tcPr>
                <w:p w14:paraId="4DA373DC" w14:textId="6C7049EB" w:rsidR="001E14CB" w:rsidRDefault="001E14CB" w:rsidP="001E14CB">
                  <w:r>
                    <w:t>Rate used to accrue original issue discount as interest income over the instrument’s term.</w:t>
                  </w:r>
                </w:p>
              </w:tc>
            </w:tr>
            <w:tr w:rsidR="001E14CB" w14:paraId="62A6C455" w14:textId="77777777" w:rsidTr="001E14CB">
              <w:tc>
                <w:tcPr>
                  <w:tcW w:w="4354" w:type="dxa"/>
                </w:tcPr>
                <w:p w14:paraId="22A43DB6" w14:textId="37B95F2C" w:rsidR="001E14CB" w:rsidRDefault="001E14CB" w:rsidP="001E14CB">
                  <w:r>
                    <w:t>Original Issue Premium (OIP) Rate</w:t>
                  </w:r>
                </w:p>
              </w:tc>
              <w:tc>
                <w:tcPr>
                  <w:tcW w:w="4355" w:type="dxa"/>
                </w:tcPr>
                <w:p w14:paraId="11E03D92" w14:textId="48E4AABB" w:rsidR="001E14CB" w:rsidRDefault="001E14CB" w:rsidP="001E14CB">
                  <w:r>
                    <w:t>Rate used to amortize original issue premium to offset interest income over the instrument’s term.</w:t>
                  </w:r>
                </w:p>
              </w:tc>
            </w:tr>
            <w:tr w:rsidR="001E14CB" w14:paraId="34F820B2" w14:textId="77777777" w:rsidTr="001E14CB">
              <w:tc>
                <w:tcPr>
                  <w:tcW w:w="4354" w:type="dxa"/>
                </w:tcPr>
                <w:p w14:paraId="176A91A2" w14:textId="77E8C4C1" w:rsidR="001E14CB" w:rsidRDefault="001E14CB" w:rsidP="001E14CB">
                  <w:r>
                    <w:t>Premium Amount</w:t>
                  </w:r>
                </w:p>
              </w:tc>
              <w:tc>
                <w:tcPr>
                  <w:tcW w:w="4355" w:type="dxa"/>
                </w:tcPr>
                <w:p w14:paraId="6E61B20A" w14:textId="52016DAC" w:rsidR="001E14CB" w:rsidRDefault="001E14CB" w:rsidP="001E14CB">
                  <w:r>
                    <w:t>Amount representing a contractual premium component</w:t>
                  </w:r>
                </w:p>
              </w:tc>
            </w:tr>
            <w:tr w:rsidR="001E14CB" w14:paraId="1EFF6DEF" w14:textId="77777777" w:rsidTr="001E14CB">
              <w:tc>
                <w:tcPr>
                  <w:tcW w:w="4354" w:type="dxa"/>
                </w:tcPr>
                <w:p w14:paraId="2E0B1845" w14:textId="70F1FA23" w:rsidR="001E14CB" w:rsidRDefault="001E14CB" w:rsidP="001E14CB">
                  <w:r>
                    <w:t>Premium Portion</w:t>
                  </w:r>
                </w:p>
              </w:tc>
              <w:tc>
                <w:tcPr>
                  <w:tcW w:w="4355" w:type="dxa"/>
                </w:tcPr>
                <w:p w14:paraId="7AAECD1B" w14:textId="760F1198" w:rsidR="001E14CB" w:rsidRDefault="001E14CB" w:rsidP="001E14CB">
                  <w:r>
                    <w:t>Rate relating to the underlying security for which a premium is distributed.</w:t>
                  </w:r>
                </w:p>
              </w:tc>
            </w:tr>
            <w:tr w:rsidR="001E14CB" w14:paraId="63CA460D" w14:textId="77777777" w:rsidTr="001E14CB">
              <w:tc>
                <w:tcPr>
                  <w:tcW w:w="4354" w:type="dxa"/>
                </w:tcPr>
                <w:p w14:paraId="3333E228" w14:textId="77777777" w:rsidR="001E14CB" w:rsidRDefault="001E14CB" w:rsidP="001E14CB">
                  <w:r>
                    <w:t>Original Issue Discount (OID) Amount</w:t>
                  </w:r>
                </w:p>
                <w:p w14:paraId="7E96D93D" w14:textId="77777777" w:rsidR="001E14CB" w:rsidRDefault="001E14CB" w:rsidP="001E14CB"/>
              </w:tc>
              <w:tc>
                <w:tcPr>
                  <w:tcW w:w="4355" w:type="dxa"/>
                </w:tcPr>
                <w:p w14:paraId="7C18F05E" w14:textId="357D4108" w:rsidR="001E14CB" w:rsidRDefault="001E14CB" w:rsidP="001E14CB">
                  <w:r>
                    <w:t>Amount of discount accrued on a debt instrument at issue</w:t>
                  </w:r>
                </w:p>
              </w:tc>
            </w:tr>
          </w:tbl>
          <w:p w14:paraId="724CDB00" w14:textId="77777777" w:rsidR="001E14CB" w:rsidRPr="001E14CB" w:rsidRDefault="001E14CB" w:rsidP="006B3FA0">
            <w:pPr>
              <w:rPr>
                <w:lang w:val="en-GB"/>
              </w:rPr>
            </w:pPr>
          </w:p>
          <w:p w14:paraId="5881DFB1" w14:textId="34B19F30" w:rsidR="00CA32F2" w:rsidRDefault="00CA32F2" w:rsidP="001E14CB"/>
        </w:tc>
      </w:tr>
    </w:tbl>
    <w:p w14:paraId="30E8AD7B" w14:textId="1D97DE77" w:rsidR="00271B6A" w:rsidRDefault="00921731" w:rsidP="00921731">
      <w:pPr>
        <w:pStyle w:val="Heading2"/>
        <w:numPr>
          <w:ilvl w:val="0"/>
          <w:numId w:val="0"/>
        </w:numPr>
        <w:tabs>
          <w:tab w:val="num" w:pos="1080"/>
        </w:tabs>
      </w:pPr>
      <w:bookmarkStart w:id="129" w:name="_Toc237969609"/>
      <w:r>
        <w:lastRenderedPageBreak/>
        <w:t>2.4.1</w:t>
      </w:r>
      <w:r w:rsidR="00271B6A">
        <w:t xml:space="preserve"> Analysis</w:t>
      </w:r>
      <w:bookmarkEnd w:id="129"/>
    </w:p>
    <w:p w14:paraId="69540BA4" w14:textId="77777777" w:rsidR="00271B6A" w:rsidRPr="00211201" w:rsidRDefault="00271B6A" w:rsidP="00271B6A">
      <w:pPr>
        <w:rPr>
          <w:sz w:val="32"/>
          <w:szCs w:val="32"/>
        </w:rPr>
      </w:pPr>
      <w:r w:rsidRPr="00211201">
        <w:rPr>
          <w:b/>
          <w:sz w:val="32"/>
          <w:szCs w:val="32"/>
        </w:rPr>
        <w:t>Standards Illustration</w:t>
      </w:r>
    </w:p>
    <w:p w14:paraId="584F891D" w14:textId="2148781E" w:rsidR="00271B6A" w:rsidRDefault="00271B6A" w:rsidP="00B05008">
      <w:pPr>
        <w:pStyle w:val="Heading3"/>
        <w:numPr>
          <w:ilvl w:val="3"/>
          <w:numId w:val="48"/>
        </w:numPr>
      </w:pPr>
      <w:bookmarkStart w:id="130" w:name="_Toc237969610"/>
      <w:r w:rsidRPr="009711D7">
        <w:t>ISO 15022 Illustration</w:t>
      </w:r>
      <w:bookmarkEnd w:id="130"/>
    </w:p>
    <w:p w14:paraId="36953600" w14:textId="77777777" w:rsidR="00FF2839" w:rsidRPr="00245DC0" w:rsidRDefault="00FF2839" w:rsidP="00FF2839">
      <w:pPr>
        <w:rPr>
          <w:b/>
          <w:sz w:val="28"/>
          <w:szCs w:val="28"/>
        </w:rPr>
      </w:pPr>
      <w:r w:rsidRPr="00245DC0">
        <w:rPr>
          <w:b/>
          <w:sz w:val="28"/>
          <w:szCs w:val="28"/>
        </w:rPr>
        <w:t>MT 564 Field Specifications</w:t>
      </w:r>
    </w:p>
    <w:p w14:paraId="7E4C0502" w14:textId="39CBA265" w:rsidR="00271B6A" w:rsidRPr="00B902FB" w:rsidRDefault="00290CB2" w:rsidP="00B902FB">
      <w:r>
        <w:rPr>
          <w:b/>
        </w:rPr>
        <w:t xml:space="preserve">A. </w:t>
      </w:r>
      <w:r w:rsidR="00271B6A">
        <w:rPr>
          <w:b/>
        </w:rPr>
        <w:t xml:space="preserve">In MT 564, in sequence </w:t>
      </w:r>
      <w:r>
        <w:rPr>
          <w:b/>
        </w:rPr>
        <w:t>B1</w:t>
      </w:r>
      <w:r w:rsidR="00271B6A">
        <w:rPr>
          <w:b/>
        </w:rPr>
        <w:t xml:space="preserve">, add </w:t>
      </w:r>
      <w:r w:rsidR="00C656A7">
        <w:rPr>
          <w:b/>
        </w:rPr>
        <w:t>field</w:t>
      </w:r>
      <w:r w:rsidR="00B4684E">
        <w:rPr>
          <w:b/>
        </w:rPr>
        <w:t xml:space="preserve"> :90a: Price, defined as O/R </w:t>
      </w:r>
      <w:r w:rsidR="00CF4211">
        <w:rPr>
          <w:b/>
        </w:rPr>
        <w:t>with</w:t>
      </w:r>
      <w:r w:rsidR="00D9010F">
        <w:rPr>
          <w:b/>
        </w:rPr>
        <w:t xml:space="preserve"> </w:t>
      </w:r>
      <w:r w:rsidR="00CF4211">
        <w:rPr>
          <w:b/>
        </w:rPr>
        <w:t>qualifier</w:t>
      </w:r>
      <w:r w:rsidR="008078EC">
        <w:rPr>
          <w:b/>
        </w:rPr>
        <w:t xml:space="preserve"> IS</w:t>
      </w:r>
      <w:r w:rsidR="009829D2">
        <w:rPr>
          <w:b/>
        </w:rPr>
        <w:t>SU</w:t>
      </w:r>
      <w:r w:rsidR="008078EC">
        <w:rPr>
          <w:b/>
        </w:rPr>
        <w:t xml:space="preserve"> </w:t>
      </w:r>
      <w:r w:rsidR="00543DA8">
        <w:rPr>
          <w:b/>
        </w:rPr>
        <w:t>and format options A and B</w:t>
      </w:r>
      <w:r w:rsidR="005C0814">
        <w:rPr>
          <w:b/>
        </w:rPr>
        <w:t xml:space="preserve">, as </w:t>
      </w:r>
      <w:r w:rsidR="00512EFC">
        <w:rPr>
          <w:b/>
        </w:rPr>
        <w:t xml:space="preserve">described and </w:t>
      </w:r>
      <w:r w:rsidR="005C0814">
        <w:rPr>
          <w:b/>
        </w:rPr>
        <w:t>illustrated below</w:t>
      </w:r>
      <w:r w:rsidR="004C6345">
        <w:rPr>
          <w:b/>
        </w:rPr>
        <w:t>:</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2"/>
        <w:gridCol w:w="527"/>
        <w:gridCol w:w="880"/>
        <w:gridCol w:w="1470"/>
        <w:gridCol w:w="2453"/>
        <w:gridCol w:w="1672"/>
        <w:gridCol w:w="764"/>
      </w:tblGrid>
      <w:tr w:rsidR="00B902FB" w:rsidRPr="00B902FB" w14:paraId="17AC6D4C"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DDCB8DA" w14:textId="77777777" w:rsidR="00B902FB" w:rsidRPr="00B902FB" w:rsidRDefault="00B902FB" w:rsidP="00B902FB">
            <w:pPr>
              <w:spacing w:before="0" w:after="0"/>
              <w:rPr>
                <w:lang w:val="en-US"/>
              </w:rPr>
            </w:pPr>
            <w:r w:rsidRPr="00B902FB">
              <w:rPr>
                <w:lang w:val="en-US"/>
              </w:rPr>
              <w:t>Optional Subsequence B1 Financial Instrument Attributes</w:t>
            </w:r>
          </w:p>
        </w:tc>
      </w:tr>
      <w:tr w:rsidR="00B902FB" w:rsidRPr="00B902FB" w14:paraId="55D0A936"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CE9B7E1" w14:textId="7763DADA" w:rsidR="00B902FB" w:rsidRPr="00B902FB" w:rsidRDefault="00B902FB" w:rsidP="00B902FB">
            <w:pPr>
              <w:spacing w:before="0" w:after="0"/>
              <w:rPr>
                <w:lang w:val="en-US"/>
              </w:rPr>
            </w:pPr>
            <w:r w:rsidRPr="00B902FB">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D400037" w14:textId="38929146" w:rsidR="00B902FB" w:rsidRPr="00B902FB" w:rsidRDefault="00B902FB" w:rsidP="00B902FB">
            <w:pPr>
              <w:spacing w:before="0" w:after="0"/>
              <w:rPr>
                <w:lang w:val="en-US"/>
              </w:rPr>
            </w:pPr>
            <w:r w:rsidRPr="00B902FB">
              <w:rPr>
                <w:lang w:val="en-US"/>
              </w:rPr>
              <w:t>16R</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B5510C6" w14:textId="3E2B74C6" w:rsidR="00B902FB" w:rsidRPr="00B902FB" w:rsidRDefault="00B902FB" w:rsidP="00B902FB">
            <w:pPr>
              <w:spacing w:before="0" w:after="0"/>
              <w:rPr>
                <w:lang w:val="en-US"/>
              </w:rPr>
            </w:pPr>
            <w:r w:rsidRPr="00B902FB">
              <w:rPr>
                <w:lang w:val="en-US"/>
              </w:rPr>
              <w:t> </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6971711E" w14:textId="00057383" w:rsidR="00B902FB" w:rsidRPr="00B902FB" w:rsidRDefault="00B902FB" w:rsidP="00B902FB">
            <w:pPr>
              <w:spacing w:before="0" w:after="0"/>
              <w:rPr>
                <w:lang w:val="en-US"/>
              </w:rPr>
            </w:pPr>
            <w:r w:rsidRPr="00B902FB">
              <w:rPr>
                <w:lang w:val="en-US"/>
              </w:rPr>
              <w:t> </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400D6909" w14:textId="7B3A97E7" w:rsidR="00B902FB" w:rsidRPr="00B902FB" w:rsidRDefault="00B902FB" w:rsidP="00B902FB">
            <w:pPr>
              <w:spacing w:before="0" w:after="0"/>
              <w:rPr>
                <w:lang w:val="en-US"/>
              </w:rPr>
            </w:pPr>
            <w:r w:rsidRPr="00B902FB">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D834FA4" w14:textId="6E4F228B" w:rsidR="00B902FB" w:rsidRPr="00B902FB" w:rsidRDefault="00B902FB" w:rsidP="00B902FB">
            <w:pPr>
              <w:spacing w:before="0" w:after="0"/>
              <w:rPr>
                <w:lang w:val="en-US"/>
              </w:rPr>
            </w:pPr>
            <w:r w:rsidRPr="00B902FB">
              <w:rPr>
                <w:lang w:val="en-US"/>
              </w:rPr>
              <w:t>FIA</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11932A76" w14:textId="2A51D50A" w:rsidR="00B902FB" w:rsidRPr="00B902FB" w:rsidRDefault="00B902FB" w:rsidP="00B902FB">
            <w:pPr>
              <w:spacing w:before="0" w:after="0"/>
              <w:rPr>
                <w:lang w:val="en-US"/>
              </w:rPr>
            </w:pPr>
            <w:r w:rsidRPr="00B902FB">
              <w:rPr>
                <w:lang w:val="en-US"/>
              </w:rPr>
              <w:t> 20</w:t>
            </w:r>
          </w:p>
        </w:tc>
      </w:tr>
      <w:tr w:rsidR="00B902FB" w:rsidRPr="00B902FB" w14:paraId="6B20785E"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0F86D3C" w14:textId="14AA3620"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58370DD" w14:textId="6D430066" w:rsidR="00B902FB" w:rsidRPr="00B902FB" w:rsidRDefault="00B902FB" w:rsidP="00B902FB">
            <w:pPr>
              <w:spacing w:before="0" w:after="0"/>
              <w:rPr>
                <w:lang w:val="en-US"/>
              </w:rPr>
            </w:pPr>
            <w:r w:rsidRPr="00B902FB">
              <w:rPr>
                <w:lang w:val="en-US"/>
              </w:rPr>
              <w:t>94B</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6E8D8E7F" w14:textId="57F291B3" w:rsidR="00B902FB" w:rsidRPr="00B902FB" w:rsidRDefault="00B902FB" w:rsidP="00B902FB">
            <w:pPr>
              <w:spacing w:before="0" w:after="0"/>
              <w:rPr>
                <w:lang w:val="en-US"/>
              </w:rPr>
            </w:pPr>
            <w:r w:rsidRPr="00B902FB">
              <w:rPr>
                <w:lang w:val="en-US"/>
              </w:rPr>
              <w:t>PLIS</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7A09187" w14:textId="61C1A695" w:rsidR="00B902FB" w:rsidRPr="00B902FB" w:rsidRDefault="00B902FB" w:rsidP="00B902FB">
            <w:pPr>
              <w:spacing w:before="0" w:after="0"/>
              <w:rPr>
                <w:lang w:val="en-US"/>
              </w:rPr>
            </w:pPr>
            <w:r w:rsidRPr="00B902FB">
              <w:rPr>
                <w:lang w:val="en-US"/>
              </w:rPr>
              <w:t>Place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75FBB764" w14:textId="54651697" w:rsidR="00B902FB" w:rsidRPr="00B902FB" w:rsidRDefault="00B902FB" w:rsidP="00B902FB">
            <w:pPr>
              <w:spacing w:before="0" w:after="0"/>
              <w:rPr>
                <w:lang w:val="en-US"/>
              </w:rPr>
            </w:pPr>
            <w:r w:rsidRPr="00B902FB">
              <w:rPr>
                <w:lang w:val="en-US"/>
              </w:rPr>
              <w:t>Place of Listing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4B75EE1" w14:textId="77F44CA1" w:rsidR="00B902FB" w:rsidRPr="00B902FB" w:rsidRDefault="00B902FB" w:rsidP="00B902FB">
            <w:pPr>
              <w:spacing w:before="0" w:after="0"/>
              <w:rPr>
                <w:lang w:val="en-US"/>
              </w:rPr>
            </w:pPr>
            <w:r w:rsidRPr="00B902FB">
              <w:rPr>
                <w:lang w:val="en-US"/>
              </w:rPr>
              <w:t>:</w:t>
            </w:r>
            <w:proofErr w:type="gramStart"/>
            <w:r w:rsidRPr="00B902FB">
              <w:rPr>
                <w:lang w:val="en-US"/>
              </w:rPr>
              <w:t>4!c</w:t>
            </w:r>
            <w:proofErr w:type="gramEnd"/>
            <w:r w:rsidRPr="00B902FB">
              <w:rPr>
                <w:lang w:val="en-US"/>
              </w:rPr>
              <w:t>/[8c]/</w:t>
            </w:r>
            <w:proofErr w:type="gramStart"/>
            <w:r w:rsidRPr="00B902FB">
              <w:rPr>
                <w:lang w:val="en-US"/>
              </w:rPr>
              <w:t>4!c</w:t>
            </w:r>
            <w:proofErr w:type="gramEnd"/>
            <w:r w:rsidRPr="00B902FB">
              <w:rPr>
                <w:lang w:val="en-US"/>
              </w:rPr>
              <w:t>[/30x]</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19BFB8C7" w14:textId="0C3EC4E8" w:rsidR="00B902FB" w:rsidRPr="00B902FB" w:rsidRDefault="00B902FB" w:rsidP="00B902FB">
            <w:pPr>
              <w:spacing w:before="0" w:after="0"/>
              <w:rPr>
                <w:lang w:val="en-US"/>
              </w:rPr>
            </w:pPr>
            <w:r w:rsidRPr="00B902FB">
              <w:rPr>
                <w:lang w:val="en-US"/>
              </w:rPr>
              <w:t> 21</w:t>
            </w:r>
          </w:p>
        </w:tc>
      </w:tr>
      <w:tr w:rsidR="00B902FB" w:rsidRPr="00B902FB" w14:paraId="54EB3F92"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57B69254" w14:textId="73B4188B"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21874D0" w14:textId="6D67379C" w:rsidR="00B902FB" w:rsidRPr="00B902FB" w:rsidRDefault="00B902FB" w:rsidP="00B902FB">
            <w:pPr>
              <w:spacing w:before="0" w:after="0"/>
              <w:rPr>
                <w:lang w:val="en-US"/>
              </w:rPr>
            </w:pPr>
            <w:r w:rsidRPr="00B902FB">
              <w:rPr>
                <w:lang w:val="en-US"/>
              </w:rPr>
              <w:t>22F</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4F46104D" w14:textId="1AD7536B" w:rsidR="00B902FB" w:rsidRPr="00B902FB" w:rsidRDefault="00B902FB" w:rsidP="00B902FB">
            <w:pPr>
              <w:spacing w:before="0" w:after="0"/>
              <w:rPr>
                <w:lang w:val="en-US"/>
              </w:rPr>
            </w:pPr>
            <w:r w:rsidRPr="00B902FB">
              <w:rPr>
                <w:lang w:val="en-US"/>
              </w:rPr>
              <w:t>MICO</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DEC316A" w14:textId="3E878AB4" w:rsidR="00B902FB" w:rsidRPr="00B902FB" w:rsidRDefault="00B902FB" w:rsidP="00B902FB">
            <w:pPr>
              <w:spacing w:before="0" w:after="0"/>
              <w:rPr>
                <w:lang w:val="en-US"/>
              </w:rPr>
            </w:pPr>
            <w:r w:rsidRPr="00B902FB">
              <w:rPr>
                <w:lang w:val="en-US"/>
              </w:rPr>
              <w:t>Indicator</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7930885F" w14:textId="063FADAB" w:rsidR="00B902FB" w:rsidRPr="00B902FB" w:rsidRDefault="00B902FB" w:rsidP="00B902FB">
            <w:pPr>
              <w:spacing w:before="0" w:after="0"/>
              <w:rPr>
                <w:lang w:val="en-US"/>
              </w:rPr>
            </w:pPr>
            <w:r w:rsidRPr="00B902FB">
              <w:rPr>
                <w:lang w:val="en-US"/>
              </w:rPr>
              <w:t>Method of Interest Computation Indicator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5EC8EAF" w14:textId="2BABADA1" w:rsidR="00B902FB" w:rsidRPr="00B902FB" w:rsidRDefault="00B902FB" w:rsidP="00B902FB">
            <w:pPr>
              <w:spacing w:before="0" w:after="0"/>
              <w:rPr>
                <w:lang w:val="en-US"/>
              </w:rPr>
            </w:pPr>
            <w:r w:rsidRPr="00B902FB">
              <w:rPr>
                <w:lang w:val="en-US"/>
              </w:rPr>
              <w:t>:</w:t>
            </w:r>
            <w:proofErr w:type="gramStart"/>
            <w:r w:rsidRPr="00B902FB">
              <w:rPr>
                <w:lang w:val="en-US"/>
              </w:rPr>
              <w:t>4!c</w:t>
            </w:r>
            <w:proofErr w:type="gramEnd"/>
            <w:r w:rsidRPr="00B902FB">
              <w:rPr>
                <w:lang w:val="en-US"/>
              </w:rPr>
              <w:t>/[8c]/</w:t>
            </w:r>
            <w:proofErr w:type="gramStart"/>
            <w:r w:rsidRPr="00B902FB">
              <w:rPr>
                <w:lang w:val="en-US"/>
              </w:rPr>
              <w:t>4!c</w:t>
            </w:r>
            <w:proofErr w:type="gramEnd"/>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F2AB83F" w14:textId="07CE526E" w:rsidR="00B902FB" w:rsidRPr="00B902FB" w:rsidRDefault="00B902FB" w:rsidP="00B902FB">
            <w:pPr>
              <w:spacing w:before="0" w:after="0"/>
              <w:rPr>
                <w:lang w:val="en-US"/>
              </w:rPr>
            </w:pPr>
            <w:r w:rsidRPr="00B902FB">
              <w:rPr>
                <w:lang w:val="en-US"/>
              </w:rPr>
              <w:t> 22</w:t>
            </w:r>
          </w:p>
        </w:tc>
      </w:tr>
      <w:tr w:rsidR="00B902FB" w:rsidRPr="00B902FB" w14:paraId="7DC162D1"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5FF2B973" w14:textId="07492F94" w:rsidR="00B902FB" w:rsidRPr="00B902FB" w:rsidRDefault="00B902FB" w:rsidP="00B902FB">
            <w:pPr>
              <w:spacing w:before="0" w:after="0"/>
              <w:rPr>
                <w:lang w:val="en-US"/>
              </w:rPr>
            </w:pPr>
            <w:r w:rsidRPr="00B902FB">
              <w:rPr>
                <w:lang w:val="en-US"/>
              </w:rPr>
              <w:t>-----&gt;</w:t>
            </w:r>
          </w:p>
        </w:tc>
      </w:tr>
      <w:tr w:rsidR="00B902FB" w:rsidRPr="00B902FB" w14:paraId="2F2EF58E"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7EF8D74B" w14:textId="07B709B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2B6863B0" w14:textId="7B1382D0" w:rsidR="00B902FB" w:rsidRPr="00B902FB" w:rsidRDefault="00B902FB" w:rsidP="00B902FB">
            <w:pPr>
              <w:spacing w:before="0" w:after="0"/>
              <w:rPr>
                <w:lang w:val="en-US"/>
              </w:rPr>
            </w:pPr>
            <w:r w:rsidRPr="00B902FB">
              <w:rPr>
                <w:lang w:val="en-US"/>
              </w:rPr>
              <w:t>12a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EC53220" w14:textId="31F2E4C5" w:rsidR="00B902FB" w:rsidRPr="00B902FB" w:rsidRDefault="00B902FB" w:rsidP="00B902FB">
            <w:pPr>
              <w:spacing w:before="0" w:after="0"/>
              <w:rPr>
                <w:lang w:val="en-US"/>
              </w:rPr>
            </w:pPr>
            <w:proofErr w:type="gramStart"/>
            <w:r w:rsidRPr="00B902FB">
              <w:rPr>
                <w:lang w:val="en-US"/>
              </w:rPr>
              <w:t>4!c</w:t>
            </w:r>
            <w:proofErr w:type="gramEnd"/>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E20D1A3" w14:textId="354799C2" w:rsidR="00B902FB" w:rsidRPr="00B902FB" w:rsidRDefault="00B902FB" w:rsidP="00B902FB">
            <w:pPr>
              <w:spacing w:before="0" w:after="0"/>
              <w:rPr>
                <w:lang w:val="en-US"/>
              </w:rPr>
            </w:pPr>
            <w:r w:rsidRPr="00B902FB">
              <w:rPr>
                <w:lang w:val="en-US"/>
              </w:rPr>
              <w:t>Type of Financial Instrument</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5C173627" w14:textId="4503446E"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01854B24" w14:textId="3C8521FC" w:rsidR="00B902FB" w:rsidRPr="00B902FB" w:rsidRDefault="00B902FB" w:rsidP="00B902FB">
            <w:pPr>
              <w:spacing w:before="0" w:after="0"/>
              <w:rPr>
                <w:lang w:val="en-US"/>
              </w:rPr>
            </w:pPr>
            <w:r w:rsidRPr="00B902FB">
              <w:rPr>
                <w:lang w:val="en-US"/>
              </w:rPr>
              <w:t>A, B, or C</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71A056CD" w14:textId="44835ED0" w:rsidR="00B902FB" w:rsidRPr="00B902FB" w:rsidRDefault="00B902FB" w:rsidP="00B902FB">
            <w:pPr>
              <w:spacing w:before="0" w:after="0"/>
              <w:rPr>
                <w:lang w:val="en-US"/>
              </w:rPr>
            </w:pPr>
            <w:r w:rsidRPr="00B902FB">
              <w:rPr>
                <w:lang w:val="en-US"/>
              </w:rPr>
              <w:t> 23</w:t>
            </w:r>
          </w:p>
        </w:tc>
      </w:tr>
      <w:tr w:rsidR="00B902FB" w:rsidRPr="00B902FB" w14:paraId="057F6B6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378F0A00" w14:textId="5DBD8470" w:rsidR="00B902FB" w:rsidRPr="00B902FB" w:rsidRDefault="00B902FB" w:rsidP="00B902FB">
            <w:pPr>
              <w:spacing w:before="0" w:after="0"/>
              <w:rPr>
                <w:lang w:val="en-US"/>
              </w:rPr>
            </w:pPr>
            <w:r w:rsidRPr="00B902FB">
              <w:rPr>
                <w:lang w:val="en-US"/>
              </w:rPr>
              <w:t>-----|</w:t>
            </w:r>
          </w:p>
        </w:tc>
      </w:tr>
      <w:tr w:rsidR="00B902FB" w:rsidRPr="00B902FB" w14:paraId="32FB78EA"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0449351B" w14:textId="77BD57F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786EDA2" w14:textId="60538C4F" w:rsidR="00B902FB" w:rsidRPr="00B902FB" w:rsidRDefault="00B902FB" w:rsidP="00B902FB">
            <w:pPr>
              <w:spacing w:before="0" w:after="0"/>
              <w:rPr>
                <w:lang w:val="en-US"/>
              </w:rPr>
            </w:pPr>
            <w:r w:rsidRPr="00B902FB">
              <w:rPr>
                <w:lang w:val="en-US"/>
              </w:rPr>
              <w:t>11A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E570264" w14:textId="1C200D99" w:rsidR="00B902FB" w:rsidRPr="00B902FB" w:rsidRDefault="00B902FB" w:rsidP="00B902FB">
            <w:pPr>
              <w:spacing w:before="0" w:after="0"/>
              <w:rPr>
                <w:lang w:val="en-US"/>
              </w:rPr>
            </w:pPr>
            <w:r w:rsidRPr="00B902FB">
              <w:rPr>
                <w:lang w:val="en-US"/>
              </w:rPr>
              <w:t>DENO</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B03AC6A" w14:textId="5D79616B" w:rsidR="00B902FB" w:rsidRPr="00B902FB" w:rsidRDefault="00B902FB" w:rsidP="00B902FB">
            <w:pPr>
              <w:spacing w:before="0" w:after="0"/>
              <w:rPr>
                <w:lang w:val="en-US"/>
              </w:rPr>
            </w:pPr>
            <w:r w:rsidRPr="00B902FB">
              <w:rPr>
                <w:lang w:val="en-US"/>
              </w:rPr>
              <w:t>Currency</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66FA4289" w14:textId="75C00F3A" w:rsidR="00B902FB" w:rsidRPr="00B902FB" w:rsidRDefault="00B902FB" w:rsidP="00B902FB">
            <w:pPr>
              <w:spacing w:before="0" w:after="0"/>
              <w:rPr>
                <w:lang w:val="en-US"/>
              </w:rPr>
            </w:pPr>
            <w:r w:rsidRPr="00B902FB">
              <w:rPr>
                <w:lang w:val="en-US"/>
              </w:rPr>
              <w:t>Currency of Denomination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9D76E6B" w14:textId="57921632" w:rsidR="00B902FB" w:rsidRPr="00B902FB" w:rsidRDefault="00B902FB" w:rsidP="00B902FB">
            <w:pPr>
              <w:spacing w:before="0" w:after="0"/>
              <w:rPr>
                <w:lang w:val="en-US"/>
              </w:rPr>
            </w:pPr>
            <w:r w:rsidRPr="00B902FB">
              <w:rPr>
                <w:lang w:val="en-US"/>
              </w:rPr>
              <w:t>:</w:t>
            </w:r>
            <w:proofErr w:type="gramStart"/>
            <w:r w:rsidRPr="00B902FB">
              <w:rPr>
                <w:lang w:val="en-US"/>
              </w:rPr>
              <w:t>4!c</w:t>
            </w:r>
            <w:proofErr w:type="gramEnd"/>
            <w:r w:rsidRPr="00B902FB">
              <w:rPr>
                <w:lang w:val="en-US"/>
              </w:rPr>
              <w:t>//</w:t>
            </w:r>
            <w:proofErr w:type="gramStart"/>
            <w:r w:rsidRPr="00B902FB">
              <w:rPr>
                <w:lang w:val="en-US"/>
              </w:rPr>
              <w:t>3!a</w:t>
            </w:r>
            <w:proofErr w:type="gramEnd"/>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48B3C0E2" w14:textId="3B67FE1C" w:rsidR="00B902FB" w:rsidRPr="00B902FB" w:rsidRDefault="00B902FB" w:rsidP="00B902FB">
            <w:pPr>
              <w:spacing w:before="0" w:after="0"/>
              <w:rPr>
                <w:lang w:val="en-US"/>
              </w:rPr>
            </w:pPr>
            <w:r w:rsidRPr="00B902FB">
              <w:rPr>
                <w:lang w:val="en-US"/>
              </w:rPr>
              <w:t> 24</w:t>
            </w:r>
          </w:p>
        </w:tc>
      </w:tr>
      <w:tr w:rsidR="00B902FB" w:rsidRPr="00B902FB" w14:paraId="503506AD"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45A888A" w14:textId="5127AE07" w:rsidR="00B902FB" w:rsidRPr="00B902FB" w:rsidRDefault="00B902FB" w:rsidP="00B902FB">
            <w:pPr>
              <w:spacing w:before="0" w:after="0"/>
              <w:rPr>
                <w:lang w:val="en-US"/>
              </w:rPr>
            </w:pPr>
            <w:r w:rsidRPr="00B902FB">
              <w:rPr>
                <w:lang w:val="en-US"/>
              </w:rPr>
              <w:t>-----&gt;</w:t>
            </w:r>
          </w:p>
        </w:tc>
      </w:tr>
      <w:tr w:rsidR="00B902FB" w:rsidRPr="00B902FB" w14:paraId="0A741E9D"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1D4DEE18" w14:textId="761EFF83"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1B3E0FD" w14:textId="1CD0CB70" w:rsidR="00B902FB" w:rsidRPr="00B902FB" w:rsidRDefault="00B902FB" w:rsidP="00B902FB">
            <w:pPr>
              <w:spacing w:before="0" w:after="0"/>
              <w:rPr>
                <w:lang w:val="en-US"/>
              </w:rPr>
            </w:pPr>
            <w:r w:rsidRPr="00B902FB">
              <w:rPr>
                <w:lang w:val="en-US"/>
              </w:rPr>
              <w:t>98A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7CCB34AE" w14:textId="03338FCA" w:rsidR="00B902FB" w:rsidRPr="00B902FB" w:rsidRDefault="00B902FB" w:rsidP="00B902FB">
            <w:pPr>
              <w:spacing w:before="0" w:after="0"/>
              <w:rPr>
                <w:lang w:val="en-US"/>
              </w:rPr>
            </w:pPr>
            <w:proofErr w:type="gramStart"/>
            <w:r w:rsidRPr="00B902FB">
              <w:rPr>
                <w:lang w:val="en-US"/>
              </w:rPr>
              <w:t>4!c</w:t>
            </w:r>
            <w:proofErr w:type="gramEnd"/>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1AB0F132" w14:textId="23A9C4FD" w:rsidR="00B902FB" w:rsidRPr="00B902FB" w:rsidRDefault="00B902FB" w:rsidP="00B902FB">
            <w:pPr>
              <w:spacing w:before="0" w:after="0"/>
              <w:rPr>
                <w:lang w:val="en-US"/>
              </w:rPr>
            </w:pPr>
            <w:r w:rsidRPr="00B902FB">
              <w:rPr>
                <w:lang w:val="en-US"/>
              </w:rPr>
              <w:t>Date/Time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1121D9EB" w14:textId="19B9CDAB"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AB1BC2D" w14:textId="79425208" w:rsidR="00B902FB" w:rsidRPr="00B902FB" w:rsidRDefault="00B902FB" w:rsidP="00B902FB">
            <w:pPr>
              <w:spacing w:before="0" w:after="0"/>
              <w:rPr>
                <w:lang w:val="en-US"/>
              </w:rPr>
            </w:pPr>
            <w:r w:rsidRPr="00B902FB">
              <w:rPr>
                <w:lang w:val="en-US"/>
              </w:rPr>
              <w:t>:</w:t>
            </w:r>
            <w:proofErr w:type="gramStart"/>
            <w:r w:rsidRPr="00B902FB">
              <w:rPr>
                <w:lang w:val="en-US"/>
              </w:rPr>
              <w:t>4!c</w:t>
            </w:r>
            <w:proofErr w:type="gramEnd"/>
            <w:r w:rsidRPr="00B902FB">
              <w:rPr>
                <w:lang w:val="en-US"/>
              </w:rPr>
              <w:t>//</w:t>
            </w:r>
            <w:proofErr w:type="gramStart"/>
            <w:r w:rsidRPr="00B902FB">
              <w:rPr>
                <w:lang w:val="en-US"/>
              </w:rPr>
              <w:t>8!n</w:t>
            </w:r>
            <w:proofErr w:type="gramEnd"/>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F8CDFD7" w14:textId="476C6011" w:rsidR="00B902FB" w:rsidRPr="00B902FB" w:rsidRDefault="00B902FB" w:rsidP="00B902FB">
            <w:pPr>
              <w:spacing w:before="0" w:after="0"/>
              <w:rPr>
                <w:lang w:val="en-US"/>
              </w:rPr>
            </w:pPr>
            <w:r w:rsidRPr="00B902FB">
              <w:rPr>
                <w:lang w:val="en-US"/>
              </w:rPr>
              <w:t> 25</w:t>
            </w:r>
          </w:p>
        </w:tc>
      </w:tr>
      <w:tr w:rsidR="00B902FB" w:rsidRPr="00B902FB" w14:paraId="2A7904C7"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3C728E8" w14:textId="7C383D1E" w:rsidR="00B902FB" w:rsidRPr="00B902FB" w:rsidRDefault="00B902FB" w:rsidP="00B902FB">
            <w:pPr>
              <w:spacing w:before="0" w:after="0"/>
              <w:rPr>
                <w:lang w:val="en-US"/>
              </w:rPr>
            </w:pPr>
            <w:r w:rsidRPr="00B902FB">
              <w:rPr>
                <w:lang w:val="en-US"/>
              </w:rPr>
              <w:t>-----|</w:t>
            </w:r>
          </w:p>
        </w:tc>
      </w:tr>
      <w:tr w:rsidR="00B902FB" w:rsidRPr="00B902FB" w14:paraId="7BD34CDE"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FB91E7B" w14:textId="69C6AB0F" w:rsidR="00B902FB" w:rsidRPr="00B902FB" w:rsidRDefault="00B902FB" w:rsidP="00B902FB">
            <w:pPr>
              <w:spacing w:before="0" w:after="0"/>
              <w:rPr>
                <w:lang w:val="en-US"/>
              </w:rPr>
            </w:pPr>
            <w:r w:rsidRPr="00B902FB">
              <w:rPr>
                <w:lang w:val="en-US"/>
              </w:rPr>
              <w:t>-----&gt;</w:t>
            </w:r>
          </w:p>
        </w:tc>
      </w:tr>
      <w:tr w:rsidR="00B902FB" w:rsidRPr="00B902FB" w14:paraId="3224A5E1"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7438C7F9" w14:textId="6222A65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15C87E1" w14:textId="416CFD7A" w:rsidR="00B902FB" w:rsidRPr="00B902FB" w:rsidRDefault="00B902FB" w:rsidP="00B902FB">
            <w:pPr>
              <w:spacing w:before="0" w:after="0"/>
              <w:rPr>
                <w:lang w:val="en-US"/>
              </w:rPr>
            </w:pPr>
            <w:r w:rsidRPr="00B902FB">
              <w:rPr>
                <w:lang w:val="en-US"/>
              </w:rPr>
              <w:t>92a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15D59649" w14:textId="656D882C" w:rsidR="00B902FB" w:rsidRPr="00B902FB" w:rsidRDefault="00B902FB" w:rsidP="00B902FB">
            <w:pPr>
              <w:spacing w:before="0" w:after="0"/>
              <w:rPr>
                <w:lang w:val="en-US"/>
              </w:rPr>
            </w:pPr>
            <w:proofErr w:type="gramStart"/>
            <w:r w:rsidRPr="00B902FB">
              <w:rPr>
                <w:lang w:val="en-US"/>
              </w:rPr>
              <w:t>4!c</w:t>
            </w:r>
            <w:proofErr w:type="gramEnd"/>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3DF3364D" w14:textId="324D75DF" w:rsidR="00B902FB" w:rsidRPr="00B902FB" w:rsidRDefault="00B902FB" w:rsidP="00B902FB">
            <w:pPr>
              <w:spacing w:before="0" w:after="0"/>
              <w:rPr>
                <w:lang w:val="en-US"/>
              </w:rPr>
            </w:pPr>
            <w:r w:rsidRPr="00B902FB">
              <w:rPr>
                <w:lang w:val="en-US"/>
              </w:rPr>
              <w:t>Rate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36770243" w14:textId="4CF26343"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0E9E9976" w14:textId="62423263" w:rsidR="00B902FB" w:rsidRPr="00B902FB" w:rsidRDefault="00B902FB" w:rsidP="00B902FB">
            <w:pPr>
              <w:spacing w:before="0" w:after="0"/>
              <w:rPr>
                <w:lang w:val="en-US"/>
              </w:rPr>
            </w:pPr>
            <w:r w:rsidRPr="00B902FB">
              <w:rPr>
                <w:lang w:val="en-US"/>
              </w:rPr>
              <w:t>A, D, or K</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75720487" w14:textId="38CBD0F9" w:rsidR="00B902FB" w:rsidRPr="00B902FB" w:rsidRDefault="00B902FB" w:rsidP="00B902FB">
            <w:pPr>
              <w:spacing w:before="0" w:after="0"/>
              <w:rPr>
                <w:lang w:val="en-US"/>
              </w:rPr>
            </w:pPr>
            <w:r w:rsidRPr="00B902FB">
              <w:rPr>
                <w:lang w:val="en-US"/>
              </w:rPr>
              <w:t> 26</w:t>
            </w:r>
          </w:p>
        </w:tc>
      </w:tr>
      <w:tr w:rsidR="008D1199" w:rsidRPr="00B902FB" w14:paraId="2FD9EBC6"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FCFBF32" w14:textId="5636C72C" w:rsidR="008D1199" w:rsidRPr="008D1199" w:rsidRDefault="008D1199" w:rsidP="00B902FB">
            <w:pPr>
              <w:spacing w:before="0" w:after="0"/>
              <w:rPr>
                <w:b/>
                <w:bCs/>
                <w:color w:val="0000FF"/>
                <w:lang w:val="en-US"/>
              </w:rPr>
            </w:pPr>
            <w:r w:rsidRPr="008D1199">
              <w:rPr>
                <w:b/>
                <w:bCs/>
                <w:color w:val="0000FF"/>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FE6A3ED" w14:textId="1B98DB5C" w:rsidR="008D1199" w:rsidRPr="008D1199" w:rsidRDefault="008D1199" w:rsidP="00B902FB">
            <w:pPr>
              <w:spacing w:before="0" w:after="0"/>
              <w:rPr>
                <w:b/>
                <w:bCs/>
                <w:color w:val="0000FF"/>
                <w:lang w:val="en-US"/>
              </w:rPr>
            </w:pPr>
            <w:r w:rsidRPr="008D1199">
              <w:rPr>
                <w:b/>
                <w:bCs/>
                <w:color w:val="0000FF"/>
                <w:lang w:val="en-US"/>
              </w:rPr>
              <w:t>90a</w:t>
            </w:r>
          </w:p>
        </w:tc>
        <w:tc>
          <w:tcPr>
            <w:tcW w:w="51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E2B8EDE" w14:textId="4FEAAEA0" w:rsidR="008D1199" w:rsidRPr="008D1199" w:rsidRDefault="008D1199" w:rsidP="00B902FB">
            <w:pPr>
              <w:spacing w:before="0" w:after="0"/>
              <w:rPr>
                <w:b/>
                <w:bCs/>
                <w:color w:val="0000FF"/>
                <w:lang w:val="en-US"/>
              </w:rPr>
            </w:pPr>
            <w:r w:rsidRPr="008D1199">
              <w:rPr>
                <w:b/>
                <w:bCs/>
                <w:color w:val="0000FF"/>
                <w:lang w:val="en-US"/>
              </w:rPr>
              <w:t>ISSU</w:t>
            </w:r>
          </w:p>
        </w:tc>
        <w:tc>
          <w:tcPr>
            <w:tcW w:w="86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814B756" w14:textId="5C608574" w:rsidR="008D1199" w:rsidRPr="008D1199" w:rsidRDefault="008D1199" w:rsidP="00B902FB">
            <w:pPr>
              <w:spacing w:before="0" w:after="0"/>
              <w:rPr>
                <w:b/>
                <w:bCs/>
                <w:color w:val="0000FF"/>
                <w:lang w:val="en-US"/>
              </w:rPr>
            </w:pPr>
            <w:r w:rsidRPr="008D1199">
              <w:rPr>
                <w:b/>
                <w:bCs/>
                <w:color w:val="0000FF"/>
                <w:lang w:val="en-US"/>
              </w:rPr>
              <w:t>Price</w:t>
            </w:r>
          </w:p>
        </w:tc>
        <w:tc>
          <w:tcPr>
            <w:tcW w:w="144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DCA2C2B" w14:textId="263BDB94" w:rsidR="008D1199" w:rsidRPr="008D1199" w:rsidRDefault="008D1199" w:rsidP="00B902FB">
            <w:pPr>
              <w:spacing w:before="0" w:after="0"/>
              <w:rPr>
                <w:b/>
                <w:bCs/>
                <w:color w:val="0000FF"/>
                <w:lang w:val="en-US"/>
              </w:rPr>
            </w:pPr>
            <w:r w:rsidRPr="008D1199">
              <w:rPr>
                <w:b/>
                <w:bCs/>
                <w:color w:val="0000FF"/>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00D43DE" w14:textId="02D37FCF" w:rsidR="008D1199" w:rsidRPr="008D1199" w:rsidRDefault="008D1199" w:rsidP="00B902FB">
            <w:pPr>
              <w:spacing w:before="0" w:after="0"/>
              <w:rPr>
                <w:b/>
                <w:bCs/>
                <w:color w:val="0000FF"/>
                <w:lang w:val="en-US"/>
              </w:rPr>
            </w:pPr>
            <w:r w:rsidRPr="008D1199">
              <w:rPr>
                <w:b/>
                <w:bCs/>
                <w:color w:val="0000FF"/>
                <w:lang w:val="en-US"/>
              </w:rPr>
              <w:t>A or B</w:t>
            </w:r>
          </w:p>
        </w:tc>
        <w:tc>
          <w:tcPr>
            <w:tcW w:w="32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7F151BF" w14:textId="12CBC8D0" w:rsidR="008D1199" w:rsidRPr="008D1199" w:rsidRDefault="008D1199" w:rsidP="00B902FB">
            <w:pPr>
              <w:spacing w:before="0" w:after="0"/>
              <w:rPr>
                <w:b/>
                <w:bCs/>
                <w:color w:val="0000FF"/>
                <w:lang w:val="en-US"/>
              </w:rPr>
            </w:pPr>
            <w:r w:rsidRPr="008D1199">
              <w:rPr>
                <w:b/>
                <w:bCs/>
                <w:color w:val="0000FF"/>
                <w:lang w:val="en-US"/>
              </w:rPr>
              <w:t>27</w:t>
            </w:r>
          </w:p>
        </w:tc>
      </w:tr>
      <w:tr w:rsidR="00B902FB" w:rsidRPr="00B902FB" w14:paraId="6CA8B3B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42FC85E0" w14:textId="71B35F68" w:rsidR="00B902FB" w:rsidRPr="00B902FB" w:rsidRDefault="00B902FB" w:rsidP="00B902FB">
            <w:pPr>
              <w:spacing w:before="0" w:after="0"/>
              <w:rPr>
                <w:lang w:val="en-US"/>
              </w:rPr>
            </w:pPr>
            <w:r w:rsidRPr="00B902FB">
              <w:rPr>
                <w:lang w:val="en-US"/>
              </w:rPr>
              <w:t>-----|</w:t>
            </w:r>
          </w:p>
        </w:tc>
      </w:tr>
      <w:tr w:rsidR="00B902FB" w:rsidRPr="00B902FB" w14:paraId="0C39317E"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F048A45" w14:textId="1E9BF5DE" w:rsidR="00B902FB" w:rsidRPr="00B902FB" w:rsidRDefault="00B902FB" w:rsidP="00B902FB">
            <w:pPr>
              <w:spacing w:before="0" w:after="0"/>
              <w:rPr>
                <w:lang w:val="en-US"/>
              </w:rPr>
            </w:pPr>
            <w:r w:rsidRPr="00B902FB">
              <w:rPr>
                <w:lang w:val="en-US"/>
              </w:rPr>
              <w:t>-----&gt;</w:t>
            </w:r>
          </w:p>
        </w:tc>
      </w:tr>
      <w:tr w:rsidR="00B902FB" w:rsidRPr="00B902FB" w14:paraId="74DB4EA5"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092C59A3" w14:textId="64869999"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57771CC" w14:textId="17653B99" w:rsidR="00B902FB" w:rsidRPr="00B902FB" w:rsidRDefault="00B902FB" w:rsidP="00B902FB">
            <w:pPr>
              <w:spacing w:before="0" w:after="0"/>
              <w:rPr>
                <w:lang w:val="en-US"/>
              </w:rPr>
            </w:pPr>
            <w:r w:rsidRPr="00B902FB">
              <w:rPr>
                <w:lang w:val="en-US"/>
              </w:rPr>
              <w:t>36a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2555FB2" w14:textId="518C1D26" w:rsidR="00B902FB" w:rsidRPr="00B902FB" w:rsidRDefault="00B902FB" w:rsidP="00B902FB">
            <w:pPr>
              <w:spacing w:before="0" w:after="0"/>
              <w:rPr>
                <w:lang w:val="en-US"/>
              </w:rPr>
            </w:pPr>
            <w:proofErr w:type="gramStart"/>
            <w:r w:rsidRPr="00B902FB">
              <w:rPr>
                <w:lang w:val="en-US"/>
              </w:rPr>
              <w:t>4!c</w:t>
            </w:r>
            <w:proofErr w:type="gramEnd"/>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30451F89" w14:textId="5E103C12" w:rsidR="00B902FB" w:rsidRPr="00B902FB" w:rsidRDefault="00B902FB" w:rsidP="00B902FB">
            <w:pPr>
              <w:spacing w:before="0" w:after="0"/>
              <w:rPr>
                <w:lang w:val="en-US"/>
              </w:rPr>
            </w:pPr>
            <w:r w:rsidRPr="00B902FB">
              <w:rPr>
                <w:lang w:val="en-US"/>
              </w:rPr>
              <w:t>Quantity of Financial Instrument</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66D78583" w14:textId="23112C13"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7529DC03" w14:textId="106D7C1A" w:rsidR="00B902FB" w:rsidRPr="00B902FB" w:rsidRDefault="00B902FB" w:rsidP="00B902FB">
            <w:pPr>
              <w:spacing w:before="0" w:after="0"/>
              <w:rPr>
                <w:lang w:val="en-US"/>
              </w:rPr>
            </w:pPr>
            <w:r w:rsidRPr="00B902FB">
              <w:rPr>
                <w:lang w:val="en-US"/>
              </w:rPr>
              <w:t>B or D</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1EA4EBB" w14:textId="5F5BA526" w:rsidR="00B902FB" w:rsidRPr="00B902FB" w:rsidRDefault="00B902FB" w:rsidP="00B902FB">
            <w:pPr>
              <w:spacing w:before="0" w:after="0"/>
              <w:rPr>
                <w:lang w:val="en-US"/>
              </w:rPr>
            </w:pPr>
            <w:r w:rsidRPr="00B902FB">
              <w:rPr>
                <w:lang w:val="en-US"/>
              </w:rPr>
              <w:t> 2</w:t>
            </w:r>
            <w:r w:rsidR="008D1199" w:rsidRPr="008D1199">
              <w:rPr>
                <w:b/>
                <w:bCs/>
                <w:strike/>
                <w:color w:val="FF0000"/>
                <w:lang w:val="en-US"/>
              </w:rPr>
              <w:t>7</w:t>
            </w:r>
            <w:r w:rsidR="008D1199">
              <w:rPr>
                <w:b/>
                <w:bCs/>
                <w:color w:val="0000FF"/>
                <w:lang w:val="en-US"/>
              </w:rPr>
              <w:t>8</w:t>
            </w:r>
          </w:p>
        </w:tc>
      </w:tr>
      <w:tr w:rsidR="00B902FB" w:rsidRPr="00B902FB" w14:paraId="6CB0472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C6513AB" w14:textId="24A10539" w:rsidR="00B902FB" w:rsidRPr="00B902FB" w:rsidRDefault="00B902FB" w:rsidP="00B902FB">
            <w:pPr>
              <w:spacing w:before="0" w:after="0"/>
              <w:rPr>
                <w:lang w:val="en-US"/>
              </w:rPr>
            </w:pPr>
            <w:r w:rsidRPr="00B902FB">
              <w:rPr>
                <w:lang w:val="en-US"/>
              </w:rPr>
              <w:t>-----|</w:t>
            </w:r>
          </w:p>
        </w:tc>
      </w:tr>
      <w:tr w:rsidR="00B902FB" w:rsidRPr="00B902FB" w14:paraId="53A204FD"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1A7BB87" w14:textId="21431B39" w:rsidR="00B902FB" w:rsidRPr="00B902FB" w:rsidRDefault="00B902FB" w:rsidP="00B902FB">
            <w:pPr>
              <w:spacing w:before="0" w:after="0"/>
              <w:rPr>
                <w:lang w:val="en-US"/>
              </w:rPr>
            </w:pPr>
            <w:r w:rsidRPr="00B902FB">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AD201C8" w14:textId="370512E9" w:rsidR="00B902FB" w:rsidRPr="00B902FB" w:rsidRDefault="00B902FB" w:rsidP="00B902FB">
            <w:pPr>
              <w:spacing w:before="0" w:after="0"/>
              <w:rPr>
                <w:lang w:val="en-US"/>
              </w:rPr>
            </w:pPr>
            <w:r w:rsidRPr="00B902FB">
              <w:rPr>
                <w:lang w:val="en-US"/>
              </w:rPr>
              <w:t>16S</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459B4A65" w14:textId="16EFAC24" w:rsidR="00B902FB" w:rsidRPr="00B902FB" w:rsidRDefault="00B902FB" w:rsidP="00B902FB">
            <w:pPr>
              <w:spacing w:before="0" w:after="0"/>
              <w:rPr>
                <w:lang w:val="en-US"/>
              </w:rPr>
            </w:pPr>
            <w:r w:rsidRPr="00B902FB">
              <w:rPr>
                <w:lang w:val="en-US"/>
              </w:rPr>
              <w:t> </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7181DE61" w14:textId="709681A8" w:rsidR="00B902FB" w:rsidRPr="00B902FB" w:rsidRDefault="00B902FB" w:rsidP="00B902FB">
            <w:pPr>
              <w:spacing w:before="0" w:after="0"/>
              <w:rPr>
                <w:lang w:val="en-US"/>
              </w:rPr>
            </w:pPr>
            <w:r w:rsidRPr="00B902FB">
              <w:rPr>
                <w:lang w:val="en-US"/>
              </w:rPr>
              <w:t> </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1E3D1957" w14:textId="6292FCCD" w:rsidR="00B902FB" w:rsidRPr="00B902FB" w:rsidRDefault="00B902FB" w:rsidP="00B902FB">
            <w:pPr>
              <w:spacing w:before="0" w:after="0"/>
              <w:rPr>
                <w:lang w:val="en-US"/>
              </w:rPr>
            </w:pPr>
            <w:r w:rsidRPr="00B902FB">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901D9E0" w14:textId="170488DF" w:rsidR="00B902FB" w:rsidRPr="00B902FB" w:rsidRDefault="00B902FB" w:rsidP="00B902FB">
            <w:pPr>
              <w:spacing w:before="0" w:after="0"/>
              <w:rPr>
                <w:lang w:val="en-US"/>
              </w:rPr>
            </w:pPr>
            <w:r w:rsidRPr="00B902FB">
              <w:rPr>
                <w:lang w:val="en-US"/>
              </w:rPr>
              <w:t>FIA</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471033DA" w14:textId="3D99609F" w:rsidR="00B902FB" w:rsidRPr="00B902FB" w:rsidRDefault="00B902FB" w:rsidP="00B902FB">
            <w:pPr>
              <w:spacing w:before="0" w:after="0"/>
              <w:rPr>
                <w:lang w:val="en-US"/>
              </w:rPr>
            </w:pPr>
            <w:r w:rsidRPr="00B902FB">
              <w:rPr>
                <w:lang w:val="en-US"/>
              </w:rPr>
              <w:t> 2</w:t>
            </w:r>
            <w:r w:rsidRPr="008D1199">
              <w:rPr>
                <w:b/>
                <w:bCs/>
                <w:strike/>
                <w:color w:val="FF0000"/>
                <w:lang w:val="en-US"/>
              </w:rPr>
              <w:t>8</w:t>
            </w:r>
            <w:r w:rsidR="008D1199">
              <w:rPr>
                <w:b/>
                <w:bCs/>
                <w:color w:val="0000FF"/>
                <w:lang w:val="en-US"/>
              </w:rPr>
              <w:t>9</w:t>
            </w:r>
          </w:p>
        </w:tc>
      </w:tr>
      <w:tr w:rsidR="00B902FB" w:rsidRPr="00B902FB" w14:paraId="4CCEC338"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09A6531A" w14:textId="79B842CD" w:rsidR="00B902FB" w:rsidRPr="00B902FB" w:rsidRDefault="00B902FB" w:rsidP="00B902FB">
            <w:pPr>
              <w:spacing w:before="0" w:after="0"/>
              <w:rPr>
                <w:lang w:val="en-US"/>
              </w:rPr>
            </w:pPr>
            <w:r w:rsidRPr="00B902FB">
              <w:rPr>
                <w:lang w:val="en-US"/>
              </w:rPr>
              <w:t>End of Subsequence B1 Financial Instrument Attributes</w:t>
            </w:r>
          </w:p>
        </w:tc>
      </w:tr>
    </w:tbl>
    <w:p w14:paraId="66FD8E57" w14:textId="73431A94" w:rsidR="00C33F67" w:rsidRDefault="00C33F67" w:rsidP="00B902FB">
      <w:pPr>
        <w:rPr>
          <w:lang w:val="en-US"/>
        </w:rPr>
      </w:pPr>
    </w:p>
    <w:p w14:paraId="35899CF8" w14:textId="703E7CEF" w:rsidR="00251580" w:rsidRDefault="00C33F67" w:rsidP="007A476F">
      <w:pPr>
        <w:suppressAutoHyphens w:val="0"/>
        <w:spacing w:before="0" w:after="0"/>
        <w:rPr>
          <w:lang w:val="en-US"/>
        </w:rPr>
      </w:pPr>
      <w:r>
        <w:rPr>
          <w:lang w:val="en-US"/>
        </w:rPr>
        <w:br w:type="page"/>
      </w:r>
      <w:r w:rsidR="00251580" w:rsidRPr="00251580">
        <w:rPr>
          <w:lang w:val="en-US"/>
        </w:rPr>
        <w:lastRenderedPageBreak/>
        <w:t>DEFINITION</w:t>
      </w:r>
    </w:p>
    <w:p w14:paraId="26980502" w14:textId="77777777" w:rsidR="00251580" w:rsidRPr="00251580" w:rsidRDefault="00251580" w:rsidP="00251580">
      <w:pPr>
        <w:spacing w:before="0" w:after="0"/>
        <w:rPr>
          <w:lang w:val="en-US"/>
        </w:rPr>
      </w:pPr>
    </w:p>
    <w:p w14:paraId="7B57952E" w14:textId="77777777" w:rsidR="00251580" w:rsidRPr="00251580" w:rsidRDefault="00251580" w:rsidP="00251580">
      <w:pPr>
        <w:spacing w:before="0" w:after="0"/>
        <w:rPr>
          <w:lang w:val="en-US"/>
        </w:rPr>
      </w:pPr>
      <w:r w:rsidRPr="00251580">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51580" w:rsidRPr="00251580" w14:paraId="280E2CFB" w14:textId="77777777" w:rsidTr="00FC7005">
        <w:trPr>
          <w:tblCellSpacing w:w="15" w:type="dxa"/>
        </w:trPr>
        <w:tc>
          <w:tcPr>
            <w:tcW w:w="641" w:type="pct"/>
            <w:shd w:val="clear" w:color="auto" w:fill="BFBFBF" w:themeFill="background1" w:themeFillShade="BF"/>
            <w:hideMark/>
          </w:tcPr>
          <w:p w14:paraId="6A0303AA" w14:textId="69EEA334" w:rsidR="00251580" w:rsidRPr="00FC7005" w:rsidRDefault="00FC7005" w:rsidP="00251580">
            <w:pPr>
              <w:spacing w:before="0" w:after="0"/>
              <w:rPr>
                <w:b/>
                <w:bCs/>
                <w:color w:val="0000FF"/>
                <w:lang w:val="en-US"/>
              </w:rPr>
            </w:pPr>
            <w:r w:rsidRPr="00FC7005">
              <w:rPr>
                <w:b/>
                <w:bCs/>
                <w:color w:val="0000FF"/>
                <w:lang w:val="en-US"/>
              </w:rPr>
              <w:t>ISSU</w:t>
            </w:r>
          </w:p>
        </w:tc>
        <w:tc>
          <w:tcPr>
            <w:tcW w:w="986" w:type="pct"/>
            <w:shd w:val="clear" w:color="auto" w:fill="BFBFBF" w:themeFill="background1" w:themeFillShade="BF"/>
            <w:hideMark/>
          </w:tcPr>
          <w:p w14:paraId="10B077A3" w14:textId="01AFD227" w:rsidR="00251580" w:rsidRPr="00FC7005" w:rsidRDefault="00FC7005" w:rsidP="00251580">
            <w:pPr>
              <w:spacing w:before="0" w:after="0"/>
              <w:rPr>
                <w:b/>
                <w:bCs/>
                <w:color w:val="0000FF"/>
                <w:lang w:val="en-US"/>
              </w:rPr>
            </w:pPr>
            <w:r w:rsidRPr="00FC7005">
              <w:rPr>
                <w:b/>
                <w:bCs/>
                <w:color w:val="0000FF"/>
                <w:lang w:val="en-US"/>
              </w:rPr>
              <w:t>Issue</w:t>
            </w:r>
            <w:r w:rsidR="00251580" w:rsidRPr="00FC7005">
              <w:rPr>
                <w:b/>
                <w:bCs/>
                <w:color w:val="0000FF"/>
                <w:lang w:val="en-US"/>
              </w:rPr>
              <w:t xml:space="preserve"> Price</w:t>
            </w:r>
          </w:p>
        </w:tc>
        <w:tc>
          <w:tcPr>
            <w:tcW w:w="3303" w:type="pct"/>
            <w:shd w:val="clear" w:color="auto" w:fill="BFBFBF" w:themeFill="background1" w:themeFillShade="BF"/>
            <w:hideMark/>
          </w:tcPr>
          <w:p w14:paraId="5CEA6AC0" w14:textId="1BDCF625" w:rsidR="00251580" w:rsidRPr="00FC7005" w:rsidRDefault="00982CC8" w:rsidP="00251580">
            <w:pPr>
              <w:spacing w:before="0" w:after="0"/>
              <w:rPr>
                <w:b/>
                <w:bCs/>
                <w:color w:val="0000FF"/>
                <w:lang w:val="en-US"/>
              </w:rPr>
            </w:pPr>
            <w:r w:rsidRPr="00982CC8">
              <w:rPr>
                <w:b/>
                <w:bCs/>
                <w:color w:val="0000FF"/>
              </w:rPr>
              <w:t>Initial issue price of a financial instrument.</w:t>
            </w:r>
          </w:p>
        </w:tc>
      </w:tr>
    </w:tbl>
    <w:p w14:paraId="593CB763" w14:textId="77777777" w:rsidR="00FC7005" w:rsidRDefault="00FC7005" w:rsidP="00251580">
      <w:pPr>
        <w:spacing w:before="0" w:after="0"/>
        <w:rPr>
          <w:lang w:val="en-US"/>
        </w:rPr>
      </w:pPr>
    </w:p>
    <w:p w14:paraId="2178A274" w14:textId="515F19DC" w:rsidR="00251580" w:rsidRDefault="00251580" w:rsidP="00251580">
      <w:pPr>
        <w:spacing w:before="0" w:after="0"/>
        <w:rPr>
          <w:lang w:val="en-US"/>
        </w:rPr>
      </w:pPr>
      <w:r w:rsidRPr="00251580">
        <w:rPr>
          <w:lang w:val="en-US"/>
        </w:rPr>
        <w:t>CODES</w:t>
      </w:r>
    </w:p>
    <w:p w14:paraId="4333EDD2" w14:textId="3104D553" w:rsidR="00251580" w:rsidRPr="00251580" w:rsidRDefault="00251580" w:rsidP="00251580">
      <w:pPr>
        <w:spacing w:before="0" w:after="0"/>
        <w:rPr>
          <w:lang w:val="en-US"/>
        </w:rPr>
      </w:pPr>
      <w:r w:rsidRPr="00251580">
        <w:rPr>
          <w:lang w:val="en-US"/>
        </w:rPr>
        <w:t>In option A,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51580" w:rsidRPr="00251580" w14:paraId="25002B8B" w14:textId="77777777" w:rsidTr="004F3AD3">
        <w:trPr>
          <w:tblCellSpacing w:w="15" w:type="dxa"/>
        </w:trPr>
        <w:tc>
          <w:tcPr>
            <w:tcW w:w="650" w:type="pct"/>
            <w:shd w:val="clear" w:color="auto" w:fill="BFBFBF" w:themeFill="background1" w:themeFillShade="BF"/>
            <w:hideMark/>
          </w:tcPr>
          <w:p w14:paraId="3A37711F" w14:textId="240E0050" w:rsidR="00251580" w:rsidRPr="004F3AD3" w:rsidRDefault="00251580" w:rsidP="00251580">
            <w:pPr>
              <w:spacing w:before="0" w:after="0"/>
              <w:rPr>
                <w:b/>
                <w:bCs/>
                <w:strike/>
                <w:color w:val="FF0000"/>
                <w:lang w:val="en-US"/>
              </w:rPr>
            </w:pPr>
            <w:r w:rsidRPr="004F3AD3">
              <w:rPr>
                <w:b/>
                <w:bCs/>
                <w:strike/>
                <w:color w:val="FF0000"/>
                <w:lang w:val="en-US"/>
              </w:rPr>
              <w:t>DISC</w:t>
            </w:r>
          </w:p>
        </w:tc>
        <w:tc>
          <w:tcPr>
            <w:tcW w:w="1000" w:type="pct"/>
            <w:shd w:val="clear" w:color="auto" w:fill="BFBFBF" w:themeFill="background1" w:themeFillShade="BF"/>
            <w:hideMark/>
          </w:tcPr>
          <w:p w14:paraId="7BFB9850" w14:textId="17C92FC4" w:rsidR="00251580" w:rsidRPr="004F3AD3" w:rsidRDefault="00251580" w:rsidP="00251580">
            <w:pPr>
              <w:spacing w:before="0" w:after="0"/>
              <w:rPr>
                <w:b/>
                <w:bCs/>
                <w:strike/>
                <w:color w:val="FF0000"/>
                <w:lang w:val="en-US"/>
              </w:rPr>
            </w:pPr>
            <w:r w:rsidRPr="004F3AD3">
              <w:rPr>
                <w:b/>
                <w:bCs/>
                <w:strike/>
                <w:color w:val="FF0000"/>
                <w:lang w:val="en-US"/>
              </w:rPr>
              <w:t>Discount</w:t>
            </w:r>
          </w:p>
        </w:tc>
        <w:tc>
          <w:tcPr>
            <w:tcW w:w="3350" w:type="pct"/>
            <w:shd w:val="clear" w:color="auto" w:fill="BFBFBF" w:themeFill="background1" w:themeFillShade="BF"/>
            <w:hideMark/>
          </w:tcPr>
          <w:p w14:paraId="7E0F1E09" w14:textId="1439527F" w:rsidR="00251580" w:rsidRPr="004F3AD3" w:rsidRDefault="00251580" w:rsidP="00251580">
            <w:pPr>
              <w:spacing w:before="0" w:after="0"/>
              <w:rPr>
                <w:b/>
                <w:bCs/>
                <w:strike/>
                <w:color w:val="FF0000"/>
                <w:lang w:val="en-US"/>
              </w:rPr>
            </w:pPr>
            <w:r w:rsidRPr="004F3AD3">
              <w:rPr>
                <w:b/>
                <w:bCs/>
                <w:strike/>
                <w:color w:val="FF0000"/>
                <w:lang w:val="en-US"/>
              </w:rPr>
              <w:t>Price expressed as the number of percentage points below par, for example, a discount price of 2.0% equals a price of 98 when par is 100.</w:t>
            </w:r>
          </w:p>
        </w:tc>
      </w:tr>
      <w:tr w:rsidR="00251580" w:rsidRPr="00251580" w14:paraId="12DE5789" w14:textId="77777777">
        <w:trPr>
          <w:tblCellSpacing w:w="15" w:type="dxa"/>
        </w:trPr>
        <w:tc>
          <w:tcPr>
            <w:tcW w:w="650" w:type="pct"/>
            <w:shd w:val="clear" w:color="auto" w:fill="FFFFFF"/>
            <w:hideMark/>
          </w:tcPr>
          <w:p w14:paraId="1293391C" w14:textId="143B57E8" w:rsidR="00251580" w:rsidRPr="00251580" w:rsidRDefault="00251580" w:rsidP="00251580">
            <w:pPr>
              <w:spacing w:before="0" w:after="0"/>
              <w:rPr>
                <w:lang w:val="en-US"/>
              </w:rPr>
            </w:pPr>
            <w:r w:rsidRPr="00251580">
              <w:rPr>
                <w:lang w:val="en-US"/>
              </w:rPr>
              <w:t>PRCT</w:t>
            </w:r>
          </w:p>
        </w:tc>
        <w:tc>
          <w:tcPr>
            <w:tcW w:w="1000" w:type="pct"/>
            <w:shd w:val="clear" w:color="auto" w:fill="FFFFFF"/>
            <w:hideMark/>
          </w:tcPr>
          <w:p w14:paraId="350290D5" w14:textId="0F320D16" w:rsidR="00251580" w:rsidRPr="00251580" w:rsidRDefault="00251580" w:rsidP="00251580">
            <w:pPr>
              <w:spacing w:before="0" w:after="0"/>
              <w:rPr>
                <w:lang w:val="en-US"/>
              </w:rPr>
            </w:pPr>
            <w:r w:rsidRPr="00251580">
              <w:rPr>
                <w:lang w:val="en-US"/>
              </w:rPr>
              <w:t>Percentage</w:t>
            </w:r>
          </w:p>
        </w:tc>
        <w:tc>
          <w:tcPr>
            <w:tcW w:w="3350" w:type="pct"/>
            <w:shd w:val="clear" w:color="auto" w:fill="FFFFFF"/>
            <w:hideMark/>
          </w:tcPr>
          <w:p w14:paraId="3E7B14EB" w14:textId="56ADF84B" w:rsidR="00251580" w:rsidRPr="00251580" w:rsidRDefault="00251580" w:rsidP="00251580">
            <w:pPr>
              <w:spacing w:before="0" w:after="0"/>
              <w:rPr>
                <w:lang w:val="en-US"/>
              </w:rPr>
            </w:pPr>
            <w:r w:rsidRPr="00251580">
              <w:rPr>
                <w:lang w:val="en-US"/>
              </w:rPr>
              <w:t>Price expressed as a percentage of par.</w:t>
            </w:r>
          </w:p>
        </w:tc>
      </w:tr>
      <w:tr w:rsidR="00251580" w:rsidRPr="004F3AD3" w14:paraId="1B5AAE3A" w14:textId="77777777" w:rsidTr="004F3AD3">
        <w:trPr>
          <w:tblCellSpacing w:w="15" w:type="dxa"/>
        </w:trPr>
        <w:tc>
          <w:tcPr>
            <w:tcW w:w="650" w:type="pct"/>
            <w:shd w:val="clear" w:color="auto" w:fill="BFBFBF" w:themeFill="background1" w:themeFillShade="BF"/>
            <w:hideMark/>
          </w:tcPr>
          <w:p w14:paraId="76D0E647" w14:textId="74EF3AA2" w:rsidR="00251580" w:rsidRPr="004F3AD3" w:rsidRDefault="00251580" w:rsidP="00251580">
            <w:pPr>
              <w:spacing w:before="0" w:after="0"/>
              <w:rPr>
                <w:b/>
                <w:bCs/>
                <w:strike/>
                <w:color w:val="FF0000"/>
                <w:lang w:val="en-US"/>
              </w:rPr>
            </w:pPr>
            <w:r w:rsidRPr="004F3AD3">
              <w:rPr>
                <w:b/>
                <w:bCs/>
                <w:strike/>
                <w:color w:val="FF0000"/>
                <w:lang w:val="en-US"/>
              </w:rPr>
              <w:t>PREM</w:t>
            </w:r>
          </w:p>
        </w:tc>
        <w:tc>
          <w:tcPr>
            <w:tcW w:w="1000" w:type="pct"/>
            <w:shd w:val="clear" w:color="auto" w:fill="BFBFBF" w:themeFill="background1" w:themeFillShade="BF"/>
            <w:hideMark/>
          </w:tcPr>
          <w:p w14:paraId="471F24E2" w14:textId="437A28CD" w:rsidR="00251580" w:rsidRPr="004F3AD3" w:rsidRDefault="00251580" w:rsidP="00251580">
            <w:pPr>
              <w:spacing w:before="0" w:after="0"/>
              <w:rPr>
                <w:b/>
                <w:bCs/>
                <w:strike/>
                <w:color w:val="FF0000"/>
                <w:lang w:val="en-US"/>
              </w:rPr>
            </w:pPr>
            <w:r w:rsidRPr="004F3AD3">
              <w:rPr>
                <w:b/>
                <w:bCs/>
                <w:strike/>
                <w:color w:val="FF0000"/>
                <w:lang w:val="en-US"/>
              </w:rPr>
              <w:t>Premium</w:t>
            </w:r>
          </w:p>
        </w:tc>
        <w:tc>
          <w:tcPr>
            <w:tcW w:w="3350" w:type="pct"/>
            <w:shd w:val="clear" w:color="auto" w:fill="BFBFBF" w:themeFill="background1" w:themeFillShade="BF"/>
            <w:hideMark/>
          </w:tcPr>
          <w:p w14:paraId="10D6CBF2" w14:textId="77F8B7FF" w:rsidR="00251580" w:rsidRPr="004F3AD3" w:rsidRDefault="00251580" w:rsidP="00251580">
            <w:pPr>
              <w:spacing w:before="0" w:after="0"/>
              <w:rPr>
                <w:b/>
                <w:bCs/>
                <w:strike/>
                <w:color w:val="FF0000"/>
                <w:lang w:val="en-US"/>
              </w:rPr>
            </w:pPr>
            <w:r w:rsidRPr="004F3AD3">
              <w:rPr>
                <w:b/>
                <w:bCs/>
                <w:strike/>
                <w:color w:val="FF0000"/>
                <w:lang w:val="en-US"/>
              </w:rPr>
              <w:t>Price expressed as the number of percentage points above par, for example, a premium price of 2.0% equals a price of 102 when par is 100.</w:t>
            </w:r>
          </w:p>
        </w:tc>
      </w:tr>
      <w:tr w:rsidR="00251580" w:rsidRPr="004F3AD3" w14:paraId="00C9CA96" w14:textId="77777777">
        <w:trPr>
          <w:tblCellSpacing w:w="15" w:type="dxa"/>
        </w:trPr>
        <w:tc>
          <w:tcPr>
            <w:tcW w:w="650" w:type="pct"/>
            <w:shd w:val="clear" w:color="auto" w:fill="FFFFFF"/>
            <w:hideMark/>
          </w:tcPr>
          <w:p w14:paraId="00DA9A1A" w14:textId="01E94D69" w:rsidR="00251580" w:rsidRPr="004F3AD3" w:rsidRDefault="00251580" w:rsidP="00251580">
            <w:pPr>
              <w:spacing w:before="0" w:after="0"/>
              <w:rPr>
                <w:lang w:val="en-US"/>
              </w:rPr>
            </w:pPr>
            <w:r w:rsidRPr="004F3AD3">
              <w:rPr>
                <w:lang w:val="en-US"/>
              </w:rPr>
              <w:t>YIEL</w:t>
            </w:r>
          </w:p>
        </w:tc>
        <w:tc>
          <w:tcPr>
            <w:tcW w:w="1000" w:type="pct"/>
            <w:shd w:val="clear" w:color="auto" w:fill="FFFFFF"/>
            <w:hideMark/>
          </w:tcPr>
          <w:p w14:paraId="5D567F4E" w14:textId="03B69F7F" w:rsidR="00251580" w:rsidRPr="004F3AD3" w:rsidRDefault="00251580" w:rsidP="00251580">
            <w:pPr>
              <w:spacing w:before="0" w:after="0"/>
              <w:rPr>
                <w:lang w:val="en-US"/>
              </w:rPr>
            </w:pPr>
            <w:r w:rsidRPr="004F3AD3">
              <w:rPr>
                <w:lang w:val="en-US"/>
              </w:rPr>
              <w:t>Yield</w:t>
            </w:r>
          </w:p>
        </w:tc>
        <w:tc>
          <w:tcPr>
            <w:tcW w:w="3350" w:type="pct"/>
            <w:shd w:val="clear" w:color="auto" w:fill="FFFFFF"/>
            <w:hideMark/>
          </w:tcPr>
          <w:p w14:paraId="5A5EC574" w14:textId="3E691235" w:rsidR="00251580" w:rsidRPr="004F3AD3" w:rsidRDefault="00251580" w:rsidP="00251580">
            <w:pPr>
              <w:spacing w:before="0" w:after="0"/>
              <w:rPr>
                <w:lang w:val="en-US"/>
              </w:rPr>
            </w:pPr>
            <w:r w:rsidRPr="004F3AD3">
              <w:rPr>
                <w:lang w:val="en-US"/>
              </w:rPr>
              <w:t>Price expressed as a yield.</w:t>
            </w:r>
          </w:p>
        </w:tc>
      </w:tr>
    </w:tbl>
    <w:p w14:paraId="55028209" w14:textId="77777777" w:rsidR="00251580" w:rsidRPr="004F3AD3" w:rsidRDefault="00251580" w:rsidP="00B902FB">
      <w:pPr>
        <w:rPr>
          <w:lang w:val="en-US"/>
        </w:rPr>
      </w:pPr>
    </w:p>
    <w:p w14:paraId="7F23D97C" w14:textId="77777777" w:rsidR="000928B3" w:rsidRPr="004F3AD3" w:rsidRDefault="000928B3" w:rsidP="000928B3">
      <w:pPr>
        <w:spacing w:before="0" w:after="0"/>
        <w:rPr>
          <w:lang w:val="en-US"/>
        </w:rPr>
      </w:pPr>
      <w:r w:rsidRPr="004F3AD3">
        <w:rPr>
          <w:lang w:val="en-US"/>
        </w:rPr>
        <w:t>CODES</w:t>
      </w:r>
    </w:p>
    <w:p w14:paraId="1D5B5E90" w14:textId="77777777" w:rsidR="000928B3" w:rsidRPr="004F3AD3" w:rsidRDefault="000928B3" w:rsidP="000928B3">
      <w:pPr>
        <w:spacing w:before="0" w:after="0"/>
        <w:rPr>
          <w:lang w:val="en-US"/>
        </w:rPr>
      </w:pPr>
      <w:r w:rsidRPr="004F3AD3">
        <w:rPr>
          <w:lang w:val="en-US"/>
        </w:rPr>
        <w:t>In option B,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0928B3" w:rsidRPr="004F3AD3" w14:paraId="40FEDF96" w14:textId="77777777">
        <w:trPr>
          <w:tblCellSpacing w:w="15" w:type="dxa"/>
        </w:trPr>
        <w:tc>
          <w:tcPr>
            <w:tcW w:w="650" w:type="pct"/>
            <w:shd w:val="clear" w:color="auto" w:fill="FFFFFF"/>
            <w:hideMark/>
          </w:tcPr>
          <w:p w14:paraId="55477F2C" w14:textId="1A00AAE5" w:rsidR="000928B3" w:rsidRPr="004F3AD3" w:rsidRDefault="000928B3" w:rsidP="000928B3">
            <w:pPr>
              <w:spacing w:before="0" w:after="0"/>
              <w:rPr>
                <w:lang w:val="en-US"/>
              </w:rPr>
            </w:pPr>
            <w:r w:rsidRPr="004F3AD3">
              <w:rPr>
                <w:noProof/>
                <w:lang w:val="en-US"/>
              </w:rPr>
              <w:drawing>
                <wp:inline distT="0" distB="0" distL="0" distR="0" wp14:anchorId="4C361625" wp14:editId="70F249A8">
                  <wp:extent cx="95250" cy="95250"/>
                  <wp:effectExtent l="0" t="0" r="0" b="0"/>
                  <wp:docPr id="1140948741"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7"/>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ACTU</w:t>
            </w:r>
          </w:p>
        </w:tc>
        <w:tc>
          <w:tcPr>
            <w:tcW w:w="1000" w:type="pct"/>
            <w:shd w:val="clear" w:color="auto" w:fill="FFFFFF"/>
            <w:hideMark/>
          </w:tcPr>
          <w:p w14:paraId="32E6920D" w14:textId="3132EF62" w:rsidR="000928B3" w:rsidRPr="004F3AD3" w:rsidRDefault="000928B3" w:rsidP="000928B3">
            <w:pPr>
              <w:spacing w:before="0" w:after="0"/>
              <w:rPr>
                <w:lang w:val="en-US"/>
              </w:rPr>
            </w:pPr>
            <w:r w:rsidRPr="004F3AD3">
              <w:rPr>
                <w:noProof/>
                <w:lang w:val="en-US"/>
              </w:rPr>
              <w:drawing>
                <wp:inline distT="0" distB="0" distL="0" distR="0" wp14:anchorId="51FC76D6" wp14:editId="59A1D9F2">
                  <wp:extent cx="95250" cy="95250"/>
                  <wp:effectExtent l="0" t="0" r="0" b="0"/>
                  <wp:docPr id="1329934776" name="Picture 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8"/>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Actual Amount</w:t>
            </w:r>
          </w:p>
        </w:tc>
        <w:tc>
          <w:tcPr>
            <w:tcW w:w="3350" w:type="pct"/>
            <w:shd w:val="clear" w:color="auto" w:fill="FFFFFF"/>
            <w:hideMark/>
          </w:tcPr>
          <w:p w14:paraId="527DD91C" w14:textId="37EA7E42" w:rsidR="000928B3" w:rsidRPr="004F3AD3" w:rsidRDefault="000928B3" w:rsidP="000928B3">
            <w:pPr>
              <w:spacing w:before="0" w:after="0"/>
              <w:rPr>
                <w:lang w:val="en-US"/>
              </w:rPr>
            </w:pPr>
            <w:r w:rsidRPr="004F3AD3">
              <w:rPr>
                <w:noProof/>
                <w:lang w:val="en-US"/>
              </w:rPr>
              <w:drawing>
                <wp:inline distT="0" distB="0" distL="0" distR="0" wp14:anchorId="5D67D113" wp14:editId="2F85B7D7">
                  <wp:extent cx="95250" cy="95250"/>
                  <wp:effectExtent l="0" t="0" r="0" b="0"/>
                  <wp:docPr id="452063961" name="Picture 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9"/>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Price expressed as an amount of currency per unit or per share.</w:t>
            </w:r>
          </w:p>
        </w:tc>
      </w:tr>
      <w:tr w:rsidR="000928B3" w:rsidRPr="004F3AD3" w14:paraId="28E23B23" w14:textId="77777777" w:rsidTr="004F3AD3">
        <w:trPr>
          <w:tblCellSpacing w:w="15" w:type="dxa"/>
        </w:trPr>
        <w:tc>
          <w:tcPr>
            <w:tcW w:w="650" w:type="pct"/>
            <w:shd w:val="clear" w:color="auto" w:fill="BFBFBF" w:themeFill="background1" w:themeFillShade="BF"/>
            <w:hideMark/>
          </w:tcPr>
          <w:p w14:paraId="0CD46439" w14:textId="409FF1A5"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72CC9DDE" wp14:editId="78BB32FC">
                  <wp:extent cx="95250" cy="95250"/>
                  <wp:effectExtent l="0" t="0" r="0" b="0"/>
                  <wp:docPr id="512939107" name="Picture 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0"/>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DISC</w:t>
            </w:r>
          </w:p>
        </w:tc>
        <w:tc>
          <w:tcPr>
            <w:tcW w:w="1000" w:type="pct"/>
            <w:shd w:val="clear" w:color="auto" w:fill="BFBFBF" w:themeFill="background1" w:themeFillShade="BF"/>
            <w:hideMark/>
          </w:tcPr>
          <w:p w14:paraId="4B15934E" w14:textId="63C3253E"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ED130EE" wp14:editId="73DF977A">
                  <wp:extent cx="95250" cy="95250"/>
                  <wp:effectExtent l="0" t="0" r="0" b="0"/>
                  <wp:docPr id="1490310387" name="Picture 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1"/>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Discount</w:t>
            </w:r>
          </w:p>
        </w:tc>
        <w:tc>
          <w:tcPr>
            <w:tcW w:w="3350" w:type="pct"/>
            <w:shd w:val="clear" w:color="auto" w:fill="BFBFBF" w:themeFill="background1" w:themeFillShade="BF"/>
            <w:hideMark/>
          </w:tcPr>
          <w:p w14:paraId="15C104CF" w14:textId="5A718F43"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A4EE7DD" wp14:editId="4FF08D82">
                  <wp:extent cx="95250" cy="95250"/>
                  <wp:effectExtent l="0" t="0" r="0" b="0"/>
                  <wp:docPr id="330508768" name="Picture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 xml:space="preserve">Price </w:t>
            </w:r>
            <w:proofErr w:type="gramStart"/>
            <w:r w:rsidRPr="004F3AD3">
              <w:rPr>
                <w:b/>
                <w:bCs/>
                <w:strike/>
                <w:color w:val="FF0000"/>
                <w:lang w:val="en-US"/>
              </w:rPr>
              <w:t>expressed</w:t>
            </w:r>
            <w:proofErr w:type="gramEnd"/>
            <w:r w:rsidRPr="004F3AD3">
              <w:rPr>
                <w:b/>
                <w:bCs/>
                <w:strike/>
                <w:color w:val="FF0000"/>
                <w:lang w:val="en-US"/>
              </w:rPr>
              <w:t xml:space="preserve"> as a discount amount.</w:t>
            </w:r>
          </w:p>
        </w:tc>
      </w:tr>
      <w:tr w:rsidR="000928B3" w:rsidRPr="004F3AD3" w14:paraId="2456C127" w14:textId="77777777">
        <w:trPr>
          <w:tblCellSpacing w:w="15" w:type="dxa"/>
        </w:trPr>
        <w:tc>
          <w:tcPr>
            <w:tcW w:w="650" w:type="pct"/>
            <w:shd w:val="clear" w:color="auto" w:fill="FFFFFF"/>
            <w:hideMark/>
          </w:tcPr>
          <w:p w14:paraId="0A038190" w14:textId="30B6C489" w:rsidR="000928B3" w:rsidRPr="004F3AD3" w:rsidRDefault="000928B3" w:rsidP="000928B3">
            <w:pPr>
              <w:spacing w:before="0" w:after="0"/>
              <w:rPr>
                <w:lang w:val="en-US"/>
              </w:rPr>
            </w:pPr>
            <w:r w:rsidRPr="004F3AD3">
              <w:rPr>
                <w:noProof/>
                <w:lang w:val="en-US"/>
              </w:rPr>
              <w:drawing>
                <wp:inline distT="0" distB="0" distL="0" distR="0" wp14:anchorId="3021D51D" wp14:editId="3DBA5760">
                  <wp:extent cx="95250" cy="95250"/>
                  <wp:effectExtent l="0" t="0" r="0" b="0"/>
                  <wp:docPr id="863408009"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PLOT</w:t>
            </w:r>
          </w:p>
        </w:tc>
        <w:tc>
          <w:tcPr>
            <w:tcW w:w="1000" w:type="pct"/>
            <w:shd w:val="clear" w:color="auto" w:fill="FFFFFF"/>
            <w:hideMark/>
          </w:tcPr>
          <w:p w14:paraId="438E2E9B" w14:textId="18A9705B" w:rsidR="000928B3" w:rsidRPr="004F3AD3" w:rsidRDefault="000928B3" w:rsidP="000928B3">
            <w:pPr>
              <w:spacing w:before="0" w:after="0"/>
              <w:rPr>
                <w:lang w:val="en-US"/>
              </w:rPr>
            </w:pPr>
            <w:r w:rsidRPr="004F3AD3">
              <w:rPr>
                <w:noProof/>
                <w:lang w:val="en-US"/>
              </w:rPr>
              <w:drawing>
                <wp:inline distT="0" distB="0" distL="0" distR="0" wp14:anchorId="1CF98C7C" wp14:editId="3D12E35E">
                  <wp:extent cx="95250" cy="95250"/>
                  <wp:effectExtent l="0" t="0" r="0" b="0"/>
                  <wp:docPr id="1022757858" name="Picture 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Lot</w:t>
            </w:r>
          </w:p>
        </w:tc>
        <w:tc>
          <w:tcPr>
            <w:tcW w:w="3350" w:type="pct"/>
            <w:shd w:val="clear" w:color="auto" w:fill="FFFFFF"/>
            <w:hideMark/>
          </w:tcPr>
          <w:p w14:paraId="409EBA1D" w14:textId="76F8A0F4" w:rsidR="000928B3" w:rsidRPr="004F3AD3" w:rsidRDefault="000928B3" w:rsidP="000928B3">
            <w:pPr>
              <w:spacing w:before="0" w:after="0"/>
              <w:rPr>
                <w:lang w:val="en-US"/>
              </w:rPr>
            </w:pPr>
            <w:r w:rsidRPr="004F3AD3">
              <w:rPr>
                <w:noProof/>
                <w:lang w:val="en-US"/>
              </w:rPr>
              <w:drawing>
                <wp:inline distT="0" distB="0" distL="0" distR="0" wp14:anchorId="2C8F2772" wp14:editId="67DBD148">
                  <wp:extent cx="95250" cy="95250"/>
                  <wp:effectExtent l="0" t="0" r="0" b="0"/>
                  <wp:docPr id="1742050942" name="Picture 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5"/>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Price expressed as an amount of money per lot.</w:t>
            </w:r>
          </w:p>
        </w:tc>
      </w:tr>
      <w:tr w:rsidR="000928B3" w:rsidRPr="000928B3" w14:paraId="53291435" w14:textId="77777777" w:rsidTr="004F3AD3">
        <w:trPr>
          <w:tblCellSpacing w:w="15" w:type="dxa"/>
        </w:trPr>
        <w:tc>
          <w:tcPr>
            <w:tcW w:w="650" w:type="pct"/>
            <w:shd w:val="clear" w:color="auto" w:fill="BFBFBF" w:themeFill="background1" w:themeFillShade="BF"/>
            <w:hideMark/>
          </w:tcPr>
          <w:p w14:paraId="2F3CCE1C" w14:textId="5FDB96BF"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0AE91550" wp14:editId="0FAC4B90">
                  <wp:extent cx="95250" cy="95250"/>
                  <wp:effectExtent l="0" t="0" r="0" b="0"/>
                  <wp:docPr id="365993342"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6"/>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PREM</w:t>
            </w:r>
          </w:p>
        </w:tc>
        <w:tc>
          <w:tcPr>
            <w:tcW w:w="1000" w:type="pct"/>
            <w:shd w:val="clear" w:color="auto" w:fill="BFBFBF" w:themeFill="background1" w:themeFillShade="BF"/>
            <w:hideMark/>
          </w:tcPr>
          <w:p w14:paraId="4ABBD2F3" w14:textId="29369639"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AE349D2" wp14:editId="3F3D2EBB">
                  <wp:extent cx="95250" cy="95250"/>
                  <wp:effectExtent l="0" t="0" r="0" b="0"/>
                  <wp:docPr id="894440145"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7"/>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Premium</w:t>
            </w:r>
          </w:p>
        </w:tc>
        <w:tc>
          <w:tcPr>
            <w:tcW w:w="3350" w:type="pct"/>
            <w:shd w:val="clear" w:color="auto" w:fill="BFBFBF" w:themeFill="background1" w:themeFillShade="BF"/>
            <w:hideMark/>
          </w:tcPr>
          <w:p w14:paraId="229898C2" w14:textId="356E2652"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6C93DA1F" wp14:editId="51BC073A">
                  <wp:extent cx="95250" cy="95250"/>
                  <wp:effectExtent l="0" t="0" r="0" b="0"/>
                  <wp:docPr id="1078878077" name="Picture 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8"/>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Price expressed as a premium.</w:t>
            </w:r>
          </w:p>
        </w:tc>
      </w:tr>
    </w:tbl>
    <w:p w14:paraId="3899378D" w14:textId="77777777" w:rsidR="000928B3" w:rsidRPr="00B902FB" w:rsidRDefault="000928B3" w:rsidP="00B902FB">
      <w:pPr>
        <w:rPr>
          <w:lang w:val="en-US"/>
        </w:rPr>
      </w:pPr>
    </w:p>
    <w:p w14:paraId="3C3117D8" w14:textId="2F9203B4" w:rsidR="005C0814" w:rsidRDefault="005C0814" w:rsidP="000938BC">
      <w:pPr>
        <w:rPr>
          <w:b/>
        </w:rPr>
      </w:pPr>
      <w:r>
        <w:rPr>
          <w:b/>
        </w:rPr>
        <w:t xml:space="preserve">B. In </w:t>
      </w:r>
      <w:r w:rsidR="00901DF7">
        <w:rPr>
          <w:b/>
        </w:rPr>
        <w:t xml:space="preserve">MT564, in sequence B1, </w:t>
      </w:r>
      <w:r w:rsidR="003A3136">
        <w:rPr>
          <w:b/>
        </w:rPr>
        <w:t xml:space="preserve">add </w:t>
      </w:r>
      <w:r w:rsidR="00BC7B7C">
        <w:rPr>
          <w:b/>
        </w:rPr>
        <w:t xml:space="preserve">new </w:t>
      </w:r>
      <w:r w:rsidR="00B63617">
        <w:rPr>
          <w:b/>
        </w:rPr>
        <w:t xml:space="preserve">optional and non-repetitive </w:t>
      </w:r>
      <w:r w:rsidR="003A3136">
        <w:rPr>
          <w:b/>
        </w:rPr>
        <w:t>qualifiers “OIDI”</w:t>
      </w:r>
      <w:r w:rsidR="00E43145">
        <w:rPr>
          <w:b/>
        </w:rPr>
        <w:t xml:space="preserve"> and “</w:t>
      </w:r>
      <w:r w:rsidR="00BC7B7C">
        <w:rPr>
          <w:b/>
        </w:rPr>
        <w:t>OIPR”</w:t>
      </w:r>
      <w:r w:rsidR="0050752F">
        <w:rPr>
          <w:b/>
        </w:rPr>
        <w:t xml:space="preserve"> to field :</w:t>
      </w:r>
      <w:proofErr w:type="gramStart"/>
      <w:r w:rsidR="0050752F">
        <w:rPr>
          <w:b/>
        </w:rPr>
        <w:t>92:Rate</w:t>
      </w:r>
      <w:proofErr w:type="gramEnd"/>
      <w:r w:rsidR="002331BA">
        <w:rPr>
          <w:b/>
        </w:rPr>
        <w:t>, with format option</w:t>
      </w:r>
      <w:r w:rsidR="003D412C">
        <w:rPr>
          <w:b/>
        </w:rPr>
        <w:t>s</w:t>
      </w:r>
      <w:r w:rsidR="002331BA">
        <w:rPr>
          <w:b/>
        </w:rPr>
        <w:t xml:space="preserve"> A</w:t>
      </w:r>
      <w:r w:rsidR="003D412C">
        <w:rPr>
          <w:b/>
        </w:rPr>
        <w:t xml:space="preserve"> and F</w:t>
      </w:r>
      <w:r w:rsidR="004C6345">
        <w:rPr>
          <w:b/>
        </w:rPr>
        <w:t>, as</w:t>
      </w:r>
      <w:r w:rsidR="00512EFC">
        <w:rPr>
          <w:b/>
        </w:rPr>
        <w:t xml:space="preserve"> described and</w:t>
      </w:r>
      <w:r w:rsidR="004C6345">
        <w:rPr>
          <w:b/>
        </w:rPr>
        <w:t xml:space="preserve"> illustrated below:</w:t>
      </w:r>
    </w:p>
    <w:p w14:paraId="79B70E7F" w14:textId="77777777" w:rsidR="001100FC" w:rsidRPr="001100FC" w:rsidRDefault="001100FC" w:rsidP="001100FC">
      <w:pPr>
        <w:spacing w:before="0" w:after="0"/>
        <w:rPr>
          <w:lang w:val="en-US"/>
        </w:rPr>
      </w:pPr>
      <w:r w:rsidRPr="001100FC">
        <w:rPr>
          <w:lang w:val="en-US"/>
        </w:rPr>
        <w:t>26. Field 92a: Rate</w:t>
      </w:r>
    </w:p>
    <w:p w14:paraId="705E82F0" w14:textId="77777777" w:rsidR="004C6345" w:rsidRDefault="004C6345" w:rsidP="001100FC">
      <w:pPr>
        <w:spacing w:before="0" w:after="0"/>
        <w:rPr>
          <w:lang w:val="en-US"/>
        </w:rPr>
      </w:pPr>
    </w:p>
    <w:p w14:paraId="7EB413B2" w14:textId="0726A397" w:rsidR="001100FC" w:rsidRPr="001100FC" w:rsidRDefault="001100FC" w:rsidP="001100FC">
      <w:pPr>
        <w:spacing w:before="0" w:after="0"/>
        <w:rPr>
          <w:lang w:val="en-US"/>
        </w:rPr>
      </w:pPr>
      <w:r w:rsidRPr="001100FC">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100FC" w:rsidRPr="001100FC" w14:paraId="6C51586B" w14:textId="77777777" w:rsidTr="004107F8">
        <w:trPr>
          <w:tblCellSpacing w:w="15" w:type="dxa"/>
        </w:trPr>
        <w:tc>
          <w:tcPr>
            <w:tcW w:w="986" w:type="pct"/>
            <w:shd w:val="clear" w:color="auto" w:fill="FFFFFF"/>
            <w:hideMark/>
          </w:tcPr>
          <w:p w14:paraId="5D6493B7" w14:textId="54BB15A1" w:rsidR="001100FC" w:rsidRPr="001100FC" w:rsidRDefault="004107F8" w:rsidP="001100FC">
            <w:pPr>
              <w:spacing w:before="0" w:after="0"/>
              <w:rPr>
                <w:lang w:val="en-US"/>
              </w:rPr>
            </w:pPr>
            <w:r>
              <w:rPr>
                <w:lang w:val="en-US"/>
              </w:rPr>
              <w:t>Op</w:t>
            </w:r>
            <w:r w:rsidR="001100FC" w:rsidRPr="001100FC">
              <w:rPr>
                <w:lang w:val="en-US"/>
              </w:rPr>
              <w:t>tion A</w:t>
            </w:r>
          </w:p>
        </w:tc>
        <w:tc>
          <w:tcPr>
            <w:tcW w:w="1479" w:type="pct"/>
            <w:shd w:val="clear" w:color="auto" w:fill="FFFFFF"/>
            <w:hideMark/>
          </w:tcPr>
          <w:p w14:paraId="7683BDA7" w14:textId="5FE34788" w:rsidR="001100FC" w:rsidRPr="001100FC" w:rsidRDefault="001100FC" w:rsidP="001100FC">
            <w:pPr>
              <w:spacing w:before="0" w:after="0"/>
              <w:rPr>
                <w:lang w:val="en-US"/>
              </w:rPr>
            </w:pPr>
            <w:r w:rsidRPr="001100FC">
              <w:rPr>
                <w:lang w:val="en-US"/>
              </w:rPr>
              <w:t>:</w:t>
            </w:r>
            <w:proofErr w:type="gramStart"/>
            <w:r w:rsidRPr="001100FC">
              <w:rPr>
                <w:lang w:val="en-US"/>
              </w:rPr>
              <w:t>4!c</w:t>
            </w:r>
            <w:proofErr w:type="gramEnd"/>
            <w:r w:rsidRPr="001100FC">
              <w:rPr>
                <w:lang w:val="en-US"/>
              </w:rPr>
              <w:t>//[N]15d</w:t>
            </w:r>
          </w:p>
        </w:tc>
        <w:tc>
          <w:tcPr>
            <w:tcW w:w="2465" w:type="pct"/>
            <w:shd w:val="clear" w:color="auto" w:fill="FFFFFF"/>
            <w:hideMark/>
          </w:tcPr>
          <w:p w14:paraId="370F9845" w14:textId="1C3E5FF3" w:rsidR="001100FC" w:rsidRPr="001100FC" w:rsidRDefault="001100FC" w:rsidP="001100FC">
            <w:pPr>
              <w:spacing w:before="0" w:after="0"/>
              <w:rPr>
                <w:lang w:val="en-US"/>
              </w:rPr>
            </w:pPr>
            <w:r w:rsidRPr="001100FC">
              <w:rPr>
                <w:lang w:val="en-US"/>
              </w:rPr>
              <w:t>(Qualifier)(Sign)(Rate)</w:t>
            </w:r>
          </w:p>
        </w:tc>
      </w:tr>
      <w:tr w:rsidR="001100FC" w:rsidRPr="001100FC" w14:paraId="4B540AB5" w14:textId="77777777" w:rsidTr="004107F8">
        <w:trPr>
          <w:tblCellSpacing w:w="15" w:type="dxa"/>
        </w:trPr>
        <w:tc>
          <w:tcPr>
            <w:tcW w:w="986" w:type="pct"/>
            <w:shd w:val="clear" w:color="auto" w:fill="FFFFFF"/>
            <w:hideMark/>
          </w:tcPr>
          <w:p w14:paraId="07B9FA69" w14:textId="5A6EB387" w:rsidR="001100FC" w:rsidRPr="001100FC" w:rsidRDefault="001100FC" w:rsidP="001100FC">
            <w:pPr>
              <w:spacing w:before="0" w:after="0"/>
              <w:rPr>
                <w:lang w:val="en-US"/>
              </w:rPr>
            </w:pPr>
            <w:r w:rsidRPr="001100FC">
              <w:rPr>
                <w:lang w:val="en-US"/>
              </w:rPr>
              <w:t>Option D</w:t>
            </w:r>
          </w:p>
        </w:tc>
        <w:tc>
          <w:tcPr>
            <w:tcW w:w="1479" w:type="pct"/>
            <w:shd w:val="clear" w:color="auto" w:fill="FFFFFF"/>
            <w:hideMark/>
          </w:tcPr>
          <w:p w14:paraId="04C8333D" w14:textId="2D3C15AF" w:rsidR="001100FC" w:rsidRPr="001100FC" w:rsidRDefault="001100FC" w:rsidP="001100FC">
            <w:pPr>
              <w:spacing w:before="0" w:after="0"/>
              <w:rPr>
                <w:lang w:val="en-US"/>
              </w:rPr>
            </w:pPr>
            <w:r w:rsidRPr="001100FC">
              <w:rPr>
                <w:lang w:val="en-US"/>
              </w:rPr>
              <w:t>:</w:t>
            </w:r>
            <w:proofErr w:type="gramStart"/>
            <w:r w:rsidRPr="001100FC">
              <w:rPr>
                <w:lang w:val="en-US"/>
              </w:rPr>
              <w:t>4!c</w:t>
            </w:r>
            <w:proofErr w:type="gramEnd"/>
            <w:r w:rsidRPr="001100FC">
              <w:rPr>
                <w:lang w:val="en-US"/>
              </w:rPr>
              <w:t>//15d/15d</w:t>
            </w:r>
          </w:p>
        </w:tc>
        <w:tc>
          <w:tcPr>
            <w:tcW w:w="2465" w:type="pct"/>
            <w:shd w:val="clear" w:color="auto" w:fill="FFFFFF"/>
            <w:hideMark/>
          </w:tcPr>
          <w:p w14:paraId="0F625B44" w14:textId="15CAB2E9" w:rsidR="001100FC" w:rsidRPr="001100FC" w:rsidRDefault="001100FC" w:rsidP="001100FC">
            <w:pPr>
              <w:spacing w:before="0" w:after="0"/>
              <w:rPr>
                <w:lang w:val="en-US"/>
              </w:rPr>
            </w:pPr>
            <w:r w:rsidRPr="001100FC">
              <w:rPr>
                <w:lang w:val="en-US"/>
              </w:rPr>
              <w:t>(Qualifier)(Quantity</w:t>
            </w:r>
            <w:proofErr w:type="gramStart"/>
            <w:r w:rsidRPr="001100FC">
              <w:rPr>
                <w:lang w:val="en-US"/>
              </w:rPr>
              <w:t>1)(</w:t>
            </w:r>
            <w:proofErr w:type="gramEnd"/>
            <w:r w:rsidRPr="001100FC">
              <w:rPr>
                <w:lang w:val="en-US"/>
              </w:rPr>
              <w:t>Quantity2)</w:t>
            </w:r>
          </w:p>
        </w:tc>
      </w:tr>
      <w:tr w:rsidR="001100FC" w:rsidRPr="001100FC" w14:paraId="54C062FD" w14:textId="77777777" w:rsidTr="004107F8">
        <w:trPr>
          <w:tblCellSpacing w:w="15" w:type="dxa"/>
        </w:trPr>
        <w:tc>
          <w:tcPr>
            <w:tcW w:w="986" w:type="pct"/>
            <w:shd w:val="clear" w:color="auto" w:fill="FFFFFF"/>
            <w:hideMark/>
          </w:tcPr>
          <w:p w14:paraId="722B94C6" w14:textId="5D7B335F" w:rsidR="001100FC" w:rsidRPr="001100FC" w:rsidRDefault="001100FC" w:rsidP="001100FC">
            <w:pPr>
              <w:spacing w:before="0" w:after="0"/>
              <w:rPr>
                <w:lang w:val="en-US"/>
              </w:rPr>
            </w:pPr>
            <w:r w:rsidRPr="001100FC">
              <w:rPr>
                <w:lang w:val="en-US"/>
              </w:rPr>
              <w:t>Option K</w:t>
            </w:r>
          </w:p>
        </w:tc>
        <w:tc>
          <w:tcPr>
            <w:tcW w:w="1479" w:type="pct"/>
            <w:shd w:val="clear" w:color="auto" w:fill="FFFFFF"/>
            <w:hideMark/>
          </w:tcPr>
          <w:p w14:paraId="0CF753AA" w14:textId="751895EA" w:rsidR="001100FC" w:rsidRPr="001100FC" w:rsidRDefault="001100FC" w:rsidP="001100FC">
            <w:pPr>
              <w:spacing w:before="0" w:after="0"/>
              <w:rPr>
                <w:lang w:val="en-US"/>
              </w:rPr>
            </w:pPr>
            <w:r w:rsidRPr="001100FC">
              <w:rPr>
                <w:lang w:val="en-US"/>
              </w:rPr>
              <w:t>:</w:t>
            </w:r>
            <w:proofErr w:type="gramStart"/>
            <w:r w:rsidRPr="001100FC">
              <w:rPr>
                <w:lang w:val="en-US"/>
              </w:rPr>
              <w:t>4!c</w:t>
            </w:r>
            <w:proofErr w:type="gramEnd"/>
            <w:r w:rsidRPr="001100FC">
              <w:rPr>
                <w:lang w:val="en-US"/>
              </w:rPr>
              <w:t>//</w:t>
            </w:r>
            <w:proofErr w:type="gramStart"/>
            <w:r w:rsidRPr="001100FC">
              <w:rPr>
                <w:lang w:val="en-US"/>
              </w:rPr>
              <w:t>4!c</w:t>
            </w:r>
            <w:proofErr w:type="gramEnd"/>
          </w:p>
        </w:tc>
        <w:tc>
          <w:tcPr>
            <w:tcW w:w="2465" w:type="pct"/>
            <w:shd w:val="clear" w:color="auto" w:fill="FFFFFF"/>
            <w:hideMark/>
          </w:tcPr>
          <w:p w14:paraId="07514B3F" w14:textId="1FF3B5CF" w:rsidR="001100FC" w:rsidRPr="001100FC" w:rsidRDefault="001100FC" w:rsidP="001100FC">
            <w:pPr>
              <w:spacing w:before="0" w:after="0"/>
              <w:rPr>
                <w:lang w:val="en-US"/>
              </w:rPr>
            </w:pPr>
            <w:r w:rsidRPr="001100FC">
              <w:rPr>
                <w:lang w:val="en-US"/>
              </w:rPr>
              <w:t>(Qualifier</w:t>
            </w:r>
            <w:proofErr w:type="gramStart"/>
            <w:r w:rsidRPr="001100FC">
              <w:rPr>
                <w:lang w:val="en-US"/>
              </w:rPr>
              <w:t>)(</w:t>
            </w:r>
            <w:proofErr w:type="gramEnd"/>
            <w:r w:rsidRPr="001100FC">
              <w:rPr>
                <w:lang w:val="en-US"/>
              </w:rPr>
              <w:t>Rate Type Code)</w:t>
            </w:r>
          </w:p>
        </w:tc>
      </w:tr>
      <w:tr w:rsidR="004107F8" w:rsidRPr="001100FC" w14:paraId="35AB374B" w14:textId="77777777" w:rsidTr="00FB5438">
        <w:trPr>
          <w:tblCellSpacing w:w="15" w:type="dxa"/>
        </w:trPr>
        <w:tc>
          <w:tcPr>
            <w:tcW w:w="986" w:type="pct"/>
            <w:shd w:val="clear" w:color="auto" w:fill="BFBFBF" w:themeFill="background1" w:themeFillShade="BF"/>
          </w:tcPr>
          <w:p w14:paraId="31C6D8EF" w14:textId="710A7BD3" w:rsidR="004107F8" w:rsidRPr="00FB5438" w:rsidRDefault="004107F8" w:rsidP="001100FC">
            <w:pPr>
              <w:spacing w:before="0" w:after="0"/>
              <w:rPr>
                <w:b/>
                <w:bCs/>
                <w:color w:val="0000FF"/>
                <w:lang w:val="en-US"/>
              </w:rPr>
            </w:pPr>
            <w:r w:rsidRPr="00FB5438">
              <w:rPr>
                <w:b/>
                <w:bCs/>
                <w:color w:val="0000FF"/>
                <w:lang w:val="en-US"/>
              </w:rPr>
              <w:t>Option F</w:t>
            </w:r>
          </w:p>
        </w:tc>
        <w:tc>
          <w:tcPr>
            <w:tcW w:w="1479" w:type="pct"/>
            <w:shd w:val="clear" w:color="auto" w:fill="BFBFBF" w:themeFill="background1" w:themeFillShade="BF"/>
          </w:tcPr>
          <w:p w14:paraId="79B0B8F5" w14:textId="758CE95A" w:rsidR="00176AEA" w:rsidRPr="00FB5438" w:rsidRDefault="00176AEA" w:rsidP="00176AEA">
            <w:pPr>
              <w:suppressAutoHyphens w:val="0"/>
              <w:spacing w:before="0" w:after="0"/>
              <w:rPr>
                <w:rFonts w:cs="Arial"/>
                <w:b/>
                <w:bCs/>
                <w:color w:val="0000FF"/>
              </w:rPr>
            </w:pPr>
            <w:r w:rsidRPr="00FB5438">
              <w:rPr>
                <w:rFonts w:cs="Arial"/>
                <w:b/>
                <w:bCs/>
                <w:color w:val="0000FF"/>
              </w:rPr>
              <w:t>:</w:t>
            </w:r>
            <w:proofErr w:type="gramStart"/>
            <w:r w:rsidRPr="00FB5438">
              <w:rPr>
                <w:rFonts w:cs="Arial"/>
                <w:b/>
                <w:bCs/>
                <w:color w:val="0000FF"/>
              </w:rPr>
              <w:t>4!c</w:t>
            </w:r>
            <w:proofErr w:type="gramEnd"/>
            <w:r w:rsidRPr="00FB5438">
              <w:rPr>
                <w:rFonts w:cs="Arial"/>
                <w:b/>
                <w:bCs/>
                <w:color w:val="0000FF"/>
              </w:rPr>
              <w:t>//</w:t>
            </w:r>
            <w:proofErr w:type="gramStart"/>
            <w:r w:rsidRPr="00FB5438">
              <w:rPr>
                <w:rFonts w:cs="Arial"/>
                <w:b/>
                <w:bCs/>
                <w:color w:val="0000FF"/>
              </w:rPr>
              <w:t>3!a</w:t>
            </w:r>
            <w:proofErr w:type="gramEnd"/>
            <w:r w:rsidRPr="00FB5438">
              <w:rPr>
                <w:rFonts w:cs="Arial"/>
                <w:b/>
                <w:bCs/>
                <w:color w:val="0000FF"/>
              </w:rPr>
              <w:t>15d</w:t>
            </w:r>
          </w:p>
          <w:p w14:paraId="347D0D76" w14:textId="77777777" w:rsidR="004107F8" w:rsidRPr="00FB5438" w:rsidRDefault="004107F8" w:rsidP="001100FC">
            <w:pPr>
              <w:spacing w:before="0" w:after="0"/>
              <w:rPr>
                <w:b/>
                <w:bCs/>
                <w:color w:val="0000FF"/>
                <w:lang w:val="en-US"/>
              </w:rPr>
            </w:pPr>
          </w:p>
        </w:tc>
        <w:tc>
          <w:tcPr>
            <w:tcW w:w="2465" w:type="pct"/>
            <w:shd w:val="clear" w:color="auto" w:fill="BFBFBF" w:themeFill="background1" w:themeFillShade="BF"/>
          </w:tcPr>
          <w:p w14:paraId="5A0BC12E" w14:textId="75975F16" w:rsidR="00FB5438" w:rsidRPr="00FB5438" w:rsidRDefault="00FB5438" w:rsidP="00FB5438">
            <w:pPr>
              <w:suppressAutoHyphens w:val="0"/>
              <w:spacing w:before="0" w:after="0"/>
              <w:rPr>
                <w:rFonts w:cs="Arial"/>
                <w:b/>
                <w:bCs/>
                <w:color w:val="0000FF"/>
              </w:rPr>
            </w:pPr>
            <w:r w:rsidRPr="00FB5438">
              <w:rPr>
                <w:rFonts w:cs="Arial"/>
                <w:b/>
                <w:bCs/>
                <w:color w:val="0000FF"/>
              </w:rPr>
              <w:t>(Qualifier</w:t>
            </w:r>
            <w:proofErr w:type="gramStart"/>
            <w:r w:rsidRPr="00FB5438">
              <w:rPr>
                <w:rFonts w:cs="Arial"/>
                <w:b/>
                <w:bCs/>
                <w:color w:val="0000FF"/>
              </w:rPr>
              <w:t>)(</w:t>
            </w:r>
            <w:proofErr w:type="gramEnd"/>
            <w:r w:rsidRPr="00FB5438">
              <w:rPr>
                <w:rFonts w:cs="Arial"/>
                <w:b/>
                <w:bCs/>
                <w:color w:val="0000FF"/>
              </w:rPr>
              <w:t xml:space="preserve">Currency </w:t>
            </w:r>
            <w:proofErr w:type="gramStart"/>
            <w:r w:rsidRPr="00FB5438">
              <w:rPr>
                <w:rFonts w:cs="Arial"/>
                <w:b/>
                <w:bCs/>
                <w:color w:val="0000FF"/>
              </w:rPr>
              <w:t>Code)(</w:t>
            </w:r>
            <w:proofErr w:type="gramEnd"/>
            <w:r w:rsidRPr="00FB5438">
              <w:rPr>
                <w:rFonts w:cs="Arial"/>
                <w:b/>
                <w:bCs/>
                <w:color w:val="0000FF"/>
              </w:rPr>
              <w:t>Amount)</w:t>
            </w:r>
          </w:p>
          <w:p w14:paraId="3C7A2A08" w14:textId="242CCDFB" w:rsidR="004107F8" w:rsidRPr="00FB5438" w:rsidRDefault="004107F8" w:rsidP="001100FC">
            <w:pPr>
              <w:spacing w:before="0" w:after="0"/>
              <w:rPr>
                <w:b/>
                <w:bCs/>
                <w:color w:val="0000FF"/>
              </w:rPr>
            </w:pPr>
          </w:p>
        </w:tc>
      </w:tr>
    </w:tbl>
    <w:p w14:paraId="3B8A6002" w14:textId="77777777" w:rsidR="004C6345" w:rsidRDefault="004C6345" w:rsidP="001100FC">
      <w:pPr>
        <w:spacing w:before="0" w:after="0"/>
        <w:rPr>
          <w:lang w:val="en-US"/>
        </w:rPr>
      </w:pPr>
    </w:p>
    <w:p w14:paraId="73A2591A" w14:textId="74D21C08" w:rsidR="001100FC" w:rsidRPr="001100FC" w:rsidRDefault="001100FC" w:rsidP="001100FC">
      <w:pPr>
        <w:spacing w:before="0" w:after="0"/>
        <w:rPr>
          <w:lang w:val="en-US"/>
        </w:rPr>
      </w:pPr>
      <w:r w:rsidRPr="001100FC">
        <w:rPr>
          <w:lang w:val="en-US"/>
        </w:rPr>
        <w:t>PRESENCE</w:t>
      </w:r>
    </w:p>
    <w:p w14:paraId="36412871" w14:textId="77777777" w:rsidR="001100FC" w:rsidRPr="001100FC" w:rsidRDefault="001100FC" w:rsidP="001100FC">
      <w:pPr>
        <w:spacing w:before="0" w:after="0"/>
        <w:rPr>
          <w:lang w:val="en-US"/>
        </w:rPr>
      </w:pPr>
      <w:r w:rsidRPr="001100FC">
        <w:rPr>
          <w:lang w:val="en-US"/>
        </w:rPr>
        <w:t>Optional in optional subsequence B1</w:t>
      </w:r>
    </w:p>
    <w:p w14:paraId="6AE4BC6A" w14:textId="77777777" w:rsidR="004C6345" w:rsidRDefault="004C6345" w:rsidP="001100FC">
      <w:pPr>
        <w:spacing w:before="0" w:after="0"/>
        <w:rPr>
          <w:lang w:val="en-US"/>
        </w:rPr>
      </w:pPr>
    </w:p>
    <w:p w14:paraId="7CB94366" w14:textId="4692055E" w:rsidR="001100FC" w:rsidRPr="001100FC" w:rsidRDefault="001100FC" w:rsidP="001100FC">
      <w:pPr>
        <w:spacing w:before="0" w:after="0"/>
        <w:rPr>
          <w:lang w:val="en-US"/>
        </w:rPr>
      </w:pPr>
      <w:r w:rsidRPr="001100FC">
        <w:rPr>
          <w:lang w:val="en-US"/>
        </w:rPr>
        <w:t>QUALIFIER</w:t>
      </w:r>
    </w:p>
    <w:p w14:paraId="6A5BA3C7" w14:textId="77777777" w:rsidR="001100FC" w:rsidRDefault="001100FC" w:rsidP="001100FC">
      <w:pPr>
        <w:spacing w:before="0" w:after="0"/>
        <w:rPr>
          <w:lang w:val="en-US"/>
        </w:rPr>
      </w:pPr>
      <w:r w:rsidRPr="001100FC">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1100FC" w:rsidRPr="001100FC" w14:paraId="6501C846" w14:textId="77777777" w:rsidTr="006F4AED">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8A6EFB8" w14:textId="0D584F84" w:rsidR="001100FC" w:rsidRPr="001100FC" w:rsidRDefault="001100FC" w:rsidP="001100FC">
            <w:pPr>
              <w:spacing w:before="0" w:after="0"/>
              <w:rPr>
                <w:lang w:val="en-US"/>
              </w:rPr>
            </w:pPr>
            <w:r w:rsidRPr="001100FC">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7474B4D" w14:textId="6091E4A1" w:rsidR="001100FC" w:rsidRPr="001100FC" w:rsidRDefault="001100FC" w:rsidP="001100FC">
            <w:pPr>
              <w:spacing w:before="0" w:after="0"/>
              <w:rPr>
                <w:lang w:val="en-US"/>
              </w:rPr>
            </w:pPr>
            <w:r w:rsidRPr="001100FC">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25207A34" w14:textId="17DE5C53" w:rsidR="001100FC" w:rsidRPr="001100FC" w:rsidRDefault="001100FC" w:rsidP="001100FC">
            <w:pPr>
              <w:spacing w:before="0" w:after="0"/>
              <w:rPr>
                <w:lang w:val="en-US"/>
              </w:rPr>
            </w:pPr>
            <w:r w:rsidRPr="001100FC">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69FCDD54" w14:textId="490C69C7" w:rsidR="001100FC" w:rsidRPr="001100FC" w:rsidRDefault="001100FC" w:rsidP="001100FC">
            <w:pPr>
              <w:spacing w:before="0" w:after="0"/>
              <w:rPr>
                <w:lang w:val="en-US"/>
              </w:rPr>
            </w:pPr>
            <w:r w:rsidRPr="001100FC">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24C3C173" w14:textId="5AAFAF88" w:rsidR="001100FC" w:rsidRPr="001100FC" w:rsidRDefault="001100FC" w:rsidP="001100FC">
            <w:pPr>
              <w:spacing w:before="0" w:after="0"/>
              <w:rPr>
                <w:lang w:val="en-US"/>
              </w:rPr>
            </w:pPr>
            <w:r w:rsidRPr="001100FC">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4E11BC4" w14:textId="57BE3941" w:rsidR="001100FC" w:rsidRPr="001100FC" w:rsidRDefault="001100FC" w:rsidP="001100FC">
            <w:pPr>
              <w:spacing w:before="0" w:after="0"/>
              <w:rPr>
                <w:lang w:val="en-US"/>
              </w:rPr>
            </w:pPr>
            <w:r w:rsidRPr="001100FC">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4AF2F084" w14:textId="61F644F6" w:rsidR="001100FC" w:rsidRPr="001100FC" w:rsidRDefault="001100FC" w:rsidP="001100FC">
            <w:pPr>
              <w:spacing w:before="0" w:after="0"/>
              <w:rPr>
                <w:lang w:val="en-US"/>
              </w:rPr>
            </w:pPr>
            <w:r w:rsidRPr="001100FC">
              <w:rPr>
                <w:lang w:val="en-US"/>
              </w:rPr>
              <w:t>Qualifier Description</w:t>
            </w:r>
          </w:p>
        </w:tc>
      </w:tr>
      <w:tr w:rsidR="001100FC" w:rsidRPr="001100FC" w14:paraId="6BB5BC82"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06D1AD8" w14:textId="14460D6F" w:rsidR="001100FC" w:rsidRPr="001100FC" w:rsidRDefault="001100FC" w:rsidP="001100FC">
            <w:pPr>
              <w:spacing w:before="0" w:after="0"/>
              <w:rPr>
                <w:lang w:val="en-US"/>
              </w:rPr>
            </w:pPr>
            <w:r w:rsidRPr="001100FC">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AB9C25" w14:textId="560236BF"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9222D1" w14:textId="4F65225A" w:rsidR="001100FC" w:rsidRPr="001100FC" w:rsidRDefault="001100FC" w:rsidP="001100FC">
            <w:pPr>
              <w:spacing w:before="0" w:after="0"/>
              <w:rPr>
                <w:lang w:val="en-US"/>
              </w:rPr>
            </w:pPr>
            <w:r w:rsidRPr="001100FC">
              <w:rPr>
                <w:lang w:val="en-US"/>
              </w:rPr>
              <w:t>PRFC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F4E6A91" w14:textId="137CB12B"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E5B10D1" w14:textId="3F1CA12C"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6A12174" w14:textId="092F1CC1"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E8D3EF9" w14:textId="091D5E5B" w:rsidR="001100FC" w:rsidRPr="001100FC" w:rsidRDefault="001100FC" w:rsidP="001100FC">
            <w:pPr>
              <w:spacing w:before="0" w:after="0"/>
              <w:rPr>
                <w:lang w:val="en-US"/>
              </w:rPr>
            </w:pPr>
            <w:r w:rsidRPr="001100FC">
              <w:rPr>
                <w:lang w:val="en-US"/>
              </w:rPr>
              <w:t>Previous Factor</w:t>
            </w:r>
          </w:p>
        </w:tc>
      </w:tr>
      <w:tr w:rsidR="001100FC" w:rsidRPr="001100FC" w14:paraId="74B5D56B"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60DB034" w14:textId="7343EB7B" w:rsidR="001100FC" w:rsidRPr="001100FC" w:rsidRDefault="001100FC" w:rsidP="001100FC">
            <w:pPr>
              <w:spacing w:before="0" w:after="0"/>
              <w:rPr>
                <w:lang w:val="en-US"/>
              </w:rPr>
            </w:pPr>
            <w:r w:rsidRPr="001100FC">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62D80CC" w14:textId="34B0ACED"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AB2FE01" w14:textId="53B9CA32" w:rsidR="001100FC" w:rsidRPr="001100FC" w:rsidRDefault="001100FC" w:rsidP="001100FC">
            <w:pPr>
              <w:spacing w:before="0" w:after="0"/>
              <w:rPr>
                <w:lang w:val="en-US"/>
              </w:rPr>
            </w:pPr>
            <w:r w:rsidRPr="001100FC">
              <w:rPr>
                <w:lang w:val="en-US"/>
              </w:rPr>
              <w:t>NWFC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FC75BC9" w14:textId="332A4D50"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E18E551" w14:textId="3080CB4A"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C223036" w14:textId="02BA54D5"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6A07504" w14:textId="5471BA0D" w:rsidR="001100FC" w:rsidRPr="001100FC" w:rsidRDefault="001100FC" w:rsidP="001100FC">
            <w:pPr>
              <w:spacing w:before="0" w:after="0"/>
              <w:rPr>
                <w:lang w:val="en-US"/>
              </w:rPr>
            </w:pPr>
            <w:r w:rsidRPr="001100FC">
              <w:rPr>
                <w:lang w:val="en-US"/>
              </w:rPr>
              <w:t>Next Factor</w:t>
            </w:r>
          </w:p>
        </w:tc>
      </w:tr>
      <w:tr w:rsidR="001100FC" w:rsidRPr="001100FC" w14:paraId="66B99E1A"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C96832" w14:textId="2440B27E" w:rsidR="001100FC" w:rsidRPr="001100FC" w:rsidRDefault="001100FC" w:rsidP="001100FC">
            <w:pPr>
              <w:spacing w:before="0" w:after="0"/>
              <w:rPr>
                <w:lang w:val="en-US"/>
              </w:rPr>
            </w:pPr>
            <w:r w:rsidRPr="001100FC">
              <w:rPr>
                <w:lang w:val="en-US"/>
              </w:rPr>
              <w:lastRenderedPageBreak/>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AF4FF6" w14:textId="4F9966EC"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39B4557" w14:textId="71347CC4" w:rsidR="001100FC" w:rsidRPr="001100FC" w:rsidRDefault="001100FC" w:rsidP="001100FC">
            <w:pPr>
              <w:spacing w:before="0" w:after="0"/>
              <w:rPr>
                <w:lang w:val="en-US"/>
              </w:rPr>
            </w:pPr>
            <w:r w:rsidRPr="001100FC">
              <w:rPr>
                <w:lang w:val="en-US"/>
              </w:rPr>
              <w:t>INTR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6C0048F" w14:textId="44B5A07D"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7B8F49" w14:textId="0C611897"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23492E1" w14:textId="3AE2BB59"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5F36D6D" w14:textId="123B1311" w:rsidR="001100FC" w:rsidRPr="001100FC" w:rsidRDefault="001100FC" w:rsidP="001100FC">
            <w:pPr>
              <w:spacing w:before="0" w:after="0"/>
              <w:rPr>
                <w:lang w:val="en-US"/>
              </w:rPr>
            </w:pPr>
            <w:r w:rsidRPr="001100FC">
              <w:rPr>
                <w:lang w:val="en-US"/>
              </w:rPr>
              <w:t>Interest Rate</w:t>
            </w:r>
          </w:p>
        </w:tc>
      </w:tr>
      <w:tr w:rsidR="001100FC" w:rsidRPr="001100FC" w14:paraId="354E7329"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9F32B6D" w14:textId="3B9B196E" w:rsidR="001100FC" w:rsidRPr="001100FC" w:rsidRDefault="001100FC" w:rsidP="001100FC">
            <w:pPr>
              <w:spacing w:before="0" w:after="0"/>
              <w:rPr>
                <w:lang w:val="en-US"/>
              </w:rPr>
            </w:pPr>
            <w:r w:rsidRPr="001100FC">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0D5E897" w14:textId="5C43462F"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948A33A" w14:textId="3F5CE8F3" w:rsidR="001100FC" w:rsidRPr="001100FC" w:rsidRDefault="001100FC" w:rsidP="001100FC">
            <w:pPr>
              <w:spacing w:before="0" w:after="0"/>
              <w:rPr>
                <w:lang w:val="en-US"/>
              </w:rPr>
            </w:pPr>
            <w:r w:rsidRPr="001100FC">
              <w:rPr>
                <w:lang w:val="en-US"/>
              </w:rPr>
              <w:t>NXRT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2AAAEA7" w14:textId="7EAE2B27"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8FB260E" w14:textId="6AC9E0D9"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EFC019" w14:textId="3E50BCE6"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9A97731" w14:textId="02129773" w:rsidR="001100FC" w:rsidRPr="001100FC" w:rsidRDefault="001100FC" w:rsidP="001100FC">
            <w:pPr>
              <w:spacing w:before="0" w:after="0"/>
              <w:rPr>
                <w:lang w:val="en-US"/>
              </w:rPr>
            </w:pPr>
            <w:r w:rsidRPr="001100FC">
              <w:rPr>
                <w:lang w:val="en-US"/>
              </w:rPr>
              <w:t>Next Interest Rate</w:t>
            </w:r>
          </w:p>
        </w:tc>
      </w:tr>
      <w:tr w:rsidR="001100FC" w:rsidRPr="001100FC" w14:paraId="0F363063"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DA4B600" w14:textId="0DF8DB2C" w:rsidR="001100FC" w:rsidRPr="001100FC" w:rsidRDefault="001100FC" w:rsidP="001100FC">
            <w:pPr>
              <w:spacing w:before="0" w:after="0"/>
              <w:rPr>
                <w:lang w:val="en-US"/>
              </w:rPr>
            </w:pPr>
            <w:r w:rsidRPr="001100FC">
              <w:rPr>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2E6EA20" w14:textId="52AF1C67"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B0BC71" w14:textId="0C3C3DD3" w:rsidR="001100FC" w:rsidRPr="001100FC" w:rsidRDefault="001100FC" w:rsidP="001100FC">
            <w:pPr>
              <w:spacing w:before="0" w:after="0"/>
              <w:rPr>
                <w:lang w:val="en-US"/>
              </w:rPr>
            </w:pPr>
            <w:r w:rsidRPr="001100FC">
              <w:rPr>
                <w:lang w:val="en-US"/>
              </w:rPr>
              <w:t>DECL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A3A2DB1" w14:textId="7AB70973"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4F7B5D7" w14:textId="49155362"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E07F172" w14:textId="24B277C9"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1C64AF3" w14:textId="217C863C" w:rsidR="001100FC" w:rsidRPr="001100FC" w:rsidRDefault="001100FC" w:rsidP="001100FC">
            <w:pPr>
              <w:spacing w:before="0" w:after="0"/>
              <w:rPr>
                <w:lang w:val="en-US"/>
              </w:rPr>
            </w:pPr>
            <w:r w:rsidRPr="001100FC">
              <w:rPr>
                <w:lang w:val="en-US"/>
              </w:rPr>
              <w:t>Percentage of Debt Claims</w:t>
            </w:r>
          </w:p>
        </w:tc>
      </w:tr>
      <w:tr w:rsidR="001100FC" w:rsidRPr="001100FC" w14:paraId="1B6CC757"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EAECDB" w14:textId="7AFB5A31" w:rsidR="001100FC" w:rsidRPr="001100FC" w:rsidRDefault="001100FC" w:rsidP="001100FC">
            <w:pPr>
              <w:spacing w:before="0" w:after="0"/>
              <w:rPr>
                <w:lang w:val="en-US"/>
              </w:rPr>
            </w:pPr>
            <w:r w:rsidRPr="001100FC">
              <w:rPr>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B8D4B73" w14:textId="56EBFF6B"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9455F8" w14:textId="7878741A" w:rsidR="001100FC" w:rsidRPr="001100FC" w:rsidRDefault="001100FC" w:rsidP="001100FC">
            <w:pPr>
              <w:spacing w:before="0" w:after="0"/>
              <w:rPr>
                <w:lang w:val="en-US"/>
              </w:rPr>
            </w:pPr>
            <w:r w:rsidRPr="001100FC">
              <w:rPr>
                <w:lang w:val="en-US"/>
              </w:rPr>
              <w:t>WAPA</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3B2C0BF" w14:textId="1C72CE7F"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B9914F5" w14:textId="2CD876CB"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AC5F656" w14:textId="6CA08074" w:rsidR="001100FC" w:rsidRPr="001100FC" w:rsidRDefault="001100FC" w:rsidP="001100FC">
            <w:pPr>
              <w:spacing w:before="0" w:after="0"/>
              <w:rPr>
                <w:lang w:val="en-US"/>
              </w:rPr>
            </w:pPr>
            <w:r w:rsidRPr="001100FC">
              <w:rPr>
                <w:lang w:val="en-US"/>
              </w:rPr>
              <w:t>D</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7881A7B" w14:textId="117C639D" w:rsidR="001100FC" w:rsidRPr="001100FC" w:rsidRDefault="001100FC" w:rsidP="001100FC">
            <w:pPr>
              <w:spacing w:before="0" w:after="0"/>
              <w:rPr>
                <w:lang w:val="en-US"/>
              </w:rPr>
            </w:pPr>
            <w:r w:rsidRPr="001100FC">
              <w:rPr>
                <w:lang w:val="en-US"/>
              </w:rPr>
              <w:t>Warrant Parity</w:t>
            </w:r>
          </w:p>
        </w:tc>
      </w:tr>
      <w:tr w:rsidR="006F4AED" w:rsidRPr="001100FC" w14:paraId="545D1DD0"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2B9B24" w14:textId="22A699C3" w:rsidR="006F4AED" w:rsidRPr="006F4AED" w:rsidRDefault="006F4AED" w:rsidP="001100FC">
            <w:pPr>
              <w:spacing w:before="0" w:after="0"/>
              <w:rPr>
                <w:b/>
                <w:bCs/>
                <w:color w:val="0000FF"/>
                <w:lang w:val="en-US"/>
              </w:rPr>
            </w:pPr>
            <w:r w:rsidRPr="006F4AED">
              <w:rPr>
                <w:b/>
                <w:bCs/>
                <w:color w:val="0000FF"/>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EB806E" w14:textId="47E7DAC2" w:rsidR="006F4AED" w:rsidRPr="006F4AED" w:rsidRDefault="006F4AED" w:rsidP="001100FC">
            <w:pPr>
              <w:spacing w:before="0" w:after="0"/>
              <w:rPr>
                <w:b/>
                <w:bCs/>
                <w:color w:val="0000FF"/>
                <w:lang w:val="en-US"/>
              </w:rPr>
            </w:pPr>
            <w:r w:rsidRPr="006F4AED">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0AAF054" w14:textId="4B3BDAB4" w:rsidR="006F4AED" w:rsidRPr="006F4AED" w:rsidRDefault="006F4AED" w:rsidP="001100FC">
            <w:pPr>
              <w:spacing w:before="0" w:after="0"/>
              <w:rPr>
                <w:b/>
                <w:bCs/>
                <w:color w:val="0000FF"/>
                <w:lang w:val="en-US"/>
              </w:rPr>
            </w:pPr>
            <w:r>
              <w:rPr>
                <w:b/>
                <w:bCs/>
                <w:color w:val="0000FF"/>
                <w:lang w:val="en-US"/>
              </w:rPr>
              <w:t>OIDI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8D27D5D" w14:textId="7C1DE271" w:rsidR="006F4AED" w:rsidRPr="006F4AED" w:rsidRDefault="006F4AED" w:rsidP="001100FC">
            <w:pPr>
              <w:spacing w:before="0" w:after="0"/>
              <w:rPr>
                <w:b/>
                <w:bCs/>
                <w:color w:val="0000FF"/>
                <w:lang w:val="en-US"/>
              </w:rPr>
            </w:pPr>
            <w:r>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E203120" w14:textId="77777777" w:rsidR="006F4AED" w:rsidRPr="006F4AED" w:rsidRDefault="006F4AED" w:rsidP="001100F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0983D9" w14:textId="131D9E96" w:rsidR="006F4AED" w:rsidRPr="006F4AED" w:rsidRDefault="006F4AED" w:rsidP="001100F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C13F2F9" w14:textId="343C44F9" w:rsidR="006F4AED" w:rsidRPr="00924AEC" w:rsidRDefault="00924AEC" w:rsidP="001100FC">
            <w:pPr>
              <w:spacing w:before="0" w:after="0"/>
              <w:rPr>
                <w:b/>
                <w:bCs/>
                <w:color w:val="0000FF"/>
                <w:lang w:val="en-US"/>
              </w:rPr>
            </w:pPr>
            <w:r w:rsidRPr="00924AEC">
              <w:rPr>
                <w:b/>
                <w:bCs/>
                <w:color w:val="0000FF"/>
              </w:rPr>
              <w:t>Original Issue Discount (OID) Rate</w:t>
            </w:r>
          </w:p>
        </w:tc>
      </w:tr>
      <w:tr w:rsidR="006F4AED" w:rsidRPr="001100FC" w14:paraId="74560264"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34D8902" w14:textId="6C6582D0" w:rsidR="006F4AED" w:rsidRPr="006F4AED" w:rsidRDefault="006F4AED" w:rsidP="001100FC">
            <w:pPr>
              <w:spacing w:before="0" w:after="0"/>
              <w:rPr>
                <w:b/>
                <w:bCs/>
                <w:color w:val="0000FF"/>
                <w:lang w:val="en-US"/>
              </w:rPr>
            </w:pPr>
            <w:r w:rsidRPr="006F4AED">
              <w:rPr>
                <w:b/>
                <w:bCs/>
                <w:color w:val="0000FF"/>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08DE067" w14:textId="24C01806" w:rsidR="006F4AED" w:rsidRPr="006F4AED" w:rsidRDefault="006F4AED" w:rsidP="001100FC">
            <w:pPr>
              <w:spacing w:before="0" w:after="0"/>
              <w:rPr>
                <w:b/>
                <w:bCs/>
                <w:color w:val="0000FF"/>
                <w:lang w:val="en-US"/>
              </w:rPr>
            </w:pPr>
            <w:r w:rsidRPr="006F4AED">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DE69E9D" w14:textId="47860941" w:rsidR="006F4AED" w:rsidRPr="006F4AED" w:rsidRDefault="006F4AED" w:rsidP="001100FC">
            <w:pPr>
              <w:spacing w:before="0" w:after="0"/>
              <w:rPr>
                <w:b/>
                <w:bCs/>
                <w:color w:val="0000FF"/>
                <w:lang w:val="en-US"/>
              </w:rPr>
            </w:pPr>
            <w:r>
              <w:rPr>
                <w:b/>
                <w:bCs/>
                <w:color w:val="0000FF"/>
                <w:lang w:val="en-US"/>
              </w:rPr>
              <w:t>OIPR</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35FED04" w14:textId="21851578" w:rsidR="006F4AED" w:rsidRPr="006F4AED" w:rsidRDefault="006F4AED" w:rsidP="001100FC">
            <w:pPr>
              <w:spacing w:before="0" w:after="0"/>
              <w:rPr>
                <w:b/>
                <w:bCs/>
                <w:color w:val="0000FF"/>
                <w:lang w:val="en-US"/>
              </w:rPr>
            </w:pPr>
            <w:r>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2146F38" w14:textId="77777777" w:rsidR="006F4AED" w:rsidRPr="006F4AED" w:rsidRDefault="006F4AED" w:rsidP="001100F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FB9D19" w14:textId="6959D290" w:rsidR="006F4AED" w:rsidRPr="006F4AED" w:rsidRDefault="006F4AED" w:rsidP="001100F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3C69530" w14:textId="302EAFDC" w:rsidR="006F4AED" w:rsidRPr="00924AEC" w:rsidRDefault="00924AEC" w:rsidP="001100FC">
            <w:pPr>
              <w:spacing w:before="0" w:after="0"/>
              <w:rPr>
                <w:b/>
                <w:bCs/>
                <w:color w:val="0000FF"/>
                <w:lang w:val="en-US"/>
              </w:rPr>
            </w:pPr>
            <w:r w:rsidRPr="00924AEC">
              <w:rPr>
                <w:b/>
                <w:bCs/>
                <w:color w:val="0000FF"/>
              </w:rPr>
              <w:t>Original Issue Premium (OID) Rate</w:t>
            </w:r>
          </w:p>
        </w:tc>
      </w:tr>
    </w:tbl>
    <w:p w14:paraId="4CE6A143" w14:textId="77777777" w:rsidR="004C6345" w:rsidRDefault="004C6345" w:rsidP="001100FC">
      <w:pPr>
        <w:spacing w:before="0" w:after="0"/>
        <w:rPr>
          <w:lang w:val="en-US"/>
        </w:rPr>
      </w:pPr>
    </w:p>
    <w:p w14:paraId="3728023D" w14:textId="641D2378" w:rsidR="001100FC" w:rsidRPr="00A251B7" w:rsidRDefault="001100FC" w:rsidP="00A251B7">
      <w:pPr>
        <w:spacing w:before="0" w:after="0"/>
        <w:rPr>
          <w:lang w:val="en-US"/>
        </w:rPr>
      </w:pPr>
      <w:r w:rsidRPr="00A251B7">
        <w:rPr>
          <w:lang w:val="en-US"/>
        </w:rPr>
        <w:t>DEFINITION</w:t>
      </w:r>
    </w:p>
    <w:p w14:paraId="1F503929" w14:textId="358AD4D0" w:rsidR="00591BE4" w:rsidRPr="00A251B7" w:rsidRDefault="001100FC" w:rsidP="00A251B7">
      <w:pPr>
        <w:spacing w:before="0" w:after="0"/>
        <w:rPr>
          <w:lang w:val="en-US"/>
        </w:rPr>
      </w:pPr>
      <w:r w:rsidRPr="00A251B7">
        <w:rPr>
          <w:lang w:val="en-US"/>
        </w:rPr>
        <w:t>This qualified generic field specifies:</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1100FC" w:rsidRPr="00A251B7" w14:paraId="177879BF" w14:textId="77777777" w:rsidTr="00307EF8">
        <w:trPr>
          <w:tblCellSpacing w:w="15" w:type="dxa"/>
        </w:trPr>
        <w:tc>
          <w:tcPr>
            <w:tcW w:w="641" w:type="pct"/>
            <w:shd w:val="clear" w:color="auto" w:fill="FFFFFF"/>
            <w:hideMark/>
          </w:tcPr>
          <w:p w14:paraId="097122E5" w14:textId="34248325" w:rsidR="001100FC" w:rsidRPr="00A251B7" w:rsidRDefault="001100FC" w:rsidP="00A251B7">
            <w:pPr>
              <w:spacing w:before="0" w:after="0"/>
              <w:rPr>
                <w:lang w:val="en-US"/>
              </w:rPr>
            </w:pPr>
            <w:r w:rsidRPr="00A251B7">
              <w:rPr>
                <w:lang w:val="en-US"/>
              </w:rPr>
              <w:t>DECL</w:t>
            </w:r>
          </w:p>
        </w:tc>
        <w:tc>
          <w:tcPr>
            <w:tcW w:w="986" w:type="pct"/>
            <w:shd w:val="clear" w:color="auto" w:fill="FFFFFF"/>
            <w:hideMark/>
          </w:tcPr>
          <w:p w14:paraId="54545C32" w14:textId="287BCF83" w:rsidR="001100FC" w:rsidRPr="00A251B7" w:rsidRDefault="001100FC" w:rsidP="00A251B7">
            <w:pPr>
              <w:spacing w:before="0" w:after="0"/>
              <w:rPr>
                <w:lang w:val="en-US"/>
              </w:rPr>
            </w:pPr>
            <w:r w:rsidRPr="00A251B7">
              <w:rPr>
                <w:lang w:val="en-US"/>
              </w:rPr>
              <w:t>Percentage of Debt Claims</w:t>
            </w:r>
          </w:p>
        </w:tc>
        <w:tc>
          <w:tcPr>
            <w:tcW w:w="3303" w:type="pct"/>
            <w:shd w:val="clear" w:color="auto" w:fill="FFFFFF"/>
            <w:hideMark/>
          </w:tcPr>
          <w:p w14:paraId="4361BC10" w14:textId="0A62B0D6" w:rsidR="001100FC" w:rsidRPr="00A251B7" w:rsidRDefault="001100FC" w:rsidP="00A251B7">
            <w:pPr>
              <w:spacing w:before="0" w:after="0"/>
              <w:rPr>
                <w:lang w:val="en-US"/>
              </w:rPr>
            </w:pPr>
            <w:r w:rsidRPr="00A251B7">
              <w:rPr>
                <w:lang w:val="en-US"/>
              </w:rPr>
              <w:t>Percentage of the underlying assets of a fund that represents a debt, for example, in the context of the EU Savings directive.</w:t>
            </w:r>
          </w:p>
        </w:tc>
      </w:tr>
      <w:tr w:rsidR="001100FC" w:rsidRPr="00A251B7" w14:paraId="0A2571DA" w14:textId="77777777" w:rsidTr="00307EF8">
        <w:trPr>
          <w:tblCellSpacing w:w="15" w:type="dxa"/>
        </w:trPr>
        <w:tc>
          <w:tcPr>
            <w:tcW w:w="641" w:type="pct"/>
            <w:shd w:val="clear" w:color="auto" w:fill="FFFFFF"/>
            <w:hideMark/>
          </w:tcPr>
          <w:p w14:paraId="03E35641" w14:textId="62CE0E23" w:rsidR="001100FC" w:rsidRPr="00A251B7" w:rsidRDefault="001100FC" w:rsidP="00A251B7">
            <w:pPr>
              <w:spacing w:before="0" w:after="0"/>
              <w:rPr>
                <w:lang w:val="en-US"/>
              </w:rPr>
            </w:pPr>
            <w:r w:rsidRPr="00A251B7">
              <w:rPr>
                <w:lang w:val="en-US"/>
              </w:rPr>
              <w:t>INTR</w:t>
            </w:r>
          </w:p>
        </w:tc>
        <w:tc>
          <w:tcPr>
            <w:tcW w:w="986" w:type="pct"/>
            <w:shd w:val="clear" w:color="auto" w:fill="FFFFFF"/>
            <w:hideMark/>
          </w:tcPr>
          <w:p w14:paraId="4370A220" w14:textId="25885C1E" w:rsidR="001100FC" w:rsidRPr="00A251B7" w:rsidRDefault="001100FC" w:rsidP="00A251B7">
            <w:pPr>
              <w:spacing w:before="0" w:after="0"/>
              <w:rPr>
                <w:lang w:val="en-US"/>
              </w:rPr>
            </w:pPr>
            <w:r w:rsidRPr="00A251B7">
              <w:rPr>
                <w:lang w:val="en-US"/>
              </w:rPr>
              <w:t>Interest Rate</w:t>
            </w:r>
          </w:p>
        </w:tc>
        <w:tc>
          <w:tcPr>
            <w:tcW w:w="3303" w:type="pct"/>
            <w:shd w:val="clear" w:color="auto" w:fill="FFFFFF"/>
            <w:hideMark/>
          </w:tcPr>
          <w:p w14:paraId="53088D66" w14:textId="588B5023" w:rsidR="001100FC" w:rsidRPr="00A251B7" w:rsidRDefault="001100FC" w:rsidP="00A251B7">
            <w:pPr>
              <w:spacing w:before="0" w:after="0"/>
              <w:rPr>
                <w:lang w:val="en-US"/>
              </w:rPr>
            </w:pPr>
            <w:r w:rsidRPr="00A251B7">
              <w:rPr>
                <w:lang w:val="en-US"/>
              </w:rPr>
              <w:t>Annualised interest rate of a financial instrument used to calculate the actual interest rate of the coupon or the accrued interest.</w:t>
            </w:r>
          </w:p>
        </w:tc>
      </w:tr>
      <w:tr w:rsidR="001100FC" w:rsidRPr="00A251B7" w14:paraId="6E03F6C5" w14:textId="77777777" w:rsidTr="00307EF8">
        <w:trPr>
          <w:tblCellSpacing w:w="15" w:type="dxa"/>
        </w:trPr>
        <w:tc>
          <w:tcPr>
            <w:tcW w:w="641" w:type="pct"/>
            <w:shd w:val="clear" w:color="auto" w:fill="FFFFFF"/>
            <w:hideMark/>
          </w:tcPr>
          <w:p w14:paraId="598D6BF8" w14:textId="4634007E" w:rsidR="001100FC" w:rsidRPr="00A251B7" w:rsidRDefault="001100FC" w:rsidP="00A251B7">
            <w:pPr>
              <w:spacing w:before="0" w:after="0"/>
              <w:rPr>
                <w:lang w:val="en-US"/>
              </w:rPr>
            </w:pPr>
            <w:r w:rsidRPr="00A251B7">
              <w:rPr>
                <w:lang w:val="en-US"/>
              </w:rPr>
              <w:t>NWFC</w:t>
            </w:r>
          </w:p>
        </w:tc>
        <w:tc>
          <w:tcPr>
            <w:tcW w:w="986" w:type="pct"/>
            <w:shd w:val="clear" w:color="auto" w:fill="FFFFFF"/>
            <w:hideMark/>
          </w:tcPr>
          <w:p w14:paraId="2173F6A4" w14:textId="032F5296" w:rsidR="001100FC" w:rsidRPr="00A251B7" w:rsidRDefault="001100FC" w:rsidP="00A251B7">
            <w:pPr>
              <w:spacing w:before="0" w:after="0"/>
              <w:rPr>
                <w:lang w:val="en-US"/>
              </w:rPr>
            </w:pPr>
            <w:r w:rsidRPr="00A251B7">
              <w:rPr>
                <w:lang w:val="en-US"/>
              </w:rPr>
              <w:t>Next Factor</w:t>
            </w:r>
          </w:p>
        </w:tc>
        <w:tc>
          <w:tcPr>
            <w:tcW w:w="3303" w:type="pct"/>
            <w:shd w:val="clear" w:color="auto" w:fill="FFFFFF"/>
            <w:hideMark/>
          </w:tcPr>
          <w:p w14:paraId="78C9BA7B" w14:textId="4F266E66" w:rsidR="001100FC" w:rsidRPr="00A251B7" w:rsidRDefault="001100FC" w:rsidP="00A251B7">
            <w:pPr>
              <w:spacing w:before="0" w:after="0"/>
              <w:rPr>
                <w:lang w:val="en-US"/>
              </w:rPr>
            </w:pPr>
            <w:r w:rsidRPr="00A251B7">
              <w:rPr>
                <w:lang w:val="en-US"/>
              </w:rPr>
              <w:t xml:space="preserve">Factor used to calculate the value of the outstanding principal of the financial instrument (for factored securities) that will applicable </w:t>
            </w:r>
            <w:proofErr w:type="gramStart"/>
            <w:r w:rsidRPr="00A251B7">
              <w:rPr>
                <w:lang w:val="en-US"/>
              </w:rPr>
              <w:t>after</w:t>
            </w:r>
            <w:proofErr w:type="gramEnd"/>
            <w:r w:rsidRPr="00A251B7">
              <w:rPr>
                <w:lang w:val="en-US"/>
              </w:rPr>
              <w:t xml:space="preserve"> the redemption (factor) date.</w:t>
            </w:r>
          </w:p>
        </w:tc>
      </w:tr>
      <w:tr w:rsidR="001100FC" w:rsidRPr="00A251B7" w14:paraId="53493419" w14:textId="77777777" w:rsidTr="00307EF8">
        <w:trPr>
          <w:tblCellSpacing w:w="15" w:type="dxa"/>
        </w:trPr>
        <w:tc>
          <w:tcPr>
            <w:tcW w:w="641" w:type="pct"/>
            <w:shd w:val="clear" w:color="auto" w:fill="FFFFFF"/>
            <w:hideMark/>
          </w:tcPr>
          <w:p w14:paraId="291EC799" w14:textId="3EFC7A0B" w:rsidR="001100FC" w:rsidRPr="00A251B7" w:rsidRDefault="001100FC" w:rsidP="00A251B7">
            <w:pPr>
              <w:spacing w:before="0" w:after="0"/>
              <w:rPr>
                <w:lang w:val="en-US"/>
              </w:rPr>
            </w:pPr>
            <w:r w:rsidRPr="00A251B7">
              <w:rPr>
                <w:lang w:val="en-US"/>
              </w:rPr>
              <w:t>NXRT</w:t>
            </w:r>
          </w:p>
        </w:tc>
        <w:tc>
          <w:tcPr>
            <w:tcW w:w="986" w:type="pct"/>
            <w:shd w:val="clear" w:color="auto" w:fill="FFFFFF"/>
            <w:hideMark/>
          </w:tcPr>
          <w:p w14:paraId="1CDBFEF1" w14:textId="70C6F7A1" w:rsidR="001100FC" w:rsidRPr="00A251B7" w:rsidRDefault="001100FC" w:rsidP="00A251B7">
            <w:pPr>
              <w:spacing w:before="0" w:after="0"/>
              <w:rPr>
                <w:lang w:val="en-US"/>
              </w:rPr>
            </w:pPr>
            <w:r w:rsidRPr="00A251B7">
              <w:rPr>
                <w:lang w:val="en-US"/>
              </w:rPr>
              <w:t>Next Interest Rate</w:t>
            </w:r>
          </w:p>
        </w:tc>
        <w:tc>
          <w:tcPr>
            <w:tcW w:w="3303" w:type="pct"/>
            <w:shd w:val="clear" w:color="auto" w:fill="FFFFFF"/>
            <w:hideMark/>
          </w:tcPr>
          <w:p w14:paraId="3ED02C88" w14:textId="4C740CA8" w:rsidR="001100FC" w:rsidRPr="00A251B7" w:rsidRDefault="001100FC" w:rsidP="00A251B7">
            <w:pPr>
              <w:spacing w:before="0" w:after="0"/>
              <w:rPr>
                <w:lang w:val="en-US"/>
              </w:rPr>
            </w:pPr>
            <w:r w:rsidRPr="00A251B7">
              <w:rPr>
                <w:lang w:val="en-US"/>
              </w:rPr>
              <w:t xml:space="preserve">Interest rate applicable </w:t>
            </w:r>
            <w:proofErr w:type="gramStart"/>
            <w:r w:rsidRPr="00A251B7">
              <w:rPr>
                <w:lang w:val="en-US"/>
              </w:rPr>
              <w:t>to</w:t>
            </w:r>
            <w:proofErr w:type="gramEnd"/>
            <w:r w:rsidRPr="00A251B7">
              <w:rPr>
                <w:lang w:val="en-US"/>
              </w:rPr>
              <w:t xml:space="preserve"> the next interest payment period in relation to variable rate instruments.</w:t>
            </w:r>
          </w:p>
        </w:tc>
      </w:tr>
      <w:tr w:rsidR="000A1AD9" w:rsidRPr="00A251B7" w14:paraId="29662B05" w14:textId="77777777" w:rsidTr="00307EF8">
        <w:trPr>
          <w:tblCellSpacing w:w="15" w:type="dxa"/>
        </w:trPr>
        <w:tc>
          <w:tcPr>
            <w:tcW w:w="641" w:type="pct"/>
            <w:shd w:val="clear" w:color="auto" w:fill="BFBFBF" w:themeFill="background1" w:themeFillShade="BF"/>
          </w:tcPr>
          <w:p w14:paraId="4BDF65CD" w14:textId="5B07A38E" w:rsidR="000A1AD9" w:rsidRPr="00A251B7" w:rsidRDefault="000A1AD9" w:rsidP="000A1AD9">
            <w:pPr>
              <w:spacing w:before="0" w:after="0"/>
              <w:rPr>
                <w:lang w:val="en-US"/>
              </w:rPr>
            </w:pPr>
            <w:r>
              <w:rPr>
                <w:b/>
                <w:bCs/>
                <w:color w:val="0000FF"/>
                <w:lang w:val="en-US"/>
              </w:rPr>
              <w:t>OIDI</w:t>
            </w:r>
          </w:p>
        </w:tc>
        <w:tc>
          <w:tcPr>
            <w:tcW w:w="986" w:type="pct"/>
            <w:shd w:val="clear" w:color="auto" w:fill="BFBFBF" w:themeFill="background1" w:themeFillShade="BF"/>
          </w:tcPr>
          <w:p w14:paraId="54514CAD" w14:textId="3DEFA1F0" w:rsidR="000A1AD9" w:rsidRPr="00A251B7" w:rsidRDefault="000A1AD9" w:rsidP="000A1AD9">
            <w:pPr>
              <w:spacing w:before="0" w:after="0"/>
              <w:rPr>
                <w:lang w:val="en-US"/>
              </w:rPr>
            </w:pPr>
            <w:r w:rsidRPr="00924AEC">
              <w:rPr>
                <w:b/>
                <w:bCs/>
                <w:color w:val="0000FF"/>
              </w:rPr>
              <w:t>Original Issue Discount (OID) Rate</w:t>
            </w:r>
          </w:p>
        </w:tc>
        <w:tc>
          <w:tcPr>
            <w:tcW w:w="3303" w:type="pct"/>
            <w:shd w:val="clear" w:color="auto" w:fill="BFBFBF" w:themeFill="background1" w:themeFillShade="BF"/>
          </w:tcPr>
          <w:p w14:paraId="2DFE508F" w14:textId="77777777" w:rsidR="000A1AD9" w:rsidRPr="000A1AD9" w:rsidRDefault="000A1AD9" w:rsidP="000A1AD9">
            <w:pPr>
              <w:spacing w:before="0" w:after="0"/>
              <w:rPr>
                <w:b/>
                <w:bCs/>
                <w:color w:val="0000FF"/>
                <w:lang w:val="en-US"/>
              </w:rPr>
            </w:pPr>
            <w:r w:rsidRPr="000A1AD9">
              <w:rPr>
                <w:b/>
                <w:bCs/>
                <w:color w:val="0000FF"/>
                <w:lang w:val="en-US"/>
              </w:rPr>
              <w:t>Rate used to accrue original issue discount as interest income over the instrument’s term.</w:t>
            </w:r>
          </w:p>
          <w:p w14:paraId="4DF77591" w14:textId="744B12C1" w:rsidR="000A1AD9" w:rsidRPr="000A1AD9" w:rsidRDefault="000A1AD9" w:rsidP="000A1AD9">
            <w:pPr>
              <w:spacing w:before="0" w:after="0"/>
              <w:rPr>
                <w:b/>
                <w:bCs/>
                <w:color w:val="0000FF"/>
                <w:lang w:val="en-US"/>
              </w:rPr>
            </w:pPr>
          </w:p>
        </w:tc>
      </w:tr>
      <w:tr w:rsidR="000A1AD9" w:rsidRPr="00A251B7" w14:paraId="40256E71" w14:textId="77777777" w:rsidTr="00307EF8">
        <w:trPr>
          <w:tblCellSpacing w:w="15" w:type="dxa"/>
        </w:trPr>
        <w:tc>
          <w:tcPr>
            <w:tcW w:w="641" w:type="pct"/>
            <w:shd w:val="clear" w:color="auto" w:fill="BFBFBF" w:themeFill="background1" w:themeFillShade="BF"/>
          </w:tcPr>
          <w:p w14:paraId="4F8D3582" w14:textId="4F1A70ED" w:rsidR="000A1AD9" w:rsidRPr="00A251B7" w:rsidRDefault="000A1AD9" w:rsidP="000A1AD9">
            <w:pPr>
              <w:spacing w:before="0" w:after="0"/>
              <w:rPr>
                <w:lang w:val="en-US"/>
              </w:rPr>
            </w:pPr>
            <w:r>
              <w:rPr>
                <w:b/>
                <w:bCs/>
                <w:color w:val="0000FF"/>
                <w:lang w:val="en-US"/>
              </w:rPr>
              <w:t>OIPR</w:t>
            </w:r>
          </w:p>
        </w:tc>
        <w:tc>
          <w:tcPr>
            <w:tcW w:w="986" w:type="pct"/>
            <w:shd w:val="clear" w:color="auto" w:fill="BFBFBF" w:themeFill="background1" w:themeFillShade="BF"/>
          </w:tcPr>
          <w:p w14:paraId="774A9C22" w14:textId="2D2452D3" w:rsidR="000A1AD9" w:rsidRPr="00A251B7" w:rsidRDefault="000A1AD9" w:rsidP="000A1AD9">
            <w:pPr>
              <w:spacing w:before="0" w:after="0"/>
              <w:rPr>
                <w:lang w:val="en-US"/>
              </w:rPr>
            </w:pPr>
            <w:r w:rsidRPr="00924AEC">
              <w:rPr>
                <w:b/>
                <w:bCs/>
                <w:color w:val="0000FF"/>
              </w:rPr>
              <w:t>Original Issue Premium (OID) Rate</w:t>
            </w:r>
          </w:p>
        </w:tc>
        <w:tc>
          <w:tcPr>
            <w:tcW w:w="3303" w:type="pct"/>
            <w:shd w:val="clear" w:color="auto" w:fill="BFBFBF" w:themeFill="background1" w:themeFillShade="BF"/>
          </w:tcPr>
          <w:p w14:paraId="0454B160" w14:textId="7F1B799C" w:rsidR="000A1AD9" w:rsidRPr="000A1AD9" w:rsidRDefault="000A1AD9" w:rsidP="000A1AD9">
            <w:pPr>
              <w:spacing w:before="0" w:after="0"/>
              <w:rPr>
                <w:b/>
                <w:bCs/>
                <w:color w:val="0000FF"/>
                <w:lang w:val="en-US"/>
              </w:rPr>
            </w:pPr>
            <w:r w:rsidRPr="000A1AD9">
              <w:rPr>
                <w:b/>
                <w:bCs/>
                <w:color w:val="0000FF"/>
                <w:lang w:val="en-US"/>
              </w:rPr>
              <w:t>Rate used to amortize original issue premium to offset interest income over the instrument’s term.</w:t>
            </w:r>
          </w:p>
        </w:tc>
      </w:tr>
      <w:tr w:rsidR="000A1AD9" w:rsidRPr="00A251B7" w14:paraId="6D516CA2" w14:textId="77777777" w:rsidTr="00307EF8">
        <w:trPr>
          <w:tblCellSpacing w:w="15" w:type="dxa"/>
        </w:trPr>
        <w:tc>
          <w:tcPr>
            <w:tcW w:w="641" w:type="pct"/>
            <w:shd w:val="clear" w:color="auto" w:fill="FFFFFF"/>
            <w:hideMark/>
          </w:tcPr>
          <w:p w14:paraId="3A6082FE" w14:textId="6257CD7C" w:rsidR="000A1AD9" w:rsidRPr="00A251B7" w:rsidRDefault="000A1AD9" w:rsidP="000A1AD9">
            <w:pPr>
              <w:spacing w:before="0" w:after="0"/>
              <w:rPr>
                <w:lang w:val="en-US"/>
              </w:rPr>
            </w:pPr>
            <w:r w:rsidRPr="00A251B7">
              <w:rPr>
                <w:lang w:val="en-US"/>
              </w:rPr>
              <w:t>PRFC</w:t>
            </w:r>
          </w:p>
        </w:tc>
        <w:tc>
          <w:tcPr>
            <w:tcW w:w="986" w:type="pct"/>
            <w:shd w:val="clear" w:color="auto" w:fill="FFFFFF"/>
            <w:hideMark/>
          </w:tcPr>
          <w:p w14:paraId="238E10EF" w14:textId="7276BA24" w:rsidR="000A1AD9" w:rsidRPr="00A251B7" w:rsidRDefault="000A1AD9" w:rsidP="000A1AD9">
            <w:pPr>
              <w:spacing w:before="0" w:after="0"/>
              <w:rPr>
                <w:lang w:val="en-US"/>
              </w:rPr>
            </w:pPr>
            <w:r w:rsidRPr="00A251B7">
              <w:rPr>
                <w:lang w:val="en-US"/>
              </w:rPr>
              <w:t>Previous Factor</w:t>
            </w:r>
          </w:p>
        </w:tc>
        <w:tc>
          <w:tcPr>
            <w:tcW w:w="3303" w:type="pct"/>
            <w:shd w:val="clear" w:color="auto" w:fill="FFFFFF"/>
            <w:hideMark/>
          </w:tcPr>
          <w:p w14:paraId="1C2C5F51" w14:textId="6724647A" w:rsidR="000A1AD9" w:rsidRPr="00A251B7" w:rsidRDefault="000A1AD9" w:rsidP="000A1AD9">
            <w:pPr>
              <w:spacing w:before="0" w:after="0"/>
              <w:rPr>
                <w:lang w:val="en-US"/>
              </w:rPr>
            </w:pPr>
            <w:r w:rsidRPr="00A251B7">
              <w:rPr>
                <w:lang w:val="en-US"/>
              </w:rPr>
              <w:t>Factor used to calculate the value of the outstanding principal of the financial instrument (for factored securities) until the next redemption (factor) date.</w:t>
            </w:r>
          </w:p>
        </w:tc>
      </w:tr>
      <w:tr w:rsidR="000A1AD9" w:rsidRPr="00A251B7" w14:paraId="6C5CF789" w14:textId="77777777" w:rsidTr="00307EF8">
        <w:trPr>
          <w:tblCellSpacing w:w="15" w:type="dxa"/>
        </w:trPr>
        <w:tc>
          <w:tcPr>
            <w:tcW w:w="641" w:type="pct"/>
            <w:shd w:val="clear" w:color="auto" w:fill="FFFFFF"/>
            <w:hideMark/>
          </w:tcPr>
          <w:p w14:paraId="67C16442" w14:textId="6FA9BFF1" w:rsidR="000A1AD9" w:rsidRPr="00A251B7" w:rsidRDefault="000A1AD9" w:rsidP="000A1AD9">
            <w:pPr>
              <w:spacing w:before="0" w:after="0"/>
              <w:rPr>
                <w:lang w:val="en-US"/>
              </w:rPr>
            </w:pPr>
            <w:r w:rsidRPr="00A251B7">
              <w:rPr>
                <w:lang w:val="en-US"/>
              </w:rPr>
              <w:t>WAPA</w:t>
            </w:r>
          </w:p>
        </w:tc>
        <w:tc>
          <w:tcPr>
            <w:tcW w:w="986" w:type="pct"/>
            <w:shd w:val="clear" w:color="auto" w:fill="FFFFFF"/>
            <w:hideMark/>
          </w:tcPr>
          <w:p w14:paraId="013016EA" w14:textId="6AD8F60E" w:rsidR="000A1AD9" w:rsidRPr="00A251B7" w:rsidRDefault="000A1AD9" w:rsidP="000A1AD9">
            <w:pPr>
              <w:spacing w:before="0" w:after="0"/>
              <w:rPr>
                <w:lang w:val="en-US"/>
              </w:rPr>
            </w:pPr>
            <w:r w:rsidRPr="00A251B7">
              <w:rPr>
                <w:lang w:val="en-US"/>
              </w:rPr>
              <w:t>Warrant Parity</w:t>
            </w:r>
          </w:p>
        </w:tc>
        <w:tc>
          <w:tcPr>
            <w:tcW w:w="3303" w:type="pct"/>
            <w:shd w:val="clear" w:color="auto" w:fill="FFFFFF"/>
            <w:hideMark/>
          </w:tcPr>
          <w:p w14:paraId="2CEBC7CE" w14:textId="576E8418" w:rsidR="000A1AD9" w:rsidRPr="00A251B7" w:rsidRDefault="000A1AD9" w:rsidP="000A1AD9">
            <w:pPr>
              <w:spacing w:before="0" w:after="0"/>
              <w:rPr>
                <w:lang w:val="en-US"/>
              </w:rPr>
            </w:pPr>
            <w:r w:rsidRPr="00A251B7">
              <w:rPr>
                <w:lang w:val="en-US"/>
              </w:rPr>
              <w:t>Provides the ratio between the quantity of warrants and the quantity of underlying securities.</w:t>
            </w:r>
          </w:p>
        </w:tc>
      </w:tr>
    </w:tbl>
    <w:p w14:paraId="77ED19EF" w14:textId="77777777" w:rsidR="006F06BB" w:rsidRDefault="006F06BB" w:rsidP="00271B6A">
      <w:pPr>
        <w:rPr>
          <w:b/>
        </w:rPr>
      </w:pPr>
    </w:p>
    <w:p w14:paraId="0A988212" w14:textId="46AABBD9" w:rsidR="000A1AD9" w:rsidRDefault="00901DF7" w:rsidP="00AF341D">
      <w:pPr>
        <w:rPr>
          <w:b/>
        </w:rPr>
      </w:pPr>
      <w:r>
        <w:rPr>
          <w:b/>
        </w:rPr>
        <w:t>C. In MT564, in sequence E1</w:t>
      </w:r>
      <w:r w:rsidR="00AF341D">
        <w:rPr>
          <w:b/>
        </w:rPr>
        <w:t>a</w:t>
      </w:r>
      <w:r>
        <w:rPr>
          <w:b/>
        </w:rPr>
        <w:t xml:space="preserve">, </w:t>
      </w:r>
      <w:r w:rsidR="00AF341D">
        <w:rPr>
          <w:b/>
        </w:rPr>
        <w:t>add new</w:t>
      </w:r>
      <w:r w:rsidR="00B63617">
        <w:rPr>
          <w:b/>
        </w:rPr>
        <w:t xml:space="preserve"> optional and non-repetitive</w:t>
      </w:r>
      <w:r w:rsidR="00AF341D">
        <w:rPr>
          <w:b/>
        </w:rPr>
        <w:t xml:space="preserve"> qualifiers “OIDI” and “OIPR” to field :</w:t>
      </w:r>
      <w:proofErr w:type="gramStart"/>
      <w:r w:rsidR="00AF341D">
        <w:rPr>
          <w:b/>
        </w:rPr>
        <w:t>92:Rate</w:t>
      </w:r>
      <w:proofErr w:type="gramEnd"/>
      <w:r w:rsidR="00AF341D">
        <w:rPr>
          <w:b/>
        </w:rPr>
        <w:t>, with format options A and F</w:t>
      </w:r>
      <w:r w:rsidR="00345924">
        <w:rPr>
          <w:b/>
        </w:rPr>
        <w:t>, as</w:t>
      </w:r>
      <w:r w:rsidR="000C4E25">
        <w:rPr>
          <w:b/>
        </w:rPr>
        <w:t xml:space="preserve"> described and</w:t>
      </w:r>
      <w:r w:rsidR="00345924">
        <w:rPr>
          <w:b/>
        </w:rPr>
        <w:t xml:space="preserve"> illustrated below:</w:t>
      </w:r>
    </w:p>
    <w:p w14:paraId="3BBB2442" w14:textId="77777777" w:rsidR="002A29AD" w:rsidRPr="002A29AD" w:rsidRDefault="002A29AD" w:rsidP="002A29AD">
      <w:pPr>
        <w:spacing w:before="0" w:after="0"/>
        <w:rPr>
          <w:lang w:val="en-US"/>
        </w:rPr>
      </w:pPr>
      <w:r w:rsidRPr="002A29AD">
        <w:rPr>
          <w:lang w:val="en-US"/>
        </w:rPr>
        <w:t>90. Field 92a: Rate</w:t>
      </w:r>
    </w:p>
    <w:p w14:paraId="616E1286" w14:textId="77777777" w:rsidR="002A29AD" w:rsidRDefault="002A29AD" w:rsidP="002A29AD">
      <w:pPr>
        <w:spacing w:before="0" w:after="0"/>
        <w:rPr>
          <w:lang w:val="en-US"/>
        </w:rPr>
      </w:pPr>
    </w:p>
    <w:p w14:paraId="156ABC64" w14:textId="61B46AB2" w:rsidR="002A29AD" w:rsidRPr="002A29AD" w:rsidRDefault="002A29AD" w:rsidP="002A29AD">
      <w:pPr>
        <w:spacing w:before="0" w:after="0"/>
        <w:rPr>
          <w:lang w:val="en-US"/>
        </w:rPr>
      </w:pPr>
      <w:r w:rsidRPr="002A29AD">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2A29AD" w:rsidRPr="002A29AD" w14:paraId="69E415F1" w14:textId="77777777">
        <w:trPr>
          <w:tblCellSpacing w:w="15" w:type="dxa"/>
        </w:trPr>
        <w:tc>
          <w:tcPr>
            <w:tcW w:w="1000" w:type="pct"/>
            <w:shd w:val="clear" w:color="auto" w:fill="FFFFFF"/>
            <w:hideMark/>
          </w:tcPr>
          <w:p w14:paraId="3AC9F596" w14:textId="33005C88" w:rsidR="002A29AD" w:rsidRPr="002A29AD" w:rsidRDefault="002A29AD" w:rsidP="002A29AD">
            <w:pPr>
              <w:spacing w:before="0" w:after="0"/>
              <w:rPr>
                <w:lang w:val="en-US"/>
              </w:rPr>
            </w:pPr>
            <w:r w:rsidRPr="002A29AD">
              <w:rPr>
                <w:lang w:val="en-US"/>
              </w:rPr>
              <w:t>Option A</w:t>
            </w:r>
          </w:p>
        </w:tc>
        <w:tc>
          <w:tcPr>
            <w:tcW w:w="1500" w:type="pct"/>
            <w:shd w:val="clear" w:color="auto" w:fill="FFFFFF"/>
            <w:hideMark/>
          </w:tcPr>
          <w:p w14:paraId="70DF4A3D" w14:textId="223A6919"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//[N]15d</w:t>
            </w:r>
          </w:p>
        </w:tc>
        <w:tc>
          <w:tcPr>
            <w:tcW w:w="2500" w:type="pct"/>
            <w:shd w:val="clear" w:color="auto" w:fill="FFFFFF"/>
            <w:hideMark/>
          </w:tcPr>
          <w:p w14:paraId="413002B1" w14:textId="19B13076" w:rsidR="002A29AD" w:rsidRPr="002A29AD" w:rsidRDefault="002A29AD" w:rsidP="002A29AD">
            <w:pPr>
              <w:spacing w:before="0" w:after="0"/>
              <w:rPr>
                <w:lang w:val="en-US"/>
              </w:rPr>
            </w:pPr>
            <w:r w:rsidRPr="002A29AD">
              <w:rPr>
                <w:lang w:val="en-US"/>
              </w:rPr>
              <w:t>(Qualifier)(Sign)(Rate)</w:t>
            </w:r>
          </w:p>
        </w:tc>
      </w:tr>
      <w:tr w:rsidR="002A29AD" w:rsidRPr="002A29AD" w14:paraId="1D65E55F" w14:textId="77777777">
        <w:trPr>
          <w:tblCellSpacing w:w="15" w:type="dxa"/>
        </w:trPr>
        <w:tc>
          <w:tcPr>
            <w:tcW w:w="1000" w:type="pct"/>
            <w:shd w:val="clear" w:color="auto" w:fill="FFFFFF"/>
            <w:hideMark/>
          </w:tcPr>
          <w:p w14:paraId="6E2AAFFD" w14:textId="1C1BEE2E" w:rsidR="002A29AD" w:rsidRPr="002A29AD" w:rsidRDefault="002A29AD" w:rsidP="002A29AD">
            <w:pPr>
              <w:spacing w:before="0" w:after="0"/>
              <w:rPr>
                <w:lang w:val="en-US"/>
              </w:rPr>
            </w:pPr>
            <w:r w:rsidRPr="002A29AD">
              <w:rPr>
                <w:lang w:val="en-US"/>
              </w:rPr>
              <w:t>Option D</w:t>
            </w:r>
          </w:p>
        </w:tc>
        <w:tc>
          <w:tcPr>
            <w:tcW w:w="1500" w:type="pct"/>
            <w:shd w:val="clear" w:color="auto" w:fill="FFFFFF"/>
            <w:hideMark/>
          </w:tcPr>
          <w:p w14:paraId="76AE7D42" w14:textId="3DD1FEC0"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//15d/15d</w:t>
            </w:r>
          </w:p>
        </w:tc>
        <w:tc>
          <w:tcPr>
            <w:tcW w:w="2500" w:type="pct"/>
            <w:shd w:val="clear" w:color="auto" w:fill="FFFFFF"/>
            <w:hideMark/>
          </w:tcPr>
          <w:p w14:paraId="1F085307" w14:textId="7C519616" w:rsidR="002A29AD" w:rsidRPr="002A29AD" w:rsidRDefault="002A29AD" w:rsidP="002A29AD">
            <w:pPr>
              <w:spacing w:before="0" w:after="0"/>
              <w:rPr>
                <w:lang w:val="en-US"/>
              </w:rPr>
            </w:pPr>
            <w:r w:rsidRPr="002A29AD">
              <w:rPr>
                <w:lang w:val="en-US"/>
              </w:rPr>
              <w:t>(Qualifier)(Quantity</w:t>
            </w:r>
            <w:proofErr w:type="gramStart"/>
            <w:r w:rsidRPr="002A29AD">
              <w:rPr>
                <w:lang w:val="en-US"/>
              </w:rPr>
              <w:t>1)(</w:t>
            </w:r>
            <w:proofErr w:type="gramEnd"/>
            <w:r w:rsidRPr="002A29AD">
              <w:rPr>
                <w:lang w:val="en-US"/>
              </w:rPr>
              <w:t>Quantity2)</w:t>
            </w:r>
          </w:p>
        </w:tc>
      </w:tr>
      <w:tr w:rsidR="002A29AD" w:rsidRPr="002A29AD" w14:paraId="69C66AA9" w14:textId="77777777">
        <w:trPr>
          <w:tblCellSpacing w:w="15" w:type="dxa"/>
        </w:trPr>
        <w:tc>
          <w:tcPr>
            <w:tcW w:w="1000" w:type="pct"/>
            <w:shd w:val="clear" w:color="auto" w:fill="FFFFFF"/>
            <w:hideMark/>
          </w:tcPr>
          <w:p w14:paraId="691D3F55" w14:textId="41223A61" w:rsidR="002A29AD" w:rsidRPr="002A29AD" w:rsidRDefault="002A29AD" w:rsidP="002A29AD">
            <w:pPr>
              <w:spacing w:before="0" w:after="0"/>
              <w:rPr>
                <w:lang w:val="en-US"/>
              </w:rPr>
            </w:pPr>
            <w:r w:rsidRPr="002A29AD">
              <w:rPr>
                <w:lang w:val="en-US"/>
              </w:rPr>
              <w:t>Option F</w:t>
            </w:r>
          </w:p>
        </w:tc>
        <w:tc>
          <w:tcPr>
            <w:tcW w:w="1500" w:type="pct"/>
            <w:shd w:val="clear" w:color="auto" w:fill="FFFFFF"/>
            <w:hideMark/>
          </w:tcPr>
          <w:p w14:paraId="22138735" w14:textId="7AC80D24"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w:t>
            </w:r>
            <w:proofErr w:type="gramStart"/>
            <w:r w:rsidRPr="002A29AD">
              <w:rPr>
                <w:lang w:val="en-US"/>
              </w:rPr>
              <w:t>3!a</w:t>
            </w:r>
            <w:proofErr w:type="gramEnd"/>
            <w:r w:rsidRPr="002A29AD">
              <w:rPr>
                <w:lang w:val="en-US"/>
              </w:rPr>
              <w:t>15d</w:t>
            </w:r>
          </w:p>
        </w:tc>
        <w:tc>
          <w:tcPr>
            <w:tcW w:w="2500" w:type="pct"/>
            <w:shd w:val="clear" w:color="auto" w:fill="FFFFFF"/>
            <w:hideMark/>
          </w:tcPr>
          <w:p w14:paraId="6236C23C" w14:textId="72B8B296" w:rsidR="002A29AD" w:rsidRPr="002A29AD" w:rsidRDefault="002A29AD" w:rsidP="002A29AD">
            <w:pPr>
              <w:spacing w:before="0" w:after="0"/>
              <w:rPr>
                <w:lang w:val="en-US"/>
              </w:rPr>
            </w:pPr>
            <w:r w:rsidRPr="002A29AD">
              <w:rPr>
                <w:lang w:val="en-US"/>
              </w:rPr>
              <w:t>(Qualifier</w:t>
            </w:r>
            <w:proofErr w:type="gramStart"/>
            <w:r w:rsidRPr="002A29AD">
              <w:rPr>
                <w:lang w:val="en-US"/>
              </w:rPr>
              <w:t>)(</w:t>
            </w:r>
            <w:proofErr w:type="gramEnd"/>
            <w:r w:rsidRPr="002A29AD">
              <w:rPr>
                <w:lang w:val="en-US"/>
              </w:rPr>
              <w:t xml:space="preserve">Currency </w:t>
            </w:r>
            <w:proofErr w:type="gramStart"/>
            <w:r w:rsidRPr="002A29AD">
              <w:rPr>
                <w:lang w:val="en-US"/>
              </w:rPr>
              <w:t>Code)(</w:t>
            </w:r>
            <w:proofErr w:type="gramEnd"/>
            <w:r w:rsidRPr="002A29AD">
              <w:rPr>
                <w:lang w:val="en-US"/>
              </w:rPr>
              <w:t>Amount)</w:t>
            </w:r>
          </w:p>
        </w:tc>
      </w:tr>
      <w:tr w:rsidR="002A29AD" w:rsidRPr="002A29AD" w14:paraId="39D166E3" w14:textId="77777777">
        <w:trPr>
          <w:tblCellSpacing w:w="15" w:type="dxa"/>
        </w:trPr>
        <w:tc>
          <w:tcPr>
            <w:tcW w:w="1000" w:type="pct"/>
            <w:shd w:val="clear" w:color="auto" w:fill="FFFFFF"/>
            <w:hideMark/>
          </w:tcPr>
          <w:p w14:paraId="7BF6C0B0" w14:textId="1087CBAE" w:rsidR="002A29AD" w:rsidRPr="002A29AD" w:rsidRDefault="002A29AD" w:rsidP="002A29AD">
            <w:pPr>
              <w:spacing w:before="0" w:after="0"/>
              <w:rPr>
                <w:lang w:val="en-US"/>
              </w:rPr>
            </w:pPr>
            <w:r w:rsidRPr="002A29AD">
              <w:rPr>
                <w:lang w:val="en-US"/>
              </w:rPr>
              <w:t>Option K</w:t>
            </w:r>
          </w:p>
        </w:tc>
        <w:tc>
          <w:tcPr>
            <w:tcW w:w="1500" w:type="pct"/>
            <w:shd w:val="clear" w:color="auto" w:fill="FFFFFF"/>
            <w:hideMark/>
          </w:tcPr>
          <w:p w14:paraId="444B2456" w14:textId="3782912F"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w:t>
            </w:r>
            <w:proofErr w:type="gramStart"/>
            <w:r w:rsidRPr="002A29AD">
              <w:rPr>
                <w:lang w:val="en-US"/>
              </w:rPr>
              <w:t>4!c</w:t>
            </w:r>
            <w:proofErr w:type="gramEnd"/>
          </w:p>
        </w:tc>
        <w:tc>
          <w:tcPr>
            <w:tcW w:w="2500" w:type="pct"/>
            <w:shd w:val="clear" w:color="auto" w:fill="FFFFFF"/>
            <w:hideMark/>
          </w:tcPr>
          <w:p w14:paraId="11BDCF96" w14:textId="3CC95A90" w:rsidR="002A29AD" w:rsidRPr="002A29AD" w:rsidRDefault="002A29AD" w:rsidP="002A29AD">
            <w:pPr>
              <w:spacing w:before="0" w:after="0"/>
              <w:rPr>
                <w:lang w:val="en-US"/>
              </w:rPr>
            </w:pPr>
            <w:r w:rsidRPr="002A29AD">
              <w:rPr>
                <w:lang w:val="en-US"/>
              </w:rPr>
              <w:t>(Qualifier</w:t>
            </w:r>
            <w:proofErr w:type="gramStart"/>
            <w:r w:rsidRPr="002A29AD">
              <w:rPr>
                <w:lang w:val="en-US"/>
              </w:rPr>
              <w:t>)(</w:t>
            </w:r>
            <w:proofErr w:type="gramEnd"/>
            <w:r w:rsidRPr="002A29AD">
              <w:rPr>
                <w:lang w:val="en-US"/>
              </w:rPr>
              <w:t>Rate Type Code)</w:t>
            </w:r>
          </w:p>
        </w:tc>
      </w:tr>
      <w:tr w:rsidR="002A29AD" w:rsidRPr="002A29AD" w14:paraId="78EAB750" w14:textId="77777777">
        <w:trPr>
          <w:tblCellSpacing w:w="15" w:type="dxa"/>
        </w:trPr>
        <w:tc>
          <w:tcPr>
            <w:tcW w:w="1000" w:type="pct"/>
            <w:shd w:val="clear" w:color="auto" w:fill="FFFFFF"/>
            <w:hideMark/>
          </w:tcPr>
          <w:p w14:paraId="3164F18D" w14:textId="046F6EEF" w:rsidR="002A29AD" w:rsidRPr="002A29AD" w:rsidRDefault="002A29AD" w:rsidP="002A29AD">
            <w:pPr>
              <w:spacing w:before="0" w:after="0"/>
              <w:rPr>
                <w:lang w:val="en-US"/>
              </w:rPr>
            </w:pPr>
            <w:r w:rsidRPr="002A29AD">
              <w:rPr>
                <w:lang w:val="en-US"/>
              </w:rPr>
              <w:lastRenderedPageBreak/>
              <w:t>Option L</w:t>
            </w:r>
          </w:p>
        </w:tc>
        <w:tc>
          <w:tcPr>
            <w:tcW w:w="1500" w:type="pct"/>
            <w:shd w:val="clear" w:color="auto" w:fill="FFFFFF"/>
            <w:hideMark/>
          </w:tcPr>
          <w:p w14:paraId="089374F5" w14:textId="475E5ABE"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w:t>
            </w:r>
            <w:proofErr w:type="gramStart"/>
            <w:r w:rsidRPr="002A29AD">
              <w:rPr>
                <w:lang w:val="en-US"/>
              </w:rPr>
              <w:t>3!a</w:t>
            </w:r>
            <w:proofErr w:type="gramEnd"/>
            <w:r w:rsidRPr="002A29AD">
              <w:rPr>
                <w:lang w:val="en-US"/>
              </w:rPr>
              <w:t>15d/</w:t>
            </w:r>
            <w:proofErr w:type="gramStart"/>
            <w:r w:rsidRPr="002A29AD">
              <w:rPr>
                <w:lang w:val="en-US"/>
              </w:rPr>
              <w:t>3!a</w:t>
            </w:r>
            <w:proofErr w:type="gramEnd"/>
            <w:r w:rsidRPr="002A29AD">
              <w:rPr>
                <w:lang w:val="en-US"/>
              </w:rPr>
              <w:t>15d</w:t>
            </w:r>
          </w:p>
        </w:tc>
        <w:tc>
          <w:tcPr>
            <w:tcW w:w="2500" w:type="pct"/>
            <w:shd w:val="clear" w:color="auto" w:fill="FFFFFF"/>
            <w:hideMark/>
          </w:tcPr>
          <w:p w14:paraId="1BFAA077" w14:textId="6169638F" w:rsidR="002A29AD" w:rsidRPr="002A29AD" w:rsidRDefault="002A29AD" w:rsidP="002A29AD">
            <w:pPr>
              <w:spacing w:before="0" w:after="0"/>
              <w:rPr>
                <w:lang w:val="en-US"/>
              </w:rPr>
            </w:pPr>
            <w:r w:rsidRPr="002A29AD">
              <w:rPr>
                <w:lang w:val="en-US"/>
              </w:rPr>
              <w:t>(Qualifier</w:t>
            </w:r>
            <w:proofErr w:type="gramStart"/>
            <w:r w:rsidRPr="002A29AD">
              <w:rPr>
                <w:lang w:val="en-US"/>
              </w:rPr>
              <w:t>)(</w:t>
            </w:r>
            <w:proofErr w:type="gramEnd"/>
            <w:r w:rsidRPr="002A29AD">
              <w:rPr>
                <w:lang w:val="en-US"/>
              </w:rPr>
              <w:t xml:space="preserve">First Currency </w:t>
            </w:r>
            <w:proofErr w:type="gramStart"/>
            <w:r w:rsidRPr="002A29AD">
              <w:rPr>
                <w:lang w:val="en-US"/>
              </w:rPr>
              <w:t>Code)(</w:t>
            </w:r>
            <w:proofErr w:type="gramEnd"/>
            <w:r w:rsidRPr="002A29AD">
              <w:rPr>
                <w:lang w:val="en-US"/>
              </w:rPr>
              <w:t>Amount</w:t>
            </w:r>
            <w:proofErr w:type="gramStart"/>
            <w:r w:rsidRPr="002A29AD">
              <w:rPr>
                <w:lang w:val="en-US"/>
              </w:rPr>
              <w:t>1)(</w:t>
            </w:r>
            <w:proofErr w:type="gramEnd"/>
            <w:r w:rsidRPr="002A29AD">
              <w:rPr>
                <w:lang w:val="en-US"/>
              </w:rPr>
              <w:t xml:space="preserve">Second Currency </w:t>
            </w:r>
            <w:proofErr w:type="gramStart"/>
            <w:r w:rsidRPr="002A29AD">
              <w:rPr>
                <w:lang w:val="en-US"/>
              </w:rPr>
              <w:t>Code)(</w:t>
            </w:r>
            <w:proofErr w:type="gramEnd"/>
            <w:r w:rsidRPr="002A29AD">
              <w:rPr>
                <w:lang w:val="en-US"/>
              </w:rPr>
              <w:t>Amount2)</w:t>
            </w:r>
          </w:p>
        </w:tc>
      </w:tr>
      <w:tr w:rsidR="002A29AD" w:rsidRPr="002A29AD" w14:paraId="25B35450" w14:textId="77777777">
        <w:trPr>
          <w:tblCellSpacing w:w="15" w:type="dxa"/>
        </w:trPr>
        <w:tc>
          <w:tcPr>
            <w:tcW w:w="1000" w:type="pct"/>
            <w:shd w:val="clear" w:color="auto" w:fill="FFFFFF"/>
            <w:hideMark/>
          </w:tcPr>
          <w:p w14:paraId="5F878035" w14:textId="4932CFB5" w:rsidR="002A29AD" w:rsidRPr="002A29AD" w:rsidRDefault="002A29AD" w:rsidP="002A29AD">
            <w:pPr>
              <w:spacing w:before="0" w:after="0"/>
              <w:rPr>
                <w:lang w:val="en-US"/>
              </w:rPr>
            </w:pPr>
            <w:r w:rsidRPr="002A29AD">
              <w:rPr>
                <w:lang w:val="en-US"/>
              </w:rPr>
              <w:t>Option M</w:t>
            </w:r>
          </w:p>
        </w:tc>
        <w:tc>
          <w:tcPr>
            <w:tcW w:w="1500" w:type="pct"/>
            <w:shd w:val="clear" w:color="auto" w:fill="FFFFFF"/>
            <w:hideMark/>
          </w:tcPr>
          <w:p w14:paraId="6C4E4CBD" w14:textId="613DA668"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w:t>
            </w:r>
            <w:proofErr w:type="gramStart"/>
            <w:r w:rsidRPr="002A29AD">
              <w:rPr>
                <w:lang w:val="en-US"/>
              </w:rPr>
              <w:t>3!a</w:t>
            </w:r>
            <w:proofErr w:type="gramEnd"/>
            <w:r w:rsidRPr="002A29AD">
              <w:rPr>
                <w:lang w:val="en-US"/>
              </w:rPr>
              <w:t>15d/15d</w:t>
            </w:r>
          </w:p>
        </w:tc>
        <w:tc>
          <w:tcPr>
            <w:tcW w:w="2500" w:type="pct"/>
            <w:shd w:val="clear" w:color="auto" w:fill="FFFFFF"/>
            <w:hideMark/>
          </w:tcPr>
          <w:p w14:paraId="12E2E68C" w14:textId="23F61CBF" w:rsidR="002A29AD" w:rsidRPr="002A29AD" w:rsidRDefault="002A29AD" w:rsidP="002A29AD">
            <w:pPr>
              <w:spacing w:before="0" w:after="0"/>
              <w:rPr>
                <w:lang w:val="en-US"/>
              </w:rPr>
            </w:pPr>
            <w:r w:rsidRPr="002A29AD">
              <w:rPr>
                <w:lang w:val="en-US"/>
              </w:rPr>
              <w:t>(Qualifier</w:t>
            </w:r>
            <w:proofErr w:type="gramStart"/>
            <w:r w:rsidRPr="002A29AD">
              <w:rPr>
                <w:lang w:val="en-US"/>
              </w:rPr>
              <w:t>)(</w:t>
            </w:r>
            <w:proofErr w:type="gramEnd"/>
            <w:r w:rsidRPr="002A29AD">
              <w:rPr>
                <w:lang w:val="en-US"/>
              </w:rPr>
              <w:t xml:space="preserve">Currency </w:t>
            </w:r>
            <w:proofErr w:type="gramStart"/>
            <w:r w:rsidRPr="002A29AD">
              <w:rPr>
                <w:lang w:val="en-US"/>
              </w:rPr>
              <w:t>Code)(</w:t>
            </w:r>
            <w:proofErr w:type="gramEnd"/>
            <w:r w:rsidRPr="002A29AD">
              <w:rPr>
                <w:lang w:val="en-US"/>
              </w:rPr>
              <w:t>Amount)(Quantity)</w:t>
            </w:r>
          </w:p>
        </w:tc>
      </w:tr>
      <w:tr w:rsidR="002A29AD" w:rsidRPr="002A29AD" w14:paraId="13BF40DC" w14:textId="77777777">
        <w:trPr>
          <w:tblCellSpacing w:w="15" w:type="dxa"/>
        </w:trPr>
        <w:tc>
          <w:tcPr>
            <w:tcW w:w="1000" w:type="pct"/>
            <w:shd w:val="clear" w:color="auto" w:fill="FFFFFF"/>
            <w:hideMark/>
          </w:tcPr>
          <w:p w14:paraId="6BB65787" w14:textId="17788F60" w:rsidR="002A29AD" w:rsidRPr="002A29AD" w:rsidRDefault="002A29AD" w:rsidP="002A29AD">
            <w:pPr>
              <w:spacing w:before="0" w:after="0"/>
              <w:rPr>
                <w:lang w:val="en-US"/>
              </w:rPr>
            </w:pPr>
            <w:r w:rsidRPr="002A29AD">
              <w:rPr>
                <w:lang w:val="en-US"/>
              </w:rPr>
              <w:t>Option N</w:t>
            </w:r>
          </w:p>
        </w:tc>
        <w:tc>
          <w:tcPr>
            <w:tcW w:w="1500" w:type="pct"/>
            <w:shd w:val="clear" w:color="auto" w:fill="FFFFFF"/>
            <w:hideMark/>
          </w:tcPr>
          <w:p w14:paraId="4D48C769" w14:textId="3B079968" w:rsidR="002A29AD" w:rsidRPr="002A29AD" w:rsidRDefault="002A29AD" w:rsidP="002A29AD">
            <w:pPr>
              <w:spacing w:before="0" w:after="0"/>
              <w:rPr>
                <w:lang w:val="en-US"/>
              </w:rPr>
            </w:pPr>
            <w:r w:rsidRPr="002A29AD">
              <w:rPr>
                <w:lang w:val="en-US"/>
              </w:rPr>
              <w:t>:</w:t>
            </w:r>
            <w:proofErr w:type="gramStart"/>
            <w:r w:rsidRPr="002A29AD">
              <w:rPr>
                <w:lang w:val="en-US"/>
              </w:rPr>
              <w:t>4!c//15d/3!a</w:t>
            </w:r>
            <w:proofErr w:type="gramEnd"/>
            <w:r w:rsidRPr="002A29AD">
              <w:rPr>
                <w:lang w:val="en-US"/>
              </w:rPr>
              <w:t>15d</w:t>
            </w:r>
          </w:p>
        </w:tc>
        <w:tc>
          <w:tcPr>
            <w:tcW w:w="2500" w:type="pct"/>
            <w:shd w:val="clear" w:color="auto" w:fill="FFFFFF"/>
            <w:hideMark/>
          </w:tcPr>
          <w:p w14:paraId="7C16DA3D" w14:textId="6F4F4A90" w:rsidR="002A29AD" w:rsidRPr="002A29AD" w:rsidRDefault="002A29AD" w:rsidP="002A29AD">
            <w:pPr>
              <w:spacing w:before="0" w:after="0"/>
              <w:rPr>
                <w:lang w:val="en-US"/>
              </w:rPr>
            </w:pPr>
            <w:r w:rsidRPr="002A29AD">
              <w:rPr>
                <w:lang w:val="en-US"/>
              </w:rPr>
              <w:t>(Qualifier)(Quantity</w:t>
            </w:r>
            <w:proofErr w:type="gramStart"/>
            <w:r w:rsidRPr="002A29AD">
              <w:rPr>
                <w:lang w:val="en-US"/>
              </w:rPr>
              <w:t>)(</w:t>
            </w:r>
            <w:proofErr w:type="gramEnd"/>
            <w:r w:rsidRPr="002A29AD">
              <w:rPr>
                <w:lang w:val="en-US"/>
              </w:rPr>
              <w:t xml:space="preserve">Currency </w:t>
            </w:r>
            <w:proofErr w:type="gramStart"/>
            <w:r w:rsidRPr="002A29AD">
              <w:rPr>
                <w:lang w:val="en-US"/>
              </w:rPr>
              <w:t>Code)(</w:t>
            </w:r>
            <w:proofErr w:type="gramEnd"/>
            <w:r w:rsidRPr="002A29AD">
              <w:rPr>
                <w:lang w:val="en-US"/>
              </w:rPr>
              <w:t>Amount)</w:t>
            </w:r>
          </w:p>
        </w:tc>
      </w:tr>
      <w:tr w:rsidR="002A29AD" w:rsidRPr="002A29AD" w14:paraId="7F17C8B8" w14:textId="77777777">
        <w:trPr>
          <w:tblCellSpacing w:w="15" w:type="dxa"/>
        </w:trPr>
        <w:tc>
          <w:tcPr>
            <w:tcW w:w="1000" w:type="pct"/>
            <w:shd w:val="clear" w:color="auto" w:fill="FFFFFF"/>
            <w:hideMark/>
          </w:tcPr>
          <w:p w14:paraId="2B280493" w14:textId="243E39B8" w:rsidR="002A29AD" w:rsidRPr="002A29AD" w:rsidRDefault="002A29AD" w:rsidP="002A29AD">
            <w:pPr>
              <w:spacing w:before="0" w:after="0"/>
              <w:rPr>
                <w:lang w:val="en-US"/>
              </w:rPr>
            </w:pPr>
            <w:r w:rsidRPr="002A29AD">
              <w:rPr>
                <w:lang w:val="en-US"/>
              </w:rPr>
              <w:t>Option R</w:t>
            </w:r>
          </w:p>
        </w:tc>
        <w:tc>
          <w:tcPr>
            <w:tcW w:w="1500" w:type="pct"/>
            <w:shd w:val="clear" w:color="auto" w:fill="FFFFFF"/>
            <w:hideMark/>
          </w:tcPr>
          <w:p w14:paraId="39444E46" w14:textId="496077BF" w:rsidR="002A29AD" w:rsidRPr="002A29AD" w:rsidRDefault="002A29AD" w:rsidP="002A29AD">
            <w:pPr>
              <w:spacing w:before="0" w:after="0"/>
              <w:rPr>
                <w:lang w:val="en-US"/>
              </w:rPr>
            </w:pPr>
            <w:r w:rsidRPr="002A29AD">
              <w:rPr>
                <w:lang w:val="en-US"/>
              </w:rPr>
              <w:t>:</w:t>
            </w:r>
            <w:proofErr w:type="gramStart"/>
            <w:r w:rsidRPr="002A29AD">
              <w:rPr>
                <w:lang w:val="en-US"/>
              </w:rPr>
              <w:t>4!c</w:t>
            </w:r>
            <w:proofErr w:type="gramEnd"/>
            <w:r w:rsidRPr="002A29AD">
              <w:rPr>
                <w:lang w:val="en-US"/>
              </w:rPr>
              <w:t>/[8c]/</w:t>
            </w:r>
            <w:proofErr w:type="gramStart"/>
            <w:r w:rsidRPr="002A29AD">
              <w:rPr>
                <w:lang w:val="en-US"/>
              </w:rPr>
              <w:t>4!c</w:t>
            </w:r>
            <w:proofErr w:type="gramEnd"/>
            <w:r w:rsidRPr="002A29AD">
              <w:rPr>
                <w:lang w:val="en-US"/>
              </w:rPr>
              <w:t>/15d</w:t>
            </w:r>
          </w:p>
        </w:tc>
        <w:tc>
          <w:tcPr>
            <w:tcW w:w="2500" w:type="pct"/>
            <w:shd w:val="clear" w:color="auto" w:fill="FFFFFF"/>
            <w:hideMark/>
          </w:tcPr>
          <w:p w14:paraId="0C7BA93A" w14:textId="14F4A12B" w:rsidR="002A29AD" w:rsidRPr="002A29AD" w:rsidRDefault="002A29AD" w:rsidP="002A29AD">
            <w:pPr>
              <w:spacing w:before="0" w:after="0"/>
              <w:rPr>
                <w:lang w:val="en-US"/>
              </w:rPr>
            </w:pPr>
            <w:r w:rsidRPr="002A29AD">
              <w:rPr>
                <w:lang w:val="en-US"/>
              </w:rPr>
              <w:t>(Qualifier</w:t>
            </w:r>
            <w:proofErr w:type="gramStart"/>
            <w:r w:rsidRPr="002A29AD">
              <w:rPr>
                <w:lang w:val="en-US"/>
              </w:rPr>
              <w:t>)(</w:t>
            </w:r>
            <w:proofErr w:type="gramEnd"/>
            <w:r w:rsidRPr="002A29AD">
              <w:rPr>
                <w:lang w:val="en-US"/>
              </w:rPr>
              <w:t xml:space="preserve">Data Source </w:t>
            </w:r>
            <w:proofErr w:type="gramStart"/>
            <w:r w:rsidRPr="002A29AD">
              <w:rPr>
                <w:lang w:val="en-US"/>
              </w:rPr>
              <w:t>Scheme)(</w:t>
            </w:r>
            <w:proofErr w:type="gramEnd"/>
            <w:r w:rsidRPr="002A29AD">
              <w:rPr>
                <w:lang w:val="en-US"/>
              </w:rPr>
              <w:t xml:space="preserve">Rate Type </w:t>
            </w:r>
            <w:proofErr w:type="gramStart"/>
            <w:r w:rsidRPr="002A29AD">
              <w:rPr>
                <w:lang w:val="en-US"/>
              </w:rPr>
              <w:t>Code)(</w:t>
            </w:r>
            <w:proofErr w:type="gramEnd"/>
            <w:r w:rsidRPr="002A29AD">
              <w:rPr>
                <w:lang w:val="en-US"/>
              </w:rPr>
              <w:t>Rate)</w:t>
            </w:r>
          </w:p>
        </w:tc>
      </w:tr>
    </w:tbl>
    <w:p w14:paraId="4E7C32F4" w14:textId="77777777" w:rsidR="002A29AD" w:rsidRPr="002A29AD" w:rsidRDefault="002A29AD" w:rsidP="002A29AD">
      <w:pPr>
        <w:spacing w:before="0" w:after="0"/>
        <w:rPr>
          <w:lang w:val="en-US"/>
        </w:rPr>
      </w:pPr>
      <w:r w:rsidRPr="002A29AD">
        <w:rPr>
          <w:lang w:val="en-US"/>
        </w:rPr>
        <w:t>PRESENCE</w:t>
      </w:r>
    </w:p>
    <w:p w14:paraId="0C0A0202" w14:textId="77777777" w:rsidR="002A29AD" w:rsidRDefault="002A29AD" w:rsidP="002A29AD">
      <w:pPr>
        <w:spacing w:before="0" w:after="0"/>
        <w:rPr>
          <w:lang w:val="en-US"/>
        </w:rPr>
      </w:pPr>
    </w:p>
    <w:p w14:paraId="0DBB9B14" w14:textId="56C98541" w:rsidR="002A29AD" w:rsidRPr="002A29AD" w:rsidRDefault="002A29AD" w:rsidP="002A29AD">
      <w:pPr>
        <w:spacing w:before="0" w:after="0"/>
        <w:rPr>
          <w:lang w:val="en-US"/>
        </w:rPr>
      </w:pPr>
      <w:r w:rsidRPr="002A29AD">
        <w:rPr>
          <w:lang w:val="en-US"/>
        </w:rPr>
        <w:t>Optional in optional subsequence E1</w:t>
      </w:r>
    </w:p>
    <w:p w14:paraId="3090C0AB" w14:textId="77777777" w:rsidR="002A29AD" w:rsidRDefault="002A29AD" w:rsidP="002A29AD">
      <w:pPr>
        <w:spacing w:before="0" w:after="0"/>
        <w:rPr>
          <w:lang w:val="en-US"/>
        </w:rPr>
      </w:pPr>
    </w:p>
    <w:p w14:paraId="7138F8F9" w14:textId="76FBAFB6" w:rsidR="002A29AD" w:rsidRPr="002A29AD" w:rsidRDefault="002A29AD" w:rsidP="002A29AD">
      <w:pPr>
        <w:spacing w:before="0" w:after="0"/>
        <w:rPr>
          <w:lang w:val="en-US"/>
        </w:rPr>
      </w:pPr>
      <w:r w:rsidRPr="002A29AD">
        <w:rPr>
          <w:lang w:val="en-US"/>
        </w:rPr>
        <w:t>QUALIFIER</w:t>
      </w:r>
    </w:p>
    <w:p w14:paraId="31B456D4" w14:textId="77777777" w:rsidR="002A29AD" w:rsidRPr="002A29AD" w:rsidRDefault="002A29AD" w:rsidP="002A29AD">
      <w:pPr>
        <w:spacing w:before="0" w:after="0"/>
        <w:rPr>
          <w:lang w:val="en-US"/>
        </w:rPr>
      </w:pPr>
      <w:r w:rsidRPr="002A29AD">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1"/>
        <w:gridCol w:w="3721"/>
      </w:tblGrid>
      <w:tr w:rsidR="002A29AD" w:rsidRPr="002A29AD" w14:paraId="6DE30F1E" w14:textId="77777777" w:rsidTr="00680A40">
        <w:trPr>
          <w:tblHeade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EEEEEE"/>
            <w:hideMark/>
          </w:tcPr>
          <w:p w14:paraId="6E73CBEB" w14:textId="4F73FFCC" w:rsidR="002A29AD" w:rsidRPr="002A29AD" w:rsidRDefault="002A29AD" w:rsidP="002A29AD">
            <w:pPr>
              <w:spacing w:before="0" w:after="0"/>
              <w:rPr>
                <w:lang w:val="en-US"/>
              </w:rPr>
            </w:pPr>
            <w:r w:rsidRPr="002A29AD">
              <w:rPr>
                <w:lang w:val="en-US"/>
              </w:rPr>
              <w:t>Order</w:t>
            </w:r>
          </w:p>
        </w:tc>
        <w:tc>
          <w:tcPr>
            <w:tcW w:w="365" w:type="pct"/>
            <w:tcBorders>
              <w:top w:val="outset" w:sz="6" w:space="0" w:color="auto"/>
              <w:left w:val="outset" w:sz="6" w:space="0" w:color="auto"/>
              <w:bottom w:val="outset" w:sz="6" w:space="0" w:color="auto"/>
              <w:right w:val="outset" w:sz="6" w:space="0" w:color="auto"/>
            </w:tcBorders>
            <w:shd w:val="clear" w:color="auto" w:fill="EEEEEE"/>
            <w:hideMark/>
          </w:tcPr>
          <w:p w14:paraId="6B62EC75" w14:textId="322E483F" w:rsidR="002A29AD" w:rsidRPr="002A29AD" w:rsidRDefault="002A29AD" w:rsidP="002A29AD">
            <w:pPr>
              <w:spacing w:before="0" w:after="0"/>
              <w:rPr>
                <w:lang w:val="en-US"/>
              </w:rPr>
            </w:pPr>
            <w:r w:rsidRPr="002A29AD">
              <w:rPr>
                <w:lang w:val="en-US"/>
              </w:rPr>
              <w:t>M/O</w:t>
            </w:r>
          </w:p>
        </w:tc>
        <w:tc>
          <w:tcPr>
            <w:tcW w:w="608" w:type="pct"/>
            <w:tcBorders>
              <w:top w:val="outset" w:sz="6" w:space="0" w:color="auto"/>
              <w:left w:val="outset" w:sz="6" w:space="0" w:color="auto"/>
              <w:bottom w:val="outset" w:sz="6" w:space="0" w:color="auto"/>
              <w:right w:val="outset" w:sz="6" w:space="0" w:color="auto"/>
            </w:tcBorders>
            <w:shd w:val="clear" w:color="auto" w:fill="EEEEEE"/>
            <w:hideMark/>
          </w:tcPr>
          <w:p w14:paraId="4D162888" w14:textId="332F66F2" w:rsidR="002A29AD" w:rsidRPr="002A29AD" w:rsidRDefault="002A29AD" w:rsidP="002A29AD">
            <w:pPr>
              <w:spacing w:before="0" w:after="0"/>
              <w:rPr>
                <w:lang w:val="en-US"/>
              </w:rPr>
            </w:pPr>
            <w:r w:rsidRPr="002A29AD">
              <w:rPr>
                <w:lang w:val="en-US"/>
              </w:rPr>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661DD620" w14:textId="4D91CB89" w:rsidR="002A29AD" w:rsidRPr="002A29AD" w:rsidRDefault="002A29AD" w:rsidP="002A29AD">
            <w:pPr>
              <w:spacing w:before="0" w:after="0"/>
              <w:rPr>
                <w:lang w:val="en-US"/>
              </w:rPr>
            </w:pPr>
            <w:r w:rsidRPr="002A29AD">
              <w:rPr>
                <w:lang w:val="en-US"/>
              </w:rPr>
              <w:t>R/N</w:t>
            </w:r>
          </w:p>
        </w:tc>
        <w:tc>
          <w:tcPr>
            <w:tcW w:w="535" w:type="pct"/>
            <w:tcBorders>
              <w:top w:val="outset" w:sz="6" w:space="0" w:color="auto"/>
              <w:left w:val="outset" w:sz="6" w:space="0" w:color="auto"/>
              <w:bottom w:val="outset" w:sz="6" w:space="0" w:color="auto"/>
              <w:right w:val="outset" w:sz="6" w:space="0" w:color="auto"/>
            </w:tcBorders>
            <w:shd w:val="clear" w:color="auto" w:fill="EEEEEE"/>
            <w:hideMark/>
          </w:tcPr>
          <w:p w14:paraId="21AC78F8" w14:textId="4404F7EB" w:rsidR="002A29AD" w:rsidRPr="002A29AD" w:rsidRDefault="002A29AD" w:rsidP="002A29AD">
            <w:pPr>
              <w:spacing w:before="0" w:after="0"/>
              <w:rPr>
                <w:lang w:val="en-US"/>
              </w:rPr>
            </w:pPr>
            <w:r w:rsidRPr="002A29AD">
              <w:rPr>
                <w:lang w:val="en-US"/>
              </w:rPr>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70A998C8" w14:textId="1AB3AE2F" w:rsidR="002A29AD" w:rsidRPr="002A29AD" w:rsidRDefault="002A29AD" w:rsidP="002A29AD">
            <w:pPr>
              <w:spacing w:before="0" w:after="0"/>
              <w:rPr>
                <w:lang w:val="en-US"/>
              </w:rPr>
            </w:pPr>
            <w:r w:rsidRPr="002A29AD">
              <w:rPr>
                <w:lang w:val="en-US"/>
              </w:rPr>
              <w:t>Options</w:t>
            </w:r>
          </w:p>
        </w:tc>
        <w:tc>
          <w:tcPr>
            <w:tcW w:w="2138" w:type="pct"/>
            <w:tcBorders>
              <w:top w:val="outset" w:sz="6" w:space="0" w:color="auto"/>
              <w:left w:val="outset" w:sz="6" w:space="0" w:color="auto"/>
              <w:bottom w:val="outset" w:sz="6" w:space="0" w:color="auto"/>
              <w:right w:val="outset" w:sz="6" w:space="0" w:color="auto"/>
            </w:tcBorders>
            <w:shd w:val="clear" w:color="auto" w:fill="EEEEEE"/>
            <w:hideMark/>
          </w:tcPr>
          <w:p w14:paraId="355736EE" w14:textId="03008442" w:rsidR="002A29AD" w:rsidRPr="002A29AD" w:rsidRDefault="002A29AD" w:rsidP="002A29AD">
            <w:pPr>
              <w:spacing w:before="0" w:after="0"/>
              <w:rPr>
                <w:lang w:val="en-US"/>
              </w:rPr>
            </w:pPr>
            <w:r w:rsidRPr="002A29AD">
              <w:rPr>
                <w:lang w:val="en-US"/>
              </w:rPr>
              <w:t>Qualifier Description</w:t>
            </w:r>
          </w:p>
        </w:tc>
      </w:tr>
      <w:tr w:rsidR="002A29AD" w:rsidRPr="002A29AD" w14:paraId="07DD02EB"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3AC7D6C1" w14:textId="530907BA" w:rsidR="002A29AD" w:rsidRPr="002A29AD" w:rsidRDefault="002A29AD" w:rsidP="002A29AD">
            <w:pPr>
              <w:spacing w:before="0" w:after="0"/>
              <w:rPr>
                <w:lang w:val="en-US"/>
              </w:rPr>
            </w:pPr>
            <w:r w:rsidRPr="002A29AD">
              <w:rPr>
                <w:lang w:val="en-US"/>
              </w:rPr>
              <w:t>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1F867079" w14:textId="37E640C9"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3959AF1" w14:textId="07F79994" w:rsidR="002A29AD" w:rsidRPr="002A29AD" w:rsidRDefault="002A29AD" w:rsidP="002A29AD">
            <w:pPr>
              <w:spacing w:before="0" w:after="0"/>
              <w:rPr>
                <w:lang w:val="en-US"/>
              </w:rPr>
            </w:pPr>
            <w:r w:rsidRPr="002A29AD">
              <w:rPr>
                <w:lang w:val="en-US"/>
              </w:rPr>
              <w:t>ADEX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D65BFE2" w14:textId="583D9AE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637EFAA5" w14:textId="4E6A328D"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96278F7" w14:textId="78819581" w:rsidR="002A29AD" w:rsidRPr="002A29AD" w:rsidRDefault="002A29AD" w:rsidP="002A29AD">
            <w:pPr>
              <w:spacing w:before="0" w:after="0"/>
              <w:rPr>
                <w:lang w:val="en-US"/>
              </w:rPr>
            </w:pPr>
            <w:r w:rsidRPr="002A29AD">
              <w:rPr>
                <w:lang w:val="en-US"/>
              </w:rPr>
              <w:t>D, K, or L</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1C75A38" w14:textId="12A53512" w:rsidR="002A29AD" w:rsidRPr="002A29AD" w:rsidRDefault="002A29AD" w:rsidP="002A29AD">
            <w:pPr>
              <w:spacing w:before="0" w:after="0"/>
              <w:rPr>
                <w:lang w:val="en-US"/>
              </w:rPr>
            </w:pPr>
            <w:r w:rsidRPr="002A29AD">
              <w:rPr>
                <w:lang w:val="en-US"/>
              </w:rPr>
              <w:t>Additional for Existing Securities</w:t>
            </w:r>
          </w:p>
        </w:tc>
      </w:tr>
      <w:tr w:rsidR="002A29AD" w:rsidRPr="002A29AD" w14:paraId="74F23B83"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4C5AC7D" w14:textId="13F0E9E0" w:rsidR="002A29AD" w:rsidRPr="002A29AD" w:rsidRDefault="002A29AD" w:rsidP="002A29AD">
            <w:pPr>
              <w:spacing w:before="0" w:after="0"/>
              <w:rPr>
                <w:lang w:val="en-US"/>
              </w:rPr>
            </w:pPr>
            <w:r w:rsidRPr="002A29AD">
              <w:rPr>
                <w:lang w:val="en-US"/>
              </w:rPr>
              <w:t>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6E771D4F" w14:textId="30072D85"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AAC6119" w14:textId="0311D0E5" w:rsidR="002A29AD" w:rsidRPr="002A29AD" w:rsidRDefault="002A29AD" w:rsidP="002A29AD">
            <w:pPr>
              <w:spacing w:before="0" w:after="0"/>
              <w:rPr>
                <w:lang w:val="en-US"/>
              </w:rPr>
            </w:pPr>
            <w:r w:rsidRPr="002A29AD">
              <w:rPr>
                <w:lang w:val="en-US"/>
              </w:rPr>
              <w:t>NEWO</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7215F098" w14:textId="20B0989C"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EBBE25E" w14:textId="6D501505"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8E80066" w14:textId="4DE233A9" w:rsidR="002A29AD" w:rsidRPr="002A29AD" w:rsidRDefault="002A29AD" w:rsidP="002A29AD">
            <w:pPr>
              <w:spacing w:before="0" w:after="0"/>
              <w:rPr>
                <w:lang w:val="en-US"/>
              </w:rPr>
            </w:pPr>
            <w:r w:rsidRPr="002A29AD">
              <w:rPr>
                <w:lang w:val="en-US"/>
              </w:rPr>
              <w:t>D, K, L, M, or N</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7641123" w14:textId="3BE6FB21" w:rsidR="002A29AD" w:rsidRPr="002A29AD" w:rsidRDefault="002A29AD" w:rsidP="002A29AD">
            <w:pPr>
              <w:spacing w:before="0" w:after="0"/>
              <w:rPr>
                <w:lang w:val="en-US"/>
              </w:rPr>
            </w:pPr>
            <w:r w:rsidRPr="002A29AD">
              <w:rPr>
                <w:lang w:val="en-US"/>
              </w:rPr>
              <w:t>New to Old</w:t>
            </w:r>
          </w:p>
        </w:tc>
      </w:tr>
      <w:tr w:rsidR="002A29AD" w:rsidRPr="002A29AD" w14:paraId="121A986F"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0BE1FB97" w14:textId="177C49C4" w:rsidR="002A29AD" w:rsidRPr="002A29AD" w:rsidRDefault="002A29AD" w:rsidP="002A29AD">
            <w:pPr>
              <w:spacing w:before="0" w:after="0"/>
              <w:rPr>
                <w:lang w:val="en-US"/>
              </w:rPr>
            </w:pPr>
            <w:r w:rsidRPr="002A29AD">
              <w:rPr>
                <w:lang w:val="en-US"/>
              </w:rPr>
              <w:t>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777D9204" w14:textId="234361AB"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7578C34" w14:textId="19A8F261" w:rsidR="002A29AD" w:rsidRPr="002A29AD" w:rsidRDefault="002A29AD" w:rsidP="002A29AD">
            <w:pPr>
              <w:spacing w:before="0" w:after="0"/>
              <w:rPr>
                <w:lang w:val="en-US"/>
              </w:rPr>
            </w:pPr>
            <w:r w:rsidRPr="002A29AD">
              <w:rPr>
                <w:lang w:val="en-US"/>
              </w:rPr>
              <w:t>ADSR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4AA7E54" w14:textId="22338AE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BBD5BBE" w14:textId="4186BAAF"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A757233" w14:textId="21B73797" w:rsidR="002A29AD" w:rsidRPr="002A29AD" w:rsidRDefault="002A29AD" w:rsidP="002A29AD">
            <w:pPr>
              <w:spacing w:before="0" w:after="0"/>
              <w:rPr>
                <w:lang w:val="en-US"/>
              </w:rPr>
            </w:pPr>
            <w:r w:rsidRPr="002A29AD">
              <w:rPr>
                <w:lang w:val="en-US"/>
              </w:rPr>
              <w:t>D, K, or L</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6AAD0D6" w14:textId="0BD22EA0" w:rsidR="002A29AD" w:rsidRPr="002A29AD" w:rsidRDefault="002A29AD" w:rsidP="002A29AD">
            <w:pPr>
              <w:spacing w:before="0" w:after="0"/>
              <w:rPr>
                <w:lang w:val="en-US"/>
              </w:rPr>
            </w:pPr>
            <w:r w:rsidRPr="002A29AD">
              <w:rPr>
                <w:lang w:val="en-US"/>
              </w:rPr>
              <w:t>Additional for Subscribed Resultant Securities</w:t>
            </w:r>
          </w:p>
        </w:tc>
      </w:tr>
      <w:tr w:rsidR="002A29AD" w:rsidRPr="002A29AD" w14:paraId="4E7ACD5F"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21568303" w14:textId="3ED9CF22" w:rsidR="002A29AD" w:rsidRPr="002A29AD" w:rsidRDefault="002A29AD" w:rsidP="002A29AD">
            <w:pPr>
              <w:spacing w:before="0" w:after="0"/>
              <w:rPr>
                <w:lang w:val="en-US"/>
              </w:rPr>
            </w:pPr>
            <w:r w:rsidRPr="002A29AD">
              <w:rPr>
                <w:lang w:val="en-US"/>
              </w:rPr>
              <w:t>4</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0EECD5C5" w14:textId="47839229"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ED1AB94" w14:textId="45D2C744" w:rsidR="002A29AD" w:rsidRPr="002A29AD" w:rsidRDefault="002A29AD" w:rsidP="002A29AD">
            <w:pPr>
              <w:spacing w:before="0" w:after="0"/>
              <w:rPr>
                <w:lang w:val="en-US"/>
              </w:rPr>
            </w:pPr>
            <w:r w:rsidRPr="002A29AD">
              <w:rPr>
                <w:lang w:val="en-US"/>
              </w:rPr>
              <w:t>TRAT</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CB00B68" w14:textId="0DC83AB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8B268ED" w14:textId="3E47DDEB"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F702542" w14:textId="59A6F1CE" w:rsidR="002A29AD" w:rsidRPr="002A29AD" w:rsidRDefault="002A29AD" w:rsidP="002A29AD">
            <w:pPr>
              <w:spacing w:before="0" w:after="0"/>
              <w:rPr>
                <w:lang w:val="en-US"/>
              </w:rPr>
            </w:pPr>
            <w:r w:rsidRPr="002A29AD">
              <w:rPr>
                <w:lang w:val="en-US"/>
              </w:rPr>
              <w:t>A</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525B07" w14:textId="7968DC4D" w:rsidR="002A29AD" w:rsidRPr="002A29AD" w:rsidRDefault="002A29AD" w:rsidP="002A29AD">
            <w:pPr>
              <w:spacing w:before="0" w:after="0"/>
              <w:rPr>
                <w:lang w:val="en-US"/>
              </w:rPr>
            </w:pPr>
            <w:r w:rsidRPr="002A29AD">
              <w:rPr>
                <w:lang w:val="en-US"/>
              </w:rPr>
              <w:t>Transformation Rate</w:t>
            </w:r>
          </w:p>
        </w:tc>
      </w:tr>
      <w:tr w:rsidR="002A29AD" w:rsidRPr="002A29AD" w14:paraId="63B74EE3"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8258755" w14:textId="6A425D83" w:rsidR="002A29AD" w:rsidRPr="002A29AD" w:rsidRDefault="002A29AD" w:rsidP="002A29AD">
            <w:pPr>
              <w:spacing w:before="0" w:after="0"/>
              <w:rPr>
                <w:lang w:val="en-US"/>
              </w:rPr>
            </w:pPr>
            <w:r w:rsidRPr="002A29AD">
              <w:rPr>
                <w:lang w:val="en-US"/>
              </w:rPr>
              <w:t>5</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2C5AF35" w14:textId="1D5427AC"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4DF4A3C" w14:textId="05D0B7E1" w:rsidR="002A29AD" w:rsidRPr="002A29AD" w:rsidRDefault="002A29AD" w:rsidP="002A29AD">
            <w:pPr>
              <w:spacing w:before="0" w:after="0"/>
              <w:rPr>
                <w:lang w:val="en-US"/>
              </w:rPr>
            </w:pPr>
            <w:r w:rsidRPr="002A29AD">
              <w:rPr>
                <w:lang w:val="en-US"/>
              </w:rPr>
              <w:t>CHAR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52FD2A9" w14:textId="081C0AD7"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6B188B0" w14:textId="45628FF0"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3D5CC57" w14:textId="47F41898" w:rsidR="002A29AD" w:rsidRPr="002A29AD" w:rsidRDefault="002A29AD" w:rsidP="002A29AD">
            <w:pPr>
              <w:spacing w:before="0" w:after="0"/>
              <w:rPr>
                <w:lang w:val="en-US"/>
              </w:rPr>
            </w:pPr>
            <w:r w:rsidRPr="002A29AD">
              <w:rPr>
                <w:lang w:val="en-US"/>
              </w:rPr>
              <w:t>A, F,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0CD796" w14:textId="1939A6B0" w:rsidR="002A29AD" w:rsidRPr="002A29AD" w:rsidRDefault="002A29AD" w:rsidP="002A29AD">
            <w:pPr>
              <w:spacing w:before="0" w:after="0"/>
              <w:rPr>
                <w:lang w:val="en-US"/>
              </w:rPr>
            </w:pPr>
            <w:r w:rsidRPr="002A29AD">
              <w:rPr>
                <w:lang w:val="en-US"/>
              </w:rPr>
              <w:t>Charges/Fees</w:t>
            </w:r>
          </w:p>
        </w:tc>
      </w:tr>
      <w:tr w:rsidR="002A29AD" w:rsidRPr="002A29AD" w14:paraId="34C3D26C"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0A5A398D" w14:textId="21B1212B" w:rsidR="002A29AD" w:rsidRPr="002A29AD" w:rsidRDefault="002A29AD" w:rsidP="002A29AD">
            <w:pPr>
              <w:spacing w:before="0" w:after="0"/>
              <w:rPr>
                <w:lang w:val="en-US"/>
              </w:rPr>
            </w:pPr>
            <w:r w:rsidRPr="002A29AD">
              <w:rPr>
                <w:lang w:val="en-US"/>
              </w:rPr>
              <w:t>6</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425E9CF5" w14:textId="12D6482E"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42B82876" w14:textId="7570FB44" w:rsidR="002A29AD" w:rsidRPr="002A29AD" w:rsidRDefault="002A29AD" w:rsidP="002A29AD">
            <w:pPr>
              <w:spacing w:before="0" w:after="0"/>
              <w:rPr>
                <w:lang w:val="en-US"/>
              </w:rPr>
            </w:pPr>
            <w:r w:rsidRPr="002A29AD">
              <w:rPr>
                <w:lang w:val="en-US"/>
              </w:rPr>
              <w:t>FISC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DF51F52" w14:textId="4EF8B308"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2FBF4835" w14:textId="23A66DA2"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5841F4AA" w14:textId="6F0BA15A" w:rsidR="002A29AD" w:rsidRPr="002A29AD" w:rsidRDefault="002A29AD" w:rsidP="002A29AD">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5540EAC" w14:textId="2DF6F8F9" w:rsidR="002A29AD" w:rsidRPr="002A29AD" w:rsidRDefault="002A29AD" w:rsidP="002A29AD">
            <w:pPr>
              <w:spacing w:before="0" w:after="0"/>
              <w:rPr>
                <w:lang w:val="en-US"/>
              </w:rPr>
            </w:pPr>
            <w:r w:rsidRPr="002A29AD">
              <w:rPr>
                <w:lang w:val="en-US"/>
              </w:rPr>
              <w:t>Fiscal Stamp</w:t>
            </w:r>
          </w:p>
        </w:tc>
      </w:tr>
      <w:tr w:rsidR="00680A40" w:rsidRPr="002A29AD" w14:paraId="42FF5B90" w14:textId="77777777" w:rsidTr="00404C3F">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7A3E613" w14:textId="015C7CA2" w:rsidR="00680A40" w:rsidRPr="002A29AD" w:rsidRDefault="00680A40" w:rsidP="00680A40">
            <w:pPr>
              <w:spacing w:before="0" w:after="0"/>
              <w:rPr>
                <w:lang w:val="en-US"/>
              </w:rPr>
            </w:pPr>
            <w:r w:rsidRPr="006F4AED">
              <w:rPr>
                <w:b/>
                <w:bCs/>
                <w:color w:val="0000FF"/>
                <w:lang w:val="en-US"/>
              </w:rPr>
              <w:t>7</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5BE3474" w14:textId="5425F146" w:rsidR="00680A40" w:rsidRPr="002A29AD" w:rsidRDefault="00680A40" w:rsidP="00680A40">
            <w:pPr>
              <w:spacing w:before="0" w:after="0"/>
              <w:rPr>
                <w:lang w:val="en-US"/>
              </w:rPr>
            </w:pPr>
            <w:r w:rsidRPr="006F4AED">
              <w:rPr>
                <w:b/>
                <w:bCs/>
                <w:color w:val="0000FF"/>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EF1FE7" w14:textId="4EA5DA87" w:rsidR="00680A40" w:rsidRPr="002A29AD" w:rsidRDefault="00680A40" w:rsidP="00680A40">
            <w:pPr>
              <w:spacing w:before="0" w:after="0"/>
              <w:rPr>
                <w:lang w:val="en-US"/>
              </w:rPr>
            </w:pPr>
            <w:r>
              <w:rPr>
                <w:b/>
                <w:bCs/>
                <w:color w:val="0000FF"/>
                <w:lang w:val="en-US"/>
              </w:rPr>
              <w:t>OIDI</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A7D1FB" w14:textId="4BBD5904" w:rsidR="00680A40" w:rsidRPr="002A29AD" w:rsidRDefault="00680A40" w:rsidP="00680A40">
            <w:pPr>
              <w:spacing w:before="0" w:after="0"/>
              <w:rPr>
                <w:lang w:val="en-US"/>
              </w:rPr>
            </w:pPr>
            <w:r>
              <w:rPr>
                <w:b/>
                <w:bCs/>
                <w:color w:val="0000FF"/>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D2F8E22" w14:textId="77777777" w:rsidR="00680A40" w:rsidRPr="002A29AD" w:rsidRDefault="00680A40" w:rsidP="00680A40">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6C833F" w14:textId="3A0CBE7A" w:rsidR="00680A40" w:rsidRPr="002A29AD" w:rsidRDefault="00680A40" w:rsidP="00680A40">
            <w:pPr>
              <w:spacing w:before="0" w:after="0"/>
              <w:rPr>
                <w:lang w:val="en-US"/>
              </w:rPr>
            </w:pPr>
            <w:r>
              <w:rPr>
                <w:b/>
                <w:bCs/>
                <w:color w:val="0000FF"/>
                <w:lang w:val="en-US"/>
              </w:rPr>
              <w:t>A or 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1F3DA02" w14:textId="15F427DD" w:rsidR="00680A40" w:rsidRPr="002A29AD" w:rsidRDefault="00680A40" w:rsidP="00680A40">
            <w:pPr>
              <w:spacing w:before="0" w:after="0"/>
              <w:rPr>
                <w:lang w:val="en-US"/>
              </w:rPr>
            </w:pPr>
            <w:r w:rsidRPr="00924AEC">
              <w:rPr>
                <w:b/>
                <w:bCs/>
                <w:color w:val="0000FF"/>
              </w:rPr>
              <w:t>Original Issue Discount (OID) Rate</w:t>
            </w:r>
          </w:p>
        </w:tc>
      </w:tr>
      <w:tr w:rsidR="00680A40" w:rsidRPr="002A29AD" w14:paraId="2E9507CF" w14:textId="77777777" w:rsidTr="00404C3F">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9687F2C" w14:textId="52A9FF15" w:rsidR="00680A40" w:rsidRPr="002A29AD" w:rsidRDefault="00680A40" w:rsidP="00680A40">
            <w:pPr>
              <w:spacing w:before="0" w:after="0"/>
              <w:rPr>
                <w:lang w:val="en-US"/>
              </w:rPr>
            </w:pPr>
            <w:r w:rsidRPr="006F4AED">
              <w:rPr>
                <w:b/>
                <w:bCs/>
                <w:color w:val="0000FF"/>
                <w:lang w:val="en-US"/>
              </w:rPr>
              <w:t>8</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8E3AF5A" w14:textId="5EABB280" w:rsidR="00680A40" w:rsidRPr="002A29AD" w:rsidRDefault="00680A40" w:rsidP="00680A40">
            <w:pPr>
              <w:spacing w:before="0" w:after="0"/>
              <w:rPr>
                <w:lang w:val="en-US"/>
              </w:rPr>
            </w:pPr>
            <w:r w:rsidRPr="006F4AED">
              <w:rPr>
                <w:b/>
                <w:bCs/>
                <w:color w:val="0000FF"/>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1CAC68A" w14:textId="7BEBCB96" w:rsidR="00680A40" w:rsidRPr="002A29AD" w:rsidRDefault="00680A40" w:rsidP="00680A40">
            <w:pPr>
              <w:spacing w:before="0" w:after="0"/>
              <w:rPr>
                <w:lang w:val="en-US"/>
              </w:rPr>
            </w:pPr>
            <w:r>
              <w:rPr>
                <w:b/>
                <w:bCs/>
                <w:color w:val="0000FF"/>
                <w:lang w:val="en-US"/>
              </w:rPr>
              <w:t>OIPR</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B2F9AD7" w14:textId="1FEE39B2" w:rsidR="00680A40" w:rsidRPr="002A29AD" w:rsidRDefault="00680A40" w:rsidP="00680A40">
            <w:pPr>
              <w:spacing w:before="0" w:after="0"/>
              <w:rPr>
                <w:lang w:val="en-US"/>
              </w:rPr>
            </w:pPr>
            <w:r>
              <w:rPr>
                <w:b/>
                <w:bCs/>
                <w:color w:val="0000FF"/>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C53E393" w14:textId="77777777" w:rsidR="00680A40" w:rsidRPr="002A29AD" w:rsidRDefault="00680A40" w:rsidP="00680A40">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94E6474" w14:textId="1128336A" w:rsidR="00680A40" w:rsidRPr="002A29AD" w:rsidRDefault="00680A40" w:rsidP="00680A40">
            <w:pPr>
              <w:spacing w:before="0" w:after="0"/>
              <w:rPr>
                <w:lang w:val="en-US"/>
              </w:rPr>
            </w:pPr>
            <w:r>
              <w:rPr>
                <w:b/>
                <w:bCs/>
                <w:color w:val="0000FF"/>
                <w:lang w:val="en-US"/>
              </w:rPr>
              <w:t>A or 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F709F1D" w14:textId="4E492380" w:rsidR="00680A40" w:rsidRPr="002A29AD" w:rsidRDefault="00680A40" w:rsidP="00680A40">
            <w:pPr>
              <w:spacing w:before="0" w:after="0"/>
              <w:rPr>
                <w:lang w:val="en-US"/>
              </w:rPr>
            </w:pPr>
            <w:r w:rsidRPr="00924AEC">
              <w:rPr>
                <w:b/>
                <w:bCs/>
                <w:color w:val="0000FF"/>
              </w:rPr>
              <w:t>Original Issue Premium (OID) Rate</w:t>
            </w:r>
          </w:p>
        </w:tc>
      </w:tr>
      <w:tr w:rsidR="00680A40" w:rsidRPr="002A29AD" w14:paraId="7BA6462C"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76C4F7A" w14:textId="1911AF2F" w:rsidR="00680A40" w:rsidRPr="00680A40" w:rsidRDefault="00680A40" w:rsidP="00680A40">
            <w:pPr>
              <w:spacing w:before="0" w:after="0"/>
              <w:rPr>
                <w:b/>
                <w:bCs/>
                <w:strike/>
                <w:color w:val="FF0000"/>
                <w:lang w:val="en-US"/>
              </w:rPr>
            </w:pPr>
            <w:r w:rsidRPr="00680A40">
              <w:rPr>
                <w:b/>
                <w:bCs/>
                <w:strike/>
                <w:color w:val="FF0000"/>
                <w:lang w:val="en-US"/>
              </w:rPr>
              <w:t>7</w:t>
            </w:r>
            <w:r w:rsidR="002A4BAA">
              <w:rPr>
                <w:b/>
                <w:bCs/>
                <w:strike/>
                <w:color w:val="FF0000"/>
                <w:lang w:val="en-US"/>
              </w:rPr>
              <w:t xml:space="preserve"> </w:t>
            </w:r>
            <w:r w:rsidR="002A4BAA">
              <w:rPr>
                <w:b/>
                <w:bCs/>
                <w:color w:val="0000FF"/>
                <w:lang w:val="en-US"/>
              </w:rPr>
              <w:t>9</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7131D7C7" w14:textId="14AB2919"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02FF30B" w14:textId="79B3FAF5" w:rsidR="00680A40" w:rsidRPr="002A29AD" w:rsidRDefault="00680A40" w:rsidP="00680A40">
            <w:pPr>
              <w:spacing w:before="0" w:after="0"/>
              <w:rPr>
                <w:lang w:val="en-US"/>
              </w:rPr>
            </w:pPr>
            <w:r w:rsidRPr="002A29AD">
              <w:rPr>
                <w:lang w:val="en-US"/>
              </w:rPr>
              <w:t>RATE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A8BA950" w14:textId="190E4C24"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0AEB445F" w14:textId="365D47E6"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EAAAFF9" w14:textId="3CA8609F" w:rsidR="00680A40" w:rsidRPr="002A29AD" w:rsidRDefault="00680A40" w:rsidP="00680A40">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52DDDE3" w14:textId="34A11ABC" w:rsidR="00680A40" w:rsidRPr="002A29AD" w:rsidRDefault="00680A40" w:rsidP="00680A40">
            <w:pPr>
              <w:spacing w:before="0" w:after="0"/>
              <w:rPr>
                <w:lang w:val="en-US"/>
              </w:rPr>
            </w:pPr>
            <w:r w:rsidRPr="002A29AD">
              <w:rPr>
                <w:lang w:val="en-US"/>
              </w:rPr>
              <w:t>Applicable Rate</w:t>
            </w:r>
          </w:p>
        </w:tc>
      </w:tr>
      <w:tr w:rsidR="00680A40" w:rsidRPr="002A29AD" w14:paraId="7A7A6E21"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34DEF7CD" w14:textId="03822C63" w:rsidR="00680A40" w:rsidRPr="00680A40" w:rsidRDefault="00680A40" w:rsidP="00680A40">
            <w:pPr>
              <w:spacing w:before="0" w:after="0"/>
              <w:rPr>
                <w:b/>
                <w:bCs/>
                <w:strike/>
                <w:color w:val="FF0000"/>
                <w:lang w:val="en-US"/>
              </w:rPr>
            </w:pPr>
            <w:r w:rsidRPr="00680A40">
              <w:rPr>
                <w:b/>
                <w:bCs/>
                <w:strike/>
                <w:color w:val="FF0000"/>
                <w:lang w:val="en-US"/>
              </w:rPr>
              <w:t>8</w:t>
            </w:r>
            <w:r w:rsidR="002A4BAA">
              <w:rPr>
                <w:b/>
                <w:bCs/>
                <w:strike/>
                <w:color w:val="FF0000"/>
                <w:lang w:val="en-US"/>
              </w:rPr>
              <w:t xml:space="preserve"> </w:t>
            </w:r>
            <w:r w:rsidR="002A4BAA">
              <w:rPr>
                <w:b/>
                <w:bCs/>
                <w:color w:val="0000FF"/>
                <w:lang w:val="en-US"/>
              </w:rPr>
              <w:t>10</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68D54A03" w14:textId="4E579A0F"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59854D6C" w14:textId="17FF1F0D" w:rsidR="00680A40" w:rsidRPr="002A29AD" w:rsidRDefault="00680A40" w:rsidP="00680A40">
            <w:pPr>
              <w:spacing w:before="0" w:after="0"/>
              <w:rPr>
                <w:lang w:val="en-US"/>
              </w:rPr>
            </w:pPr>
            <w:r w:rsidRPr="002A29AD">
              <w:rPr>
                <w:lang w:val="en-US"/>
              </w:rPr>
              <w:t>TAXC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9F81D7F" w14:textId="697ECA27"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6E90753D" w14:textId="0E52430F"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6EE98C7" w14:textId="73FF1980" w:rsidR="00680A40" w:rsidRPr="002A29AD" w:rsidRDefault="00680A40" w:rsidP="00680A40">
            <w:pPr>
              <w:spacing w:before="0" w:after="0"/>
              <w:rPr>
                <w:lang w:val="en-US"/>
              </w:rPr>
            </w:pPr>
            <w:r w:rsidRPr="002A29AD">
              <w:rPr>
                <w:lang w:val="en-US"/>
              </w:rPr>
              <w:t>A, F,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A67C841" w14:textId="5764166E" w:rsidR="00680A40" w:rsidRPr="002A29AD" w:rsidRDefault="00680A40" w:rsidP="00680A40">
            <w:pPr>
              <w:spacing w:before="0" w:after="0"/>
              <w:rPr>
                <w:lang w:val="en-US"/>
              </w:rPr>
            </w:pPr>
            <w:r w:rsidRPr="002A29AD">
              <w:rPr>
                <w:lang w:val="en-US"/>
              </w:rPr>
              <w:t>Tax Credit Rate</w:t>
            </w:r>
          </w:p>
        </w:tc>
      </w:tr>
      <w:tr w:rsidR="00680A40" w:rsidRPr="002A29AD" w14:paraId="1111E294"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5DFE664" w14:textId="106AE49C" w:rsidR="00680A40" w:rsidRPr="00680A40" w:rsidRDefault="00680A40" w:rsidP="00680A40">
            <w:pPr>
              <w:spacing w:before="0" w:after="0"/>
              <w:rPr>
                <w:b/>
                <w:bCs/>
                <w:strike/>
                <w:color w:val="FF0000"/>
                <w:lang w:val="en-US"/>
              </w:rPr>
            </w:pPr>
            <w:r w:rsidRPr="00680A40">
              <w:rPr>
                <w:b/>
                <w:bCs/>
                <w:strike/>
                <w:color w:val="FF0000"/>
                <w:lang w:val="en-US"/>
              </w:rPr>
              <w:t>9</w:t>
            </w:r>
            <w:r w:rsidR="002A4BAA">
              <w:rPr>
                <w:b/>
                <w:bCs/>
                <w:strike/>
                <w:color w:val="FF0000"/>
                <w:lang w:val="en-US"/>
              </w:rPr>
              <w:t xml:space="preserve"> </w:t>
            </w:r>
            <w:r w:rsidR="002A4BAA">
              <w:rPr>
                <w:b/>
                <w:bCs/>
                <w:color w:val="0000FF"/>
                <w:lang w:val="en-US"/>
              </w:rPr>
              <w:t>11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99674A7" w14:textId="1C0C8D59"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5C05FAD7" w14:textId="4CBC3E04" w:rsidR="00680A40" w:rsidRPr="002A29AD" w:rsidRDefault="00680A40" w:rsidP="00680A40">
            <w:pPr>
              <w:spacing w:before="0" w:after="0"/>
              <w:rPr>
                <w:lang w:val="en-US"/>
              </w:rPr>
            </w:pPr>
            <w:r w:rsidRPr="002A29AD">
              <w:rPr>
                <w:lang w:val="en-US"/>
              </w:rPr>
              <w:t>TRAX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C74F194" w14:textId="522BC1B2"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5D64B50C" w14:textId="670452F9"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B8277FB" w14:textId="4C8BE903" w:rsidR="00680A40" w:rsidRPr="002A29AD" w:rsidRDefault="00680A40" w:rsidP="00680A40">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5741C43B" w14:textId="4C8A77E8" w:rsidR="00680A40" w:rsidRPr="002A29AD" w:rsidRDefault="00680A40" w:rsidP="00680A40">
            <w:pPr>
              <w:spacing w:before="0" w:after="0"/>
              <w:rPr>
                <w:lang w:val="en-US"/>
              </w:rPr>
            </w:pPr>
            <w:r w:rsidRPr="002A29AD">
              <w:rPr>
                <w:lang w:val="en-US"/>
              </w:rPr>
              <w:t>Financial Transaction Tax Rate</w:t>
            </w:r>
          </w:p>
        </w:tc>
      </w:tr>
      <w:tr w:rsidR="00680A40" w:rsidRPr="002A29AD" w14:paraId="4E6AF7B5"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762E04C1" w14:textId="296426AA" w:rsidR="00680A40" w:rsidRPr="00680A40" w:rsidRDefault="00680A40" w:rsidP="00680A40">
            <w:pPr>
              <w:spacing w:before="0" w:after="0"/>
              <w:rPr>
                <w:b/>
                <w:bCs/>
                <w:strike/>
                <w:color w:val="FF0000"/>
                <w:lang w:val="en-US"/>
              </w:rPr>
            </w:pPr>
            <w:r w:rsidRPr="00680A40">
              <w:rPr>
                <w:b/>
                <w:bCs/>
                <w:strike/>
                <w:color w:val="FF0000"/>
                <w:lang w:val="en-US"/>
              </w:rPr>
              <w:t>10</w:t>
            </w:r>
            <w:r w:rsidR="002A4BAA">
              <w:rPr>
                <w:b/>
                <w:bCs/>
                <w:strike/>
                <w:color w:val="FF0000"/>
                <w:lang w:val="en-US"/>
              </w:rPr>
              <w:t xml:space="preserve"> </w:t>
            </w:r>
            <w:r w:rsidR="002A4BAA">
              <w:rPr>
                <w:b/>
                <w:bCs/>
                <w:color w:val="0000FF"/>
                <w:lang w:val="en-US"/>
              </w:rPr>
              <w:t>12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E795AC5" w14:textId="35232A0A"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709C1EBD" w14:textId="6FB5985C" w:rsidR="00680A40" w:rsidRPr="002A29AD" w:rsidRDefault="00680A40" w:rsidP="00680A40">
            <w:pPr>
              <w:spacing w:before="0" w:after="0"/>
              <w:rPr>
                <w:lang w:val="en-US"/>
              </w:rPr>
            </w:pPr>
            <w:r w:rsidRPr="002A29AD">
              <w:rPr>
                <w:lang w:val="en-US"/>
              </w:rPr>
              <w:t>TAXR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0543D6F" w14:textId="6592C5C6" w:rsidR="00680A40" w:rsidRPr="002A29AD" w:rsidRDefault="00680A40" w:rsidP="00680A40">
            <w:pPr>
              <w:spacing w:before="0" w:after="0"/>
              <w:rPr>
                <w:lang w:val="en-US"/>
              </w:rPr>
            </w:pPr>
            <w:r w:rsidRPr="002A29AD">
              <w:rPr>
                <w:lang w:val="en-US"/>
              </w:rPr>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AC5A012" w14:textId="08D94B47" w:rsidR="00680A40" w:rsidRPr="002A29AD" w:rsidRDefault="00680A40" w:rsidP="00680A40">
            <w:pPr>
              <w:spacing w:before="0" w:after="0"/>
              <w:rPr>
                <w:lang w:val="en-US"/>
              </w:rPr>
            </w:pPr>
            <w:bookmarkStart w:id="131" w:name="mt564-90-field-92a-deleted"/>
            <w:bookmarkEnd w:id="131"/>
            <w:r w:rsidRPr="002A29AD">
              <w:rPr>
                <w:lang w:val="en-US"/>
              </w:rPr>
              <w:t>C7, C8, C18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9A96B8" w14:textId="0EBFBF12" w:rsidR="00680A40" w:rsidRPr="002A29AD" w:rsidRDefault="00680A40" w:rsidP="00680A40">
            <w:pPr>
              <w:spacing w:before="0" w:after="0"/>
              <w:rPr>
                <w:lang w:val="en-US"/>
              </w:rPr>
            </w:pPr>
            <w:r w:rsidRPr="002A29AD">
              <w:rPr>
                <w:lang w:val="en-US"/>
              </w:rPr>
              <w:t>A, F, K, or R</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7951C4A" w14:textId="1D731F80" w:rsidR="00680A40" w:rsidRPr="002A29AD" w:rsidRDefault="00680A40" w:rsidP="00680A40">
            <w:pPr>
              <w:spacing w:before="0" w:after="0"/>
              <w:rPr>
                <w:lang w:val="en-US"/>
              </w:rPr>
            </w:pPr>
            <w:r w:rsidRPr="002A29AD">
              <w:rPr>
                <w:lang w:val="en-US"/>
              </w:rPr>
              <w:t>Withholding Tax Rate</w:t>
            </w:r>
          </w:p>
        </w:tc>
      </w:tr>
      <w:tr w:rsidR="00680A40" w:rsidRPr="002A29AD" w14:paraId="4817BF8D"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78ADB6C3" w14:textId="7290CC2F" w:rsidR="00680A40" w:rsidRPr="00680A40" w:rsidRDefault="00680A40" w:rsidP="00680A40">
            <w:pPr>
              <w:spacing w:before="0" w:after="0"/>
              <w:rPr>
                <w:b/>
                <w:bCs/>
                <w:strike/>
                <w:color w:val="FF0000"/>
                <w:lang w:val="en-US"/>
              </w:rPr>
            </w:pPr>
            <w:r w:rsidRPr="00680A40">
              <w:rPr>
                <w:b/>
                <w:bCs/>
                <w:strike/>
                <w:color w:val="FF0000"/>
                <w:lang w:val="en-US"/>
              </w:rPr>
              <w:t>11</w:t>
            </w:r>
            <w:r w:rsidR="002A4BAA">
              <w:rPr>
                <w:b/>
                <w:bCs/>
                <w:strike/>
                <w:color w:val="FF0000"/>
                <w:lang w:val="en-US"/>
              </w:rPr>
              <w:t xml:space="preserve"> </w:t>
            </w:r>
            <w:r w:rsidR="002A4BAA">
              <w:rPr>
                <w:b/>
                <w:bCs/>
                <w:color w:val="0000FF"/>
                <w:lang w:val="en-US"/>
              </w:rPr>
              <w:t>13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B495924" w14:textId="53EB0DC4"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7ED8F20" w14:textId="6B63BB55" w:rsidR="00680A40" w:rsidRPr="002A29AD" w:rsidRDefault="00680A40" w:rsidP="00680A40">
            <w:pPr>
              <w:spacing w:before="0" w:after="0"/>
              <w:rPr>
                <w:lang w:val="en-US"/>
              </w:rPr>
            </w:pPr>
            <w:r w:rsidRPr="002A29AD">
              <w:rPr>
                <w:lang w:val="en-US"/>
              </w:rPr>
              <w:t>WITL</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F987852" w14:textId="36A42B3D" w:rsidR="00680A40" w:rsidRPr="002A29AD" w:rsidRDefault="00680A40" w:rsidP="00680A40">
            <w:pPr>
              <w:spacing w:before="0" w:after="0"/>
              <w:rPr>
                <w:lang w:val="en-US"/>
              </w:rPr>
            </w:pPr>
            <w:r w:rsidRPr="002A29AD">
              <w:rPr>
                <w:lang w:val="en-US"/>
              </w:rPr>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4CB662" w14:textId="132990BA" w:rsidR="00680A40" w:rsidRPr="002A29AD" w:rsidRDefault="00680A40" w:rsidP="00680A40">
            <w:pPr>
              <w:spacing w:before="0" w:after="0"/>
              <w:rPr>
                <w:lang w:val="en-US"/>
              </w:rPr>
            </w:pPr>
            <w:r w:rsidRPr="002A29AD">
              <w:rPr>
                <w:lang w:val="en-US"/>
              </w:rPr>
              <w:t>C7, C8, C18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4FDAA37" w14:textId="7ADAFF5B" w:rsidR="00680A40" w:rsidRPr="002A29AD" w:rsidRDefault="00680A40" w:rsidP="00680A40">
            <w:pPr>
              <w:spacing w:before="0" w:after="0"/>
              <w:rPr>
                <w:lang w:val="en-US"/>
              </w:rPr>
            </w:pPr>
            <w:r w:rsidRPr="002A29AD">
              <w:rPr>
                <w:lang w:val="en-US"/>
              </w:rPr>
              <w:t>A, F, K, or R</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277C6F1" w14:textId="3819F7D9" w:rsidR="00680A40" w:rsidRPr="002A29AD" w:rsidRDefault="00680A40" w:rsidP="00680A40">
            <w:pPr>
              <w:spacing w:before="0" w:after="0"/>
              <w:rPr>
                <w:lang w:val="en-US"/>
              </w:rPr>
            </w:pPr>
            <w:r w:rsidRPr="002A29AD">
              <w:rPr>
                <w:lang w:val="en-US"/>
              </w:rPr>
              <w:t>Second Level Tax</w:t>
            </w:r>
          </w:p>
        </w:tc>
      </w:tr>
    </w:tbl>
    <w:p w14:paraId="6DB661F8" w14:textId="77777777" w:rsidR="002A29AD" w:rsidRDefault="002A29AD" w:rsidP="002A29AD">
      <w:pPr>
        <w:spacing w:before="0" w:after="0"/>
        <w:rPr>
          <w:lang w:val="en-US"/>
        </w:rPr>
      </w:pPr>
    </w:p>
    <w:p w14:paraId="2345B8D8" w14:textId="2668DBF2" w:rsidR="00404C3F" w:rsidRDefault="00B113E8" w:rsidP="00AF341D">
      <w:pPr>
        <w:rPr>
          <w:b/>
        </w:rPr>
      </w:pPr>
      <w:r>
        <w:rPr>
          <w:b/>
        </w:rPr>
        <w:t>D. In MT564, in sequence</w:t>
      </w:r>
      <w:r w:rsidR="007B7F69">
        <w:rPr>
          <w:b/>
        </w:rPr>
        <w:t xml:space="preserve"> E2, add </w:t>
      </w:r>
      <w:r w:rsidR="00D9010F">
        <w:rPr>
          <w:b/>
        </w:rPr>
        <w:t xml:space="preserve">new </w:t>
      </w:r>
      <w:r w:rsidR="00B63617">
        <w:rPr>
          <w:b/>
        </w:rPr>
        <w:t xml:space="preserve">optional and non-repetitive </w:t>
      </w:r>
      <w:r w:rsidR="007B7F69">
        <w:rPr>
          <w:b/>
        </w:rPr>
        <w:t>qualifier “PREM”</w:t>
      </w:r>
      <w:r w:rsidR="001A1458">
        <w:rPr>
          <w:b/>
        </w:rPr>
        <w:t xml:space="preserve"> </w:t>
      </w:r>
      <w:r w:rsidR="007D2E40">
        <w:rPr>
          <w:b/>
        </w:rPr>
        <w:t>to field :92a: Rate</w:t>
      </w:r>
      <w:r w:rsidR="003451AD">
        <w:rPr>
          <w:b/>
        </w:rPr>
        <w:t>, with format options</w:t>
      </w:r>
      <w:r w:rsidR="00A40153">
        <w:rPr>
          <w:b/>
        </w:rPr>
        <w:t xml:space="preserve"> A</w:t>
      </w:r>
      <w:r w:rsidR="007C65CA">
        <w:rPr>
          <w:b/>
        </w:rPr>
        <w:t>, F and K</w:t>
      </w:r>
      <w:r w:rsidR="00345924">
        <w:rPr>
          <w:b/>
        </w:rPr>
        <w:t>, as</w:t>
      </w:r>
      <w:r w:rsidR="00D21F67">
        <w:rPr>
          <w:b/>
        </w:rPr>
        <w:t xml:space="preserve"> described an</w:t>
      </w:r>
      <w:r w:rsidR="00512EFC">
        <w:rPr>
          <w:b/>
        </w:rPr>
        <w:t>d</w:t>
      </w:r>
      <w:r w:rsidR="00345924">
        <w:rPr>
          <w:b/>
        </w:rPr>
        <w:t xml:space="preserve"> illustrated below:</w:t>
      </w:r>
    </w:p>
    <w:p w14:paraId="62A0997A" w14:textId="77777777" w:rsidR="00345924" w:rsidRPr="00345924" w:rsidRDefault="00345924" w:rsidP="00345924">
      <w:pPr>
        <w:spacing w:before="0" w:after="0"/>
        <w:rPr>
          <w:lang w:val="en-US"/>
        </w:rPr>
      </w:pPr>
      <w:r w:rsidRPr="00345924">
        <w:rPr>
          <w:lang w:val="en-US"/>
        </w:rPr>
        <w:t>100. Field 92a: Rate</w:t>
      </w:r>
    </w:p>
    <w:p w14:paraId="5E9167FC" w14:textId="77777777" w:rsidR="00345924" w:rsidRDefault="00345924" w:rsidP="00345924">
      <w:pPr>
        <w:spacing w:before="0" w:after="0"/>
        <w:rPr>
          <w:lang w:val="en-US"/>
        </w:rPr>
      </w:pPr>
    </w:p>
    <w:p w14:paraId="462CCD0A" w14:textId="0AB861ED" w:rsidR="00345924" w:rsidRPr="00345924" w:rsidRDefault="00345924" w:rsidP="00345924">
      <w:pPr>
        <w:spacing w:before="0" w:after="0"/>
        <w:rPr>
          <w:lang w:val="en-US"/>
        </w:rPr>
      </w:pPr>
      <w:r w:rsidRPr="00345924">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345924" w:rsidRPr="00345924" w14:paraId="499CFDEB" w14:textId="77777777">
        <w:trPr>
          <w:tblCellSpacing w:w="15" w:type="dxa"/>
        </w:trPr>
        <w:tc>
          <w:tcPr>
            <w:tcW w:w="1000" w:type="pct"/>
            <w:shd w:val="clear" w:color="auto" w:fill="FFFFFF"/>
            <w:hideMark/>
          </w:tcPr>
          <w:p w14:paraId="3E55A3C6" w14:textId="77777777" w:rsidR="00B63617" w:rsidRDefault="00B63617" w:rsidP="00345924">
            <w:pPr>
              <w:spacing w:before="0" w:after="0"/>
              <w:rPr>
                <w:lang w:val="en-US"/>
              </w:rPr>
            </w:pPr>
          </w:p>
          <w:p w14:paraId="3FC2CBCE" w14:textId="42AE934C" w:rsidR="00345924" w:rsidRPr="00345924" w:rsidRDefault="00345924" w:rsidP="00345924">
            <w:pPr>
              <w:spacing w:before="0" w:after="0"/>
              <w:rPr>
                <w:lang w:val="en-US"/>
              </w:rPr>
            </w:pPr>
            <w:r w:rsidRPr="00345924">
              <w:rPr>
                <w:lang w:val="en-US"/>
              </w:rPr>
              <w:t>Option A</w:t>
            </w:r>
          </w:p>
        </w:tc>
        <w:tc>
          <w:tcPr>
            <w:tcW w:w="1500" w:type="pct"/>
            <w:shd w:val="clear" w:color="auto" w:fill="FFFFFF"/>
            <w:hideMark/>
          </w:tcPr>
          <w:p w14:paraId="2F116924" w14:textId="7DB5249F"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//[N]15d</w:t>
            </w:r>
          </w:p>
        </w:tc>
        <w:tc>
          <w:tcPr>
            <w:tcW w:w="2500" w:type="pct"/>
            <w:shd w:val="clear" w:color="auto" w:fill="FFFFFF"/>
            <w:hideMark/>
          </w:tcPr>
          <w:p w14:paraId="49FB529C" w14:textId="7F099FCC" w:rsidR="00345924" w:rsidRPr="00345924" w:rsidRDefault="00345924" w:rsidP="00345924">
            <w:pPr>
              <w:spacing w:before="0" w:after="0"/>
              <w:rPr>
                <w:lang w:val="en-US"/>
              </w:rPr>
            </w:pPr>
            <w:r w:rsidRPr="00345924">
              <w:rPr>
                <w:lang w:val="en-US"/>
              </w:rPr>
              <w:t>(Qualifier)(Sign)(Rate)</w:t>
            </w:r>
          </w:p>
        </w:tc>
      </w:tr>
      <w:tr w:rsidR="00345924" w:rsidRPr="00345924" w14:paraId="38EBAA2D" w14:textId="77777777">
        <w:trPr>
          <w:tblCellSpacing w:w="15" w:type="dxa"/>
        </w:trPr>
        <w:tc>
          <w:tcPr>
            <w:tcW w:w="1000" w:type="pct"/>
            <w:shd w:val="clear" w:color="auto" w:fill="FFFFFF"/>
            <w:hideMark/>
          </w:tcPr>
          <w:p w14:paraId="26C5F2A5" w14:textId="1558BECD" w:rsidR="00345924" w:rsidRPr="00345924" w:rsidRDefault="00345924" w:rsidP="00345924">
            <w:pPr>
              <w:spacing w:before="0" w:after="0"/>
              <w:rPr>
                <w:lang w:val="en-US"/>
              </w:rPr>
            </w:pPr>
            <w:r w:rsidRPr="00345924">
              <w:rPr>
                <w:lang w:val="en-US"/>
              </w:rPr>
              <w:lastRenderedPageBreak/>
              <w:t>Option B</w:t>
            </w:r>
          </w:p>
        </w:tc>
        <w:tc>
          <w:tcPr>
            <w:tcW w:w="1500" w:type="pct"/>
            <w:shd w:val="clear" w:color="auto" w:fill="FFFFFF"/>
            <w:hideMark/>
          </w:tcPr>
          <w:p w14:paraId="12FA685B" w14:textId="6945C156"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w:t>
            </w:r>
            <w:proofErr w:type="gramStart"/>
            <w:r w:rsidRPr="00345924">
              <w:rPr>
                <w:lang w:val="en-US"/>
              </w:rPr>
              <w:t>3!a</w:t>
            </w:r>
            <w:proofErr w:type="gramEnd"/>
            <w:r w:rsidRPr="00345924">
              <w:rPr>
                <w:lang w:val="en-US"/>
              </w:rPr>
              <w:t>/</w:t>
            </w:r>
            <w:proofErr w:type="gramStart"/>
            <w:r w:rsidRPr="00345924">
              <w:rPr>
                <w:lang w:val="en-US"/>
              </w:rPr>
              <w:t>3!a</w:t>
            </w:r>
            <w:proofErr w:type="gramEnd"/>
            <w:r w:rsidRPr="00345924">
              <w:rPr>
                <w:lang w:val="en-US"/>
              </w:rPr>
              <w:t>/15d</w:t>
            </w:r>
          </w:p>
        </w:tc>
        <w:tc>
          <w:tcPr>
            <w:tcW w:w="2500" w:type="pct"/>
            <w:shd w:val="clear" w:color="auto" w:fill="FFFFFF"/>
            <w:hideMark/>
          </w:tcPr>
          <w:p w14:paraId="2B821851" w14:textId="30337E68"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First Currency </w:t>
            </w:r>
            <w:proofErr w:type="gramStart"/>
            <w:r w:rsidRPr="00345924">
              <w:rPr>
                <w:lang w:val="en-US"/>
              </w:rPr>
              <w:t>Code)(</w:t>
            </w:r>
            <w:proofErr w:type="gramEnd"/>
            <w:r w:rsidRPr="00345924">
              <w:rPr>
                <w:lang w:val="en-US"/>
              </w:rPr>
              <w:t xml:space="preserve">Second Currency </w:t>
            </w:r>
            <w:proofErr w:type="gramStart"/>
            <w:r w:rsidRPr="00345924">
              <w:rPr>
                <w:lang w:val="en-US"/>
              </w:rPr>
              <w:t>Code)(</w:t>
            </w:r>
            <w:proofErr w:type="gramEnd"/>
            <w:r w:rsidRPr="00345924">
              <w:rPr>
                <w:lang w:val="en-US"/>
              </w:rPr>
              <w:t>Rate)</w:t>
            </w:r>
          </w:p>
        </w:tc>
      </w:tr>
      <w:tr w:rsidR="00345924" w:rsidRPr="00345924" w14:paraId="4435249A" w14:textId="77777777">
        <w:trPr>
          <w:tblCellSpacing w:w="15" w:type="dxa"/>
        </w:trPr>
        <w:tc>
          <w:tcPr>
            <w:tcW w:w="1000" w:type="pct"/>
            <w:shd w:val="clear" w:color="auto" w:fill="FFFFFF"/>
            <w:hideMark/>
          </w:tcPr>
          <w:p w14:paraId="43EC5684" w14:textId="529B11B6" w:rsidR="00345924" w:rsidRPr="00345924" w:rsidRDefault="00345924" w:rsidP="00345924">
            <w:pPr>
              <w:spacing w:before="0" w:after="0"/>
              <w:rPr>
                <w:lang w:val="en-US"/>
              </w:rPr>
            </w:pPr>
            <w:r w:rsidRPr="00345924">
              <w:rPr>
                <w:lang w:val="en-US"/>
              </w:rPr>
              <w:t>Option F</w:t>
            </w:r>
          </w:p>
        </w:tc>
        <w:tc>
          <w:tcPr>
            <w:tcW w:w="1500" w:type="pct"/>
            <w:shd w:val="clear" w:color="auto" w:fill="FFFFFF"/>
            <w:hideMark/>
          </w:tcPr>
          <w:p w14:paraId="5CBFDB72" w14:textId="675D7076"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w:t>
            </w:r>
            <w:proofErr w:type="gramStart"/>
            <w:r w:rsidRPr="00345924">
              <w:rPr>
                <w:lang w:val="en-US"/>
              </w:rPr>
              <w:t>3!a</w:t>
            </w:r>
            <w:proofErr w:type="gramEnd"/>
            <w:r w:rsidRPr="00345924">
              <w:rPr>
                <w:lang w:val="en-US"/>
              </w:rPr>
              <w:t>15d</w:t>
            </w:r>
          </w:p>
        </w:tc>
        <w:tc>
          <w:tcPr>
            <w:tcW w:w="2500" w:type="pct"/>
            <w:shd w:val="clear" w:color="auto" w:fill="FFFFFF"/>
            <w:hideMark/>
          </w:tcPr>
          <w:p w14:paraId="475287EB" w14:textId="1EA61C49"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Currency </w:t>
            </w:r>
            <w:proofErr w:type="gramStart"/>
            <w:r w:rsidRPr="00345924">
              <w:rPr>
                <w:lang w:val="en-US"/>
              </w:rPr>
              <w:t>Code)(</w:t>
            </w:r>
            <w:proofErr w:type="gramEnd"/>
            <w:r w:rsidRPr="00345924">
              <w:rPr>
                <w:lang w:val="en-US"/>
              </w:rPr>
              <w:t>Amount)</w:t>
            </w:r>
          </w:p>
        </w:tc>
      </w:tr>
      <w:tr w:rsidR="00345924" w:rsidRPr="00345924" w14:paraId="46284A1C" w14:textId="77777777">
        <w:trPr>
          <w:tblCellSpacing w:w="15" w:type="dxa"/>
        </w:trPr>
        <w:tc>
          <w:tcPr>
            <w:tcW w:w="1000" w:type="pct"/>
            <w:shd w:val="clear" w:color="auto" w:fill="FFFFFF"/>
            <w:hideMark/>
          </w:tcPr>
          <w:p w14:paraId="45CA06CE" w14:textId="6BD902AF" w:rsidR="00345924" w:rsidRPr="00345924" w:rsidRDefault="00345924" w:rsidP="00345924">
            <w:pPr>
              <w:spacing w:before="0" w:after="0"/>
              <w:rPr>
                <w:lang w:val="en-US"/>
              </w:rPr>
            </w:pPr>
            <w:r w:rsidRPr="00345924">
              <w:rPr>
                <w:lang w:val="en-US"/>
              </w:rPr>
              <w:t>Option H</w:t>
            </w:r>
          </w:p>
        </w:tc>
        <w:tc>
          <w:tcPr>
            <w:tcW w:w="1500" w:type="pct"/>
            <w:shd w:val="clear" w:color="auto" w:fill="FFFFFF"/>
            <w:hideMark/>
          </w:tcPr>
          <w:p w14:paraId="7273E506" w14:textId="558A998A"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w:t>
            </w:r>
            <w:proofErr w:type="gramStart"/>
            <w:r w:rsidRPr="00345924">
              <w:rPr>
                <w:lang w:val="en-US"/>
              </w:rPr>
              <w:t>3!a</w:t>
            </w:r>
            <w:proofErr w:type="gramEnd"/>
            <w:r w:rsidRPr="00345924">
              <w:rPr>
                <w:lang w:val="en-US"/>
              </w:rPr>
              <w:t>15d/</w:t>
            </w:r>
            <w:proofErr w:type="gramStart"/>
            <w:r w:rsidRPr="00345924">
              <w:rPr>
                <w:lang w:val="en-US"/>
              </w:rPr>
              <w:t>4!c</w:t>
            </w:r>
            <w:proofErr w:type="gramEnd"/>
          </w:p>
        </w:tc>
        <w:tc>
          <w:tcPr>
            <w:tcW w:w="2500" w:type="pct"/>
            <w:shd w:val="clear" w:color="auto" w:fill="FFFFFF"/>
            <w:hideMark/>
          </w:tcPr>
          <w:p w14:paraId="63260F5D" w14:textId="6B624CD6"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Currency </w:t>
            </w:r>
            <w:proofErr w:type="gramStart"/>
            <w:r w:rsidRPr="00345924">
              <w:rPr>
                <w:lang w:val="en-US"/>
              </w:rPr>
              <w:t>Code)(</w:t>
            </w:r>
            <w:proofErr w:type="gramEnd"/>
            <w:r w:rsidRPr="00345924">
              <w:rPr>
                <w:lang w:val="en-US"/>
              </w:rPr>
              <w:t>Amount</w:t>
            </w:r>
            <w:proofErr w:type="gramStart"/>
            <w:r w:rsidRPr="00345924">
              <w:rPr>
                <w:lang w:val="en-US"/>
              </w:rPr>
              <w:t>)(</w:t>
            </w:r>
            <w:proofErr w:type="gramEnd"/>
            <w:r w:rsidRPr="00345924">
              <w:rPr>
                <w:lang w:val="en-US"/>
              </w:rPr>
              <w:t>Rate Status)</w:t>
            </w:r>
          </w:p>
        </w:tc>
      </w:tr>
      <w:tr w:rsidR="00345924" w:rsidRPr="00345924" w14:paraId="24A99BBE" w14:textId="77777777">
        <w:trPr>
          <w:tblCellSpacing w:w="15" w:type="dxa"/>
        </w:trPr>
        <w:tc>
          <w:tcPr>
            <w:tcW w:w="1000" w:type="pct"/>
            <w:shd w:val="clear" w:color="auto" w:fill="FFFFFF"/>
            <w:hideMark/>
          </w:tcPr>
          <w:p w14:paraId="12B00085" w14:textId="38B75763" w:rsidR="00345924" w:rsidRPr="00345924" w:rsidRDefault="00345924" w:rsidP="00345924">
            <w:pPr>
              <w:spacing w:before="0" w:after="0"/>
              <w:rPr>
                <w:lang w:val="en-US"/>
              </w:rPr>
            </w:pPr>
            <w:r w:rsidRPr="00345924">
              <w:rPr>
                <w:lang w:val="en-US"/>
              </w:rPr>
              <w:t>Option J</w:t>
            </w:r>
          </w:p>
        </w:tc>
        <w:tc>
          <w:tcPr>
            <w:tcW w:w="1500" w:type="pct"/>
            <w:shd w:val="clear" w:color="auto" w:fill="FFFFFF"/>
            <w:hideMark/>
          </w:tcPr>
          <w:p w14:paraId="0510BAD2" w14:textId="781BD552"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/[8c]/</w:t>
            </w:r>
            <w:proofErr w:type="gramStart"/>
            <w:r w:rsidRPr="00345924">
              <w:rPr>
                <w:lang w:val="en-US"/>
              </w:rPr>
              <w:t>4!c</w:t>
            </w:r>
            <w:proofErr w:type="gramEnd"/>
            <w:r w:rsidRPr="00345924">
              <w:rPr>
                <w:lang w:val="en-US"/>
              </w:rPr>
              <w:t>/</w:t>
            </w:r>
            <w:proofErr w:type="gramStart"/>
            <w:r w:rsidRPr="00345924">
              <w:rPr>
                <w:lang w:val="en-US"/>
              </w:rPr>
              <w:t>3!a</w:t>
            </w:r>
            <w:proofErr w:type="gramEnd"/>
            <w:r w:rsidRPr="00345924">
              <w:rPr>
                <w:lang w:val="en-US"/>
              </w:rPr>
              <w:t>15d[/</w:t>
            </w:r>
            <w:proofErr w:type="gramStart"/>
            <w:r w:rsidRPr="00345924">
              <w:rPr>
                <w:lang w:val="en-US"/>
              </w:rPr>
              <w:t>4!c</w:t>
            </w:r>
            <w:proofErr w:type="gramEnd"/>
            <w:r w:rsidRPr="00345924">
              <w:rPr>
                <w:lang w:val="en-US"/>
              </w:rPr>
              <w:t>]</w:t>
            </w:r>
          </w:p>
        </w:tc>
        <w:tc>
          <w:tcPr>
            <w:tcW w:w="2500" w:type="pct"/>
            <w:shd w:val="clear" w:color="auto" w:fill="FFFFFF"/>
            <w:hideMark/>
          </w:tcPr>
          <w:p w14:paraId="6DDBCF38" w14:textId="45F63D01"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Data Source </w:t>
            </w:r>
            <w:proofErr w:type="gramStart"/>
            <w:r w:rsidRPr="00345924">
              <w:rPr>
                <w:lang w:val="en-US"/>
              </w:rPr>
              <w:t>Scheme)(</w:t>
            </w:r>
            <w:proofErr w:type="gramEnd"/>
            <w:r w:rsidRPr="00345924">
              <w:rPr>
                <w:lang w:val="en-US"/>
              </w:rPr>
              <w:t xml:space="preserve">Rate Type </w:t>
            </w:r>
            <w:proofErr w:type="gramStart"/>
            <w:r w:rsidRPr="00345924">
              <w:rPr>
                <w:lang w:val="en-US"/>
              </w:rPr>
              <w:t>Code)(</w:t>
            </w:r>
            <w:proofErr w:type="gramEnd"/>
            <w:r w:rsidRPr="00345924">
              <w:rPr>
                <w:lang w:val="en-US"/>
              </w:rPr>
              <w:t xml:space="preserve">Currency </w:t>
            </w:r>
            <w:proofErr w:type="gramStart"/>
            <w:r w:rsidRPr="00345924">
              <w:rPr>
                <w:lang w:val="en-US"/>
              </w:rPr>
              <w:t>Code)(</w:t>
            </w:r>
            <w:proofErr w:type="gramEnd"/>
            <w:r w:rsidRPr="00345924">
              <w:rPr>
                <w:lang w:val="en-US"/>
              </w:rPr>
              <w:t>Amount</w:t>
            </w:r>
            <w:proofErr w:type="gramStart"/>
            <w:r w:rsidRPr="00345924">
              <w:rPr>
                <w:lang w:val="en-US"/>
              </w:rPr>
              <w:t>)(</w:t>
            </w:r>
            <w:proofErr w:type="gramEnd"/>
            <w:r w:rsidRPr="00345924">
              <w:rPr>
                <w:lang w:val="en-US"/>
              </w:rPr>
              <w:t>Rate Status)</w:t>
            </w:r>
          </w:p>
        </w:tc>
      </w:tr>
      <w:tr w:rsidR="00345924" w:rsidRPr="00345924" w14:paraId="18BDC8DD" w14:textId="77777777">
        <w:trPr>
          <w:tblCellSpacing w:w="15" w:type="dxa"/>
        </w:trPr>
        <w:tc>
          <w:tcPr>
            <w:tcW w:w="1000" w:type="pct"/>
            <w:shd w:val="clear" w:color="auto" w:fill="FFFFFF"/>
            <w:hideMark/>
          </w:tcPr>
          <w:p w14:paraId="19C8A05E" w14:textId="7D635E86" w:rsidR="00345924" w:rsidRPr="00345924" w:rsidRDefault="00345924" w:rsidP="00345924">
            <w:pPr>
              <w:spacing w:before="0" w:after="0"/>
              <w:rPr>
                <w:lang w:val="en-US"/>
              </w:rPr>
            </w:pPr>
            <w:r w:rsidRPr="00345924">
              <w:rPr>
                <w:lang w:val="en-US"/>
              </w:rPr>
              <w:t>Option K</w:t>
            </w:r>
          </w:p>
        </w:tc>
        <w:tc>
          <w:tcPr>
            <w:tcW w:w="1500" w:type="pct"/>
            <w:shd w:val="clear" w:color="auto" w:fill="FFFFFF"/>
            <w:hideMark/>
          </w:tcPr>
          <w:p w14:paraId="40BCEF8B" w14:textId="1BC30C0E"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w:t>
            </w:r>
            <w:proofErr w:type="gramStart"/>
            <w:r w:rsidRPr="00345924">
              <w:rPr>
                <w:lang w:val="en-US"/>
              </w:rPr>
              <w:t>4!c</w:t>
            </w:r>
            <w:proofErr w:type="gramEnd"/>
          </w:p>
        </w:tc>
        <w:tc>
          <w:tcPr>
            <w:tcW w:w="2500" w:type="pct"/>
            <w:shd w:val="clear" w:color="auto" w:fill="FFFFFF"/>
            <w:hideMark/>
          </w:tcPr>
          <w:p w14:paraId="2B3E8695" w14:textId="410152C0"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Rate Type Code)</w:t>
            </w:r>
          </w:p>
        </w:tc>
      </w:tr>
      <w:tr w:rsidR="00345924" w:rsidRPr="00345924" w14:paraId="579F2512" w14:textId="77777777">
        <w:trPr>
          <w:tblCellSpacing w:w="15" w:type="dxa"/>
        </w:trPr>
        <w:tc>
          <w:tcPr>
            <w:tcW w:w="1000" w:type="pct"/>
            <w:shd w:val="clear" w:color="auto" w:fill="FFFFFF"/>
            <w:hideMark/>
          </w:tcPr>
          <w:p w14:paraId="43CF8BBE" w14:textId="7103806E" w:rsidR="00345924" w:rsidRPr="00345924" w:rsidRDefault="00345924" w:rsidP="00345924">
            <w:pPr>
              <w:spacing w:before="0" w:after="0"/>
              <w:rPr>
                <w:lang w:val="en-US"/>
              </w:rPr>
            </w:pPr>
            <w:r w:rsidRPr="00345924">
              <w:rPr>
                <w:lang w:val="en-US"/>
              </w:rPr>
              <w:t>Option M</w:t>
            </w:r>
          </w:p>
        </w:tc>
        <w:tc>
          <w:tcPr>
            <w:tcW w:w="1500" w:type="pct"/>
            <w:shd w:val="clear" w:color="auto" w:fill="FFFFFF"/>
            <w:hideMark/>
          </w:tcPr>
          <w:p w14:paraId="0C30E07A" w14:textId="0B5484CC"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w:t>
            </w:r>
            <w:proofErr w:type="gramStart"/>
            <w:r w:rsidRPr="00345924">
              <w:rPr>
                <w:lang w:val="en-US"/>
              </w:rPr>
              <w:t>3!a</w:t>
            </w:r>
            <w:proofErr w:type="gramEnd"/>
            <w:r w:rsidRPr="00345924">
              <w:rPr>
                <w:lang w:val="en-US"/>
              </w:rPr>
              <w:t>15d/15d</w:t>
            </w:r>
          </w:p>
        </w:tc>
        <w:tc>
          <w:tcPr>
            <w:tcW w:w="2500" w:type="pct"/>
            <w:shd w:val="clear" w:color="auto" w:fill="FFFFFF"/>
            <w:hideMark/>
          </w:tcPr>
          <w:p w14:paraId="4A2063BD" w14:textId="108828F3"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Currency </w:t>
            </w:r>
            <w:proofErr w:type="gramStart"/>
            <w:r w:rsidRPr="00345924">
              <w:rPr>
                <w:lang w:val="en-US"/>
              </w:rPr>
              <w:t>Code)(</w:t>
            </w:r>
            <w:proofErr w:type="gramEnd"/>
            <w:r w:rsidRPr="00345924">
              <w:rPr>
                <w:lang w:val="en-US"/>
              </w:rPr>
              <w:t>Amount)(Quantity)</w:t>
            </w:r>
          </w:p>
        </w:tc>
      </w:tr>
      <w:tr w:rsidR="00345924" w:rsidRPr="00345924" w14:paraId="6BBA74F2" w14:textId="77777777">
        <w:trPr>
          <w:tblCellSpacing w:w="15" w:type="dxa"/>
        </w:trPr>
        <w:tc>
          <w:tcPr>
            <w:tcW w:w="1000" w:type="pct"/>
            <w:shd w:val="clear" w:color="auto" w:fill="FFFFFF"/>
            <w:hideMark/>
          </w:tcPr>
          <w:p w14:paraId="0F5E1476" w14:textId="025BE47F" w:rsidR="00345924" w:rsidRPr="00345924" w:rsidRDefault="00345924" w:rsidP="00345924">
            <w:pPr>
              <w:spacing w:before="0" w:after="0"/>
              <w:rPr>
                <w:lang w:val="en-US"/>
              </w:rPr>
            </w:pPr>
            <w:r w:rsidRPr="00345924">
              <w:rPr>
                <w:lang w:val="en-US"/>
              </w:rPr>
              <w:t>Option R</w:t>
            </w:r>
          </w:p>
        </w:tc>
        <w:tc>
          <w:tcPr>
            <w:tcW w:w="1500" w:type="pct"/>
            <w:shd w:val="clear" w:color="auto" w:fill="FFFFFF"/>
            <w:hideMark/>
          </w:tcPr>
          <w:p w14:paraId="27439C14" w14:textId="5401E3EB" w:rsidR="00345924" w:rsidRPr="00345924" w:rsidRDefault="00345924" w:rsidP="00345924">
            <w:pPr>
              <w:spacing w:before="0" w:after="0"/>
              <w:rPr>
                <w:lang w:val="en-US"/>
              </w:rPr>
            </w:pPr>
            <w:r w:rsidRPr="00345924">
              <w:rPr>
                <w:lang w:val="en-US"/>
              </w:rPr>
              <w:t>:</w:t>
            </w:r>
            <w:proofErr w:type="gramStart"/>
            <w:r w:rsidRPr="00345924">
              <w:rPr>
                <w:lang w:val="en-US"/>
              </w:rPr>
              <w:t>4!c</w:t>
            </w:r>
            <w:proofErr w:type="gramEnd"/>
            <w:r w:rsidRPr="00345924">
              <w:rPr>
                <w:lang w:val="en-US"/>
              </w:rPr>
              <w:t>/[8c]/</w:t>
            </w:r>
            <w:proofErr w:type="gramStart"/>
            <w:r w:rsidRPr="00345924">
              <w:rPr>
                <w:lang w:val="en-US"/>
              </w:rPr>
              <w:t>4!c</w:t>
            </w:r>
            <w:proofErr w:type="gramEnd"/>
            <w:r w:rsidRPr="00345924">
              <w:rPr>
                <w:lang w:val="en-US"/>
              </w:rPr>
              <w:t>/15d</w:t>
            </w:r>
          </w:p>
        </w:tc>
        <w:tc>
          <w:tcPr>
            <w:tcW w:w="2500" w:type="pct"/>
            <w:shd w:val="clear" w:color="auto" w:fill="FFFFFF"/>
            <w:hideMark/>
          </w:tcPr>
          <w:p w14:paraId="67C7815B" w14:textId="04A127EE" w:rsidR="00345924" w:rsidRPr="00345924" w:rsidRDefault="00345924" w:rsidP="00345924">
            <w:pPr>
              <w:spacing w:before="0" w:after="0"/>
              <w:rPr>
                <w:lang w:val="en-US"/>
              </w:rPr>
            </w:pPr>
            <w:r w:rsidRPr="00345924">
              <w:rPr>
                <w:lang w:val="en-US"/>
              </w:rPr>
              <w:t>(Qualifier</w:t>
            </w:r>
            <w:proofErr w:type="gramStart"/>
            <w:r w:rsidRPr="00345924">
              <w:rPr>
                <w:lang w:val="en-US"/>
              </w:rPr>
              <w:t>)(</w:t>
            </w:r>
            <w:proofErr w:type="gramEnd"/>
            <w:r w:rsidRPr="00345924">
              <w:rPr>
                <w:lang w:val="en-US"/>
              </w:rPr>
              <w:t xml:space="preserve">Data Source </w:t>
            </w:r>
            <w:proofErr w:type="gramStart"/>
            <w:r w:rsidRPr="00345924">
              <w:rPr>
                <w:lang w:val="en-US"/>
              </w:rPr>
              <w:t>Scheme)(</w:t>
            </w:r>
            <w:proofErr w:type="gramEnd"/>
            <w:r w:rsidRPr="00345924">
              <w:rPr>
                <w:lang w:val="en-US"/>
              </w:rPr>
              <w:t xml:space="preserve">Rate Type </w:t>
            </w:r>
            <w:proofErr w:type="gramStart"/>
            <w:r w:rsidRPr="00345924">
              <w:rPr>
                <w:lang w:val="en-US"/>
              </w:rPr>
              <w:t>Code)(</w:t>
            </w:r>
            <w:proofErr w:type="gramEnd"/>
            <w:r w:rsidRPr="00345924">
              <w:rPr>
                <w:lang w:val="en-US"/>
              </w:rPr>
              <w:t>Rate)</w:t>
            </w:r>
          </w:p>
        </w:tc>
      </w:tr>
    </w:tbl>
    <w:p w14:paraId="54B55E30" w14:textId="77777777" w:rsidR="00B63617" w:rsidRDefault="00B63617" w:rsidP="00345924">
      <w:pPr>
        <w:spacing w:before="0" w:after="0"/>
        <w:rPr>
          <w:lang w:val="en-US"/>
        </w:rPr>
      </w:pPr>
    </w:p>
    <w:p w14:paraId="6B254F8A" w14:textId="392ED530" w:rsidR="00345924" w:rsidRPr="00345924" w:rsidRDefault="00345924" w:rsidP="00345924">
      <w:pPr>
        <w:spacing w:before="0" w:after="0"/>
        <w:rPr>
          <w:lang w:val="en-US"/>
        </w:rPr>
      </w:pPr>
      <w:r w:rsidRPr="00345924">
        <w:rPr>
          <w:lang w:val="en-US"/>
        </w:rPr>
        <w:t>PRESENCE</w:t>
      </w:r>
    </w:p>
    <w:p w14:paraId="11694311" w14:textId="77777777" w:rsidR="00345924" w:rsidRPr="00345924" w:rsidRDefault="00345924" w:rsidP="00345924">
      <w:pPr>
        <w:spacing w:before="0" w:after="0"/>
        <w:rPr>
          <w:lang w:val="en-US"/>
        </w:rPr>
      </w:pPr>
      <w:r w:rsidRPr="00345924">
        <w:rPr>
          <w:lang w:val="en-US"/>
        </w:rPr>
        <w:t>Optional in optional subsequence E2</w:t>
      </w:r>
    </w:p>
    <w:p w14:paraId="797A382C" w14:textId="77777777" w:rsidR="00B63617" w:rsidRDefault="00B63617" w:rsidP="00345924">
      <w:pPr>
        <w:spacing w:before="0" w:after="0"/>
        <w:rPr>
          <w:lang w:val="en-US"/>
        </w:rPr>
      </w:pPr>
    </w:p>
    <w:p w14:paraId="0E3EA63D" w14:textId="4CEB49C7" w:rsidR="00345924" w:rsidRPr="00345924" w:rsidRDefault="00345924" w:rsidP="00345924">
      <w:pPr>
        <w:spacing w:before="0" w:after="0"/>
        <w:rPr>
          <w:lang w:val="en-US"/>
        </w:rPr>
      </w:pPr>
      <w:r w:rsidRPr="00345924">
        <w:rPr>
          <w:lang w:val="en-US"/>
        </w:rPr>
        <w:t>QUALIFIER</w:t>
      </w:r>
    </w:p>
    <w:p w14:paraId="147C3B71" w14:textId="77777777" w:rsidR="00345924" w:rsidRPr="00345924" w:rsidRDefault="00345924" w:rsidP="00345924">
      <w:pPr>
        <w:spacing w:before="0" w:after="0"/>
        <w:rPr>
          <w:lang w:val="en-US"/>
        </w:rPr>
      </w:pPr>
      <w:r w:rsidRPr="00345924">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777"/>
        <w:gridCol w:w="595"/>
        <w:gridCol w:w="1013"/>
        <w:gridCol w:w="505"/>
        <w:gridCol w:w="1317"/>
        <w:gridCol w:w="851"/>
        <w:gridCol w:w="3540"/>
      </w:tblGrid>
      <w:tr w:rsidR="00345924" w:rsidRPr="00345924" w14:paraId="14242F1B" w14:textId="77777777" w:rsidTr="00B63617">
        <w:trPr>
          <w:tblHeade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EEEEEE"/>
            <w:hideMark/>
          </w:tcPr>
          <w:p w14:paraId="7D012A40" w14:textId="4F453BAF" w:rsidR="00345924" w:rsidRPr="00345924" w:rsidRDefault="00345924" w:rsidP="00345924">
            <w:pPr>
              <w:spacing w:before="0" w:after="0"/>
              <w:rPr>
                <w:lang w:val="en-US"/>
              </w:rPr>
            </w:pPr>
            <w:r w:rsidRPr="00345924">
              <w:rPr>
                <w:lang w:val="en-US"/>
              </w:rPr>
              <w:t>Order</w:t>
            </w:r>
          </w:p>
        </w:tc>
        <w:tc>
          <w:tcPr>
            <w:tcW w:w="329" w:type="pct"/>
            <w:tcBorders>
              <w:top w:val="outset" w:sz="6" w:space="0" w:color="auto"/>
              <w:left w:val="outset" w:sz="6" w:space="0" w:color="auto"/>
              <w:bottom w:val="outset" w:sz="6" w:space="0" w:color="auto"/>
              <w:right w:val="outset" w:sz="6" w:space="0" w:color="auto"/>
            </w:tcBorders>
            <w:shd w:val="clear" w:color="auto" w:fill="EEEEEE"/>
            <w:hideMark/>
          </w:tcPr>
          <w:p w14:paraId="30BECF0A" w14:textId="1B8FD7A0" w:rsidR="00345924" w:rsidRPr="00345924" w:rsidRDefault="00345924" w:rsidP="00345924">
            <w:pPr>
              <w:spacing w:before="0" w:after="0"/>
              <w:rPr>
                <w:lang w:val="en-US"/>
              </w:rPr>
            </w:pPr>
            <w:r w:rsidRPr="00345924">
              <w:rPr>
                <w:lang w:val="en-US"/>
              </w:rPr>
              <w:t>M/O</w:t>
            </w:r>
          </w:p>
        </w:tc>
        <w:tc>
          <w:tcPr>
            <w:tcW w:w="572" w:type="pct"/>
            <w:tcBorders>
              <w:top w:val="outset" w:sz="6" w:space="0" w:color="auto"/>
              <w:left w:val="outset" w:sz="6" w:space="0" w:color="auto"/>
              <w:bottom w:val="outset" w:sz="6" w:space="0" w:color="auto"/>
              <w:right w:val="outset" w:sz="6" w:space="0" w:color="auto"/>
            </w:tcBorders>
            <w:shd w:val="clear" w:color="auto" w:fill="EEEEEE"/>
            <w:hideMark/>
          </w:tcPr>
          <w:p w14:paraId="23197ACA" w14:textId="1D81778E" w:rsidR="00345924" w:rsidRPr="00345924" w:rsidRDefault="00345924" w:rsidP="00345924">
            <w:pPr>
              <w:spacing w:before="0" w:after="0"/>
              <w:rPr>
                <w:lang w:val="en-US"/>
              </w:rPr>
            </w:pPr>
            <w:r w:rsidRPr="00345924">
              <w:rPr>
                <w:lang w:val="en-US"/>
              </w:rPr>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23886E27" w14:textId="790CBC22" w:rsidR="00345924" w:rsidRPr="00345924" w:rsidRDefault="00345924" w:rsidP="00345924">
            <w:pPr>
              <w:spacing w:before="0" w:after="0"/>
              <w:rPr>
                <w:lang w:val="en-US"/>
              </w:rPr>
            </w:pPr>
            <w:r w:rsidRPr="00345924">
              <w:rPr>
                <w:lang w:val="en-US"/>
              </w:rPr>
              <w:t>R/N</w:t>
            </w:r>
          </w:p>
        </w:tc>
        <w:tc>
          <w:tcPr>
            <w:tcW w:w="748" w:type="pct"/>
            <w:tcBorders>
              <w:top w:val="outset" w:sz="6" w:space="0" w:color="auto"/>
              <w:left w:val="outset" w:sz="6" w:space="0" w:color="auto"/>
              <w:bottom w:val="outset" w:sz="6" w:space="0" w:color="auto"/>
              <w:right w:val="outset" w:sz="6" w:space="0" w:color="auto"/>
            </w:tcBorders>
            <w:shd w:val="clear" w:color="auto" w:fill="EEEEEE"/>
            <w:hideMark/>
          </w:tcPr>
          <w:p w14:paraId="43F68EAE" w14:textId="4AEA5EE4" w:rsidR="00345924" w:rsidRPr="00345924" w:rsidRDefault="00345924" w:rsidP="00345924">
            <w:pPr>
              <w:spacing w:before="0" w:after="0"/>
              <w:rPr>
                <w:lang w:val="en-US"/>
              </w:rPr>
            </w:pPr>
            <w:r w:rsidRPr="00345924">
              <w:rPr>
                <w:lang w:val="en-US"/>
              </w:rPr>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64CC921C" w14:textId="19BA3BFB" w:rsidR="00345924" w:rsidRPr="00345924" w:rsidRDefault="00345924" w:rsidP="00345924">
            <w:pPr>
              <w:spacing w:before="0" w:after="0"/>
              <w:rPr>
                <w:lang w:val="en-US"/>
              </w:rPr>
            </w:pPr>
            <w:r w:rsidRPr="00345924">
              <w:rPr>
                <w:lang w:val="en-US"/>
              </w:rPr>
              <w:t>Options</w:t>
            </w:r>
          </w:p>
        </w:tc>
        <w:tc>
          <w:tcPr>
            <w:tcW w:w="2032" w:type="pct"/>
            <w:tcBorders>
              <w:top w:val="outset" w:sz="6" w:space="0" w:color="auto"/>
              <w:left w:val="outset" w:sz="6" w:space="0" w:color="auto"/>
              <w:bottom w:val="outset" w:sz="6" w:space="0" w:color="auto"/>
              <w:right w:val="outset" w:sz="6" w:space="0" w:color="auto"/>
            </w:tcBorders>
            <w:shd w:val="clear" w:color="auto" w:fill="EEEEEE"/>
            <w:hideMark/>
          </w:tcPr>
          <w:p w14:paraId="170E2167" w14:textId="1E41E9DB" w:rsidR="00345924" w:rsidRPr="00345924" w:rsidRDefault="00345924" w:rsidP="00345924">
            <w:pPr>
              <w:spacing w:before="0" w:after="0"/>
              <w:rPr>
                <w:lang w:val="en-US"/>
              </w:rPr>
            </w:pPr>
            <w:r w:rsidRPr="00345924">
              <w:rPr>
                <w:lang w:val="en-US"/>
              </w:rPr>
              <w:t>Qualifier Description</w:t>
            </w:r>
          </w:p>
        </w:tc>
      </w:tr>
      <w:tr w:rsidR="00345924" w:rsidRPr="00345924" w14:paraId="36F34467"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4B2FEB9C" w14:textId="02F6DACF" w:rsidR="00345924" w:rsidRPr="00345924" w:rsidRDefault="00345924" w:rsidP="00345924">
            <w:pPr>
              <w:spacing w:before="0" w:after="0"/>
              <w:rPr>
                <w:lang w:val="en-US"/>
              </w:rPr>
            </w:pPr>
            <w:r w:rsidRPr="00345924">
              <w:rPr>
                <w:lang w:val="en-US"/>
              </w:rPr>
              <w:t>1</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086EA07C" w14:textId="7B9749BA"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70F5C3D" w14:textId="34925E06" w:rsidR="00345924" w:rsidRPr="00345924" w:rsidRDefault="00345924" w:rsidP="00345924">
            <w:pPr>
              <w:spacing w:before="0" w:after="0"/>
              <w:rPr>
                <w:lang w:val="en-US"/>
              </w:rPr>
            </w:pPr>
            <w:r w:rsidRPr="00345924">
              <w:rPr>
                <w:lang w:val="en-US"/>
              </w:rPr>
              <w:t>ATAX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3524390" w14:textId="1ECF5099"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45F6B604" w14:textId="0088F222"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4B194F7" w14:textId="58B92962"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BAC9595" w14:textId="427DFC48" w:rsidR="00345924" w:rsidRPr="00345924" w:rsidRDefault="00345924" w:rsidP="00345924">
            <w:pPr>
              <w:spacing w:before="0" w:after="0"/>
              <w:rPr>
                <w:lang w:val="en-US"/>
              </w:rPr>
            </w:pPr>
            <w:r w:rsidRPr="00345924">
              <w:rPr>
                <w:lang w:val="en-US"/>
              </w:rPr>
              <w:t>Additional Tax</w:t>
            </w:r>
          </w:p>
        </w:tc>
      </w:tr>
      <w:tr w:rsidR="00345924" w:rsidRPr="00345924" w14:paraId="58BE1CE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D940401" w14:textId="3611566E" w:rsidR="00345924" w:rsidRPr="00345924" w:rsidRDefault="00345924" w:rsidP="00345924">
            <w:pPr>
              <w:spacing w:before="0" w:after="0"/>
              <w:rPr>
                <w:lang w:val="en-US"/>
              </w:rPr>
            </w:pPr>
            <w:r w:rsidRPr="00345924">
              <w:rPr>
                <w:lang w:val="en-US"/>
              </w:rPr>
              <w:t>2</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226A5303" w14:textId="41D0F443"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63FF59DA" w14:textId="228BFFC8" w:rsidR="00345924" w:rsidRPr="00345924" w:rsidRDefault="00345924" w:rsidP="00345924">
            <w:pPr>
              <w:spacing w:before="0" w:after="0"/>
              <w:rPr>
                <w:lang w:val="en-US"/>
              </w:rPr>
            </w:pPr>
            <w:r w:rsidRPr="00345924">
              <w:rPr>
                <w:lang w:val="en-US"/>
              </w:rPr>
              <w:t>CHAR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626F023" w14:textId="1A341DED"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2ED756CB" w14:textId="7B2B64DF"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62968B0" w14:textId="4ECF1FCD"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DA1F197" w14:textId="2B0C5475" w:rsidR="00345924" w:rsidRPr="00345924" w:rsidRDefault="00345924" w:rsidP="00345924">
            <w:pPr>
              <w:spacing w:before="0" w:after="0"/>
              <w:rPr>
                <w:lang w:val="en-US"/>
              </w:rPr>
            </w:pPr>
            <w:r w:rsidRPr="00345924">
              <w:rPr>
                <w:lang w:val="en-US"/>
              </w:rPr>
              <w:t>Charges/Fees</w:t>
            </w:r>
          </w:p>
        </w:tc>
      </w:tr>
      <w:tr w:rsidR="00345924" w:rsidRPr="00345924" w14:paraId="4440AB8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06784BD" w14:textId="0044BB42" w:rsidR="00345924" w:rsidRPr="00345924" w:rsidRDefault="00345924" w:rsidP="00345924">
            <w:pPr>
              <w:spacing w:before="0" w:after="0"/>
              <w:rPr>
                <w:lang w:val="en-US"/>
              </w:rPr>
            </w:pPr>
            <w:r w:rsidRPr="00345924">
              <w:rPr>
                <w:lang w:val="en-US"/>
              </w:rPr>
              <w:t>3</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6E5C10B0" w14:textId="312C66D8"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5CF91B75" w14:textId="4643F7D6" w:rsidR="00345924" w:rsidRPr="00345924" w:rsidRDefault="00345924" w:rsidP="00345924">
            <w:pPr>
              <w:spacing w:before="0" w:after="0"/>
              <w:rPr>
                <w:lang w:val="en-US"/>
              </w:rPr>
            </w:pPr>
            <w:r w:rsidRPr="00345924">
              <w:rPr>
                <w:lang w:val="en-US"/>
              </w:rPr>
              <w:t>EQUL</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B9F4A84" w14:textId="17804366"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08FAA331" w14:textId="3F890D3C"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2533E3C" w14:textId="5081CD81" w:rsidR="00345924" w:rsidRPr="00345924" w:rsidRDefault="00345924" w:rsidP="00345924">
            <w:pPr>
              <w:spacing w:before="0" w:after="0"/>
              <w:rPr>
                <w:lang w:val="en-US"/>
              </w:rPr>
            </w:pPr>
            <w:r w:rsidRPr="00345924">
              <w:rPr>
                <w:lang w:val="en-US"/>
              </w:rPr>
              <w:t>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1E873673" w14:textId="1A62D2D7" w:rsidR="00345924" w:rsidRPr="00345924" w:rsidRDefault="00345924" w:rsidP="00345924">
            <w:pPr>
              <w:spacing w:before="0" w:after="0"/>
              <w:rPr>
                <w:lang w:val="en-US"/>
              </w:rPr>
            </w:pPr>
            <w:r w:rsidRPr="00345924">
              <w:rPr>
                <w:lang w:val="en-US"/>
              </w:rPr>
              <w:t>Equalisation Rate</w:t>
            </w:r>
          </w:p>
        </w:tc>
      </w:tr>
      <w:tr w:rsidR="00345924" w:rsidRPr="00345924" w14:paraId="0941BBE5"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0001140B" w14:textId="55BB5D49" w:rsidR="00345924" w:rsidRPr="00345924" w:rsidRDefault="00345924" w:rsidP="00345924">
            <w:pPr>
              <w:spacing w:before="0" w:after="0"/>
              <w:rPr>
                <w:lang w:val="en-US"/>
              </w:rPr>
            </w:pPr>
            <w:r w:rsidRPr="00345924">
              <w:rPr>
                <w:lang w:val="en-US"/>
              </w:rPr>
              <w:t>4</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446A8DBD" w14:textId="72815463"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46CC57CA" w14:textId="70BA60E9" w:rsidR="00345924" w:rsidRPr="00345924" w:rsidRDefault="00345924" w:rsidP="00345924">
            <w:pPr>
              <w:spacing w:before="0" w:after="0"/>
              <w:rPr>
                <w:lang w:val="en-US"/>
              </w:rPr>
            </w:pPr>
            <w:r w:rsidRPr="00345924">
              <w:rPr>
                <w:lang w:val="en-US"/>
              </w:rPr>
              <w:t>ESOF</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850B6B4" w14:textId="31437A34"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B7DD475" w14:textId="3E358EF7"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654C67C4" w14:textId="5402061A" w:rsidR="00345924" w:rsidRPr="00345924" w:rsidRDefault="00345924" w:rsidP="00345924">
            <w:pPr>
              <w:spacing w:before="0" w:after="0"/>
              <w:rPr>
                <w:lang w:val="en-US"/>
              </w:rPr>
            </w:pPr>
            <w:r w:rsidRPr="00345924">
              <w:rPr>
                <w:lang w:val="en-US"/>
              </w:rPr>
              <w:t>A, F, K, or M</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3F35AD2F" w14:textId="27452624" w:rsidR="00345924" w:rsidRPr="00345924" w:rsidRDefault="00345924" w:rsidP="00345924">
            <w:pPr>
              <w:spacing w:before="0" w:after="0"/>
              <w:rPr>
                <w:lang w:val="en-US"/>
              </w:rPr>
            </w:pPr>
            <w:r w:rsidRPr="00345924">
              <w:rPr>
                <w:lang w:val="en-US"/>
              </w:rPr>
              <w:t>Early Solicitation Fee Rate</w:t>
            </w:r>
          </w:p>
        </w:tc>
      </w:tr>
      <w:tr w:rsidR="00345924" w:rsidRPr="00345924" w14:paraId="032E680D"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39D1EF2C" w14:textId="48913D2E" w:rsidR="00345924" w:rsidRPr="00345924" w:rsidRDefault="00345924" w:rsidP="00345924">
            <w:pPr>
              <w:spacing w:before="0" w:after="0"/>
              <w:rPr>
                <w:lang w:val="en-US"/>
              </w:rPr>
            </w:pPr>
            <w:r w:rsidRPr="00345924">
              <w:rPr>
                <w:lang w:val="en-US"/>
              </w:rPr>
              <w:t>5</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45D1408D" w14:textId="2DF8BB81"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07A64BB3" w14:textId="4A464DED" w:rsidR="00345924" w:rsidRPr="00345924" w:rsidRDefault="00345924" w:rsidP="00345924">
            <w:pPr>
              <w:spacing w:before="0" w:after="0"/>
              <w:rPr>
                <w:lang w:val="en-US"/>
              </w:rPr>
            </w:pPr>
            <w:r w:rsidRPr="00345924">
              <w:rPr>
                <w:lang w:val="en-US"/>
              </w:rPr>
              <w:t>FISC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1B2C9C7" w14:textId="27866807"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12F3902B" w14:textId="39ED0EC3"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4EE6FEE" w14:textId="1DDC1A43" w:rsidR="00345924" w:rsidRPr="00345924" w:rsidRDefault="00345924" w:rsidP="00345924">
            <w:pPr>
              <w:spacing w:before="0" w:after="0"/>
              <w:rPr>
                <w:lang w:val="en-US"/>
              </w:rPr>
            </w:pPr>
            <w:r w:rsidRPr="00345924">
              <w:rPr>
                <w:lang w:val="en-US"/>
              </w:rPr>
              <w:t>A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A48BAAD" w14:textId="6DD0F312" w:rsidR="00345924" w:rsidRPr="00345924" w:rsidRDefault="00345924" w:rsidP="00345924">
            <w:pPr>
              <w:spacing w:before="0" w:after="0"/>
              <w:rPr>
                <w:lang w:val="en-US"/>
              </w:rPr>
            </w:pPr>
            <w:r w:rsidRPr="00345924">
              <w:rPr>
                <w:lang w:val="en-US"/>
              </w:rPr>
              <w:t>Fiscal Stamp</w:t>
            </w:r>
          </w:p>
        </w:tc>
      </w:tr>
      <w:tr w:rsidR="00345924" w:rsidRPr="00345924" w14:paraId="033B4BF3"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65A6F19" w14:textId="11E10B01" w:rsidR="00345924" w:rsidRPr="00345924" w:rsidRDefault="00345924" w:rsidP="00345924">
            <w:pPr>
              <w:spacing w:before="0" w:after="0"/>
              <w:rPr>
                <w:lang w:val="en-US"/>
              </w:rPr>
            </w:pPr>
            <w:r w:rsidRPr="00345924">
              <w:rPr>
                <w:lang w:val="en-US"/>
              </w:rPr>
              <w:t>6</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664EAA6" w14:textId="5F284E6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88AC79C" w14:textId="60F443B3" w:rsidR="00345924" w:rsidRPr="00345924" w:rsidRDefault="00345924" w:rsidP="00345924">
            <w:pPr>
              <w:spacing w:before="0" w:after="0"/>
              <w:rPr>
                <w:lang w:val="en-US"/>
              </w:rPr>
            </w:pPr>
            <w:r w:rsidRPr="00345924">
              <w:rPr>
                <w:lang w:val="en-US"/>
              </w:rPr>
              <w:t>GRSS</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F187554" w14:textId="48C8F778"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0859E033" w14:textId="59211198"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FABF58" w14:textId="69B34FAD" w:rsidR="00345924" w:rsidRPr="00345924" w:rsidRDefault="00345924" w:rsidP="00345924">
            <w:pPr>
              <w:spacing w:before="0" w:after="0"/>
              <w:rPr>
                <w:lang w:val="en-US"/>
              </w:rPr>
            </w:pPr>
            <w:r w:rsidRPr="00345924">
              <w:rPr>
                <w:lang w:val="en-US"/>
              </w:rPr>
              <w:t>F, H,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008B835E" w14:textId="23CDE41F" w:rsidR="00345924" w:rsidRPr="00345924" w:rsidRDefault="00345924" w:rsidP="00345924">
            <w:pPr>
              <w:spacing w:before="0" w:after="0"/>
              <w:rPr>
                <w:lang w:val="en-US"/>
              </w:rPr>
            </w:pPr>
            <w:r w:rsidRPr="00345924">
              <w:rPr>
                <w:lang w:val="en-US"/>
              </w:rPr>
              <w:t>Gross Distribution Rate</w:t>
            </w:r>
          </w:p>
        </w:tc>
      </w:tr>
      <w:tr w:rsidR="00345924" w:rsidRPr="00345924" w14:paraId="7F7D1479"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4DD4F7F" w14:textId="3E44E32A" w:rsidR="00345924" w:rsidRPr="00345924" w:rsidRDefault="00345924" w:rsidP="00345924">
            <w:pPr>
              <w:spacing w:before="0" w:after="0"/>
              <w:rPr>
                <w:lang w:val="en-US"/>
              </w:rPr>
            </w:pPr>
            <w:r w:rsidRPr="00345924">
              <w:rPr>
                <w:lang w:val="en-US"/>
              </w:rPr>
              <w:t>7</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093F6C2E" w14:textId="7A2E31EA"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6125CBE8" w14:textId="2D065571" w:rsidR="00345924" w:rsidRPr="00345924" w:rsidRDefault="00345924" w:rsidP="00345924">
            <w:pPr>
              <w:spacing w:before="0" w:after="0"/>
              <w:rPr>
                <w:lang w:val="en-US"/>
              </w:rPr>
            </w:pPr>
            <w:r w:rsidRPr="00345924">
              <w:rPr>
                <w:lang w:val="en-US"/>
              </w:rPr>
              <w:t>EXCH</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020C6567" w14:textId="104DA887"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09AE19B" w14:textId="39EDFFC7" w:rsidR="00345924" w:rsidRPr="00345924" w:rsidRDefault="00345924" w:rsidP="00345924">
            <w:pPr>
              <w:spacing w:before="0" w:after="0"/>
              <w:rPr>
                <w:lang w:val="en-US"/>
              </w:rPr>
            </w:pPr>
            <w:r w:rsidRPr="00345924">
              <w:rPr>
                <w:lang w:val="en-US"/>
              </w:rPr>
              <w:t>C1</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0CDD233" w14:textId="088E4C59" w:rsidR="00345924" w:rsidRPr="00345924" w:rsidRDefault="00345924" w:rsidP="00345924">
            <w:pPr>
              <w:spacing w:before="0" w:after="0"/>
              <w:rPr>
                <w:lang w:val="en-US"/>
              </w:rPr>
            </w:pPr>
            <w:r w:rsidRPr="00345924">
              <w:rPr>
                <w:lang w:val="en-US"/>
              </w:rPr>
              <w:t>B</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3305C5AC" w14:textId="5E23EB9F" w:rsidR="00345924" w:rsidRPr="00345924" w:rsidRDefault="00345924" w:rsidP="00345924">
            <w:pPr>
              <w:spacing w:before="0" w:after="0"/>
              <w:rPr>
                <w:lang w:val="en-US"/>
              </w:rPr>
            </w:pPr>
            <w:r w:rsidRPr="00345924">
              <w:rPr>
                <w:lang w:val="en-US"/>
              </w:rPr>
              <w:t>Exchange Rate</w:t>
            </w:r>
          </w:p>
        </w:tc>
      </w:tr>
      <w:tr w:rsidR="00345924" w:rsidRPr="00345924" w14:paraId="16A8F3D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7C87609C" w14:textId="0E01C5BC" w:rsidR="00345924" w:rsidRPr="00345924" w:rsidRDefault="00345924" w:rsidP="00345924">
            <w:pPr>
              <w:spacing w:before="0" w:after="0"/>
              <w:rPr>
                <w:lang w:val="en-US"/>
              </w:rPr>
            </w:pPr>
            <w:r w:rsidRPr="00345924">
              <w:rPr>
                <w:lang w:val="en-US"/>
              </w:rPr>
              <w:t>8</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0924E35" w14:textId="3C8619D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37CF4C1A" w14:textId="1A026B89" w:rsidR="00345924" w:rsidRPr="00345924" w:rsidRDefault="00345924" w:rsidP="00345924">
            <w:pPr>
              <w:spacing w:before="0" w:after="0"/>
              <w:rPr>
                <w:lang w:val="en-US"/>
              </w:rPr>
            </w:pPr>
            <w:r w:rsidRPr="00345924">
              <w:rPr>
                <w:lang w:val="en-US"/>
              </w:rPr>
              <w:t>INCE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6A75D3C" w14:textId="5B35FEFA"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7DB08DD3" w14:textId="535953D5"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93DDF58" w14:textId="02265B67"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55AE315F" w14:textId="07B7A124" w:rsidR="00345924" w:rsidRPr="00345924" w:rsidRDefault="00345924" w:rsidP="00345924">
            <w:pPr>
              <w:spacing w:before="0" w:after="0"/>
              <w:rPr>
                <w:lang w:val="en-US"/>
              </w:rPr>
            </w:pPr>
            <w:r w:rsidRPr="00345924">
              <w:rPr>
                <w:lang w:val="en-US"/>
              </w:rPr>
              <w:t>Third Party Incentive Rate</w:t>
            </w:r>
          </w:p>
        </w:tc>
      </w:tr>
      <w:tr w:rsidR="00345924" w:rsidRPr="00345924" w14:paraId="0E380B6C"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6A9F28EA" w14:textId="48DA1E95" w:rsidR="00345924" w:rsidRPr="00345924" w:rsidRDefault="00345924" w:rsidP="00345924">
            <w:pPr>
              <w:spacing w:before="0" w:after="0"/>
              <w:rPr>
                <w:lang w:val="en-US"/>
              </w:rPr>
            </w:pPr>
            <w:r w:rsidRPr="00345924">
              <w:rPr>
                <w:lang w:val="en-US"/>
              </w:rPr>
              <w:t>9</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6F1807B" w14:textId="78DB04C7"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29DAE8F8" w14:textId="75532D5C" w:rsidR="00345924" w:rsidRPr="00345924" w:rsidRDefault="00345924" w:rsidP="00345924">
            <w:pPr>
              <w:spacing w:before="0" w:after="0"/>
              <w:rPr>
                <w:lang w:val="en-US"/>
              </w:rPr>
            </w:pPr>
            <w:r w:rsidRPr="00345924">
              <w:rPr>
                <w:lang w:val="en-US"/>
              </w:rPr>
              <w:t>INTP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E28365A" w14:textId="4B3235BC"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77BA06BD" w14:textId="0D788187"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6A17E04" w14:textId="71CAB2D3" w:rsidR="00345924" w:rsidRPr="00345924" w:rsidRDefault="00345924" w:rsidP="00345924">
            <w:pPr>
              <w:spacing w:before="0" w:after="0"/>
              <w:rPr>
                <w:lang w:val="en-US"/>
              </w:rPr>
            </w:pPr>
            <w:r w:rsidRPr="00345924">
              <w:rPr>
                <w:lang w:val="en-US"/>
              </w:rPr>
              <w:t>A, F,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C6C34F2" w14:textId="05E7D2AC" w:rsidR="00345924" w:rsidRPr="00345924" w:rsidRDefault="00345924" w:rsidP="00345924">
            <w:pPr>
              <w:spacing w:before="0" w:after="0"/>
              <w:rPr>
                <w:lang w:val="en-US"/>
              </w:rPr>
            </w:pPr>
            <w:r w:rsidRPr="00345924">
              <w:rPr>
                <w:lang w:val="en-US"/>
              </w:rPr>
              <w:t>Gross Interest Rate Used for Payment</w:t>
            </w:r>
          </w:p>
        </w:tc>
      </w:tr>
      <w:tr w:rsidR="00345924" w:rsidRPr="00345924" w14:paraId="69485A17"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71AEA1B" w14:textId="0AE42713" w:rsidR="00345924" w:rsidRPr="00345924" w:rsidRDefault="00345924" w:rsidP="00345924">
            <w:pPr>
              <w:spacing w:before="0" w:after="0"/>
              <w:rPr>
                <w:lang w:val="en-US"/>
              </w:rPr>
            </w:pPr>
            <w:r w:rsidRPr="00345924">
              <w:rPr>
                <w:lang w:val="en-US"/>
              </w:rPr>
              <w:t>10</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E93C64D" w14:textId="19514B4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062B7688" w14:textId="7B2F1A76" w:rsidR="00345924" w:rsidRPr="00345924" w:rsidRDefault="00345924" w:rsidP="00345924">
            <w:pPr>
              <w:spacing w:before="0" w:after="0"/>
              <w:rPr>
                <w:lang w:val="en-US"/>
              </w:rPr>
            </w:pPr>
            <w:r w:rsidRPr="00345924">
              <w:rPr>
                <w:lang w:val="en-US"/>
              </w:rPr>
              <w:t>NETT</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C6EEAF0" w14:textId="51E081DF"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5637E77B" w14:textId="1D5C6080"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9B841E9" w14:textId="2FB4B664" w:rsidR="00345924" w:rsidRPr="00345924" w:rsidRDefault="00345924" w:rsidP="00345924">
            <w:pPr>
              <w:spacing w:before="0" w:after="0"/>
              <w:rPr>
                <w:lang w:val="en-US"/>
              </w:rPr>
            </w:pPr>
            <w:r w:rsidRPr="00345924">
              <w:rPr>
                <w:lang w:val="en-US"/>
              </w:rPr>
              <w:t>F, H,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CC55485" w14:textId="18005206" w:rsidR="00345924" w:rsidRPr="00345924" w:rsidRDefault="00345924" w:rsidP="00345924">
            <w:pPr>
              <w:spacing w:before="0" w:after="0"/>
              <w:rPr>
                <w:lang w:val="en-US"/>
              </w:rPr>
            </w:pPr>
            <w:r w:rsidRPr="00345924">
              <w:rPr>
                <w:lang w:val="en-US"/>
              </w:rPr>
              <w:t>Net Distribution Rate</w:t>
            </w:r>
          </w:p>
        </w:tc>
      </w:tr>
      <w:tr w:rsidR="00B63617" w:rsidRPr="00345924" w14:paraId="6AA7EEB3"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5930C02" w14:textId="2B35DC34" w:rsidR="00B63617" w:rsidRPr="00B63617" w:rsidRDefault="00B63617" w:rsidP="00345924">
            <w:pPr>
              <w:spacing w:before="0" w:after="0"/>
              <w:rPr>
                <w:b/>
                <w:bCs/>
                <w:color w:val="0000FF"/>
                <w:lang w:val="en-US"/>
              </w:rPr>
            </w:pPr>
            <w:r w:rsidRPr="00B63617">
              <w:rPr>
                <w:b/>
                <w:bCs/>
                <w:color w:val="0000FF"/>
                <w:lang w:val="en-US"/>
              </w:rPr>
              <w:t>11</w:t>
            </w:r>
          </w:p>
        </w:tc>
        <w:tc>
          <w:tcPr>
            <w:tcW w:w="32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5406E56" w14:textId="502C46C1" w:rsidR="00B63617" w:rsidRPr="00B63617" w:rsidRDefault="00B63617" w:rsidP="00345924">
            <w:pPr>
              <w:spacing w:before="0" w:after="0"/>
              <w:rPr>
                <w:b/>
                <w:bCs/>
                <w:color w:val="0000FF"/>
                <w:lang w:val="en-US"/>
              </w:rPr>
            </w:pPr>
            <w:r>
              <w:rPr>
                <w:b/>
                <w:bCs/>
                <w:color w:val="0000FF"/>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3D5A944" w14:textId="178C761E" w:rsidR="00B63617" w:rsidRPr="00B63617" w:rsidRDefault="00B63617" w:rsidP="00345924">
            <w:pPr>
              <w:spacing w:before="0" w:after="0"/>
              <w:rPr>
                <w:b/>
                <w:bCs/>
                <w:color w:val="0000FF"/>
                <w:lang w:val="en-US"/>
              </w:rPr>
            </w:pPr>
            <w:r>
              <w:rPr>
                <w:b/>
                <w:bCs/>
                <w:color w:val="0000FF"/>
                <w:lang w:val="en-US"/>
              </w:rPr>
              <w:t>PREM</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6CB6F3E" w14:textId="4D8762A5" w:rsidR="00B63617" w:rsidRPr="00B63617" w:rsidRDefault="00B63617" w:rsidP="00345924">
            <w:pPr>
              <w:spacing w:before="0" w:after="0"/>
              <w:rPr>
                <w:b/>
                <w:bCs/>
                <w:color w:val="0000FF"/>
                <w:lang w:val="en-US"/>
              </w:rPr>
            </w:pPr>
            <w:r>
              <w:rPr>
                <w:b/>
                <w:bCs/>
                <w:color w:val="0000FF"/>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57779B0" w14:textId="77777777" w:rsidR="00B63617" w:rsidRPr="00B63617" w:rsidRDefault="00B63617" w:rsidP="00345924">
            <w:pPr>
              <w:spacing w:before="0" w:after="0"/>
              <w:rPr>
                <w:b/>
                <w:bCs/>
                <w:color w:val="0000FF"/>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3841872" w14:textId="0ED5D59F" w:rsidR="00B63617" w:rsidRPr="00B63617" w:rsidRDefault="00B63617" w:rsidP="00345924">
            <w:pPr>
              <w:spacing w:before="0" w:after="0"/>
              <w:rPr>
                <w:b/>
                <w:bCs/>
                <w:color w:val="0000FF"/>
                <w:lang w:val="en-US"/>
              </w:rPr>
            </w:pPr>
            <w:r>
              <w:rPr>
                <w:b/>
                <w:bCs/>
                <w:color w:val="0000FF"/>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DAAC082" w14:textId="1F37EC86" w:rsidR="00B63617" w:rsidRPr="00B63617" w:rsidRDefault="00B63617" w:rsidP="00345924">
            <w:pPr>
              <w:spacing w:before="0" w:after="0"/>
              <w:rPr>
                <w:b/>
                <w:bCs/>
                <w:color w:val="0000FF"/>
                <w:lang w:val="en-US"/>
              </w:rPr>
            </w:pPr>
            <w:r>
              <w:rPr>
                <w:b/>
                <w:bCs/>
                <w:color w:val="0000FF"/>
                <w:lang w:val="en-US"/>
              </w:rPr>
              <w:t>Premium Rate</w:t>
            </w:r>
          </w:p>
        </w:tc>
      </w:tr>
      <w:tr w:rsidR="00345924" w:rsidRPr="00345924" w14:paraId="753B0CE6" w14:textId="77777777" w:rsidTr="009256B2">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7B5143A" w14:textId="2D3CA85D" w:rsidR="00345924" w:rsidRPr="00345924" w:rsidRDefault="00345924" w:rsidP="00345924">
            <w:pPr>
              <w:spacing w:before="0" w:after="0"/>
              <w:rPr>
                <w:lang w:val="en-US"/>
              </w:rPr>
            </w:pPr>
            <w:r w:rsidRPr="00345924">
              <w:rPr>
                <w:lang w:val="en-US"/>
              </w:rPr>
              <w:t>1</w:t>
            </w:r>
            <w:r w:rsidRPr="00B63617">
              <w:rPr>
                <w:b/>
                <w:bCs/>
                <w:strike/>
                <w:color w:val="FF0000"/>
                <w:lang w:val="en-US"/>
              </w:rPr>
              <w:t>1</w:t>
            </w:r>
            <w:r w:rsidR="00B63617">
              <w:rPr>
                <w:b/>
                <w:bCs/>
                <w:strike/>
                <w:color w:val="FF0000"/>
                <w:lang w:val="en-US"/>
              </w:rPr>
              <w:t xml:space="preserve"> </w:t>
            </w:r>
            <w:r w:rsidR="00B63617" w:rsidRPr="00B63617">
              <w:rPr>
                <w:b/>
                <w:bCs/>
                <w:color w:val="0000FF"/>
                <w:lang w:val="en-US"/>
              </w:rPr>
              <w:t>1</w:t>
            </w:r>
            <w:r w:rsidR="009256B2">
              <w:rPr>
                <w:b/>
                <w:bCs/>
                <w:color w:val="0000FF"/>
                <w:lang w:val="en-US"/>
              </w:rPr>
              <w:t>2</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18D5AFD1" w14:textId="7BEEF31F"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58C6A7FC" w14:textId="10C04F6B" w:rsidR="00345924" w:rsidRPr="00345924" w:rsidRDefault="00345924" w:rsidP="00345924">
            <w:pPr>
              <w:spacing w:before="0" w:after="0"/>
              <w:rPr>
                <w:lang w:val="en-US"/>
              </w:rPr>
            </w:pPr>
            <w:r w:rsidRPr="00345924">
              <w:rPr>
                <w:lang w:val="en-US"/>
              </w:rPr>
              <w:t>RATE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8275E30" w14:textId="6EE639CA"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9554A00" w14:textId="76BB901A"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804D7C9" w14:textId="45A121C2" w:rsidR="00345924" w:rsidRPr="00345924" w:rsidRDefault="00345924" w:rsidP="00345924">
            <w:pPr>
              <w:spacing w:before="0" w:after="0"/>
              <w:rPr>
                <w:lang w:val="en-US"/>
              </w:rPr>
            </w:pPr>
            <w:bookmarkStart w:id="132" w:name="mt564-100-field-92a-deleted"/>
            <w:bookmarkEnd w:id="132"/>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CD7288A" w14:textId="30C3322E" w:rsidR="00345924" w:rsidRPr="00345924" w:rsidRDefault="00345924" w:rsidP="00345924">
            <w:pPr>
              <w:spacing w:before="0" w:after="0"/>
              <w:rPr>
                <w:lang w:val="en-US"/>
              </w:rPr>
            </w:pPr>
            <w:r w:rsidRPr="00345924">
              <w:rPr>
                <w:lang w:val="en-US"/>
              </w:rPr>
              <w:t>Applicable Rate</w:t>
            </w:r>
          </w:p>
        </w:tc>
      </w:tr>
      <w:tr w:rsidR="00345924" w:rsidRPr="00345924" w14:paraId="0ED51D60"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756ABA6E" w14:textId="4C018824" w:rsidR="00345924" w:rsidRPr="00345924" w:rsidRDefault="00345924" w:rsidP="00345924">
            <w:pPr>
              <w:spacing w:before="0" w:after="0"/>
              <w:rPr>
                <w:lang w:val="en-US"/>
              </w:rPr>
            </w:pPr>
            <w:r w:rsidRPr="00345924">
              <w:rPr>
                <w:lang w:val="en-US"/>
              </w:rPr>
              <w:t>1</w:t>
            </w:r>
            <w:r w:rsidRPr="00B63617">
              <w:rPr>
                <w:b/>
                <w:bCs/>
                <w:strike/>
                <w:color w:val="FF0000"/>
                <w:lang w:val="en-US"/>
              </w:rPr>
              <w:t>2</w:t>
            </w:r>
            <w:r w:rsidR="009256B2">
              <w:rPr>
                <w:b/>
                <w:bCs/>
                <w:strike/>
                <w:color w:val="FF0000"/>
                <w:lang w:val="en-US"/>
              </w:rPr>
              <w:t xml:space="preserve"> </w:t>
            </w:r>
            <w:r w:rsidR="009256B2" w:rsidRPr="00B63617">
              <w:rPr>
                <w:b/>
                <w:bCs/>
                <w:color w:val="0000FF"/>
                <w:lang w:val="en-US"/>
              </w:rPr>
              <w:t>1</w:t>
            </w:r>
            <w:r w:rsidR="009256B2">
              <w:rPr>
                <w:b/>
                <w:bCs/>
                <w:color w:val="0000FF"/>
                <w:lang w:val="en-US"/>
              </w:rPr>
              <w:t>3</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1A7EF6F0" w14:textId="453DCE77"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3D41B19" w14:textId="0A54D0C2" w:rsidR="00345924" w:rsidRPr="00345924" w:rsidRDefault="00345924" w:rsidP="00345924">
            <w:pPr>
              <w:spacing w:before="0" w:after="0"/>
              <w:rPr>
                <w:lang w:val="en-US"/>
              </w:rPr>
            </w:pPr>
            <w:r w:rsidRPr="00345924">
              <w:rPr>
                <w:lang w:val="en-US"/>
              </w:rPr>
              <w:t>SOFE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B20539D" w14:textId="7E0A2D1E"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2349D74" w14:textId="283168A8"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78948CE" w14:textId="69E3ACB1" w:rsidR="00345924" w:rsidRPr="00345924" w:rsidRDefault="00345924" w:rsidP="00345924">
            <w:pPr>
              <w:spacing w:before="0" w:after="0"/>
              <w:rPr>
                <w:lang w:val="en-US"/>
              </w:rPr>
            </w:pPr>
            <w:r w:rsidRPr="00345924">
              <w:rPr>
                <w:lang w:val="en-US"/>
              </w:rPr>
              <w:t>A, F, K, or M</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58BABC42" w14:textId="1D9B68C4" w:rsidR="00345924" w:rsidRPr="00345924" w:rsidRDefault="00345924" w:rsidP="00345924">
            <w:pPr>
              <w:spacing w:before="0" w:after="0"/>
              <w:rPr>
                <w:lang w:val="en-US"/>
              </w:rPr>
            </w:pPr>
            <w:r w:rsidRPr="00345924">
              <w:rPr>
                <w:lang w:val="en-US"/>
              </w:rPr>
              <w:t>Solicitation Fee Rate</w:t>
            </w:r>
          </w:p>
        </w:tc>
      </w:tr>
      <w:tr w:rsidR="00345924" w:rsidRPr="00345924" w14:paraId="7FF3FBFC" w14:textId="77777777" w:rsidTr="009256B2">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0D4A6D9" w14:textId="1581234D" w:rsidR="00345924" w:rsidRPr="00345924" w:rsidRDefault="009256B2" w:rsidP="00345924">
            <w:pPr>
              <w:spacing w:before="0" w:after="0"/>
              <w:rPr>
                <w:lang w:val="en-US"/>
              </w:rPr>
            </w:pPr>
            <w:r>
              <w:rPr>
                <w:lang w:val="en-US"/>
              </w:rPr>
              <w:t>…</w:t>
            </w:r>
          </w:p>
        </w:tc>
        <w:tc>
          <w:tcPr>
            <w:tcW w:w="329" w:type="pct"/>
            <w:tcBorders>
              <w:top w:val="outset" w:sz="6" w:space="0" w:color="auto"/>
              <w:left w:val="outset" w:sz="6" w:space="0" w:color="auto"/>
              <w:bottom w:val="outset" w:sz="6" w:space="0" w:color="auto"/>
              <w:right w:val="outset" w:sz="6" w:space="0" w:color="auto"/>
            </w:tcBorders>
            <w:shd w:val="clear" w:color="auto" w:fill="FFFFFF"/>
          </w:tcPr>
          <w:p w14:paraId="19118470" w14:textId="2A696564" w:rsidR="00345924" w:rsidRPr="00345924" w:rsidRDefault="00345924" w:rsidP="00345924">
            <w:pPr>
              <w:spacing w:before="0" w:after="0"/>
              <w:rPr>
                <w:lang w:val="en-US"/>
              </w:rPr>
            </w:pPr>
          </w:p>
        </w:tc>
        <w:tc>
          <w:tcPr>
            <w:tcW w:w="572" w:type="pct"/>
            <w:tcBorders>
              <w:top w:val="outset" w:sz="6" w:space="0" w:color="auto"/>
              <w:left w:val="outset" w:sz="6" w:space="0" w:color="auto"/>
              <w:bottom w:val="outset" w:sz="6" w:space="0" w:color="auto"/>
              <w:right w:val="outset" w:sz="6" w:space="0" w:color="auto"/>
            </w:tcBorders>
            <w:shd w:val="clear" w:color="auto" w:fill="FFFFFF"/>
          </w:tcPr>
          <w:p w14:paraId="5012799B" w14:textId="543FB0AB" w:rsidR="00345924" w:rsidRPr="00345924" w:rsidRDefault="00345924" w:rsidP="00345924">
            <w:pPr>
              <w:spacing w:before="0" w:after="0"/>
              <w:rPr>
                <w:lang w:val="en-US"/>
              </w:rPr>
            </w:pPr>
          </w:p>
        </w:tc>
        <w:tc>
          <w:tcPr>
            <w:tcW w:w="276" w:type="pct"/>
            <w:tcBorders>
              <w:top w:val="outset" w:sz="6" w:space="0" w:color="auto"/>
              <w:left w:val="outset" w:sz="6" w:space="0" w:color="auto"/>
              <w:bottom w:val="outset" w:sz="6" w:space="0" w:color="auto"/>
              <w:right w:val="outset" w:sz="6" w:space="0" w:color="auto"/>
            </w:tcBorders>
            <w:shd w:val="clear" w:color="auto" w:fill="FFFFFF"/>
          </w:tcPr>
          <w:p w14:paraId="6FCFFCA2" w14:textId="454DC9B3" w:rsidR="00345924" w:rsidRPr="00345924" w:rsidRDefault="00345924" w:rsidP="00345924">
            <w:pPr>
              <w:spacing w:before="0" w:after="0"/>
              <w:rPr>
                <w:lang w:val="en-US"/>
              </w:rPr>
            </w:pPr>
          </w:p>
        </w:tc>
        <w:tc>
          <w:tcPr>
            <w:tcW w:w="748" w:type="pct"/>
            <w:tcBorders>
              <w:top w:val="outset" w:sz="6" w:space="0" w:color="auto"/>
              <w:left w:val="outset" w:sz="6" w:space="0" w:color="auto"/>
              <w:bottom w:val="outset" w:sz="6" w:space="0" w:color="auto"/>
              <w:right w:val="outset" w:sz="6" w:space="0" w:color="auto"/>
            </w:tcBorders>
            <w:shd w:val="clear" w:color="auto" w:fill="FFFFFF"/>
          </w:tcPr>
          <w:p w14:paraId="191BBE14" w14:textId="69CF005C" w:rsidR="00345924" w:rsidRPr="00345924" w:rsidRDefault="00345924" w:rsidP="00345924">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FFFFFF"/>
          </w:tcPr>
          <w:p w14:paraId="5857B60B" w14:textId="64DC12ED" w:rsidR="00345924" w:rsidRPr="00345924" w:rsidRDefault="00345924" w:rsidP="00345924">
            <w:pPr>
              <w:spacing w:before="0" w:after="0"/>
              <w:rPr>
                <w:lang w:val="en-US"/>
              </w:rPr>
            </w:pPr>
          </w:p>
        </w:tc>
        <w:tc>
          <w:tcPr>
            <w:tcW w:w="2032" w:type="pct"/>
            <w:tcBorders>
              <w:top w:val="outset" w:sz="6" w:space="0" w:color="auto"/>
              <w:left w:val="outset" w:sz="6" w:space="0" w:color="auto"/>
              <w:bottom w:val="outset" w:sz="6" w:space="0" w:color="auto"/>
              <w:right w:val="outset" w:sz="6" w:space="0" w:color="auto"/>
            </w:tcBorders>
            <w:shd w:val="clear" w:color="auto" w:fill="FFFFFF"/>
          </w:tcPr>
          <w:p w14:paraId="37EFA75A" w14:textId="16340622" w:rsidR="00345924" w:rsidRPr="00345924" w:rsidRDefault="00345924" w:rsidP="00345924">
            <w:pPr>
              <w:spacing w:before="0" w:after="0"/>
              <w:rPr>
                <w:lang w:val="en-US"/>
              </w:rPr>
            </w:pPr>
          </w:p>
        </w:tc>
      </w:tr>
      <w:tr w:rsidR="00345924" w:rsidRPr="00345924" w14:paraId="3B1030BC"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52C8C880" w14:textId="211A0266" w:rsidR="00345924" w:rsidRPr="00345924" w:rsidRDefault="00345924" w:rsidP="00345924">
            <w:pPr>
              <w:spacing w:before="0" w:after="0"/>
              <w:rPr>
                <w:lang w:val="en-US"/>
              </w:rPr>
            </w:pPr>
            <w:r w:rsidRPr="009256B2">
              <w:rPr>
                <w:b/>
                <w:bCs/>
                <w:strike/>
                <w:color w:val="FF0000"/>
                <w:lang w:val="en-US"/>
              </w:rPr>
              <w:lastRenderedPageBreak/>
              <w:t>19</w:t>
            </w:r>
            <w:r w:rsidR="009256B2">
              <w:rPr>
                <w:lang w:val="en-US"/>
              </w:rPr>
              <w:t xml:space="preserve"> </w:t>
            </w:r>
            <w:r w:rsidR="009256B2" w:rsidRPr="009256B2">
              <w:rPr>
                <w:b/>
                <w:bCs/>
                <w:color w:val="0000FF"/>
                <w:lang w:val="en-US"/>
              </w:rPr>
              <w:t>20</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BC0C40B" w14:textId="73F23544"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2D2DC944" w14:textId="6716E364" w:rsidR="00345924" w:rsidRPr="00345924" w:rsidRDefault="00345924" w:rsidP="00345924">
            <w:pPr>
              <w:spacing w:before="0" w:after="0"/>
              <w:rPr>
                <w:lang w:val="en-US"/>
              </w:rPr>
            </w:pPr>
            <w:r w:rsidRPr="00345924">
              <w:rPr>
                <w:lang w:val="en-US"/>
              </w:rPr>
              <w:t>DEEM</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08F0580" w14:textId="16711FAD"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19D2EA80" w14:textId="046A3F32"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B7AF2A9" w14:textId="03EFEE07" w:rsidR="00345924" w:rsidRPr="00345924" w:rsidRDefault="00345924" w:rsidP="00345924">
            <w:pPr>
              <w:spacing w:before="0" w:after="0"/>
              <w:rPr>
                <w:lang w:val="en-US"/>
              </w:rPr>
            </w:pPr>
            <w:r w:rsidRPr="00345924">
              <w:rPr>
                <w:lang w:val="en-US"/>
              </w:rPr>
              <w:t>A, F, J, K, or R</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6BC2625" w14:textId="3B17B9C4" w:rsidR="00345924" w:rsidRPr="00345924" w:rsidRDefault="00345924" w:rsidP="00345924">
            <w:pPr>
              <w:spacing w:before="0" w:after="0"/>
              <w:rPr>
                <w:lang w:val="en-US"/>
              </w:rPr>
            </w:pPr>
            <w:r w:rsidRPr="00345924">
              <w:rPr>
                <w:lang w:val="en-US"/>
              </w:rPr>
              <w:t>Deemed Rate</w:t>
            </w:r>
          </w:p>
        </w:tc>
      </w:tr>
    </w:tbl>
    <w:p w14:paraId="452B093E" w14:textId="77777777" w:rsidR="00307EF8" w:rsidRDefault="00307EF8" w:rsidP="00345924">
      <w:pPr>
        <w:spacing w:before="0" w:after="0"/>
        <w:rPr>
          <w:lang w:val="en-US"/>
        </w:rPr>
      </w:pPr>
    </w:p>
    <w:p w14:paraId="772A6739" w14:textId="124D93C8" w:rsidR="00345924" w:rsidRPr="00345924" w:rsidRDefault="00345924" w:rsidP="00345924">
      <w:pPr>
        <w:spacing w:before="0" w:after="0"/>
        <w:rPr>
          <w:lang w:val="en-US"/>
        </w:rPr>
      </w:pPr>
      <w:r w:rsidRPr="00345924">
        <w:rPr>
          <w:lang w:val="en-US"/>
        </w:rPr>
        <w:t>DEFINITION</w:t>
      </w:r>
    </w:p>
    <w:p w14:paraId="30C6E820" w14:textId="77777777" w:rsidR="00345924" w:rsidRPr="00345924" w:rsidRDefault="00345924" w:rsidP="00345924">
      <w:pPr>
        <w:spacing w:before="0" w:after="0"/>
        <w:rPr>
          <w:lang w:val="en-US"/>
        </w:rPr>
      </w:pPr>
      <w:r w:rsidRPr="00345924">
        <w:rPr>
          <w:lang w:val="en-US"/>
        </w:rPr>
        <w:t>This qualified generic field specifies:</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345924" w:rsidRPr="00345924" w14:paraId="4905553A" w14:textId="77777777" w:rsidTr="00307EF8">
        <w:trPr>
          <w:tblCellSpacing w:w="15" w:type="dxa"/>
        </w:trPr>
        <w:tc>
          <w:tcPr>
            <w:tcW w:w="641" w:type="pct"/>
            <w:shd w:val="clear" w:color="auto" w:fill="FFFFFF"/>
            <w:hideMark/>
          </w:tcPr>
          <w:p w14:paraId="59C3D530" w14:textId="3BEA92DE" w:rsidR="00345924" w:rsidRPr="00345924" w:rsidRDefault="00345924" w:rsidP="00345924">
            <w:pPr>
              <w:spacing w:before="0" w:after="0"/>
              <w:rPr>
                <w:lang w:val="en-US"/>
              </w:rPr>
            </w:pPr>
            <w:r w:rsidRPr="00345924">
              <w:rPr>
                <w:lang w:val="en-US"/>
              </w:rPr>
              <w:t>ATAX</w:t>
            </w:r>
          </w:p>
        </w:tc>
        <w:tc>
          <w:tcPr>
            <w:tcW w:w="986" w:type="pct"/>
            <w:shd w:val="clear" w:color="auto" w:fill="FFFFFF"/>
            <w:hideMark/>
          </w:tcPr>
          <w:p w14:paraId="48D669CE" w14:textId="162B2956" w:rsidR="00345924" w:rsidRPr="00345924" w:rsidRDefault="00345924" w:rsidP="00345924">
            <w:pPr>
              <w:spacing w:before="0" w:after="0"/>
              <w:rPr>
                <w:lang w:val="en-US"/>
              </w:rPr>
            </w:pPr>
            <w:r w:rsidRPr="00345924">
              <w:rPr>
                <w:lang w:val="en-US"/>
              </w:rPr>
              <w:t>Additional Tax</w:t>
            </w:r>
          </w:p>
        </w:tc>
        <w:tc>
          <w:tcPr>
            <w:tcW w:w="3303" w:type="pct"/>
            <w:shd w:val="clear" w:color="auto" w:fill="FFFFFF"/>
            <w:hideMark/>
          </w:tcPr>
          <w:p w14:paraId="64A5D5BB" w14:textId="4658889E" w:rsidR="00345924" w:rsidRPr="00345924" w:rsidRDefault="00345924" w:rsidP="00345924">
            <w:pPr>
              <w:spacing w:before="0" w:after="0"/>
              <w:rPr>
                <w:lang w:val="en-US"/>
              </w:rPr>
            </w:pPr>
            <w:r w:rsidRPr="00345924">
              <w:rPr>
                <w:lang w:val="en-US"/>
              </w:rPr>
              <w:t>Rate used for additional tax that cannot be categorised.</w:t>
            </w:r>
          </w:p>
        </w:tc>
      </w:tr>
      <w:tr w:rsidR="00345924" w:rsidRPr="00345924" w14:paraId="77F945D2" w14:textId="77777777" w:rsidTr="00307EF8">
        <w:trPr>
          <w:tblCellSpacing w:w="15" w:type="dxa"/>
        </w:trPr>
        <w:tc>
          <w:tcPr>
            <w:tcW w:w="641" w:type="pct"/>
            <w:shd w:val="clear" w:color="auto" w:fill="FFFFFF"/>
            <w:hideMark/>
          </w:tcPr>
          <w:p w14:paraId="6CA37A4B" w14:textId="16CABC73" w:rsidR="00345924" w:rsidRPr="00345924" w:rsidRDefault="00345924" w:rsidP="00345924">
            <w:pPr>
              <w:spacing w:before="0" w:after="0"/>
              <w:rPr>
                <w:lang w:val="en-US"/>
              </w:rPr>
            </w:pPr>
            <w:r w:rsidRPr="00345924">
              <w:rPr>
                <w:lang w:val="en-US"/>
              </w:rPr>
              <w:t>CHAR</w:t>
            </w:r>
          </w:p>
        </w:tc>
        <w:tc>
          <w:tcPr>
            <w:tcW w:w="986" w:type="pct"/>
            <w:shd w:val="clear" w:color="auto" w:fill="FFFFFF"/>
            <w:hideMark/>
          </w:tcPr>
          <w:p w14:paraId="5697827C" w14:textId="3D934301" w:rsidR="00345924" w:rsidRPr="00345924" w:rsidRDefault="00345924" w:rsidP="00345924">
            <w:pPr>
              <w:spacing w:before="0" w:after="0"/>
              <w:rPr>
                <w:lang w:val="en-US"/>
              </w:rPr>
            </w:pPr>
            <w:r w:rsidRPr="00345924">
              <w:rPr>
                <w:lang w:val="en-US"/>
              </w:rPr>
              <w:t>Charges/Fees</w:t>
            </w:r>
          </w:p>
        </w:tc>
        <w:tc>
          <w:tcPr>
            <w:tcW w:w="3303" w:type="pct"/>
            <w:shd w:val="clear" w:color="auto" w:fill="FFFFFF"/>
            <w:hideMark/>
          </w:tcPr>
          <w:p w14:paraId="0D75B6FA" w14:textId="464E9764" w:rsidR="00345924" w:rsidRPr="00345924" w:rsidRDefault="00345924" w:rsidP="00345924">
            <w:pPr>
              <w:spacing w:before="0" w:after="0"/>
              <w:rPr>
                <w:lang w:val="en-US"/>
              </w:rPr>
            </w:pPr>
            <w:r w:rsidRPr="00345924">
              <w:rPr>
                <w:lang w:val="en-US"/>
              </w:rPr>
              <w:t>Rate used to calculate the amount of the charges/fees that cannot be categorised.</w:t>
            </w:r>
          </w:p>
        </w:tc>
      </w:tr>
      <w:tr w:rsidR="00345924" w:rsidRPr="00345924" w14:paraId="41F98F75" w14:textId="77777777" w:rsidTr="00307EF8">
        <w:trPr>
          <w:tblCellSpacing w:w="15" w:type="dxa"/>
        </w:trPr>
        <w:tc>
          <w:tcPr>
            <w:tcW w:w="641" w:type="pct"/>
            <w:shd w:val="clear" w:color="auto" w:fill="FFFFFF"/>
            <w:hideMark/>
          </w:tcPr>
          <w:p w14:paraId="30F8818D" w14:textId="26D3C4F9" w:rsidR="00345924" w:rsidRPr="00345924" w:rsidRDefault="00345924" w:rsidP="00345924">
            <w:pPr>
              <w:spacing w:before="0" w:after="0"/>
              <w:rPr>
                <w:lang w:val="en-US"/>
              </w:rPr>
            </w:pPr>
            <w:r w:rsidRPr="00345924">
              <w:rPr>
                <w:lang w:val="en-US"/>
              </w:rPr>
              <w:t>DEEM</w:t>
            </w:r>
          </w:p>
        </w:tc>
        <w:tc>
          <w:tcPr>
            <w:tcW w:w="986" w:type="pct"/>
            <w:shd w:val="clear" w:color="auto" w:fill="FFFFFF"/>
            <w:hideMark/>
          </w:tcPr>
          <w:p w14:paraId="488EC63B" w14:textId="15923ECC" w:rsidR="00345924" w:rsidRPr="00345924" w:rsidRDefault="00345924" w:rsidP="00345924">
            <w:pPr>
              <w:spacing w:before="0" w:after="0"/>
              <w:rPr>
                <w:lang w:val="en-US"/>
              </w:rPr>
            </w:pPr>
            <w:r w:rsidRPr="00345924">
              <w:rPr>
                <w:lang w:val="en-US"/>
              </w:rPr>
              <w:t>Deemed Rate</w:t>
            </w:r>
          </w:p>
        </w:tc>
        <w:tc>
          <w:tcPr>
            <w:tcW w:w="3303" w:type="pct"/>
            <w:shd w:val="clear" w:color="auto" w:fill="FFFFFF"/>
            <w:hideMark/>
          </w:tcPr>
          <w:p w14:paraId="28578E44" w14:textId="3D068C85" w:rsidR="00345924" w:rsidRPr="00345924" w:rsidRDefault="00345924" w:rsidP="00345924">
            <w:pPr>
              <w:spacing w:before="0" w:after="0"/>
              <w:rPr>
                <w:lang w:val="en-US"/>
              </w:rPr>
            </w:pPr>
            <w:r w:rsidRPr="00345924">
              <w:rPr>
                <w:lang w:val="en-US"/>
              </w:rPr>
              <w:t xml:space="preserve">Rate applied for the calculation of deemed proceeds which are not paid to security holders but on which withholding tax is </w:t>
            </w:r>
            <w:proofErr w:type="gramStart"/>
            <w:r w:rsidRPr="00345924">
              <w:rPr>
                <w:lang w:val="en-US"/>
              </w:rPr>
              <w:t>applicable .</w:t>
            </w:r>
            <w:proofErr w:type="gramEnd"/>
          </w:p>
        </w:tc>
      </w:tr>
      <w:tr w:rsidR="00345924" w:rsidRPr="00345924" w14:paraId="64587D0C" w14:textId="77777777" w:rsidTr="00307EF8">
        <w:trPr>
          <w:tblCellSpacing w:w="15" w:type="dxa"/>
        </w:trPr>
        <w:tc>
          <w:tcPr>
            <w:tcW w:w="641" w:type="pct"/>
            <w:shd w:val="clear" w:color="auto" w:fill="FFFFFF"/>
            <w:hideMark/>
          </w:tcPr>
          <w:p w14:paraId="1E0163A8" w14:textId="449B14C9" w:rsidR="00345924" w:rsidRPr="00345924" w:rsidRDefault="00345924" w:rsidP="00345924">
            <w:pPr>
              <w:spacing w:before="0" w:after="0"/>
              <w:rPr>
                <w:lang w:val="en-US"/>
              </w:rPr>
            </w:pPr>
            <w:r w:rsidRPr="00345924">
              <w:rPr>
                <w:lang w:val="en-US"/>
              </w:rPr>
              <w:t>EQUL</w:t>
            </w:r>
          </w:p>
        </w:tc>
        <w:tc>
          <w:tcPr>
            <w:tcW w:w="986" w:type="pct"/>
            <w:shd w:val="clear" w:color="auto" w:fill="FFFFFF"/>
            <w:hideMark/>
          </w:tcPr>
          <w:p w14:paraId="3658E9F1" w14:textId="6C380110" w:rsidR="00345924" w:rsidRPr="00345924" w:rsidRDefault="00345924" w:rsidP="00345924">
            <w:pPr>
              <w:spacing w:before="0" w:after="0"/>
              <w:rPr>
                <w:lang w:val="en-US"/>
              </w:rPr>
            </w:pPr>
            <w:r w:rsidRPr="00345924">
              <w:rPr>
                <w:lang w:val="en-US"/>
              </w:rPr>
              <w:t>Equalisation Rate</w:t>
            </w:r>
          </w:p>
        </w:tc>
        <w:tc>
          <w:tcPr>
            <w:tcW w:w="3303" w:type="pct"/>
            <w:shd w:val="clear" w:color="auto" w:fill="FFFFFF"/>
            <w:hideMark/>
          </w:tcPr>
          <w:p w14:paraId="0C138816" w14:textId="24B5ECD7" w:rsidR="00345924" w:rsidRPr="00345924" w:rsidRDefault="00345924" w:rsidP="00345924">
            <w:pPr>
              <w:spacing w:before="0" w:after="0"/>
              <w:rPr>
                <w:lang w:val="en-US"/>
              </w:rPr>
            </w:pPr>
            <w:r w:rsidRPr="00345924">
              <w:rPr>
                <w:lang w:val="en-US"/>
              </w:rPr>
              <w:t>The portion of the fund distribution which represents the average accrued income included in the purchase price for units bought during the account period.</w:t>
            </w:r>
          </w:p>
        </w:tc>
      </w:tr>
      <w:tr w:rsidR="00345924" w:rsidRPr="00345924" w14:paraId="7E1459EF" w14:textId="77777777" w:rsidTr="00307EF8">
        <w:trPr>
          <w:tblCellSpacing w:w="15" w:type="dxa"/>
        </w:trPr>
        <w:tc>
          <w:tcPr>
            <w:tcW w:w="641" w:type="pct"/>
            <w:shd w:val="clear" w:color="auto" w:fill="FFFFFF"/>
            <w:hideMark/>
          </w:tcPr>
          <w:p w14:paraId="31C21305" w14:textId="6DBB66A4" w:rsidR="00345924" w:rsidRPr="00345924" w:rsidRDefault="00345924" w:rsidP="00345924">
            <w:pPr>
              <w:spacing w:before="0" w:after="0"/>
              <w:rPr>
                <w:lang w:val="en-US"/>
              </w:rPr>
            </w:pPr>
            <w:r w:rsidRPr="00345924">
              <w:rPr>
                <w:lang w:val="en-US"/>
              </w:rPr>
              <w:t>ESOF</w:t>
            </w:r>
          </w:p>
        </w:tc>
        <w:tc>
          <w:tcPr>
            <w:tcW w:w="986" w:type="pct"/>
            <w:shd w:val="clear" w:color="auto" w:fill="FFFFFF"/>
            <w:hideMark/>
          </w:tcPr>
          <w:p w14:paraId="7D60829A" w14:textId="64405ED5" w:rsidR="00345924" w:rsidRPr="00345924" w:rsidRDefault="00345924" w:rsidP="00345924">
            <w:pPr>
              <w:spacing w:before="0" w:after="0"/>
              <w:rPr>
                <w:lang w:val="en-US"/>
              </w:rPr>
            </w:pPr>
            <w:r w:rsidRPr="00345924">
              <w:rPr>
                <w:lang w:val="en-US"/>
              </w:rPr>
              <w:t>Early Solicitation Fee Rate</w:t>
            </w:r>
          </w:p>
        </w:tc>
        <w:tc>
          <w:tcPr>
            <w:tcW w:w="3303" w:type="pct"/>
            <w:shd w:val="clear" w:color="auto" w:fill="FFFFFF"/>
            <w:hideMark/>
          </w:tcPr>
          <w:p w14:paraId="7A7F3B56" w14:textId="4E37BE0A" w:rsidR="00345924" w:rsidRPr="00345924" w:rsidRDefault="00345924" w:rsidP="00345924">
            <w:pPr>
              <w:spacing w:before="0" w:after="0"/>
              <w:rPr>
                <w:lang w:val="en-US"/>
              </w:rPr>
            </w:pPr>
            <w:r w:rsidRPr="00345924">
              <w:rPr>
                <w:lang w:val="en-US"/>
              </w:rPr>
              <w:t xml:space="preserve">Cash rate </w:t>
            </w:r>
            <w:proofErr w:type="gramStart"/>
            <w:r w:rsidRPr="00345924">
              <w:rPr>
                <w:lang w:val="en-US"/>
              </w:rPr>
              <w:t>made</w:t>
            </w:r>
            <w:proofErr w:type="gramEnd"/>
            <w:r w:rsidRPr="00345924">
              <w:rPr>
                <w:lang w:val="en-US"/>
              </w:rPr>
              <w:t xml:space="preserve"> available, as an incentive, in addition to the solicitation fee, </w:t>
            </w:r>
            <w:proofErr w:type="gramStart"/>
            <w:r w:rsidRPr="00345924">
              <w:rPr>
                <w:lang w:val="en-US"/>
              </w:rPr>
              <w:t>in order to</w:t>
            </w:r>
            <w:proofErr w:type="gramEnd"/>
            <w:r w:rsidRPr="00345924">
              <w:rPr>
                <w:lang w:val="en-US"/>
              </w:rPr>
              <w:t xml:space="preserve"> encourage early participation in an offer.</w:t>
            </w:r>
          </w:p>
        </w:tc>
      </w:tr>
      <w:tr w:rsidR="00345924" w:rsidRPr="00345924" w14:paraId="7BC136A1" w14:textId="77777777" w:rsidTr="00307EF8">
        <w:trPr>
          <w:tblCellSpacing w:w="15" w:type="dxa"/>
        </w:trPr>
        <w:tc>
          <w:tcPr>
            <w:tcW w:w="641" w:type="pct"/>
            <w:shd w:val="clear" w:color="auto" w:fill="FFFFFF"/>
            <w:hideMark/>
          </w:tcPr>
          <w:p w14:paraId="6DCB243A" w14:textId="2A9DD1A7" w:rsidR="00345924" w:rsidRPr="00345924" w:rsidRDefault="00345924" w:rsidP="00345924">
            <w:pPr>
              <w:spacing w:before="0" w:after="0"/>
              <w:rPr>
                <w:lang w:val="en-US"/>
              </w:rPr>
            </w:pPr>
            <w:r w:rsidRPr="00345924">
              <w:rPr>
                <w:lang w:val="en-US"/>
              </w:rPr>
              <w:t>EXCH</w:t>
            </w:r>
          </w:p>
        </w:tc>
        <w:tc>
          <w:tcPr>
            <w:tcW w:w="986" w:type="pct"/>
            <w:shd w:val="clear" w:color="auto" w:fill="FFFFFF"/>
            <w:hideMark/>
          </w:tcPr>
          <w:p w14:paraId="2539AF65" w14:textId="293FE294" w:rsidR="00345924" w:rsidRPr="00345924" w:rsidRDefault="00345924" w:rsidP="00345924">
            <w:pPr>
              <w:spacing w:before="0" w:after="0"/>
              <w:rPr>
                <w:lang w:val="en-US"/>
              </w:rPr>
            </w:pPr>
            <w:r w:rsidRPr="00345924">
              <w:rPr>
                <w:lang w:val="en-US"/>
              </w:rPr>
              <w:t>Exchange Rate</w:t>
            </w:r>
          </w:p>
        </w:tc>
        <w:tc>
          <w:tcPr>
            <w:tcW w:w="3303" w:type="pct"/>
            <w:shd w:val="clear" w:color="auto" w:fill="FFFFFF"/>
            <w:hideMark/>
          </w:tcPr>
          <w:p w14:paraId="310A85F1" w14:textId="17CE5638" w:rsidR="00345924" w:rsidRPr="00345924" w:rsidRDefault="00345924" w:rsidP="00345924">
            <w:pPr>
              <w:spacing w:before="0" w:after="0"/>
              <w:rPr>
                <w:lang w:val="en-US"/>
              </w:rPr>
            </w:pPr>
            <w:r w:rsidRPr="00345924">
              <w:rPr>
                <w:lang w:val="en-US"/>
              </w:rPr>
              <w:t>Exchange rate between the amount and the resulting amount.</w:t>
            </w:r>
          </w:p>
        </w:tc>
      </w:tr>
      <w:tr w:rsidR="00345924" w:rsidRPr="00345924" w14:paraId="571FABC7" w14:textId="77777777" w:rsidTr="00307EF8">
        <w:trPr>
          <w:tblCellSpacing w:w="15" w:type="dxa"/>
        </w:trPr>
        <w:tc>
          <w:tcPr>
            <w:tcW w:w="641" w:type="pct"/>
            <w:shd w:val="clear" w:color="auto" w:fill="FFFFFF"/>
            <w:hideMark/>
          </w:tcPr>
          <w:p w14:paraId="3E59B4A7" w14:textId="2F9D16E1" w:rsidR="00345924" w:rsidRPr="00345924" w:rsidRDefault="00345924" w:rsidP="00345924">
            <w:pPr>
              <w:spacing w:before="0" w:after="0"/>
              <w:rPr>
                <w:lang w:val="en-US"/>
              </w:rPr>
            </w:pPr>
            <w:r w:rsidRPr="00345924">
              <w:rPr>
                <w:lang w:val="en-US"/>
              </w:rPr>
              <w:t>FISC</w:t>
            </w:r>
          </w:p>
        </w:tc>
        <w:tc>
          <w:tcPr>
            <w:tcW w:w="986" w:type="pct"/>
            <w:shd w:val="clear" w:color="auto" w:fill="FFFFFF"/>
            <w:hideMark/>
          </w:tcPr>
          <w:p w14:paraId="12742F61" w14:textId="5C8573AB" w:rsidR="00345924" w:rsidRPr="00345924" w:rsidRDefault="00345924" w:rsidP="00345924">
            <w:pPr>
              <w:spacing w:before="0" w:after="0"/>
              <w:rPr>
                <w:lang w:val="en-US"/>
              </w:rPr>
            </w:pPr>
            <w:r w:rsidRPr="00345924">
              <w:rPr>
                <w:lang w:val="en-US"/>
              </w:rPr>
              <w:t>Fiscal Stamp</w:t>
            </w:r>
          </w:p>
        </w:tc>
        <w:tc>
          <w:tcPr>
            <w:tcW w:w="3303" w:type="pct"/>
            <w:shd w:val="clear" w:color="auto" w:fill="FFFFFF"/>
            <w:hideMark/>
          </w:tcPr>
          <w:p w14:paraId="0E4A655F" w14:textId="3C4930B1" w:rsidR="00345924" w:rsidRPr="00345924" w:rsidRDefault="00345924" w:rsidP="00345924">
            <w:pPr>
              <w:spacing w:before="0" w:after="0"/>
              <w:rPr>
                <w:lang w:val="en-US"/>
              </w:rPr>
            </w:pPr>
            <w:r w:rsidRPr="00345924">
              <w:rPr>
                <w:lang w:val="en-US"/>
              </w:rPr>
              <w:t>Percentage of fiscal tax to apply.</w:t>
            </w:r>
          </w:p>
        </w:tc>
      </w:tr>
      <w:tr w:rsidR="00345924" w:rsidRPr="00345924" w14:paraId="0B888D42" w14:textId="77777777" w:rsidTr="00307EF8">
        <w:trPr>
          <w:tblCellSpacing w:w="15" w:type="dxa"/>
        </w:trPr>
        <w:tc>
          <w:tcPr>
            <w:tcW w:w="641" w:type="pct"/>
            <w:shd w:val="clear" w:color="auto" w:fill="FFFFFF"/>
            <w:hideMark/>
          </w:tcPr>
          <w:p w14:paraId="750DC8F5" w14:textId="129BAACD" w:rsidR="00345924" w:rsidRPr="00345924" w:rsidRDefault="00345924" w:rsidP="00345924">
            <w:pPr>
              <w:spacing w:before="0" w:after="0"/>
              <w:rPr>
                <w:lang w:val="en-US"/>
              </w:rPr>
            </w:pPr>
            <w:r w:rsidRPr="00345924">
              <w:rPr>
                <w:lang w:val="en-US"/>
              </w:rPr>
              <w:t>GRSS</w:t>
            </w:r>
          </w:p>
        </w:tc>
        <w:tc>
          <w:tcPr>
            <w:tcW w:w="986" w:type="pct"/>
            <w:shd w:val="clear" w:color="auto" w:fill="FFFFFF"/>
            <w:hideMark/>
          </w:tcPr>
          <w:p w14:paraId="2CE34CC6" w14:textId="686BC022" w:rsidR="00345924" w:rsidRPr="00345924" w:rsidRDefault="00345924" w:rsidP="00345924">
            <w:pPr>
              <w:spacing w:before="0" w:after="0"/>
              <w:rPr>
                <w:lang w:val="en-US"/>
              </w:rPr>
            </w:pPr>
            <w:r w:rsidRPr="00345924">
              <w:rPr>
                <w:lang w:val="en-US"/>
              </w:rPr>
              <w:t>Gross Distribution Rate</w:t>
            </w:r>
          </w:p>
        </w:tc>
        <w:tc>
          <w:tcPr>
            <w:tcW w:w="3303" w:type="pct"/>
            <w:shd w:val="clear" w:color="auto" w:fill="FFFFFF"/>
            <w:hideMark/>
          </w:tcPr>
          <w:p w14:paraId="270525D1" w14:textId="4CC39971" w:rsidR="00345924" w:rsidRPr="00345924" w:rsidRDefault="00345924" w:rsidP="00345924">
            <w:pPr>
              <w:spacing w:before="0" w:after="0"/>
              <w:rPr>
                <w:lang w:val="en-US"/>
              </w:rPr>
            </w:pPr>
            <w:r w:rsidRPr="00345924">
              <w:rPr>
                <w:lang w:val="en-US"/>
              </w:rPr>
              <w:t>Distribution rate before tax has been deducted.</w:t>
            </w:r>
          </w:p>
        </w:tc>
      </w:tr>
      <w:tr w:rsidR="00345924" w:rsidRPr="00345924" w14:paraId="00610156" w14:textId="77777777" w:rsidTr="00307EF8">
        <w:trPr>
          <w:tblCellSpacing w:w="15" w:type="dxa"/>
        </w:trPr>
        <w:tc>
          <w:tcPr>
            <w:tcW w:w="641" w:type="pct"/>
            <w:shd w:val="clear" w:color="auto" w:fill="FFFFFF"/>
            <w:hideMark/>
          </w:tcPr>
          <w:p w14:paraId="109FD7A6" w14:textId="0B3B912C" w:rsidR="00345924" w:rsidRPr="00345924" w:rsidRDefault="00345924" w:rsidP="00345924">
            <w:pPr>
              <w:spacing w:before="0" w:after="0"/>
              <w:rPr>
                <w:lang w:val="en-US"/>
              </w:rPr>
            </w:pPr>
            <w:r w:rsidRPr="00345924">
              <w:rPr>
                <w:lang w:val="en-US"/>
              </w:rPr>
              <w:t>INCE</w:t>
            </w:r>
          </w:p>
        </w:tc>
        <w:tc>
          <w:tcPr>
            <w:tcW w:w="986" w:type="pct"/>
            <w:shd w:val="clear" w:color="auto" w:fill="FFFFFF"/>
            <w:hideMark/>
          </w:tcPr>
          <w:p w14:paraId="5F20B765" w14:textId="77A56B00" w:rsidR="00345924" w:rsidRPr="00345924" w:rsidRDefault="00345924" w:rsidP="00345924">
            <w:pPr>
              <w:spacing w:before="0" w:after="0"/>
              <w:rPr>
                <w:lang w:val="en-US"/>
              </w:rPr>
            </w:pPr>
            <w:r w:rsidRPr="00345924">
              <w:rPr>
                <w:lang w:val="en-US"/>
              </w:rPr>
              <w:t>Third Party Incentive Rate</w:t>
            </w:r>
          </w:p>
        </w:tc>
        <w:tc>
          <w:tcPr>
            <w:tcW w:w="3303" w:type="pct"/>
            <w:shd w:val="clear" w:color="auto" w:fill="FFFFFF"/>
            <w:hideMark/>
          </w:tcPr>
          <w:p w14:paraId="05289176" w14:textId="5334C636" w:rsidR="00345924" w:rsidRPr="00345924" w:rsidRDefault="00345924" w:rsidP="00345924">
            <w:pPr>
              <w:spacing w:before="0" w:after="0"/>
              <w:rPr>
                <w:lang w:val="en-US"/>
              </w:rPr>
            </w:pPr>
            <w:r w:rsidRPr="00345924">
              <w:rPr>
                <w:lang w:val="en-US"/>
              </w:rPr>
              <w:t xml:space="preserve">Cash rate made available </w:t>
            </w:r>
            <w:proofErr w:type="gramStart"/>
            <w:r w:rsidRPr="00345924">
              <w:rPr>
                <w:lang w:val="en-US"/>
              </w:rPr>
              <w:t>in</w:t>
            </w:r>
            <w:proofErr w:type="gramEnd"/>
            <w:r w:rsidRPr="00345924">
              <w:rPr>
                <w:lang w:val="en-US"/>
              </w:rPr>
              <w:t xml:space="preserve"> an event </w:t>
            </w:r>
            <w:proofErr w:type="gramStart"/>
            <w:r w:rsidRPr="00345924">
              <w:rPr>
                <w:lang w:val="en-US"/>
              </w:rPr>
              <w:t>in order to</w:t>
            </w:r>
            <w:proofErr w:type="gramEnd"/>
            <w:r w:rsidRPr="00345924">
              <w:rPr>
                <w:lang w:val="en-US"/>
              </w:rPr>
              <w:t xml:space="preserve"> encourage participation in the offer. As information, payment is made to a third party who has solicited an entity to take part in the offer.</w:t>
            </w:r>
          </w:p>
        </w:tc>
      </w:tr>
      <w:tr w:rsidR="00345924" w:rsidRPr="00345924" w14:paraId="7E68D2B5" w14:textId="77777777" w:rsidTr="00307EF8">
        <w:trPr>
          <w:tblCellSpacing w:w="15" w:type="dxa"/>
        </w:trPr>
        <w:tc>
          <w:tcPr>
            <w:tcW w:w="641" w:type="pct"/>
            <w:shd w:val="clear" w:color="auto" w:fill="FFFFFF"/>
            <w:hideMark/>
          </w:tcPr>
          <w:p w14:paraId="247CECD4" w14:textId="783D77F4" w:rsidR="00345924" w:rsidRPr="00345924" w:rsidRDefault="00345924" w:rsidP="00345924">
            <w:pPr>
              <w:spacing w:before="0" w:after="0"/>
              <w:rPr>
                <w:lang w:val="en-US"/>
              </w:rPr>
            </w:pPr>
            <w:r w:rsidRPr="00345924">
              <w:rPr>
                <w:lang w:val="en-US"/>
              </w:rPr>
              <w:t>INTP</w:t>
            </w:r>
          </w:p>
        </w:tc>
        <w:tc>
          <w:tcPr>
            <w:tcW w:w="986" w:type="pct"/>
            <w:shd w:val="clear" w:color="auto" w:fill="FFFFFF"/>
            <w:hideMark/>
          </w:tcPr>
          <w:p w14:paraId="6796376A" w14:textId="62C305CE" w:rsidR="00345924" w:rsidRPr="00345924" w:rsidRDefault="00345924" w:rsidP="00345924">
            <w:pPr>
              <w:spacing w:before="0" w:after="0"/>
              <w:rPr>
                <w:lang w:val="en-US"/>
              </w:rPr>
            </w:pPr>
            <w:r w:rsidRPr="00345924">
              <w:rPr>
                <w:lang w:val="en-US"/>
              </w:rPr>
              <w:t>Gross Interest Rate Used for Payment</w:t>
            </w:r>
          </w:p>
        </w:tc>
        <w:tc>
          <w:tcPr>
            <w:tcW w:w="3303" w:type="pct"/>
            <w:shd w:val="clear" w:color="auto" w:fill="FFFFFF"/>
            <w:hideMark/>
          </w:tcPr>
          <w:p w14:paraId="08D8C0CB" w14:textId="550FF75E" w:rsidR="00345924" w:rsidRPr="00345924" w:rsidRDefault="00345924" w:rsidP="00345924">
            <w:pPr>
              <w:spacing w:before="0" w:after="0"/>
              <w:rPr>
                <w:lang w:val="en-US"/>
              </w:rPr>
            </w:pPr>
            <w:r w:rsidRPr="00345924">
              <w:rPr>
                <w:lang w:val="en-US"/>
              </w:rPr>
              <w:t xml:space="preserve">The actual interest rate before tax </w:t>
            </w:r>
            <w:proofErr w:type="gramStart"/>
            <w:r w:rsidRPr="00345924">
              <w:rPr>
                <w:lang w:val="en-US"/>
              </w:rPr>
              <w:t>used</w:t>
            </w:r>
            <w:proofErr w:type="gramEnd"/>
            <w:r w:rsidRPr="00345924">
              <w:rPr>
                <w:lang w:val="en-US"/>
              </w:rPr>
              <w:t xml:space="preserve"> for the payment of the interest for the specified interest period.</w:t>
            </w:r>
          </w:p>
        </w:tc>
      </w:tr>
      <w:tr w:rsidR="00345924" w:rsidRPr="00345924" w14:paraId="7CBC667F" w14:textId="77777777" w:rsidTr="00307EF8">
        <w:trPr>
          <w:tblCellSpacing w:w="15" w:type="dxa"/>
        </w:trPr>
        <w:tc>
          <w:tcPr>
            <w:tcW w:w="641" w:type="pct"/>
            <w:shd w:val="clear" w:color="auto" w:fill="FFFFFF"/>
            <w:hideMark/>
          </w:tcPr>
          <w:p w14:paraId="166854FB" w14:textId="35E2C48A" w:rsidR="00345924" w:rsidRPr="00345924" w:rsidRDefault="00345924" w:rsidP="00345924">
            <w:pPr>
              <w:spacing w:before="0" w:after="0"/>
              <w:rPr>
                <w:lang w:val="en-US"/>
              </w:rPr>
            </w:pPr>
            <w:r w:rsidRPr="00345924">
              <w:rPr>
                <w:lang w:val="en-US"/>
              </w:rPr>
              <w:t>NETT</w:t>
            </w:r>
          </w:p>
        </w:tc>
        <w:tc>
          <w:tcPr>
            <w:tcW w:w="986" w:type="pct"/>
            <w:shd w:val="clear" w:color="auto" w:fill="FFFFFF"/>
            <w:hideMark/>
          </w:tcPr>
          <w:p w14:paraId="3B90D1F6" w14:textId="0B685F55" w:rsidR="00345924" w:rsidRPr="00345924" w:rsidRDefault="00345924" w:rsidP="00345924">
            <w:pPr>
              <w:spacing w:before="0" w:after="0"/>
              <w:rPr>
                <w:lang w:val="en-US"/>
              </w:rPr>
            </w:pPr>
            <w:r w:rsidRPr="00345924">
              <w:rPr>
                <w:lang w:val="en-US"/>
              </w:rPr>
              <w:t>Net Distribution Rate</w:t>
            </w:r>
          </w:p>
        </w:tc>
        <w:tc>
          <w:tcPr>
            <w:tcW w:w="3303" w:type="pct"/>
            <w:shd w:val="clear" w:color="auto" w:fill="FFFFFF"/>
            <w:hideMark/>
          </w:tcPr>
          <w:p w14:paraId="3DD3ADB9" w14:textId="7ED10EFC" w:rsidR="00345924" w:rsidRPr="00345924" w:rsidRDefault="00345924" w:rsidP="00345924">
            <w:pPr>
              <w:spacing w:before="0" w:after="0"/>
              <w:rPr>
                <w:lang w:val="en-US"/>
              </w:rPr>
            </w:pPr>
            <w:r w:rsidRPr="00345924">
              <w:rPr>
                <w:lang w:val="en-US"/>
              </w:rPr>
              <w:t>Distribution rate after tax has been deducted.</w:t>
            </w:r>
          </w:p>
        </w:tc>
      </w:tr>
      <w:tr w:rsidR="00345924" w:rsidRPr="00345924" w14:paraId="02A31731" w14:textId="77777777" w:rsidTr="00307EF8">
        <w:trPr>
          <w:tblCellSpacing w:w="15" w:type="dxa"/>
        </w:trPr>
        <w:tc>
          <w:tcPr>
            <w:tcW w:w="641" w:type="pct"/>
            <w:shd w:val="clear" w:color="auto" w:fill="BFBFBF" w:themeFill="background1" w:themeFillShade="BF"/>
            <w:hideMark/>
          </w:tcPr>
          <w:p w14:paraId="62B52399" w14:textId="0A826AAF" w:rsidR="00345924" w:rsidRPr="00DA279A" w:rsidRDefault="006C10B9" w:rsidP="00345924">
            <w:pPr>
              <w:spacing w:before="0" w:after="0"/>
              <w:rPr>
                <w:b/>
                <w:bCs/>
                <w:color w:val="0000FF"/>
                <w:lang w:val="en-US"/>
              </w:rPr>
            </w:pPr>
            <w:r w:rsidRPr="00DA279A">
              <w:rPr>
                <w:b/>
                <w:bCs/>
                <w:color w:val="0000FF"/>
                <w:lang w:val="en-US"/>
              </w:rPr>
              <w:t>PREM</w:t>
            </w:r>
          </w:p>
        </w:tc>
        <w:tc>
          <w:tcPr>
            <w:tcW w:w="986" w:type="pct"/>
            <w:shd w:val="clear" w:color="auto" w:fill="BFBFBF" w:themeFill="background1" w:themeFillShade="BF"/>
            <w:hideMark/>
          </w:tcPr>
          <w:p w14:paraId="5A23A263" w14:textId="7A1E0BDB" w:rsidR="00345924" w:rsidRPr="00DA279A" w:rsidRDefault="006C10B9" w:rsidP="00345924">
            <w:pPr>
              <w:spacing w:before="0" w:after="0"/>
              <w:rPr>
                <w:b/>
                <w:bCs/>
                <w:color w:val="0000FF"/>
                <w:lang w:val="en-US"/>
              </w:rPr>
            </w:pPr>
            <w:r w:rsidRPr="00DA279A">
              <w:rPr>
                <w:b/>
                <w:bCs/>
                <w:color w:val="0000FF"/>
                <w:lang w:val="en-US"/>
              </w:rPr>
              <w:t>Premium</w:t>
            </w:r>
            <w:r w:rsidR="00345924" w:rsidRPr="00DA279A">
              <w:rPr>
                <w:b/>
                <w:bCs/>
                <w:color w:val="0000FF"/>
                <w:lang w:val="en-US"/>
              </w:rPr>
              <w:t xml:space="preserve"> Rate</w:t>
            </w:r>
          </w:p>
        </w:tc>
        <w:tc>
          <w:tcPr>
            <w:tcW w:w="3303" w:type="pct"/>
            <w:shd w:val="clear" w:color="auto" w:fill="BFBFBF" w:themeFill="background1" w:themeFillShade="BF"/>
            <w:hideMark/>
          </w:tcPr>
          <w:p w14:paraId="241988D5" w14:textId="1C132F90" w:rsidR="00345924" w:rsidRPr="00742445" w:rsidRDefault="005700AE" w:rsidP="00345924">
            <w:pPr>
              <w:spacing w:before="0" w:after="0"/>
              <w:rPr>
                <w:b/>
                <w:bCs/>
                <w:color w:val="0000FF"/>
              </w:rPr>
            </w:pPr>
            <w:r w:rsidRPr="00742445">
              <w:rPr>
                <w:b/>
                <w:bCs/>
                <w:color w:val="0000FF"/>
                <w:lang w:val="en-US"/>
              </w:rPr>
              <w:t>Rate representing a</w:t>
            </w:r>
            <w:r w:rsidR="00DA4793" w:rsidRPr="00742445">
              <w:rPr>
                <w:b/>
                <w:bCs/>
                <w:color w:val="0000FF"/>
                <w:lang w:val="en-US"/>
              </w:rPr>
              <w:t xml:space="preserve"> payable</w:t>
            </w:r>
            <w:r w:rsidRPr="00742445">
              <w:rPr>
                <w:b/>
                <w:bCs/>
                <w:color w:val="0000FF"/>
                <w:lang w:val="en-US"/>
              </w:rPr>
              <w:t xml:space="preserve"> premium component</w:t>
            </w:r>
            <w:r w:rsidR="00742445" w:rsidRPr="00742445">
              <w:rPr>
                <w:b/>
                <w:bCs/>
                <w:color w:val="0000FF"/>
                <w:lang w:val="en-US"/>
              </w:rPr>
              <w:t>.</w:t>
            </w:r>
            <w:r w:rsidR="00742445">
              <w:t xml:space="preserve"> </w:t>
            </w:r>
          </w:p>
        </w:tc>
      </w:tr>
      <w:tr w:rsidR="006C10B9" w:rsidRPr="00345924" w14:paraId="46557FBB" w14:textId="77777777" w:rsidTr="00307EF8">
        <w:trPr>
          <w:tblCellSpacing w:w="15" w:type="dxa"/>
        </w:trPr>
        <w:tc>
          <w:tcPr>
            <w:tcW w:w="641" w:type="pct"/>
            <w:shd w:val="clear" w:color="auto" w:fill="FFFFFF"/>
          </w:tcPr>
          <w:p w14:paraId="21BF3645" w14:textId="101DB2BF" w:rsidR="006C10B9" w:rsidRPr="00345924" w:rsidRDefault="006C10B9" w:rsidP="00345924">
            <w:pPr>
              <w:spacing w:before="0" w:after="0"/>
              <w:rPr>
                <w:lang w:val="en-US"/>
              </w:rPr>
            </w:pPr>
            <w:r>
              <w:rPr>
                <w:lang w:val="en-US"/>
              </w:rPr>
              <w:t>…</w:t>
            </w:r>
          </w:p>
        </w:tc>
        <w:tc>
          <w:tcPr>
            <w:tcW w:w="986" w:type="pct"/>
            <w:shd w:val="clear" w:color="auto" w:fill="FFFFFF"/>
          </w:tcPr>
          <w:p w14:paraId="3F91CBAF" w14:textId="77777777" w:rsidR="006C10B9" w:rsidRPr="00345924" w:rsidRDefault="006C10B9" w:rsidP="00345924">
            <w:pPr>
              <w:spacing w:before="0" w:after="0"/>
              <w:rPr>
                <w:lang w:val="en-US"/>
              </w:rPr>
            </w:pPr>
          </w:p>
        </w:tc>
        <w:tc>
          <w:tcPr>
            <w:tcW w:w="3303" w:type="pct"/>
            <w:shd w:val="clear" w:color="auto" w:fill="FFFFFF"/>
          </w:tcPr>
          <w:p w14:paraId="573FD183" w14:textId="77777777" w:rsidR="006C10B9" w:rsidRPr="00345924" w:rsidRDefault="006C10B9" w:rsidP="00345924">
            <w:pPr>
              <w:spacing w:before="0" w:after="0"/>
              <w:rPr>
                <w:lang w:val="en-US"/>
              </w:rPr>
            </w:pPr>
          </w:p>
        </w:tc>
      </w:tr>
      <w:tr w:rsidR="00345924" w:rsidRPr="00345924" w14:paraId="17A58756" w14:textId="77777777" w:rsidTr="00307EF8">
        <w:trPr>
          <w:tblCellSpacing w:w="15" w:type="dxa"/>
        </w:trPr>
        <w:tc>
          <w:tcPr>
            <w:tcW w:w="641" w:type="pct"/>
            <w:shd w:val="clear" w:color="auto" w:fill="FFFFFF"/>
            <w:hideMark/>
          </w:tcPr>
          <w:p w14:paraId="5E0A1EF7" w14:textId="05955D45" w:rsidR="00345924" w:rsidRPr="00345924" w:rsidRDefault="00345924" w:rsidP="00345924">
            <w:pPr>
              <w:spacing w:before="0" w:after="0"/>
              <w:rPr>
                <w:lang w:val="en-US"/>
              </w:rPr>
            </w:pPr>
            <w:r w:rsidRPr="00345924">
              <w:rPr>
                <w:lang w:val="en-US"/>
              </w:rPr>
              <w:t>WITL</w:t>
            </w:r>
          </w:p>
        </w:tc>
        <w:tc>
          <w:tcPr>
            <w:tcW w:w="986" w:type="pct"/>
            <w:shd w:val="clear" w:color="auto" w:fill="FFFFFF"/>
            <w:hideMark/>
          </w:tcPr>
          <w:p w14:paraId="4552DD0C" w14:textId="0B8F774B" w:rsidR="00345924" w:rsidRPr="00345924" w:rsidRDefault="00345924" w:rsidP="00345924">
            <w:pPr>
              <w:spacing w:before="0" w:after="0"/>
              <w:rPr>
                <w:lang w:val="en-US"/>
              </w:rPr>
            </w:pPr>
            <w:r w:rsidRPr="00345924">
              <w:rPr>
                <w:lang w:val="en-US"/>
              </w:rPr>
              <w:t>Second Level Tax</w:t>
            </w:r>
          </w:p>
        </w:tc>
        <w:tc>
          <w:tcPr>
            <w:tcW w:w="3303" w:type="pct"/>
            <w:shd w:val="clear" w:color="auto" w:fill="FFFFFF"/>
            <w:hideMark/>
          </w:tcPr>
          <w:p w14:paraId="16F6DDBE" w14:textId="2A285C40" w:rsidR="00345924" w:rsidRPr="00345924" w:rsidRDefault="00345924" w:rsidP="00345924">
            <w:pPr>
              <w:spacing w:before="0" w:after="0"/>
              <w:rPr>
                <w:lang w:val="en-US"/>
              </w:rPr>
            </w:pPr>
            <w:r w:rsidRPr="00345924">
              <w:rPr>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529C92A9" w14:textId="77777777" w:rsidR="00404C3F" w:rsidRDefault="00404C3F" w:rsidP="00AF341D">
      <w:pPr>
        <w:rPr>
          <w:b/>
        </w:rPr>
      </w:pPr>
    </w:p>
    <w:p w14:paraId="58AD4EBA" w14:textId="419B8F0F" w:rsidR="007C65CA" w:rsidRDefault="00887F3D" w:rsidP="00AF341D">
      <w:pPr>
        <w:rPr>
          <w:b/>
        </w:rPr>
      </w:pPr>
      <w:r>
        <w:rPr>
          <w:b/>
        </w:rPr>
        <w:t xml:space="preserve">E. In MT564, in sequence E, </w:t>
      </w:r>
      <w:r w:rsidR="00F765CF">
        <w:rPr>
          <w:b/>
        </w:rPr>
        <w:t xml:space="preserve">add </w:t>
      </w:r>
      <w:r w:rsidR="00FC46B9">
        <w:rPr>
          <w:b/>
        </w:rPr>
        <w:t xml:space="preserve">new </w:t>
      </w:r>
      <w:r w:rsidR="00F765CF">
        <w:rPr>
          <w:b/>
        </w:rPr>
        <w:t xml:space="preserve">Rate Type Code </w:t>
      </w:r>
      <w:r w:rsidR="00FC46B9">
        <w:rPr>
          <w:b/>
        </w:rPr>
        <w:t>“PRPO”</w:t>
      </w:r>
      <w:r w:rsidR="00702E9C">
        <w:rPr>
          <w:b/>
        </w:rPr>
        <w:t xml:space="preserve"> to format option J in fi</w:t>
      </w:r>
      <w:r w:rsidR="00955322">
        <w:rPr>
          <w:b/>
        </w:rPr>
        <w:t>eld :92a: Rate for qualifier</w:t>
      </w:r>
      <w:r w:rsidR="006B2C9C">
        <w:rPr>
          <w:b/>
        </w:rPr>
        <w:t>s GRSS and NETT</w:t>
      </w:r>
      <w:r w:rsidR="00B011DA">
        <w:rPr>
          <w:b/>
        </w:rPr>
        <w:t>, as</w:t>
      </w:r>
      <w:r w:rsidR="00512EFC">
        <w:rPr>
          <w:b/>
        </w:rPr>
        <w:t xml:space="preserve"> described and</w:t>
      </w:r>
      <w:r w:rsidR="00B011DA">
        <w:rPr>
          <w:b/>
        </w:rPr>
        <w:t xml:space="preserve"> illustrated below:</w:t>
      </w:r>
    </w:p>
    <w:p w14:paraId="7EC51878" w14:textId="77777777" w:rsidR="00D15D35" w:rsidRDefault="00D15D35" w:rsidP="00AF341D">
      <w:pPr>
        <w:rPr>
          <w:b/>
        </w:rPr>
      </w:pPr>
    </w:p>
    <w:p w14:paraId="12522ACB" w14:textId="77777777" w:rsidR="002E37AA" w:rsidRPr="00CE11E5" w:rsidRDefault="002E37AA" w:rsidP="00CE11E5">
      <w:pPr>
        <w:spacing w:before="0" w:after="0"/>
        <w:rPr>
          <w:lang w:val="en-US"/>
        </w:rPr>
      </w:pPr>
      <w:r w:rsidRPr="00CE11E5">
        <w:rPr>
          <w:lang w:val="en-US"/>
        </w:rPr>
        <w:lastRenderedPageBreak/>
        <w:t>68. Field 92a: Rate</w:t>
      </w:r>
    </w:p>
    <w:p w14:paraId="046FB155" w14:textId="77777777" w:rsidR="00CE11E5" w:rsidRDefault="00CE11E5" w:rsidP="00CE11E5">
      <w:pPr>
        <w:spacing w:before="0" w:after="0"/>
        <w:rPr>
          <w:lang w:val="en-US"/>
        </w:rPr>
      </w:pPr>
    </w:p>
    <w:p w14:paraId="75406B2F" w14:textId="14EDDE23" w:rsidR="002E37AA" w:rsidRPr="00CE11E5" w:rsidRDefault="002E37AA" w:rsidP="00CE11E5">
      <w:pPr>
        <w:spacing w:before="0" w:after="0"/>
        <w:rPr>
          <w:lang w:val="en-US"/>
        </w:rPr>
      </w:pPr>
      <w:r w:rsidRPr="00CE11E5">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2E37AA" w:rsidRPr="00CE11E5" w14:paraId="3C77EB33" w14:textId="77777777">
        <w:trPr>
          <w:tblCellSpacing w:w="15" w:type="dxa"/>
        </w:trPr>
        <w:tc>
          <w:tcPr>
            <w:tcW w:w="1000" w:type="pct"/>
            <w:shd w:val="clear" w:color="auto" w:fill="FFFFFF"/>
            <w:hideMark/>
          </w:tcPr>
          <w:p w14:paraId="64E66CD9" w14:textId="77777777" w:rsidR="00F95350" w:rsidRDefault="00F95350" w:rsidP="00CE11E5">
            <w:pPr>
              <w:spacing w:before="0" w:after="0"/>
              <w:rPr>
                <w:lang w:val="en-US"/>
              </w:rPr>
            </w:pPr>
          </w:p>
          <w:p w14:paraId="435CE82E" w14:textId="7A713AB7" w:rsidR="002E37AA" w:rsidRPr="00CE11E5" w:rsidRDefault="002E37AA" w:rsidP="00CE11E5">
            <w:pPr>
              <w:spacing w:before="0" w:after="0"/>
              <w:rPr>
                <w:lang w:val="en-US"/>
              </w:rPr>
            </w:pPr>
            <w:r w:rsidRPr="00CE11E5">
              <w:rPr>
                <w:lang w:val="en-US"/>
              </w:rPr>
              <w:t>Option A</w:t>
            </w:r>
          </w:p>
        </w:tc>
        <w:tc>
          <w:tcPr>
            <w:tcW w:w="1500" w:type="pct"/>
            <w:shd w:val="clear" w:color="auto" w:fill="FFFFFF"/>
            <w:hideMark/>
          </w:tcPr>
          <w:p w14:paraId="5E43FB29" w14:textId="03A1B388"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//[N]15d</w:t>
            </w:r>
          </w:p>
        </w:tc>
        <w:tc>
          <w:tcPr>
            <w:tcW w:w="2500" w:type="pct"/>
            <w:shd w:val="clear" w:color="auto" w:fill="FFFFFF"/>
            <w:hideMark/>
          </w:tcPr>
          <w:p w14:paraId="7107348D" w14:textId="45A0F16C" w:rsidR="002E37AA" w:rsidRPr="00CE11E5" w:rsidRDefault="002E37AA" w:rsidP="00CE11E5">
            <w:pPr>
              <w:spacing w:before="0" w:after="0"/>
              <w:rPr>
                <w:lang w:val="en-US"/>
              </w:rPr>
            </w:pPr>
            <w:r w:rsidRPr="00CE11E5">
              <w:rPr>
                <w:lang w:val="en-US"/>
              </w:rPr>
              <w:t>(Qualifier)(Sign)(Rate)</w:t>
            </w:r>
          </w:p>
        </w:tc>
      </w:tr>
      <w:tr w:rsidR="002E37AA" w:rsidRPr="00CE11E5" w14:paraId="580574BD" w14:textId="77777777">
        <w:trPr>
          <w:tblCellSpacing w:w="15" w:type="dxa"/>
        </w:trPr>
        <w:tc>
          <w:tcPr>
            <w:tcW w:w="1000" w:type="pct"/>
            <w:shd w:val="clear" w:color="auto" w:fill="FFFFFF"/>
            <w:hideMark/>
          </w:tcPr>
          <w:p w14:paraId="5F86E59B" w14:textId="7DC5396E" w:rsidR="002E37AA" w:rsidRPr="00CE11E5" w:rsidRDefault="002E37AA" w:rsidP="00CE11E5">
            <w:pPr>
              <w:spacing w:before="0" w:after="0"/>
              <w:rPr>
                <w:lang w:val="en-US"/>
              </w:rPr>
            </w:pPr>
            <w:r w:rsidRPr="00CE11E5">
              <w:rPr>
                <w:lang w:val="en-US"/>
              </w:rPr>
              <w:t>Option B</w:t>
            </w:r>
          </w:p>
        </w:tc>
        <w:tc>
          <w:tcPr>
            <w:tcW w:w="1500" w:type="pct"/>
            <w:shd w:val="clear" w:color="auto" w:fill="FFFFFF"/>
            <w:hideMark/>
          </w:tcPr>
          <w:p w14:paraId="55236298" w14:textId="3F8D97D1"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w:t>
            </w:r>
            <w:proofErr w:type="gramStart"/>
            <w:r w:rsidRPr="00CE11E5">
              <w:rPr>
                <w:lang w:val="en-US"/>
              </w:rPr>
              <w:t>3!a</w:t>
            </w:r>
            <w:proofErr w:type="gramEnd"/>
            <w:r w:rsidRPr="00CE11E5">
              <w:rPr>
                <w:lang w:val="en-US"/>
              </w:rPr>
              <w:t>/</w:t>
            </w:r>
            <w:proofErr w:type="gramStart"/>
            <w:r w:rsidRPr="00CE11E5">
              <w:rPr>
                <w:lang w:val="en-US"/>
              </w:rPr>
              <w:t>3!a</w:t>
            </w:r>
            <w:proofErr w:type="gramEnd"/>
            <w:r w:rsidRPr="00CE11E5">
              <w:rPr>
                <w:lang w:val="en-US"/>
              </w:rPr>
              <w:t>/15d</w:t>
            </w:r>
          </w:p>
        </w:tc>
        <w:tc>
          <w:tcPr>
            <w:tcW w:w="2500" w:type="pct"/>
            <w:shd w:val="clear" w:color="auto" w:fill="FFFFFF"/>
            <w:hideMark/>
          </w:tcPr>
          <w:p w14:paraId="498A41A7" w14:textId="200F08DE"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 xml:space="preserve">First Currency </w:t>
            </w:r>
            <w:proofErr w:type="gramStart"/>
            <w:r w:rsidRPr="00CE11E5">
              <w:rPr>
                <w:lang w:val="en-US"/>
              </w:rPr>
              <w:t>Code)(</w:t>
            </w:r>
            <w:proofErr w:type="gramEnd"/>
            <w:r w:rsidRPr="00CE11E5">
              <w:rPr>
                <w:lang w:val="en-US"/>
              </w:rPr>
              <w:t xml:space="preserve">Second Currency </w:t>
            </w:r>
            <w:proofErr w:type="gramStart"/>
            <w:r w:rsidRPr="00CE11E5">
              <w:rPr>
                <w:lang w:val="en-US"/>
              </w:rPr>
              <w:t>Code)(</w:t>
            </w:r>
            <w:proofErr w:type="gramEnd"/>
            <w:r w:rsidRPr="00CE11E5">
              <w:rPr>
                <w:lang w:val="en-US"/>
              </w:rPr>
              <w:t>Rate)</w:t>
            </w:r>
          </w:p>
        </w:tc>
      </w:tr>
      <w:tr w:rsidR="002E37AA" w:rsidRPr="00CE11E5" w14:paraId="4C0CA5A8" w14:textId="77777777">
        <w:trPr>
          <w:tblCellSpacing w:w="15" w:type="dxa"/>
        </w:trPr>
        <w:tc>
          <w:tcPr>
            <w:tcW w:w="1000" w:type="pct"/>
            <w:shd w:val="clear" w:color="auto" w:fill="FFFFFF"/>
            <w:hideMark/>
          </w:tcPr>
          <w:p w14:paraId="645C6507" w14:textId="4C645E17" w:rsidR="002E37AA" w:rsidRPr="00CE11E5" w:rsidRDefault="002E37AA" w:rsidP="00CE11E5">
            <w:pPr>
              <w:spacing w:before="0" w:after="0"/>
              <w:rPr>
                <w:lang w:val="en-US"/>
              </w:rPr>
            </w:pPr>
            <w:r w:rsidRPr="00CE11E5">
              <w:rPr>
                <w:lang w:val="en-US"/>
              </w:rPr>
              <w:t>Option F</w:t>
            </w:r>
          </w:p>
        </w:tc>
        <w:tc>
          <w:tcPr>
            <w:tcW w:w="1500" w:type="pct"/>
            <w:shd w:val="clear" w:color="auto" w:fill="FFFFFF"/>
            <w:hideMark/>
          </w:tcPr>
          <w:p w14:paraId="479CACBD" w14:textId="021817A2"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w:t>
            </w:r>
            <w:proofErr w:type="gramStart"/>
            <w:r w:rsidRPr="00CE11E5">
              <w:rPr>
                <w:lang w:val="en-US"/>
              </w:rPr>
              <w:t>3!a</w:t>
            </w:r>
            <w:proofErr w:type="gramEnd"/>
            <w:r w:rsidRPr="00CE11E5">
              <w:rPr>
                <w:lang w:val="en-US"/>
              </w:rPr>
              <w:t>15d</w:t>
            </w:r>
          </w:p>
        </w:tc>
        <w:tc>
          <w:tcPr>
            <w:tcW w:w="2500" w:type="pct"/>
            <w:shd w:val="clear" w:color="auto" w:fill="FFFFFF"/>
            <w:hideMark/>
          </w:tcPr>
          <w:p w14:paraId="609B976A" w14:textId="5B193442"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 xml:space="preserve">Currency </w:t>
            </w:r>
            <w:proofErr w:type="gramStart"/>
            <w:r w:rsidRPr="00CE11E5">
              <w:rPr>
                <w:lang w:val="en-US"/>
              </w:rPr>
              <w:t>Code)(</w:t>
            </w:r>
            <w:proofErr w:type="gramEnd"/>
            <w:r w:rsidRPr="00CE11E5">
              <w:rPr>
                <w:lang w:val="en-US"/>
              </w:rPr>
              <w:t>Amount)</w:t>
            </w:r>
          </w:p>
        </w:tc>
      </w:tr>
      <w:tr w:rsidR="002E37AA" w:rsidRPr="00CE11E5" w14:paraId="29215CD6" w14:textId="77777777">
        <w:trPr>
          <w:tblCellSpacing w:w="15" w:type="dxa"/>
        </w:trPr>
        <w:tc>
          <w:tcPr>
            <w:tcW w:w="1000" w:type="pct"/>
            <w:shd w:val="clear" w:color="auto" w:fill="FFFFFF"/>
            <w:hideMark/>
          </w:tcPr>
          <w:p w14:paraId="1C3C0A4E" w14:textId="22B0919F" w:rsidR="002E37AA" w:rsidRPr="00CE11E5" w:rsidRDefault="002E37AA" w:rsidP="00CE11E5">
            <w:pPr>
              <w:spacing w:before="0" w:after="0"/>
              <w:rPr>
                <w:lang w:val="en-US"/>
              </w:rPr>
            </w:pPr>
            <w:r w:rsidRPr="00CE11E5">
              <w:rPr>
                <w:lang w:val="en-US"/>
              </w:rPr>
              <w:t>Option H</w:t>
            </w:r>
          </w:p>
        </w:tc>
        <w:tc>
          <w:tcPr>
            <w:tcW w:w="1500" w:type="pct"/>
            <w:shd w:val="clear" w:color="auto" w:fill="FFFFFF"/>
            <w:hideMark/>
          </w:tcPr>
          <w:p w14:paraId="466417DF" w14:textId="1B9AB167"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w:t>
            </w:r>
            <w:proofErr w:type="gramStart"/>
            <w:r w:rsidRPr="00CE11E5">
              <w:rPr>
                <w:lang w:val="en-US"/>
              </w:rPr>
              <w:t>3!a</w:t>
            </w:r>
            <w:proofErr w:type="gramEnd"/>
            <w:r w:rsidRPr="00CE11E5">
              <w:rPr>
                <w:lang w:val="en-US"/>
              </w:rPr>
              <w:t>15d/</w:t>
            </w:r>
            <w:proofErr w:type="gramStart"/>
            <w:r w:rsidRPr="00CE11E5">
              <w:rPr>
                <w:lang w:val="en-US"/>
              </w:rPr>
              <w:t>4!c</w:t>
            </w:r>
            <w:proofErr w:type="gramEnd"/>
          </w:p>
        </w:tc>
        <w:tc>
          <w:tcPr>
            <w:tcW w:w="2500" w:type="pct"/>
            <w:shd w:val="clear" w:color="auto" w:fill="FFFFFF"/>
            <w:hideMark/>
          </w:tcPr>
          <w:p w14:paraId="08F48F12" w14:textId="56C3C58E"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 xml:space="preserve">Currency </w:t>
            </w:r>
            <w:proofErr w:type="gramStart"/>
            <w:r w:rsidRPr="00CE11E5">
              <w:rPr>
                <w:lang w:val="en-US"/>
              </w:rPr>
              <w:t>Code)(</w:t>
            </w:r>
            <w:proofErr w:type="gramEnd"/>
            <w:r w:rsidRPr="00CE11E5">
              <w:rPr>
                <w:lang w:val="en-US"/>
              </w:rPr>
              <w:t>Amount</w:t>
            </w:r>
            <w:proofErr w:type="gramStart"/>
            <w:r w:rsidRPr="00CE11E5">
              <w:rPr>
                <w:lang w:val="en-US"/>
              </w:rPr>
              <w:t>)(</w:t>
            </w:r>
            <w:proofErr w:type="gramEnd"/>
            <w:r w:rsidRPr="00CE11E5">
              <w:rPr>
                <w:lang w:val="en-US"/>
              </w:rPr>
              <w:t>Rate Status)</w:t>
            </w:r>
          </w:p>
        </w:tc>
      </w:tr>
      <w:tr w:rsidR="002E37AA" w:rsidRPr="00CE11E5" w14:paraId="73E97EC8" w14:textId="77777777">
        <w:trPr>
          <w:tblCellSpacing w:w="15" w:type="dxa"/>
        </w:trPr>
        <w:tc>
          <w:tcPr>
            <w:tcW w:w="1000" w:type="pct"/>
            <w:shd w:val="clear" w:color="auto" w:fill="FFFFFF"/>
            <w:hideMark/>
          </w:tcPr>
          <w:p w14:paraId="7FF35987" w14:textId="5D3B3861" w:rsidR="002E37AA" w:rsidRPr="00CE11E5" w:rsidRDefault="002E37AA" w:rsidP="00CE11E5">
            <w:pPr>
              <w:spacing w:before="0" w:after="0"/>
              <w:rPr>
                <w:lang w:val="en-US"/>
              </w:rPr>
            </w:pPr>
            <w:r w:rsidRPr="00CE11E5">
              <w:rPr>
                <w:lang w:val="en-US"/>
              </w:rPr>
              <w:t>Option J</w:t>
            </w:r>
          </w:p>
        </w:tc>
        <w:tc>
          <w:tcPr>
            <w:tcW w:w="1500" w:type="pct"/>
            <w:shd w:val="clear" w:color="auto" w:fill="FFFFFF"/>
            <w:hideMark/>
          </w:tcPr>
          <w:p w14:paraId="35BE7D70" w14:textId="089908AA"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/[8c]/</w:t>
            </w:r>
            <w:proofErr w:type="gramStart"/>
            <w:r w:rsidRPr="00CE11E5">
              <w:rPr>
                <w:lang w:val="en-US"/>
              </w:rPr>
              <w:t>4!c</w:t>
            </w:r>
            <w:proofErr w:type="gramEnd"/>
            <w:r w:rsidRPr="00CE11E5">
              <w:rPr>
                <w:lang w:val="en-US"/>
              </w:rPr>
              <w:t>/</w:t>
            </w:r>
            <w:proofErr w:type="gramStart"/>
            <w:r w:rsidRPr="00CE11E5">
              <w:rPr>
                <w:lang w:val="en-US"/>
              </w:rPr>
              <w:t>3!a</w:t>
            </w:r>
            <w:proofErr w:type="gramEnd"/>
            <w:r w:rsidRPr="00CE11E5">
              <w:rPr>
                <w:lang w:val="en-US"/>
              </w:rPr>
              <w:t>15d[/</w:t>
            </w:r>
            <w:proofErr w:type="gramStart"/>
            <w:r w:rsidRPr="00CE11E5">
              <w:rPr>
                <w:lang w:val="en-US"/>
              </w:rPr>
              <w:t>4!c</w:t>
            </w:r>
            <w:proofErr w:type="gramEnd"/>
            <w:r w:rsidRPr="00CE11E5">
              <w:rPr>
                <w:lang w:val="en-US"/>
              </w:rPr>
              <w:t>]</w:t>
            </w:r>
          </w:p>
        </w:tc>
        <w:tc>
          <w:tcPr>
            <w:tcW w:w="2500" w:type="pct"/>
            <w:shd w:val="clear" w:color="auto" w:fill="FFFFFF"/>
            <w:hideMark/>
          </w:tcPr>
          <w:p w14:paraId="67DF1304" w14:textId="32CC5226"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 xml:space="preserve">Data Source </w:t>
            </w:r>
            <w:proofErr w:type="gramStart"/>
            <w:r w:rsidRPr="00CE11E5">
              <w:rPr>
                <w:lang w:val="en-US"/>
              </w:rPr>
              <w:t>Scheme)(</w:t>
            </w:r>
            <w:proofErr w:type="gramEnd"/>
            <w:r w:rsidRPr="00CE11E5">
              <w:rPr>
                <w:lang w:val="en-US"/>
              </w:rPr>
              <w:t xml:space="preserve">Rate Type </w:t>
            </w:r>
            <w:proofErr w:type="gramStart"/>
            <w:r w:rsidRPr="00CE11E5">
              <w:rPr>
                <w:lang w:val="en-US"/>
              </w:rPr>
              <w:t>Code)(</w:t>
            </w:r>
            <w:proofErr w:type="gramEnd"/>
            <w:r w:rsidRPr="00CE11E5">
              <w:rPr>
                <w:lang w:val="en-US"/>
              </w:rPr>
              <w:t xml:space="preserve">Currency </w:t>
            </w:r>
            <w:proofErr w:type="gramStart"/>
            <w:r w:rsidRPr="00CE11E5">
              <w:rPr>
                <w:lang w:val="en-US"/>
              </w:rPr>
              <w:t>Code)(</w:t>
            </w:r>
            <w:proofErr w:type="gramEnd"/>
            <w:r w:rsidRPr="00CE11E5">
              <w:rPr>
                <w:lang w:val="en-US"/>
              </w:rPr>
              <w:t>Amount</w:t>
            </w:r>
            <w:proofErr w:type="gramStart"/>
            <w:r w:rsidRPr="00CE11E5">
              <w:rPr>
                <w:lang w:val="en-US"/>
              </w:rPr>
              <w:t>)(</w:t>
            </w:r>
            <w:proofErr w:type="gramEnd"/>
            <w:r w:rsidRPr="00CE11E5">
              <w:rPr>
                <w:lang w:val="en-US"/>
              </w:rPr>
              <w:t>Rate Status)</w:t>
            </w:r>
          </w:p>
        </w:tc>
      </w:tr>
      <w:tr w:rsidR="002E37AA" w:rsidRPr="00CE11E5" w14:paraId="264B5186" w14:textId="77777777">
        <w:trPr>
          <w:tblCellSpacing w:w="15" w:type="dxa"/>
        </w:trPr>
        <w:tc>
          <w:tcPr>
            <w:tcW w:w="1000" w:type="pct"/>
            <w:shd w:val="clear" w:color="auto" w:fill="FFFFFF"/>
            <w:hideMark/>
          </w:tcPr>
          <w:p w14:paraId="5FB1A1EF" w14:textId="357C4C95" w:rsidR="002E37AA" w:rsidRPr="00CE11E5" w:rsidRDefault="002E37AA" w:rsidP="00CE11E5">
            <w:pPr>
              <w:spacing w:before="0" w:after="0"/>
              <w:rPr>
                <w:lang w:val="en-US"/>
              </w:rPr>
            </w:pPr>
            <w:r w:rsidRPr="00CE11E5">
              <w:rPr>
                <w:lang w:val="en-US"/>
              </w:rPr>
              <w:t>Option K</w:t>
            </w:r>
          </w:p>
        </w:tc>
        <w:tc>
          <w:tcPr>
            <w:tcW w:w="1500" w:type="pct"/>
            <w:shd w:val="clear" w:color="auto" w:fill="FFFFFF"/>
            <w:hideMark/>
          </w:tcPr>
          <w:p w14:paraId="3C9E4197" w14:textId="5B1BDB75"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w:t>
            </w:r>
            <w:proofErr w:type="gramStart"/>
            <w:r w:rsidRPr="00CE11E5">
              <w:rPr>
                <w:lang w:val="en-US"/>
              </w:rPr>
              <w:t>4!c</w:t>
            </w:r>
            <w:proofErr w:type="gramEnd"/>
          </w:p>
        </w:tc>
        <w:tc>
          <w:tcPr>
            <w:tcW w:w="2500" w:type="pct"/>
            <w:shd w:val="clear" w:color="auto" w:fill="FFFFFF"/>
            <w:hideMark/>
          </w:tcPr>
          <w:p w14:paraId="1E4709AF" w14:textId="29EC8315"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Rate Type Code)</w:t>
            </w:r>
          </w:p>
        </w:tc>
      </w:tr>
      <w:tr w:rsidR="002E37AA" w:rsidRPr="00CE11E5" w14:paraId="04DCBD4B" w14:textId="77777777">
        <w:trPr>
          <w:tblCellSpacing w:w="15" w:type="dxa"/>
        </w:trPr>
        <w:tc>
          <w:tcPr>
            <w:tcW w:w="1000" w:type="pct"/>
            <w:shd w:val="clear" w:color="auto" w:fill="FFFFFF"/>
            <w:hideMark/>
          </w:tcPr>
          <w:p w14:paraId="32833814" w14:textId="66D9B255" w:rsidR="002E37AA" w:rsidRPr="00CE11E5" w:rsidRDefault="002E37AA" w:rsidP="00CE11E5">
            <w:pPr>
              <w:spacing w:before="0" w:after="0"/>
              <w:rPr>
                <w:lang w:val="en-US"/>
              </w:rPr>
            </w:pPr>
            <w:r w:rsidRPr="00CE11E5">
              <w:rPr>
                <w:lang w:val="en-US"/>
              </w:rPr>
              <w:t>Option P</w:t>
            </w:r>
          </w:p>
        </w:tc>
        <w:tc>
          <w:tcPr>
            <w:tcW w:w="1500" w:type="pct"/>
            <w:shd w:val="clear" w:color="auto" w:fill="FFFFFF"/>
            <w:hideMark/>
          </w:tcPr>
          <w:p w14:paraId="6F0B2C28" w14:textId="24F29FC1"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//15d</w:t>
            </w:r>
          </w:p>
        </w:tc>
        <w:tc>
          <w:tcPr>
            <w:tcW w:w="2500" w:type="pct"/>
            <w:shd w:val="clear" w:color="auto" w:fill="FFFFFF"/>
            <w:hideMark/>
          </w:tcPr>
          <w:p w14:paraId="1AA9F305" w14:textId="43F061BA"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Index Points)</w:t>
            </w:r>
          </w:p>
        </w:tc>
      </w:tr>
      <w:tr w:rsidR="002E37AA" w:rsidRPr="00CE11E5" w14:paraId="677E39B0" w14:textId="77777777">
        <w:trPr>
          <w:tblCellSpacing w:w="15" w:type="dxa"/>
        </w:trPr>
        <w:tc>
          <w:tcPr>
            <w:tcW w:w="1000" w:type="pct"/>
            <w:shd w:val="clear" w:color="auto" w:fill="FFFFFF"/>
            <w:hideMark/>
          </w:tcPr>
          <w:p w14:paraId="23569BBF" w14:textId="3A60D9B8" w:rsidR="002E37AA" w:rsidRPr="00CE11E5" w:rsidRDefault="002E37AA" w:rsidP="00CE11E5">
            <w:pPr>
              <w:spacing w:before="0" w:after="0"/>
              <w:rPr>
                <w:lang w:val="en-US"/>
              </w:rPr>
            </w:pPr>
            <w:r w:rsidRPr="00CE11E5">
              <w:rPr>
                <w:lang w:val="en-US"/>
              </w:rPr>
              <w:t>Option R</w:t>
            </w:r>
          </w:p>
        </w:tc>
        <w:tc>
          <w:tcPr>
            <w:tcW w:w="1500" w:type="pct"/>
            <w:shd w:val="clear" w:color="auto" w:fill="FFFFFF"/>
            <w:hideMark/>
          </w:tcPr>
          <w:p w14:paraId="4CA1BC63" w14:textId="2ABD732C" w:rsidR="002E37AA" w:rsidRPr="00CE11E5" w:rsidRDefault="002E37AA" w:rsidP="00CE11E5">
            <w:pPr>
              <w:spacing w:before="0" w:after="0"/>
              <w:rPr>
                <w:lang w:val="en-US"/>
              </w:rPr>
            </w:pPr>
            <w:r w:rsidRPr="00CE11E5">
              <w:rPr>
                <w:lang w:val="en-US"/>
              </w:rPr>
              <w:t>:</w:t>
            </w:r>
            <w:proofErr w:type="gramStart"/>
            <w:r w:rsidRPr="00CE11E5">
              <w:rPr>
                <w:lang w:val="en-US"/>
              </w:rPr>
              <w:t>4!c</w:t>
            </w:r>
            <w:proofErr w:type="gramEnd"/>
            <w:r w:rsidRPr="00CE11E5">
              <w:rPr>
                <w:lang w:val="en-US"/>
              </w:rPr>
              <w:t>/[8c]/</w:t>
            </w:r>
            <w:proofErr w:type="gramStart"/>
            <w:r w:rsidRPr="00CE11E5">
              <w:rPr>
                <w:lang w:val="en-US"/>
              </w:rPr>
              <w:t>4!c</w:t>
            </w:r>
            <w:proofErr w:type="gramEnd"/>
            <w:r w:rsidRPr="00CE11E5">
              <w:rPr>
                <w:lang w:val="en-US"/>
              </w:rPr>
              <w:t>/15d</w:t>
            </w:r>
          </w:p>
        </w:tc>
        <w:tc>
          <w:tcPr>
            <w:tcW w:w="2500" w:type="pct"/>
            <w:shd w:val="clear" w:color="auto" w:fill="FFFFFF"/>
            <w:hideMark/>
          </w:tcPr>
          <w:p w14:paraId="73C4FF2C" w14:textId="790BF7E0" w:rsidR="002E37AA" w:rsidRPr="00CE11E5" w:rsidRDefault="002E37AA" w:rsidP="00CE11E5">
            <w:pPr>
              <w:spacing w:before="0" w:after="0"/>
              <w:rPr>
                <w:lang w:val="en-US"/>
              </w:rPr>
            </w:pPr>
            <w:r w:rsidRPr="00CE11E5">
              <w:rPr>
                <w:lang w:val="en-US"/>
              </w:rPr>
              <w:t>(Qualifier</w:t>
            </w:r>
            <w:proofErr w:type="gramStart"/>
            <w:r w:rsidRPr="00CE11E5">
              <w:rPr>
                <w:lang w:val="en-US"/>
              </w:rPr>
              <w:t>)(</w:t>
            </w:r>
            <w:proofErr w:type="gramEnd"/>
            <w:r w:rsidRPr="00CE11E5">
              <w:rPr>
                <w:lang w:val="en-US"/>
              </w:rPr>
              <w:t xml:space="preserve">Data Source </w:t>
            </w:r>
            <w:proofErr w:type="gramStart"/>
            <w:r w:rsidRPr="00CE11E5">
              <w:rPr>
                <w:lang w:val="en-US"/>
              </w:rPr>
              <w:t>Scheme)(</w:t>
            </w:r>
            <w:proofErr w:type="gramEnd"/>
            <w:r w:rsidRPr="00CE11E5">
              <w:rPr>
                <w:lang w:val="en-US"/>
              </w:rPr>
              <w:t xml:space="preserve">Rate Type </w:t>
            </w:r>
            <w:proofErr w:type="gramStart"/>
            <w:r w:rsidRPr="00CE11E5">
              <w:rPr>
                <w:lang w:val="en-US"/>
              </w:rPr>
              <w:t>Code)(</w:t>
            </w:r>
            <w:proofErr w:type="gramEnd"/>
            <w:r w:rsidRPr="00CE11E5">
              <w:rPr>
                <w:lang w:val="en-US"/>
              </w:rPr>
              <w:t>Rate)</w:t>
            </w:r>
          </w:p>
        </w:tc>
      </w:tr>
    </w:tbl>
    <w:p w14:paraId="66CBB8D2" w14:textId="77777777" w:rsidR="00482B87" w:rsidRDefault="00482B87" w:rsidP="00CE11E5">
      <w:pPr>
        <w:spacing w:before="0" w:after="0"/>
        <w:rPr>
          <w:lang w:val="en-US"/>
        </w:rPr>
      </w:pPr>
    </w:p>
    <w:p w14:paraId="7077F4C5" w14:textId="7C265D06" w:rsidR="002E37AA" w:rsidRPr="00CE11E5" w:rsidRDefault="002E37AA" w:rsidP="00CE11E5">
      <w:pPr>
        <w:spacing w:before="0" w:after="0"/>
        <w:rPr>
          <w:lang w:val="en-US"/>
        </w:rPr>
      </w:pPr>
      <w:r w:rsidRPr="00CE11E5">
        <w:rPr>
          <w:lang w:val="en-US"/>
        </w:rPr>
        <w:t>PRESENCE</w:t>
      </w:r>
    </w:p>
    <w:p w14:paraId="44F60F9E" w14:textId="77777777" w:rsidR="002E37AA" w:rsidRPr="00CE11E5" w:rsidRDefault="002E37AA" w:rsidP="00CE11E5">
      <w:pPr>
        <w:spacing w:before="0" w:after="0"/>
        <w:rPr>
          <w:lang w:val="en-US"/>
        </w:rPr>
      </w:pPr>
      <w:r w:rsidRPr="00CE11E5">
        <w:rPr>
          <w:lang w:val="en-US"/>
        </w:rPr>
        <w:t>Optional in optional sequence E</w:t>
      </w:r>
    </w:p>
    <w:p w14:paraId="3BA5FEAA" w14:textId="77777777" w:rsidR="00CE11E5" w:rsidRDefault="00CE11E5" w:rsidP="00CE11E5">
      <w:pPr>
        <w:spacing w:before="0" w:after="0"/>
        <w:rPr>
          <w:lang w:val="en-US"/>
        </w:rPr>
      </w:pPr>
    </w:p>
    <w:p w14:paraId="2EC20986" w14:textId="4BF2C615" w:rsidR="002E37AA" w:rsidRPr="00CE11E5" w:rsidRDefault="002E37AA" w:rsidP="00CE11E5">
      <w:pPr>
        <w:spacing w:before="0" w:after="0"/>
        <w:rPr>
          <w:lang w:val="en-US"/>
        </w:rPr>
      </w:pPr>
      <w:r w:rsidRPr="00CE11E5">
        <w:rPr>
          <w:lang w:val="en-US"/>
        </w:rPr>
        <w:t>QUALIFIER</w:t>
      </w:r>
    </w:p>
    <w:p w14:paraId="64F42D73" w14:textId="77777777" w:rsidR="002E37AA" w:rsidRPr="00CE11E5" w:rsidRDefault="002E37AA" w:rsidP="00CE11E5">
      <w:pPr>
        <w:spacing w:before="0" w:after="0"/>
        <w:rPr>
          <w:lang w:val="en-US"/>
        </w:rPr>
      </w:pPr>
      <w:r w:rsidRPr="00CE11E5">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0"/>
        <w:gridCol w:w="3722"/>
      </w:tblGrid>
      <w:tr w:rsidR="002E37AA" w:rsidRPr="00CE11E5" w14:paraId="45EFAD72"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06807178" w14:textId="19835485" w:rsidR="002E37AA" w:rsidRPr="00CE11E5" w:rsidRDefault="002E37AA" w:rsidP="00CE11E5">
            <w:pPr>
              <w:spacing w:before="0" w:after="0"/>
              <w:rPr>
                <w:lang w:val="en-US"/>
              </w:rPr>
            </w:pPr>
            <w:r w:rsidRPr="00CE11E5">
              <w:rPr>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88DB029" w14:textId="53FA80FF" w:rsidR="002E37AA" w:rsidRPr="00CE11E5" w:rsidRDefault="002E37AA" w:rsidP="00CE11E5">
            <w:pPr>
              <w:spacing w:before="0" w:after="0"/>
              <w:rPr>
                <w:lang w:val="en-US"/>
              </w:rPr>
            </w:pPr>
            <w:r w:rsidRPr="00CE11E5">
              <w:rPr>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EABC4C6" w14:textId="242BADFD" w:rsidR="002E37AA" w:rsidRPr="00CE11E5" w:rsidRDefault="002E37AA" w:rsidP="00CE11E5">
            <w:pPr>
              <w:spacing w:before="0" w:after="0"/>
              <w:rPr>
                <w:lang w:val="en-US"/>
              </w:rPr>
            </w:pPr>
            <w:r w:rsidRPr="00CE11E5">
              <w:rPr>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5EA8BC64" w14:textId="5E441D9C" w:rsidR="002E37AA" w:rsidRPr="00CE11E5" w:rsidRDefault="002E37AA" w:rsidP="00CE11E5">
            <w:pPr>
              <w:spacing w:before="0" w:after="0"/>
              <w:rPr>
                <w:lang w:val="en-US"/>
              </w:rPr>
            </w:pPr>
            <w:r w:rsidRPr="00CE11E5">
              <w:rPr>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A5027B7" w14:textId="44CCB7EF" w:rsidR="002E37AA" w:rsidRPr="00CE11E5" w:rsidRDefault="002E37AA" w:rsidP="00CE11E5">
            <w:pPr>
              <w:spacing w:before="0" w:after="0"/>
              <w:rPr>
                <w:lang w:val="en-US"/>
              </w:rPr>
            </w:pPr>
            <w:r w:rsidRPr="00CE11E5">
              <w:rPr>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01053B9" w14:textId="404A7E0D" w:rsidR="002E37AA" w:rsidRPr="00CE11E5" w:rsidRDefault="002E37AA" w:rsidP="00CE11E5">
            <w:pPr>
              <w:spacing w:before="0" w:after="0"/>
              <w:rPr>
                <w:lang w:val="en-US"/>
              </w:rPr>
            </w:pPr>
            <w:r w:rsidRPr="00CE11E5">
              <w:rPr>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4D68BB8B" w14:textId="398B6F60" w:rsidR="002E37AA" w:rsidRPr="00CE11E5" w:rsidRDefault="002E37AA" w:rsidP="00CE11E5">
            <w:pPr>
              <w:spacing w:before="0" w:after="0"/>
              <w:rPr>
                <w:lang w:val="en-US"/>
              </w:rPr>
            </w:pPr>
            <w:r w:rsidRPr="00CE11E5">
              <w:rPr>
                <w:lang w:val="en-US"/>
              </w:rPr>
              <w:t>Qualifier Description</w:t>
            </w:r>
          </w:p>
        </w:tc>
      </w:tr>
      <w:tr w:rsidR="002E37AA" w:rsidRPr="00CE11E5" w14:paraId="2968460C"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6DDC21D" w14:textId="137B5D1E" w:rsidR="002E37AA" w:rsidRPr="00CE11E5" w:rsidRDefault="002E37AA" w:rsidP="00CE11E5">
            <w:pPr>
              <w:spacing w:before="0" w:after="0"/>
              <w:rPr>
                <w:lang w:val="en-US"/>
              </w:rPr>
            </w:pPr>
            <w:r w:rsidRPr="00CE11E5">
              <w:rPr>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46C81E4" w14:textId="760B0FB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1BFD9DF" w14:textId="19CE61AF" w:rsidR="002E37AA" w:rsidRPr="00905EB4" w:rsidRDefault="002E37AA" w:rsidP="00CE11E5">
            <w:pPr>
              <w:spacing w:before="0" w:after="0"/>
              <w:rPr>
                <w:b/>
                <w:bCs/>
                <w:lang w:val="en-US"/>
              </w:rPr>
            </w:pPr>
            <w:r w:rsidRPr="00905EB4">
              <w:rPr>
                <w:b/>
                <w:bCs/>
                <w:lang w:val="en-US"/>
              </w:rPr>
              <w:t>GRSS</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8163C3F" w14:textId="2739B06E"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811F682" w14:textId="0987EDCA" w:rsidR="002E37AA" w:rsidRPr="00CE11E5" w:rsidRDefault="002E37AA" w:rsidP="00CE11E5">
            <w:pPr>
              <w:spacing w:before="0" w:after="0"/>
              <w:rPr>
                <w:lang w:val="en-US"/>
              </w:rPr>
            </w:pPr>
            <w:r w:rsidRPr="00CE11E5">
              <w:rPr>
                <w:lang w:val="en-US"/>
              </w:rPr>
              <w:t>C7, C8</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42AA6DA" w14:textId="3444B60E" w:rsidR="002E37AA" w:rsidRPr="00CE11E5" w:rsidRDefault="002E37AA" w:rsidP="00CE11E5">
            <w:pPr>
              <w:spacing w:before="0" w:after="0"/>
              <w:rPr>
                <w:lang w:val="en-US"/>
              </w:rPr>
            </w:pPr>
            <w:r w:rsidRPr="00CE11E5">
              <w:rPr>
                <w:lang w:val="en-US"/>
              </w:rPr>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34FD9EF" w14:textId="48619512" w:rsidR="002E37AA" w:rsidRPr="00CE11E5" w:rsidRDefault="002E37AA" w:rsidP="00CE11E5">
            <w:pPr>
              <w:spacing w:before="0" w:after="0"/>
              <w:rPr>
                <w:lang w:val="en-US"/>
              </w:rPr>
            </w:pPr>
            <w:r w:rsidRPr="00CE11E5">
              <w:rPr>
                <w:lang w:val="en-US"/>
              </w:rPr>
              <w:t>Gross Distribution Rate</w:t>
            </w:r>
          </w:p>
        </w:tc>
      </w:tr>
      <w:tr w:rsidR="002E37AA" w:rsidRPr="00CE11E5" w14:paraId="0768A33B"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053F1E3" w14:textId="72956134" w:rsidR="002E37AA" w:rsidRPr="00CE11E5" w:rsidRDefault="002E37AA" w:rsidP="00CE11E5">
            <w:pPr>
              <w:spacing w:before="0" w:after="0"/>
              <w:rPr>
                <w:lang w:val="en-US"/>
              </w:rPr>
            </w:pPr>
            <w:r w:rsidRPr="00CE11E5">
              <w:rPr>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F734C6F" w14:textId="2831EE50"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548164B" w14:textId="5695B8D3" w:rsidR="002E37AA" w:rsidRPr="00CE11E5" w:rsidRDefault="002E37AA" w:rsidP="00CE11E5">
            <w:pPr>
              <w:spacing w:before="0" w:after="0"/>
              <w:rPr>
                <w:lang w:val="en-US"/>
              </w:rPr>
            </w:pPr>
            <w:r w:rsidRPr="00CE11E5">
              <w:rPr>
                <w:lang w:val="en-US"/>
              </w:rPr>
              <w:t>TAXR</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98BF82B" w14:textId="4E894842"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9BC3095" w14:textId="1BEE3DE6" w:rsidR="002E37AA" w:rsidRPr="00CE11E5" w:rsidRDefault="002E37AA" w:rsidP="00CE11E5">
            <w:pPr>
              <w:spacing w:before="0" w:after="0"/>
              <w:rPr>
                <w:lang w:val="en-US"/>
              </w:rPr>
            </w:pPr>
            <w:r w:rsidRPr="00CE11E5">
              <w:rPr>
                <w:lang w:val="en-US"/>
              </w:rPr>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3A0AF5A" w14:textId="033B4C60" w:rsidR="002E37AA" w:rsidRPr="00CE11E5" w:rsidRDefault="002E37AA" w:rsidP="00CE11E5">
            <w:pPr>
              <w:spacing w:before="0" w:after="0"/>
              <w:rPr>
                <w:lang w:val="en-US"/>
              </w:rPr>
            </w:pPr>
            <w:r w:rsidRPr="00CE11E5">
              <w:rPr>
                <w:lang w:val="en-US"/>
              </w:rPr>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673E6C3" w14:textId="78D7337D" w:rsidR="002E37AA" w:rsidRPr="00CE11E5" w:rsidRDefault="002E37AA" w:rsidP="00CE11E5">
            <w:pPr>
              <w:spacing w:before="0" w:after="0"/>
              <w:rPr>
                <w:lang w:val="en-US"/>
              </w:rPr>
            </w:pPr>
            <w:r w:rsidRPr="00CE11E5">
              <w:rPr>
                <w:lang w:val="en-US"/>
              </w:rPr>
              <w:t>Withholding Tax Rate</w:t>
            </w:r>
          </w:p>
        </w:tc>
      </w:tr>
      <w:tr w:rsidR="002E37AA" w:rsidRPr="00CE11E5" w14:paraId="093F26FC"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44AC07C" w14:textId="3FDC00BC" w:rsidR="002E37AA" w:rsidRPr="00CE11E5" w:rsidRDefault="002E37AA" w:rsidP="00CE11E5">
            <w:pPr>
              <w:spacing w:before="0" w:after="0"/>
              <w:rPr>
                <w:lang w:val="en-US"/>
              </w:rPr>
            </w:pPr>
            <w:r w:rsidRPr="00CE11E5">
              <w:rPr>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2C73BC6" w14:textId="36700648"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4CF5E5" w14:textId="65A3886C" w:rsidR="002E37AA" w:rsidRPr="00CE11E5" w:rsidRDefault="002E37AA" w:rsidP="00CE11E5">
            <w:pPr>
              <w:spacing w:before="0" w:after="0"/>
              <w:rPr>
                <w:lang w:val="en-US"/>
              </w:rPr>
            </w:pPr>
            <w:r w:rsidRPr="00CE11E5">
              <w:rPr>
                <w:lang w:val="en-US"/>
              </w:rPr>
              <w:t>ATAX</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382194C" w14:textId="48E679A0"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11160EA" w14:textId="5F90CBB3"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2BF9E7D" w14:textId="65AE5862" w:rsidR="002E37AA" w:rsidRPr="00CE11E5" w:rsidRDefault="002E37AA" w:rsidP="00CE11E5">
            <w:pPr>
              <w:spacing w:before="0" w:after="0"/>
              <w:rPr>
                <w:lang w:val="en-US"/>
              </w:rPr>
            </w:pPr>
            <w:r w:rsidRPr="00CE11E5">
              <w:rPr>
                <w:lang w:val="en-US"/>
              </w:rPr>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C300510" w14:textId="748F62E2" w:rsidR="002E37AA" w:rsidRPr="00CE11E5" w:rsidRDefault="002E37AA" w:rsidP="00CE11E5">
            <w:pPr>
              <w:spacing w:before="0" w:after="0"/>
              <w:rPr>
                <w:lang w:val="en-US"/>
              </w:rPr>
            </w:pPr>
            <w:r w:rsidRPr="00CE11E5">
              <w:rPr>
                <w:lang w:val="en-US"/>
              </w:rPr>
              <w:t>Additional Tax</w:t>
            </w:r>
          </w:p>
        </w:tc>
      </w:tr>
      <w:tr w:rsidR="002E37AA" w:rsidRPr="00CE11E5" w14:paraId="1F035221"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6C741E0" w14:textId="4BCFDBAA" w:rsidR="002E37AA" w:rsidRPr="00CE11E5" w:rsidRDefault="002E37AA" w:rsidP="00CE11E5">
            <w:pPr>
              <w:spacing w:before="0" w:after="0"/>
              <w:rPr>
                <w:lang w:val="en-US"/>
              </w:rPr>
            </w:pPr>
            <w:r w:rsidRPr="00CE11E5">
              <w:rPr>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5370E49" w14:textId="060B440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C2BCD2E" w14:textId="11EA9611" w:rsidR="002E37AA" w:rsidRPr="00CE11E5" w:rsidRDefault="002E37AA" w:rsidP="00CE11E5">
            <w:pPr>
              <w:spacing w:before="0" w:after="0"/>
              <w:rPr>
                <w:lang w:val="en-US"/>
              </w:rPr>
            </w:pPr>
            <w:r w:rsidRPr="00CE11E5">
              <w:rPr>
                <w:lang w:val="en-US"/>
              </w:rPr>
              <w:t>OVEP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6B1C33" w14:textId="7E30831A"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325BD19" w14:textId="175BDB69"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9D4497E" w14:textId="579BA625" w:rsidR="002E37AA" w:rsidRPr="00CE11E5" w:rsidRDefault="002E37AA" w:rsidP="00CE11E5">
            <w:pPr>
              <w:spacing w:before="0" w:after="0"/>
              <w:rPr>
                <w:lang w:val="en-US"/>
              </w:rPr>
            </w:pPr>
            <w:r w:rsidRPr="00CE11E5">
              <w:rPr>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0141F59" w14:textId="6AFC5ACD" w:rsidR="002E37AA" w:rsidRPr="00CE11E5" w:rsidRDefault="002E37AA" w:rsidP="00CE11E5">
            <w:pPr>
              <w:spacing w:before="0" w:after="0"/>
              <w:rPr>
                <w:lang w:val="en-US"/>
              </w:rPr>
            </w:pPr>
            <w:r w:rsidRPr="00CE11E5">
              <w:rPr>
                <w:lang w:val="en-US"/>
              </w:rPr>
              <w:t>Maximum Allowed Oversubscription Rate</w:t>
            </w:r>
          </w:p>
        </w:tc>
      </w:tr>
      <w:tr w:rsidR="002E37AA" w:rsidRPr="00CE11E5" w14:paraId="2DAE7C42"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D7289B0" w14:textId="122609A6" w:rsidR="002E37AA" w:rsidRPr="00CE11E5" w:rsidRDefault="002E37AA" w:rsidP="00CE11E5">
            <w:pPr>
              <w:spacing w:before="0" w:after="0"/>
              <w:rPr>
                <w:lang w:val="en-US"/>
              </w:rPr>
            </w:pPr>
            <w:r w:rsidRPr="00CE11E5">
              <w:rPr>
                <w:lang w:val="en-US"/>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191A47" w14:textId="057FBD41"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411DA80" w14:textId="31F346F7" w:rsidR="002E37AA" w:rsidRPr="00CE11E5" w:rsidRDefault="002E37AA" w:rsidP="00CE11E5">
            <w:pPr>
              <w:spacing w:before="0" w:after="0"/>
              <w:rPr>
                <w:lang w:val="en-US"/>
              </w:rPr>
            </w:pPr>
            <w:r w:rsidRPr="00CE11E5">
              <w:rPr>
                <w:lang w:val="en-US"/>
              </w:rPr>
              <w:t>PROR</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BF84FFE" w14:textId="2BFAADA6"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021A7E7" w14:textId="13463B6B"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63320A9" w14:textId="420A28AB" w:rsidR="002E37AA" w:rsidRPr="00CE11E5" w:rsidRDefault="002E37AA" w:rsidP="00CE11E5">
            <w:pPr>
              <w:spacing w:before="0" w:after="0"/>
              <w:rPr>
                <w:lang w:val="en-US"/>
              </w:rPr>
            </w:pPr>
            <w:r w:rsidRPr="00CE11E5">
              <w:rPr>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278C1C5" w14:textId="785CC5A6" w:rsidR="002E37AA" w:rsidRPr="00CE11E5" w:rsidRDefault="002E37AA" w:rsidP="00CE11E5">
            <w:pPr>
              <w:spacing w:before="0" w:after="0"/>
              <w:rPr>
                <w:lang w:val="en-US"/>
              </w:rPr>
            </w:pPr>
            <w:r w:rsidRPr="00CE11E5">
              <w:rPr>
                <w:lang w:val="en-US"/>
              </w:rPr>
              <w:t>Pro-Ration Rate</w:t>
            </w:r>
          </w:p>
        </w:tc>
      </w:tr>
      <w:tr w:rsidR="002E37AA" w:rsidRPr="00CE11E5" w14:paraId="7DB1248E"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9E1B3B7" w14:textId="0BDFF6CA" w:rsidR="002E37AA" w:rsidRPr="00CE11E5" w:rsidRDefault="002E37AA" w:rsidP="00CE11E5">
            <w:pPr>
              <w:spacing w:before="0" w:after="0"/>
              <w:rPr>
                <w:lang w:val="en-US"/>
              </w:rPr>
            </w:pPr>
            <w:r w:rsidRPr="00CE11E5">
              <w:rPr>
                <w:lang w:val="en-US"/>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B82EC1" w14:textId="3CD3CD4F"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EE64939" w14:textId="348EB181" w:rsidR="002E37AA" w:rsidRPr="00CE11E5" w:rsidRDefault="002E37AA" w:rsidP="00CE11E5">
            <w:pPr>
              <w:spacing w:before="0" w:after="0"/>
              <w:rPr>
                <w:lang w:val="en-US"/>
              </w:rPr>
            </w:pPr>
            <w:r w:rsidRPr="00CE11E5">
              <w:rPr>
                <w:lang w:val="en-US"/>
              </w:rPr>
              <w:t>INTP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39408DF" w14:textId="610011DB"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125127A" w14:textId="168CAA6B"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42A663" w14:textId="2AACEB7C" w:rsidR="002E37AA" w:rsidRPr="00CE11E5" w:rsidRDefault="002E37AA" w:rsidP="00CE11E5">
            <w:pPr>
              <w:spacing w:before="0" w:after="0"/>
              <w:rPr>
                <w:lang w:val="en-US"/>
              </w:rPr>
            </w:pPr>
            <w:r w:rsidRPr="00CE11E5">
              <w:rPr>
                <w:lang w:val="en-US"/>
              </w:rPr>
              <w:t>A, F,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5F61C86" w14:textId="511D4EB3" w:rsidR="002E37AA" w:rsidRPr="00CE11E5" w:rsidRDefault="002E37AA" w:rsidP="00CE11E5">
            <w:pPr>
              <w:spacing w:before="0" w:after="0"/>
              <w:rPr>
                <w:lang w:val="en-US"/>
              </w:rPr>
            </w:pPr>
            <w:r w:rsidRPr="00CE11E5">
              <w:rPr>
                <w:lang w:val="en-US"/>
              </w:rPr>
              <w:t>Gross Interest Rate Used for Payment</w:t>
            </w:r>
          </w:p>
        </w:tc>
      </w:tr>
      <w:tr w:rsidR="002E37AA" w:rsidRPr="00CE11E5" w14:paraId="1F5B33D7"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FD460BD" w14:textId="53DBDCC3" w:rsidR="002E37AA" w:rsidRPr="00CE11E5" w:rsidRDefault="002E37AA" w:rsidP="00CE11E5">
            <w:pPr>
              <w:spacing w:before="0" w:after="0"/>
              <w:rPr>
                <w:lang w:val="en-US"/>
              </w:rPr>
            </w:pPr>
            <w:r w:rsidRPr="00CE11E5">
              <w:rPr>
                <w:lang w:val="en-US"/>
              </w:rPr>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18FDD98" w14:textId="6D3D30C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734ED21" w14:textId="0C486826" w:rsidR="002E37AA" w:rsidRPr="00CE11E5" w:rsidRDefault="002E37AA" w:rsidP="00CE11E5">
            <w:pPr>
              <w:spacing w:before="0" w:after="0"/>
              <w:rPr>
                <w:lang w:val="en-US"/>
              </w:rPr>
            </w:pPr>
            <w:r w:rsidRPr="00CE11E5">
              <w:rPr>
                <w:lang w:val="en-US"/>
              </w:rPr>
              <w:t>TDMT</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479EDD1" w14:textId="60DC8A35"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4A55B2C" w14:textId="1B7725CE"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6A75E5B" w14:textId="0E2996FE" w:rsidR="002E37AA" w:rsidRPr="00CE11E5" w:rsidRDefault="002E37AA" w:rsidP="00CE11E5">
            <w:pPr>
              <w:spacing w:before="0" w:after="0"/>
              <w:rPr>
                <w:lang w:val="en-US"/>
              </w:rPr>
            </w:pPr>
            <w:r w:rsidRPr="00CE11E5">
              <w:rPr>
                <w:lang w:val="en-US"/>
              </w:rPr>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DDBABD0" w14:textId="0098D97A" w:rsidR="002E37AA" w:rsidRPr="00CE11E5" w:rsidRDefault="002E37AA" w:rsidP="00CE11E5">
            <w:pPr>
              <w:spacing w:before="0" w:after="0"/>
              <w:rPr>
                <w:lang w:val="en-US"/>
              </w:rPr>
            </w:pPr>
            <w:r w:rsidRPr="00CE11E5">
              <w:rPr>
                <w:lang w:val="en-US"/>
              </w:rPr>
              <w:t>Taxable Income Per Dividend/Share</w:t>
            </w:r>
          </w:p>
        </w:tc>
      </w:tr>
      <w:tr w:rsidR="002E37AA" w:rsidRPr="00CE11E5" w14:paraId="13B333FB"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8E07A87" w14:textId="5D7F4929" w:rsidR="002E37AA" w:rsidRPr="00CE11E5" w:rsidRDefault="002E37AA" w:rsidP="00CE11E5">
            <w:pPr>
              <w:spacing w:before="0" w:after="0"/>
              <w:rPr>
                <w:lang w:val="en-US"/>
              </w:rPr>
            </w:pPr>
            <w:r w:rsidRPr="00CE11E5">
              <w:rPr>
                <w:lang w:val="en-US"/>
              </w:rPr>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6C94218" w14:textId="36F5DD46"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1F95D47" w14:textId="12E08286" w:rsidR="002E37AA" w:rsidRPr="00905EB4" w:rsidRDefault="002E37AA" w:rsidP="00CE11E5">
            <w:pPr>
              <w:spacing w:before="0" w:after="0"/>
              <w:rPr>
                <w:b/>
                <w:bCs/>
                <w:lang w:val="en-US"/>
              </w:rPr>
            </w:pPr>
            <w:r w:rsidRPr="00905EB4">
              <w:rPr>
                <w:b/>
                <w:bCs/>
                <w:lang w:val="en-US"/>
              </w:rPr>
              <w:t>NETT</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67C1601" w14:textId="26D6BE27"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164FA76" w14:textId="1438F7DB" w:rsidR="002E37AA" w:rsidRPr="00CE11E5" w:rsidRDefault="002E37AA" w:rsidP="00CE11E5">
            <w:pPr>
              <w:spacing w:before="0" w:after="0"/>
              <w:rPr>
                <w:lang w:val="en-US"/>
              </w:rPr>
            </w:pPr>
            <w:r w:rsidRPr="00CE11E5">
              <w:rPr>
                <w:lang w:val="en-US"/>
              </w:rPr>
              <w:t>C7, C8</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9E92908" w14:textId="7009FE28" w:rsidR="002E37AA" w:rsidRPr="00CE11E5" w:rsidRDefault="002E37AA" w:rsidP="00CE11E5">
            <w:pPr>
              <w:spacing w:before="0" w:after="0"/>
              <w:rPr>
                <w:lang w:val="en-US"/>
              </w:rPr>
            </w:pPr>
            <w:r w:rsidRPr="00CE11E5">
              <w:rPr>
                <w:lang w:val="en-US"/>
              </w:rPr>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0D7D92C" w14:textId="3A8FFDE3" w:rsidR="002E37AA" w:rsidRPr="00CE11E5" w:rsidRDefault="002E37AA" w:rsidP="00CE11E5">
            <w:pPr>
              <w:spacing w:before="0" w:after="0"/>
              <w:rPr>
                <w:lang w:val="en-US"/>
              </w:rPr>
            </w:pPr>
            <w:r w:rsidRPr="00CE11E5">
              <w:rPr>
                <w:lang w:val="en-US"/>
              </w:rPr>
              <w:t>Net Distribution Rate</w:t>
            </w:r>
          </w:p>
        </w:tc>
      </w:tr>
      <w:tr w:rsidR="002E37AA" w:rsidRPr="00CE11E5" w14:paraId="2E707385"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DDEED9" w14:textId="1406BCF8" w:rsidR="002E37AA" w:rsidRPr="00CE11E5" w:rsidRDefault="002E37AA" w:rsidP="00CE11E5">
            <w:pPr>
              <w:spacing w:before="0" w:after="0"/>
              <w:rPr>
                <w:lang w:val="en-US"/>
              </w:rPr>
            </w:pPr>
            <w:r w:rsidRPr="00CE11E5">
              <w:rPr>
                <w:lang w:val="en-US"/>
              </w:rPr>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920E80A" w14:textId="7C44DC1A"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E72AAB1" w14:textId="1F99475A" w:rsidR="002E37AA" w:rsidRPr="00CE11E5" w:rsidRDefault="002E37AA" w:rsidP="00CE11E5">
            <w:pPr>
              <w:spacing w:before="0" w:after="0"/>
              <w:rPr>
                <w:lang w:val="en-US"/>
              </w:rPr>
            </w:pPr>
            <w:r w:rsidRPr="00CE11E5">
              <w:rPr>
                <w:lang w:val="en-US"/>
              </w:rPr>
              <w:t>IDFX</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00B00B8" w14:textId="0EF20FB3"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1278A6E" w14:textId="1DC959A7" w:rsidR="002E37AA" w:rsidRPr="00CE11E5" w:rsidRDefault="002E37AA" w:rsidP="00CE11E5">
            <w:pPr>
              <w:spacing w:before="0" w:after="0"/>
              <w:rPr>
                <w:lang w:val="en-US"/>
              </w:rPr>
            </w:pPr>
            <w:r w:rsidRPr="00CE11E5">
              <w:rPr>
                <w:lang w:val="en-US"/>
              </w:rPr>
              <w:t>C17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4F673E8" w14:textId="32279C0E" w:rsidR="002E37AA" w:rsidRPr="00CE11E5" w:rsidRDefault="002E37AA" w:rsidP="00CE11E5">
            <w:pPr>
              <w:spacing w:before="0" w:after="0"/>
              <w:rPr>
                <w:lang w:val="en-US"/>
              </w:rPr>
            </w:pPr>
            <w:r w:rsidRPr="00CE11E5">
              <w:rPr>
                <w:lang w:val="en-US"/>
              </w:rPr>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DC94BDE" w14:textId="626BE948" w:rsidR="002E37AA" w:rsidRPr="00CE11E5" w:rsidRDefault="002E37AA" w:rsidP="00CE11E5">
            <w:pPr>
              <w:spacing w:before="0" w:after="0"/>
              <w:rPr>
                <w:lang w:val="en-US"/>
              </w:rPr>
            </w:pPr>
            <w:r w:rsidRPr="00CE11E5">
              <w:rPr>
                <w:lang w:val="en-US"/>
              </w:rPr>
              <w:t>Issuer Declared Exchange Rate</w:t>
            </w:r>
          </w:p>
        </w:tc>
      </w:tr>
      <w:tr w:rsidR="002E37AA" w:rsidRPr="00CE11E5" w14:paraId="5ACB9D85"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B0C7023" w14:textId="312D023C" w:rsidR="002E37AA" w:rsidRPr="00CE11E5" w:rsidRDefault="002E37AA" w:rsidP="00CE11E5">
            <w:pPr>
              <w:spacing w:before="0" w:after="0"/>
              <w:rPr>
                <w:lang w:val="en-US"/>
              </w:rPr>
            </w:pPr>
            <w:r w:rsidRPr="00CE11E5">
              <w:rPr>
                <w:lang w:val="en-US"/>
              </w:rPr>
              <w:t>10</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736B8BF" w14:textId="27ABDF2B"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5A3C8C" w14:textId="099F3D8A" w:rsidR="002E37AA" w:rsidRPr="00CE11E5" w:rsidRDefault="002E37AA" w:rsidP="00CE11E5">
            <w:pPr>
              <w:spacing w:before="0" w:after="0"/>
              <w:rPr>
                <w:lang w:val="en-US"/>
              </w:rPr>
            </w:pPr>
            <w:r w:rsidRPr="00CE11E5">
              <w:rPr>
                <w:lang w:val="en-US"/>
              </w:rPr>
              <w:t>TXIN</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5D19371" w14:textId="5F63A47C"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411FB97" w14:textId="61E66A4C"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0EDA9C5" w14:textId="6440A14E" w:rsidR="002E37AA" w:rsidRPr="00CE11E5" w:rsidRDefault="002E37AA" w:rsidP="00CE11E5">
            <w:pPr>
              <w:spacing w:before="0" w:after="0"/>
              <w:rPr>
                <w:lang w:val="en-US"/>
              </w:rPr>
            </w:pPr>
            <w:r w:rsidRPr="00CE11E5">
              <w:rPr>
                <w:lang w:val="en-US"/>
              </w:rPr>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896C335" w14:textId="001C948C" w:rsidR="002E37AA" w:rsidRPr="00CE11E5" w:rsidRDefault="002E37AA" w:rsidP="00CE11E5">
            <w:pPr>
              <w:spacing w:before="0" w:after="0"/>
              <w:rPr>
                <w:lang w:val="en-US"/>
              </w:rPr>
            </w:pPr>
            <w:r w:rsidRPr="00CE11E5">
              <w:rPr>
                <w:lang w:val="en-US"/>
              </w:rPr>
              <w:t>Tax on Income</w:t>
            </w:r>
          </w:p>
        </w:tc>
      </w:tr>
      <w:tr w:rsidR="002E37AA" w:rsidRPr="00CE11E5" w14:paraId="4D1533ED"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066EC47" w14:textId="6B3F6AF1" w:rsidR="002E37AA" w:rsidRPr="00CE11E5" w:rsidRDefault="002E37AA" w:rsidP="00CE11E5">
            <w:pPr>
              <w:spacing w:before="0" w:after="0"/>
              <w:rPr>
                <w:lang w:val="en-US"/>
              </w:rPr>
            </w:pPr>
            <w:r w:rsidRPr="00CE11E5">
              <w:rPr>
                <w:lang w:val="en-US"/>
              </w:rPr>
              <w:t>11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7834E64" w14:textId="6EA8022C"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36309B4" w14:textId="31241E6A" w:rsidR="002E37AA" w:rsidRPr="00CE11E5" w:rsidRDefault="002E37AA" w:rsidP="00CE11E5">
            <w:pPr>
              <w:spacing w:before="0" w:after="0"/>
              <w:rPr>
                <w:lang w:val="en-US"/>
              </w:rPr>
            </w:pPr>
            <w:r w:rsidRPr="00CE11E5">
              <w:rPr>
                <w:lang w:val="en-US"/>
              </w:rPr>
              <w:t>WITL</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77FAC9" w14:textId="6B890046"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ADCB3ED" w14:textId="50811EE1" w:rsidR="002E37AA" w:rsidRPr="00CE11E5" w:rsidRDefault="002E37AA" w:rsidP="00CE11E5">
            <w:pPr>
              <w:spacing w:before="0" w:after="0"/>
              <w:rPr>
                <w:lang w:val="en-US"/>
              </w:rPr>
            </w:pPr>
            <w:r w:rsidRPr="00CE11E5">
              <w:rPr>
                <w:lang w:val="en-US"/>
              </w:rPr>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FEF932A" w14:textId="22068A4E" w:rsidR="002E37AA" w:rsidRPr="00CE11E5" w:rsidRDefault="002E37AA" w:rsidP="00CE11E5">
            <w:pPr>
              <w:spacing w:before="0" w:after="0"/>
              <w:rPr>
                <w:lang w:val="en-US"/>
              </w:rPr>
            </w:pPr>
            <w:r w:rsidRPr="00CE11E5">
              <w:rPr>
                <w:lang w:val="en-US"/>
              </w:rPr>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4EDAD11" w14:textId="4B2BD762" w:rsidR="002E37AA" w:rsidRPr="00CE11E5" w:rsidRDefault="002E37AA" w:rsidP="00CE11E5">
            <w:pPr>
              <w:spacing w:before="0" w:after="0"/>
              <w:rPr>
                <w:lang w:val="en-US"/>
              </w:rPr>
            </w:pPr>
            <w:r w:rsidRPr="00CE11E5">
              <w:rPr>
                <w:lang w:val="en-US"/>
              </w:rPr>
              <w:t>Second Level Tax</w:t>
            </w:r>
          </w:p>
        </w:tc>
      </w:tr>
      <w:tr w:rsidR="002E37AA" w:rsidRPr="00CE11E5" w14:paraId="2441EBDD"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175E144" w14:textId="5B38BA78" w:rsidR="002E37AA" w:rsidRPr="00CE11E5" w:rsidRDefault="002E37AA" w:rsidP="00CE11E5">
            <w:pPr>
              <w:spacing w:before="0" w:after="0"/>
              <w:rPr>
                <w:lang w:val="en-US"/>
              </w:rPr>
            </w:pPr>
            <w:r w:rsidRPr="00CE11E5">
              <w:rPr>
                <w:lang w:val="en-US"/>
              </w:rPr>
              <w:t>12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24FC332" w14:textId="1B57B701"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0038AC" w14:textId="74400E5D" w:rsidR="002E37AA" w:rsidRPr="00CE11E5" w:rsidRDefault="002E37AA" w:rsidP="00CE11E5">
            <w:pPr>
              <w:spacing w:before="0" w:after="0"/>
              <w:rPr>
                <w:lang w:val="en-US"/>
              </w:rPr>
            </w:pPr>
            <w:r w:rsidRPr="00CE11E5">
              <w:rPr>
                <w:lang w:val="en-US"/>
              </w:rPr>
              <w:t>BIDI</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88ADA5B" w14:textId="23287A12"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1E78D8E" w14:textId="048A74F5" w:rsidR="002E37AA" w:rsidRPr="00CE11E5" w:rsidRDefault="002E37AA" w:rsidP="00CE11E5">
            <w:pPr>
              <w:spacing w:before="0" w:after="0"/>
              <w:rPr>
                <w:lang w:val="en-US"/>
              </w:rPr>
            </w:pPr>
            <w:r w:rsidRPr="00CE11E5">
              <w:rPr>
                <w:lang w:val="en-US"/>
              </w:rPr>
              <w:t>C24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B2E58C7" w14:textId="5EA9D241" w:rsidR="002E37AA" w:rsidRPr="00CE11E5" w:rsidRDefault="002E37AA" w:rsidP="00CE11E5">
            <w:pPr>
              <w:spacing w:before="0" w:after="0"/>
              <w:rPr>
                <w:lang w:val="en-US"/>
              </w:rPr>
            </w:pPr>
            <w:r w:rsidRPr="00CE11E5">
              <w:rPr>
                <w:lang w:val="en-US"/>
              </w:rPr>
              <w:t>A, F, K, or P</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C109C1C" w14:textId="62453B09" w:rsidR="002E37AA" w:rsidRPr="00CE11E5" w:rsidRDefault="002E37AA" w:rsidP="00CE11E5">
            <w:pPr>
              <w:spacing w:before="0" w:after="0"/>
              <w:rPr>
                <w:lang w:val="en-US"/>
              </w:rPr>
            </w:pPr>
            <w:r w:rsidRPr="00CE11E5">
              <w:rPr>
                <w:lang w:val="en-US"/>
              </w:rPr>
              <w:t>Bid Interval Rate</w:t>
            </w:r>
          </w:p>
        </w:tc>
      </w:tr>
    </w:tbl>
    <w:p w14:paraId="6EB36051" w14:textId="77777777" w:rsidR="002E37AA" w:rsidRPr="00CE11E5" w:rsidRDefault="002E37AA" w:rsidP="00CE11E5">
      <w:pPr>
        <w:spacing w:before="0" w:after="0"/>
        <w:rPr>
          <w:lang w:val="en-US"/>
        </w:rPr>
      </w:pPr>
      <w:r w:rsidRPr="00CE11E5">
        <w:rPr>
          <w:lang w:val="en-US"/>
        </w:rPr>
        <w:lastRenderedPageBreak/>
        <w:t>CODES</w:t>
      </w:r>
    </w:p>
    <w:p w14:paraId="7282F3AA" w14:textId="77777777" w:rsidR="002E37AA" w:rsidRPr="00CE11E5" w:rsidRDefault="002E37AA" w:rsidP="00CE11E5">
      <w:pPr>
        <w:spacing w:before="0" w:after="0"/>
        <w:rPr>
          <w:lang w:val="en-US"/>
        </w:rPr>
      </w:pPr>
      <w:r w:rsidRPr="00CE11E5">
        <w:rPr>
          <w:lang w:val="en-US"/>
        </w:rPr>
        <w:t xml:space="preserve">In option J, if Qualifier is </w:t>
      </w:r>
      <w:r w:rsidRPr="00566CAE">
        <w:rPr>
          <w:b/>
          <w:bCs/>
          <w:lang w:val="en-US"/>
        </w:rPr>
        <w:t>GRSS</w:t>
      </w:r>
      <w:r w:rsidRPr="00CE11E5">
        <w:rPr>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E37AA" w:rsidRPr="00CE11E5" w14:paraId="216BE4D7" w14:textId="77777777" w:rsidTr="00E427F5">
        <w:trPr>
          <w:tblCellSpacing w:w="15" w:type="dxa"/>
        </w:trPr>
        <w:tc>
          <w:tcPr>
            <w:tcW w:w="641" w:type="pct"/>
            <w:shd w:val="clear" w:color="auto" w:fill="FFFFFF"/>
            <w:hideMark/>
          </w:tcPr>
          <w:p w14:paraId="24CAC4DC" w14:textId="531018C4" w:rsidR="002E37AA" w:rsidRPr="00CE11E5" w:rsidRDefault="002E37AA" w:rsidP="00CE11E5">
            <w:pPr>
              <w:spacing w:before="0" w:after="0"/>
              <w:rPr>
                <w:lang w:val="en-US"/>
              </w:rPr>
            </w:pPr>
            <w:r w:rsidRPr="00CE11E5">
              <w:rPr>
                <w:lang w:val="en-US"/>
              </w:rPr>
              <w:t>CAPO</w:t>
            </w:r>
          </w:p>
        </w:tc>
        <w:tc>
          <w:tcPr>
            <w:tcW w:w="986" w:type="pct"/>
            <w:shd w:val="clear" w:color="auto" w:fill="FFFFFF"/>
            <w:hideMark/>
          </w:tcPr>
          <w:p w14:paraId="11EEE864" w14:textId="40DF3EC4" w:rsidR="002E37AA" w:rsidRPr="00CE11E5" w:rsidRDefault="002E37AA" w:rsidP="00CE11E5">
            <w:pPr>
              <w:spacing w:before="0" w:after="0"/>
              <w:rPr>
                <w:lang w:val="en-US"/>
              </w:rPr>
            </w:pPr>
            <w:r w:rsidRPr="00CE11E5">
              <w:rPr>
                <w:lang w:val="en-US"/>
              </w:rPr>
              <w:t>Capital Portion</w:t>
            </w:r>
          </w:p>
        </w:tc>
        <w:tc>
          <w:tcPr>
            <w:tcW w:w="3303" w:type="pct"/>
            <w:shd w:val="clear" w:color="auto" w:fill="FFFFFF"/>
            <w:hideMark/>
          </w:tcPr>
          <w:p w14:paraId="15560E36" w14:textId="21CD4160" w:rsidR="002E37AA" w:rsidRPr="00CE11E5" w:rsidRDefault="002E37AA" w:rsidP="00CE11E5">
            <w:pPr>
              <w:spacing w:before="0" w:after="0"/>
              <w:rPr>
                <w:lang w:val="en-US"/>
              </w:rPr>
            </w:pPr>
            <w:r w:rsidRPr="00CE11E5">
              <w:rPr>
                <w:lang w:val="en-US"/>
              </w:rPr>
              <w:t>Rate relating to the underlying security for which capital is distributed.</w:t>
            </w:r>
          </w:p>
        </w:tc>
      </w:tr>
      <w:tr w:rsidR="002E37AA" w:rsidRPr="00CE11E5" w14:paraId="0B61CBBF" w14:textId="77777777" w:rsidTr="00E427F5">
        <w:trPr>
          <w:tblCellSpacing w:w="15" w:type="dxa"/>
        </w:trPr>
        <w:tc>
          <w:tcPr>
            <w:tcW w:w="641" w:type="pct"/>
            <w:shd w:val="clear" w:color="auto" w:fill="FFFFFF"/>
            <w:hideMark/>
          </w:tcPr>
          <w:p w14:paraId="4336E0ED" w14:textId="6B10886E" w:rsidR="002E37AA" w:rsidRPr="00CE11E5" w:rsidRDefault="002E37AA" w:rsidP="00CE11E5">
            <w:pPr>
              <w:spacing w:before="0" w:after="0"/>
              <w:rPr>
                <w:lang w:val="en-US"/>
              </w:rPr>
            </w:pPr>
            <w:r w:rsidRPr="00CE11E5">
              <w:rPr>
                <w:lang w:val="en-US"/>
              </w:rPr>
              <w:t>CDFI</w:t>
            </w:r>
          </w:p>
        </w:tc>
        <w:tc>
          <w:tcPr>
            <w:tcW w:w="986" w:type="pct"/>
            <w:shd w:val="clear" w:color="auto" w:fill="FFFFFF"/>
            <w:hideMark/>
          </w:tcPr>
          <w:p w14:paraId="2B5FAF41" w14:textId="4B5CF692" w:rsidR="002E37AA" w:rsidRPr="00CE11E5" w:rsidRDefault="002E37AA" w:rsidP="00CE11E5">
            <w:pPr>
              <w:spacing w:before="0" w:after="0"/>
              <w:rPr>
                <w:lang w:val="en-US"/>
              </w:rPr>
            </w:pPr>
            <w:r w:rsidRPr="00CE11E5">
              <w:rPr>
                <w:lang w:val="en-US"/>
              </w:rPr>
              <w:t>Foreign Income</w:t>
            </w:r>
          </w:p>
        </w:tc>
        <w:tc>
          <w:tcPr>
            <w:tcW w:w="3303" w:type="pct"/>
            <w:shd w:val="clear" w:color="auto" w:fill="FFFFFF"/>
            <w:hideMark/>
          </w:tcPr>
          <w:p w14:paraId="10D30B36" w14:textId="1FC19BC4" w:rsidR="002E37AA" w:rsidRPr="00CE11E5" w:rsidRDefault="002E37AA" w:rsidP="00CE11E5">
            <w:pPr>
              <w:spacing w:before="0" w:after="0"/>
              <w:rPr>
                <w:lang w:val="en-US"/>
              </w:rPr>
            </w:pPr>
            <w:r w:rsidRPr="00CE11E5">
              <w:rPr>
                <w:lang w:val="en-US"/>
              </w:rPr>
              <w:t>Rate relating to a foreign income type such as conduit foreign income.</w:t>
            </w:r>
          </w:p>
        </w:tc>
      </w:tr>
      <w:tr w:rsidR="002E37AA" w:rsidRPr="00CE11E5" w14:paraId="644C7668" w14:textId="77777777" w:rsidTr="00E427F5">
        <w:trPr>
          <w:tblCellSpacing w:w="15" w:type="dxa"/>
        </w:trPr>
        <w:tc>
          <w:tcPr>
            <w:tcW w:w="641" w:type="pct"/>
            <w:shd w:val="clear" w:color="auto" w:fill="FFFFFF"/>
            <w:hideMark/>
          </w:tcPr>
          <w:p w14:paraId="41D2098C" w14:textId="515AC58B" w:rsidR="002E37AA" w:rsidRPr="00CE11E5" w:rsidRDefault="002E37AA" w:rsidP="00CE11E5">
            <w:pPr>
              <w:spacing w:before="0" w:after="0"/>
              <w:rPr>
                <w:lang w:val="en-US"/>
              </w:rPr>
            </w:pPr>
            <w:r w:rsidRPr="00CE11E5">
              <w:rPr>
                <w:lang w:val="en-US"/>
              </w:rPr>
              <w:t>FLFR</w:t>
            </w:r>
          </w:p>
        </w:tc>
        <w:tc>
          <w:tcPr>
            <w:tcW w:w="986" w:type="pct"/>
            <w:shd w:val="clear" w:color="auto" w:fill="FFFFFF"/>
            <w:hideMark/>
          </w:tcPr>
          <w:p w14:paraId="31C50B50" w14:textId="2BF1BE43" w:rsidR="002E37AA" w:rsidRPr="00CE11E5" w:rsidRDefault="002E37AA" w:rsidP="00CE11E5">
            <w:pPr>
              <w:spacing w:before="0" w:after="0"/>
              <w:rPr>
                <w:lang w:val="en-US"/>
              </w:rPr>
            </w:pPr>
            <w:r w:rsidRPr="00CE11E5">
              <w:rPr>
                <w:lang w:val="en-US"/>
              </w:rPr>
              <w:t>Fully Franked</w:t>
            </w:r>
          </w:p>
        </w:tc>
        <w:tc>
          <w:tcPr>
            <w:tcW w:w="3303" w:type="pct"/>
            <w:shd w:val="clear" w:color="auto" w:fill="FFFFFF"/>
            <w:hideMark/>
          </w:tcPr>
          <w:p w14:paraId="6F4FD287" w14:textId="0DBA184A" w:rsidR="002E37AA" w:rsidRPr="00CE11E5" w:rsidRDefault="002E37AA" w:rsidP="00CE11E5">
            <w:pPr>
              <w:spacing w:before="0" w:after="0"/>
              <w:rPr>
                <w:lang w:val="en-US"/>
              </w:rPr>
            </w:pPr>
            <w:r w:rsidRPr="00CE11E5">
              <w:rPr>
                <w:lang w:val="en-US"/>
              </w:rPr>
              <w:t xml:space="preserve">Rate resulting from a fully </w:t>
            </w:r>
            <w:proofErr w:type="gramStart"/>
            <w:r w:rsidRPr="00CE11E5">
              <w:rPr>
                <w:lang w:val="en-US"/>
              </w:rPr>
              <w:t>franked</w:t>
            </w:r>
            <w:proofErr w:type="gramEnd"/>
            <w:r w:rsidRPr="00CE11E5">
              <w:rPr>
                <w:lang w:val="en-US"/>
              </w:rPr>
              <w:t xml:space="preserve"> dividend paid by a company; rate includes tax credit for companies that have made sufficient tax payments during fiscal period.</w:t>
            </w:r>
          </w:p>
        </w:tc>
      </w:tr>
      <w:tr w:rsidR="002E37AA" w:rsidRPr="00CE11E5" w14:paraId="5EAF2D59" w14:textId="77777777" w:rsidTr="00E427F5">
        <w:trPr>
          <w:tblCellSpacing w:w="15" w:type="dxa"/>
        </w:trPr>
        <w:tc>
          <w:tcPr>
            <w:tcW w:w="641" w:type="pct"/>
            <w:shd w:val="clear" w:color="auto" w:fill="FFFFFF"/>
            <w:hideMark/>
          </w:tcPr>
          <w:p w14:paraId="64676D3D" w14:textId="2B3DF345" w:rsidR="002E37AA" w:rsidRPr="00CE11E5" w:rsidRDefault="002E37AA" w:rsidP="00CE11E5">
            <w:pPr>
              <w:spacing w:before="0" w:after="0"/>
              <w:rPr>
                <w:lang w:val="en-US"/>
              </w:rPr>
            </w:pPr>
            <w:r w:rsidRPr="00CE11E5">
              <w:rPr>
                <w:lang w:val="en-US"/>
              </w:rPr>
              <w:t>INCO</w:t>
            </w:r>
          </w:p>
        </w:tc>
        <w:tc>
          <w:tcPr>
            <w:tcW w:w="986" w:type="pct"/>
            <w:shd w:val="clear" w:color="auto" w:fill="FFFFFF"/>
            <w:hideMark/>
          </w:tcPr>
          <w:p w14:paraId="6ED6A7DB" w14:textId="3F53E614" w:rsidR="002E37AA" w:rsidRPr="00CE11E5" w:rsidRDefault="002E37AA" w:rsidP="00CE11E5">
            <w:pPr>
              <w:spacing w:before="0" w:after="0"/>
              <w:rPr>
                <w:lang w:val="en-US"/>
              </w:rPr>
            </w:pPr>
            <w:r w:rsidRPr="00CE11E5">
              <w:rPr>
                <w:lang w:val="en-US"/>
              </w:rPr>
              <w:t>Income Portion</w:t>
            </w:r>
          </w:p>
        </w:tc>
        <w:tc>
          <w:tcPr>
            <w:tcW w:w="3303" w:type="pct"/>
            <w:shd w:val="clear" w:color="auto" w:fill="FFFFFF"/>
            <w:hideMark/>
          </w:tcPr>
          <w:p w14:paraId="3BF26F93" w14:textId="50938403" w:rsidR="002E37AA" w:rsidRPr="00CE11E5" w:rsidRDefault="002E37AA" w:rsidP="00CE11E5">
            <w:pPr>
              <w:spacing w:before="0" w:after="0"/>
              <w:rPr>
                <w:lang w:val="en-US"/>
              </w:rPr>
            </w:pPr>
            <w:r w:rsidRPr="00CE11E5">
              <w:rPr>
                <w:lang w:val="en-US"/>
              </w:rPr>
              <w:t>Rate relating to the underlying security for which income is distributed.</w:t>
            </w:r>
          </w:p>
        </w:tc>
      </w:tr>
      <w:tr w:rsidR="002E37AA" w:rsidRPr="00CE11E5" w14:paraId="00558CE0" w14:textId="77777777" w:rsidTr="00E427F5">
        <w:trPr>
          <w:tblCellSpacing w:w="15" w:type="dxa"/>
        </w:trPr>
        <w:tc>
          <w:tcPr>
            <w:tcW w:w="641" w:type="pct"/>
            <w:shd w:val="clear" w:color="auto" w:fill="FFFFFF"/>
            <w:hideMark/>
          </w:tcPr>
          <w:p w14:paraId="016B8C19" w14:textId="65B2D72B" w:rsidR="002E37AA" w:rsidRPr="00CE11E5" w:rsidRDefault="002E37AA" w:rsidP="00CE11E5">
            <w:pPr>
              <w:spacing w:before="0" w:after="0"/>
              <w:rPr>
                <w:lang w:val="en-US"/>
              </w:rPr>
            </w:pPr>
            <w:r w:rsidRPr="00CE11E5">
              <w:rPr>
                <w:lang w:val="en-US"/>
              </w:rPr>
              <w:t>INTR</w:t>
            </w:r>
          </w:p>
        </w:tc>
        <w:tc>
          <w:tcPr>
            <w:tcW w:w="986" w:type="pct"/>
            <w:shd w:val="clear" w:color="auto" w:fill="FFFFFF"/>
            <w:hideMark/>
          </w:tcPr>
          <w:p w14:paraId="15EA499E" w14:textId="29CE6567" w:rsidR="002E37AA" w:rsidRPr="00CE11E5" w:rsidRDefault="002E37AA" w:rsidP="00CE11E5">
            <w:pPr>
              <w:spacing w:before="0" w:after="0"/>
              <w:rPr>
                <w:lang w:val="en-US"/>
              </w:rPr>
            </w:pPr>
            <w:r w:rsidRPr="00CE11E5">
              <w:rPr>
                <w:lang w:val="en-US"/>
              </w:rPr>
              <w:t>Interest</w:t>
            </w:r>
          </w:p>
        </w:tc>
        <w:tc>
          <w:tcPr>
            <w:tcW w:w="3303" w:type="pct"/>
            <w:shd w:val="clear" w:color="auto" w:fill="FFFFFF"/>
            <w:hideMark/>
          </w:tcPr>
          <w:p w14:paraId="5816DE28" w14:textId="62D58595" w:rsidR="002E37AA" w:rsidRPr="00CE11E5" w:rsidRDefault="002E37AA" w:rsidP="00CE11E5">
            <w:pPr>
              <w:spacing w:before="0" w:after="0"/>
              <w:rPr>
                <w:lang w:val="en-US"/>
              </w:rPr>
            </w:pPr>
            <w:r w:rsidRPr="00CE11E5">
              <w:rPr>
                <w:lang w:val="en-US"/>
              </w:rPr>
              <w:t>Rate relating to the underlying security for which interest is paid.</w:t>
            </w:r>
          </w:p>
        </w:tc>
      </w:tr>
      <w:tr w:rsidR="002E37AA" w:rsidRPr="00CE11E5" w14:paraId="75BC6C4C" w14:textId="77777777" w:rsidTr="00E427F5">
        <w:trPr>
          <w:tblCellSpacing w:w="15" w:type="dxa"/>
        </w:trPr>
        <w:tc>
          <w:tcPr>
            <w:tcW w:w="641" w:type="pct"/>
            <w:shd w:val="clear" w:color="auto" w:fill="FFFFFF"/>
            <w:hideMark/>
          </w:tcPr>
          <w:p w14:paraId="6D0A0B32" w14:textId="0CA05990" w:rsidR="002E37AA" w:rsidRPr="00CE11E5" w:rsidRDefault="002E37AA" w:rsidP="00CE11E5">
            <w:pPr>
              <w:spacing w:before="0" w:after="0"/>
              <w:rPr>
                <w:lang w:val="en-US"/>
              </w:rPr>
            </w:pPr>
            <w:r w:rsidRPr="00CE11E5">
              <w:rPr>
                <w:lang w:val="en-US"/>
              </w:rPr>
              <w:t>LTCG</w:t>
            </w:r>
          </w:p>
        </w:tc>
        <w:tc>
          <w:tcPr>
            <w:tcW w:w="986" w:type="pct"/>
            <w:shd w:val="clear" w:color="auto" w:fill="FFFFFF"/>
            <w:hideMark/>
          </w:tcPr>
          <w:p w14:paraId="355C623F" w14:textId="6E39F722" w:rsidR="002E37AA" w:rsidRPr="00CE11E5" w:rsidRDefault="002E37AA" w:rsidP="00CE11E5">
            <w:pPr>
              <w:spacing w:before="0" w:after="0"/>
              <w:rPr>
                <w:lang w:val="en-US"/>
              </w:rPr>
            </w:pPr>
            <w:r w:rsidRPr="00CE11E5">
              <w:rPr>
                <w:lang w:val="en-US"/>
              </w:rPr>
              <w:t>Long Term Capital Gain</w:t>
            </w:r>
          </w:p>
        </w:tc>
        <w:tc>
          <w:tcPr>
            <w:tcW w:w="3303" w:type="pct"/>
            <w:shd w:val="clear" w:color="auto" w:fill="FFFFFF"/>
            <w:hideMark/>
          </w:tcPr>
          <w:p w14:paraId="3431CE19" w14:textId="4B2F32A8" w:rsidR="002E37AA" w:rsidRPr="00CE11E5" w:rsidRDefault="002E37AA" w:rsidP="00CE11E5">
            <w:pPr>
              <w:spacing w:before="0" w:after="0"/>
              <w:rPr>
                <w:lang w:val="en-US"/>
              </w:rPr>
            </w:pPr>
            <w:r w:rsidRPr="00CE11E5">
              <w:rPr>
                <w:lang w:val="en-US"/>
              </w:rPr>
              <w:t>Long term capital gain.</w:t>
            </w:r>
          </w:p>
        </w:tc>
      </w:tr>
      <w:tr w:rsidR="00E427F5" w:rsidRPr="00CE11E5" w14:paraId="6A29376B" w14:textId="77777777" w:rsidTr="00E427F5">
        <w:trPr>
          <w:tblCellSpacing w:w="15" w:type="dxa"/>
        </w:trPr>
        <w:tc>
          <w:tcPr>
            <w:tcW w:w="641" w:type="pct"/>
            <w:shd w:val="clear" w:color="auto" w:fill="BFBFBF" w:themeFill="background1" w:themeFillShade="BF"/>
          </w:tcPr>
          <w:p w14:paraId="7B4DDE08" w14:textId="7CEDF725" w:rsidR="00E427F5" w:rsidRPr="00CE11E5" w:rsidRDefault="00E427F5" w:rsidP="00E427F5">
            <w:pPr>
              <w:spacing w:before="0" w:after="0"/>
              <w:rPr>
                <w:lang w:val="en-US"/>
              </w:rPr>
            </w:pPr>
            <w:r w:rsidRPr="00D25E49">
              <w:rPr>
                <w:b/>
                <w:bCs/>
                <w:color w:val="0000FF"/>
                <w:lang w:val="en-US"/>
              </w:rPr>
              <w:t>PRPO</w:t>
            </w:r>
          </w:p>
        </w:tc>
        <w:tc>
          <w:tcPr>
            <w:tcW w:w="986" w:type="pct"/>
            <w:shd w:val="clear" w:color="auto" w:fill="BFBFBF" w:themeFill="background1" w:themeFillShade="BF"/>
          </w:tcPr>
          <w:p w14:paraId="754BC8EC" w14:textId="502F382F" w:rsidR="00E427F5" w:rsidRPr="00CE11E5" w:rsidRDefault="00E427F5" w:rsidP="00E427F5">
            <w:pPr>
              <w:spacing w:before="0" w:after="0"/>
              <w:rPr>
                <w:lang w:val="en-US"/>
              </w:rPr>
            </w:pPr>
            <w:r>
              <w:rPr>
                <w:b/>
                <w:bCs/>
                <w:color w:val="0000FF"/>
                <w:lang w:val="en-US"/>
              </w:rPr>
              <w:t>Premium Portion</w:t>
            </w:r>
          </w:p>
        </w:tc>
        <w:tc>
          <w:tcPr>
            <w:tcW w:w="3303" w:type="pct"/>
            <w:shd w:val="clear" w:color="auto" w:fill="BFBFBF" w:themeFill="background1" w:themeFillShade="BF"/>
          </w:tcPr>
          <w:p w14:paraId="7767F4DA" w14:textId="3E8B32B9" w:rsidR="00E427F5" w:rsidRPr="00CE11E5" w:rsidRDefault="00E427F5" w:rsidP="00720150">
            <w:pPr>
              <w:spacing w:before="0" w:after="0"/>
              <w:rPr>
                <w:lang w:val="en-US"/>
              </w:rPr>
            </w:pPr>
            <w:r w:rsidRPr="00A45651">
              <w:rPr>
                <w:b/>
                <w:bCs/>
                <w:color w:val="0000FF"/>
              </w:rPr>
              <w:t>Rate relating to the underlying security for which a premium is distributed.</w:t>
            </w:r>
          </w:p>
        </w:tc>
      </w:tr>
      <w:tr w:rsidR="00E427F5" w:rsidRPr="00CE11E5" w14:paraId="0994C959" w14:textId="77777777" w:rsidTr="00E427F5">
        <w:trPr>
          <w:tblCellSpacing w:w="15" w:type="dxa"/>
        </w:trPr>
        <w:tc>
          <w:tcPr>
            <w:tcW w:w="641" w:type="pct"/>
            <w:shd w:val="clear" w:color="auto" w:fill="FFFFFF"/>
            <w:hideMark/>
          </w:tcPr>
          <w:p w14:paraId="589389EE" w14:textId="445D4ED7" w:rsidR="00E427F5" w:rsidRPr="00CE11E5" w:rsidRDefault="00E427F5" w:rsidP="00E427F5">
            <w:pPr>
              <w:spacing w:before="0" w:after="0"/>
              <w:rPr>
                <w:lang w:val="en-US"/>
              </w:rPr>
            </w:pPr>
            <w:r>
              <w:rPr>
                <w:lang w:val="en-US"/>
              </w:rPr>
              <w:t>…</w:t>
            </w:r>
          </w:p>
        </w:tc>
        <w:tc>
          <w:tcPr>
            <w:tcW w:w="986" w:type="pct"/>
            <w:shd w:val="clear" w:color="auto" w:fill="FFFFFF"/>
          </w:tcPr>
          <w:p w14:paraId="2F1F6613" w14:textId="6DC616E2" w:rsidR="00E427F5" w:rsidRPr="00CE11E5" w:rsidRDefault="00E427F5" w:rsidP="00E427F5">
            <w:pPr>
              <w:spacing w:before="0" w:after="0"/>
              <w:rPr>
                <w:lang w:val="en-US"/>
              </w:rPr>
            </w:pPr>
          </w:p>
        </w:tc>
        <w:tc>
          <w:tcPr>
            <w:tcW w:w="3303" w:type="pct"/>
            <w:shd w:val="clear" w:color="auto" w:fill="FFFFFF"/>
          </w:tcPr>
          <w:p w14:paraId="629BAEFB" w14:textId="4AA66D90" w:rsidR="00E427F5" w:rsidRPr="00CE11E5" w:rsidRDefault="00E427F5" w:rsidP="00E427F5">
            <w:pPr>
              <w:spacing w:before="0" w:after="0"/>
              <w:rPr>
                <w:lang w:val="en-US"/>
              </w:rPr>
            </w:pPr>
          </w:p>
        </w:tc>
      </w:tr>
      <w:tr w:rsidR="00E427F5" w:rsidRPr="00CE11E5" w14:paraId="44EB1454" w14:textId="77777777" w:rsidTr="00E427F5">
        <w:trPr>
          <w:tblCellSpacing w:w="15" w:type="dxa"/>
        </w:trPr>
        <w:tc>
          <w:tcPr>
            <w:tcW w:w="641" w:type="pct"/>
            <w:shd w:val="clear" w:color="auto" w:fill="FFFFFF"/>
            <w:hideMark/>
          </w:tcPr>
          <w:p w14:paraId="71B2EF57" w14:textId="1908FF4D" w:rsidR="00E427F5" w:rsidRPr="00CE11E5" w:rsidRDefault="00E427F5" w:rsidP="00E427F5">
            <w:pPr>
              <w:spacing w:before="0" w:after="0"/>
              <w:rPr>
                <w:lang w:val="en-US"/>
              </w:rPr>
            </w:pPr>
            <w:r w:rsidRPr="00CE11E5">
              <w:rPr>
                <w:lang w:val="en-US"/>
              </w:rPr>
              <w:t>UNFR</w:t>
            </w:r>
          </w:p>
        </w:tc>
        <w:tc>
          <w:tcPr>
            <w:tcW w:w="986" w:type="pct"/>
            <w:shd w:val="clear" w:color="auto" w:fill="FFFFFF"/>
            <w:hideMark/>
          </w:tcPr>
          <w:p w14:paraId="7894DCBB" w14:textId="41CD84D7" w:rsidR="00E427F5" w:rsidRPr="00CE11E5" w:rsidRDefault="00E427F5" w:rsidP="00E427F5">
            <w:pPr>
              <w:spacing w:before="0" w:after="0"/>
              <w:rPr>
                <w:lang w:val="en-US"/>
              </w:rPr>
            </w:pPr>
            <w:r w:rsidRPr="00CE11E5">
              <w:rPr>
                <w:lang w:val="en-US"/>
              </w:rPr>
              <w:t>Unfranked</w:t>
            </w:r>
          </w:p>
        </w:tc>
        <w:tc>
          <w:tcPr>
            <w:tcW w:w="3303" w:type="pct"/>
            <w:shd w:val="clear" w:color="auto" w:fill="FFFFFF"/>
            <w:hideMark/>
          </w:tcPr>
          <w:p w14:paraId="01E4E328" w14:textId="2D88E6CB" w:rsidR="00E427F5" w:rsidRPr="00CE11E5" w:rsidRDefault="00E427F5" w:rsidP="00E427F5">
            <w:pPr>
              <w:spacing w:before="0" w:after="0"/>
              <w:rPr>
                <w:lang w:val="en-US"/>
              </w:rPr>
            </w:pPr>
            <w:r w:rsidRPr="00CE11E5">
              <w:rPr>
                <w:lang w:val="en-US"/>
              </w:rPr>
              <w:t>Unfranked.</w:t>
            </w:r>
          </w:p>
        </w:tc>
      </w:tr>
    </w:tbl>
    <w:p w14:paraId="202EBBBC" w14:textId="77777777" w:rsidR="00566CAE" w:rsidRDefault="00566CAE" w:rsidP="00CE11E5">
      <w:pPr>
        <w:spacing w:before="0" w:after="0"/>
        <w:rPr>
          <w:lang w:val="en-US"/>
        </w:rPr>
      </w:pPr>
    </w:p>
    <w:p w14:paraId="5A505031" w14:textId="77777777" w:rsidR="00E427F5" w:rsidRDefault="00E427F5" w:rsidP="00CE11E5">
      <w:pPr>
        <w:spacing w:before="0" w:after="0"/>
        <w:rPr>
          <w:lang w:val="en-US"/>
        </w:rPr>
      </w:pPr>
    </w:p>
    <w:p w14:paraId="7ED44F3F" w14:textId="7738D500" w:rsidR="002E37AA" w:rsidRDefault="002E37AA" w:rsidP="00CE11E5">
      <w:pPr>
        <w:spacing w:before="0" w:after="0"/>
        <w:rPr>
          <w:lang w:val="en-US"/>
        </w:rPr>
      </w:pPr>
      <w:r w:rsidRPr="00CE11E5">
        <w:rPr>
          <w:lang w:val="en-US"/>
        </w:rPr>
        <w:t>CODES</w:t>
      </w:r>
    </w:p>
    <w:p w14:paraId="31F10D76" w14:textId="3BE4D2BF" w:rsidR="002E37AA" w:rsidRPr="00CE11E5" w:rsidRDefault="002E37AA" w:rsidP="00CE11E5">
      <w:pPr>
        <w:spacing w:before="0" w:after="0"/>
        <w:rPr>
          <w:lang w:val="en-US"/>
        </w:rPr>
      </w:pPr>
      <w:r w:rsidRPr="00CE11E5">
        <w:rPr>
          <w:lang w:val="en-US"/>
        </w:rPr>
        <w:t xml:space="preserve">In option J, if Qualifier is </w:t>
      </w:r>
      <w:r w:rsidRPr="00566CAE">
        <w:rPr>
          <w:b/>
          <w:bCs/>
          <w:lang w:val="en-US"/>
        </w:rPr>
        <w:t>NETT</w:t>
      </w:r>
      <w:r w:rsidRPr="00CE11E5">
        <w:rPr>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E37AA" w:rsidRPr="00CE11E5" w14:paraId="53A6453E" w14:textId="77777777" w:rsidTr="00E427F5">
        <w:trPr>
          <w:tblCellSpacing w:w="15" w:type="dxa"/>
        </w:trPr>
        <w:tc>
          <w:tcPr>
            <w:tcW w:w="641" w:type="pct"/>
            <w:shd w:val="clear" w:color="auto" w:fill="FFFFFF"/>
            <w:hideMark/>
          </w:tcPr>
          <w:p w14:paraId="079E3F2A" w14:textId="064E4EB1" w:rsidR="002E37AA" w:rsidRPr="00CE11E5" w:rsidRDefault="002E37AA" w:rsidP="00CE11E5">
            <w:pPr>
              <w:spacing w:before="0" w:after="0"/>
              <w:rPr>
                <w:lang w:val="en-US"/>
              </w:rPr>
            </w:pPr>
            <w:r w:rsidRPr="00CE11E5">
              <w:rPr>
                <w:lang w:val="en-US"/>
              </w:rPr>
              <w:t>CAPO</w:t>
            </w:r>
          </w:p>
        </w:tc>
        <w:tc>
          <w:tcPr>
            <w:tcW w:w="986" w:type="pct"/>
            <w:shd w:val="clear" w:color="auto" w:fill="FFFFFF"/>
            <w:hideMark/>
          </w:tcPr>
          <w:p w14:paraId="5CE9D2D2" w14:textId="47814C41" w:rsidR="002E37AA" w:rsidRPr="00CE11E5" w:rsidRDefault="002E37AA" w:rsidP="00CE11E5">
            <w:pPr>
              <w:spacing w:before="0" w:after="0"/>
              <w:rPr>
                <w:lang w:val="en-US"/>
              </w:rPr>
            </w:pPr>
            <w:r w:rsidRPr="00CE11E5">
              <w:rPr>
                <w:lang w:val="en-US"/>
              </w:rPr>
              <w:t>Capital Portion</w:t>
            </w:r>
          </w:p>
        </w:tc>
        <w:tc>
          <w:tcPr>
            <w:tcW w:w="3303" w:type="pct"/>
            <w:shd w:val="clear" w:color="auto" w:fill="FFFFFF"/>
            <w:hideMark/>
          </w:tcPr>
          <w:p w14:paraId="1149B4B5" w14:textId="1530AE8D" w:rsidR="002E37AA" w:rsidRPr="00CE11E5" w:rsidRDefault="002E37AA" w:rsidP="00CE11E5">
            <w:pPr>
              <w:spacing w:before="0" w:after="0"/>
              <w:rPr>
                <w:lang w:val="en-US"/>
              </w:rPr>
            </w:pPr>
            <w:r w:rsidRPr="00CE11E5">
              <w:rPr>
                <w:lang w:val="en-US"/>
              </w:rPr>
              <w:t>Rate relating to the underlying security for which capital is distributed.</w:t>
            </w:r>
          </w:p>
        </w:tc>
      </w:tr>
      <w:tr w:rsidR="002E37AA" w:rsidRPr="00CE11E5" w14:paraId="2F9D74DF" w14:textId="77777777" w:rsidTr="00E427F5">
        <w:trPr>
          <w:tblCellSpacing w:w="15" w:type="dxa"/>
        </w:trPr>
        <w:tc>
          <w:tcPr>
            <w:tcW w:w="641" w:type="pct"/>
            <w:shd w:val="clear" w:color="auto" w:fill="FFFFFF"/>
            <w:hideMark/>
          </w:tcPr>
          <w:p w14:paraId="2CBB2BEC" w14:textId="2C7877FD" w:rsidR="002E37AA" w:rsidRPr="00CE11E5" w:rsidRDefault="002E37AA" w:rsidP="00CE11E5">
            <w:pPr>
              <w:spacing w:before="0" w:after="0"/>
              <w:rPr>
                <w:lang w:val="en-US"/>
              </w:rPr>
            </w:pPr>
            <w:r w:rsidRPr="00CE11E5">
              <w:rPr>
                <w:lang w:val="en-US"/>
              </w:rPr>
              <w:t>CDFI</w:t>
            </w:r>
          </w:p>
        </w:tc>
        <w:tc>
          <w:tcPr>
            <w:tcW w:w="986" w:type="pct"/>
            <w:shd w:val="clear" w:color="auto" w:fill="FFFFFF"/>
            <w:hideMark/>
          </w:tcPr>
          <w:p w14:paraId="2390D2C1" w14:textId="1C9094C4" w:rsidR="002E37AA" w:rsidRPr="00CE11E5" w:rsidRDefault="002E37AA" w:rsidP="00CE11E5">
            <w:pPr>
              <w:spacing w:before="0" w:after="0"/>
              <w:rPr>
                <w:lang w:val="en-US"/>
              </w:rPr>
            </w:pPr>
            <w:r w:rsidRPr="00CE11E5">
              <w:rPr>
                <w:lang w:val="en-US"/>
              </w:rPr>
              <w:t>Foreign Income</w:t>
            </w:r>
          </w:p>
        </w:tc>
        <w:tc>
          <w:tcPr>
            <w:tcW w:w="3303" w:type="pct"/>
            <w:shd w:val="clear" w:color="auto" w:fill="FFFFFF"/>
            <w:hideMark/>
          </w:tcPr>
          <w:p w14:paraId="05F1FDAC" w14:textId="4E1AB218" w:rsidR="002E37AA" w:rsidRPr="00CE11E5" w:rsidRDefault="002E37AA" w:rsidP="00CE11E5">
            <w:pPr>
              <w:spacing w:before="0" w:after="0"/>
              <w:rPr>
                <w:lang w:val="en-US"/>
              </w:rPr>
            </w:pPr>
            <w:r w:rsidRPr="00CE11E5">
              <w:rPr>
                <w:lang w:val="en-US"/>
              </w:rPr>
              <w:t>Rate relating to a foreign income type such as conduit foreign income.</w:t>
            </w:r>
          </w:p>
        </w:tc>
      </w:tr>
      <w:tr w:rsidR="002E37AA" w:rsidRPr="00CE11E5" w14:paraId="6C8C24B9" w14:textId="77777777" w:rsidTr="00E427F5">
        <w:trPr>
          <w:tblCellSpacing w:w="15" w:type="dxa"/>
        </w:trPr>
        <w:tc>
          <w:tcPr>
            <w:tcW w:w="641" w:type="pct"/>
            <w:shd w:val="clear" w:color="auto" w:fill="FFFFFF"/>
            <w:hideMark/>
          </w:tcPr>
          <w:p w14:paraId="46994A21" w14:textId="69647CB2" w:rsidR="002E37AA" w:rsidRPr="00CE11E5" w:rsidRDefault="002E37AA" w:rsidP="00CE11E5">
            <w:pPr>
              <w:spacing w:before="0" w:after="0"/>
              <w:rPr>
                <w:lang w:val="en-US"/>
              </w:rPr>
            </w:pPr>
            <w:r w:rsidRPr="00CE11E5">
              <w:rPr>
                <w:lang w:val="en-US"/>
              </w:rPr>
              <w:t>FLFR</w:t>
            </w:r>
          </w:p>
        </w:tc>
        <w:tc>
          <w:tcPr>
            <w:tcW w:w="986" w:type="pct"/>
            <w:shd w:val="clear" w:color="auto" w:fill="FFFFFF"/>
            <w:hideMark/>
          </w:tcPr>
          <w:p w14:paraId="01BDB9E5" w14:textId="419FAF32" w:rsidR="002E37AA" w:rsidRPr="00CE11E5" w:rsidRDefault="002E37AA" w:rsidP="00CE11E5">
            <w:pPr>
              <w:spacing w:before="0" w:after="0"/>
              <w:rPr>
                <w:lang w:val="en-US"/>
              </w:rPr>
            </w:pPr>
            <w:r w:rsidRPr="00CE11E5">
              <w:rPr>
                <w:lang w:val="en-US"/>
              </w:rPr>
              <w:t>Fully Franked</w:t>
            </w:r>
          </w:p>
        </w:tc>
        <w:tc>
          <w:tcPr>
            <w:tcW w:w="3303" w:type="pct"/>
            <w:shd w:val="clear" w:color="auto" w:fill="FFFFFF"/>
            <w:hideMark/>
          </w:tcPr>
          <w:p w14:paraId="66913ADD" w14:textId="5F6CCCC0" w:rsidR="002E37AA" w:rsidRPr="00CE11E5" w:rsidRDefault="002E37AA" w:rsidP="00CE11E5">
            <w:pPr>
              <w:spacing w:before="0" w:after="0"/>
              <w:rPr>
                <w:lang w:val="en-US"/>
              </w:rPr>
            </w:pPr>
            <w:r w:rsidRPr="00CE11E5">
              <w:rPr>
                <w:lang w:val="en-US"/>
              </w:rPr>
              <w:t xml:space="preserve">Rate resulting from a fully </w:t>
            </w:r>
            <w:proofErr w:type="gramStart"/>
            <w:r w:rsidRPr="00CE11E5">
              <w:rPr>
                <w:lang w:val="en-US"/>
              </w:rPr>
              <w:t>franked</w:t>
            </w:r>
            <w:proofErr w:type="gramEnd"/>
            <w:r w:rsidRPr="00CE11E5">
              <w:rPr>
                <w:lang w:val="en-US"/>
              </w:rPr>
              <w:t xml:space="preserve"> dividend paid by a company; rate includes tax credit for companies that have made sufficient tax payments during fiscal period.</w:t>
            </w:r>
          </w:p>
        </w:tc>
      </w:tr>
      <w:tr w:rsidR="002E37AA" w:rsidRPr="00CE11E5" w14:paraId="104A4912" w14:textId="77777777" w:rsidTr="00E427F5">
        <w:trPr>
          <w:tblCellSpacing w:w="15" w:type="dxa"/>
        </w:trPr>
        <w:tc>
          <w:tcPr>
            <w:tcW w:w="641" w:type="pct"/>
            <w:shd w:val="clear" w:color="auto" w:fill="FFFFFF"/>
            <w:hideMark/>
          </w:tcPr>
          <w:p w14:paraId="5769C863" w14:textId="6820A943" w:rsidR="002E37AA" w:rsidRPr="00CE11E5" w:rsidRDefault="002E37AA" w:rsidP="00CE11E5">
            <w:pPr>
              <w:spacing w:before="0" w:after="0"/>
              <w:rPr>
                <w:lang w:val="en-US"/>
              </w:rPr>
            </w:pPr>
            <w:r w:rsidRPr="00CE11E5">
              <w:rPr>
                <w:lang w:val="en-US"/>
              </w:rPr>
              <w:t>INCO</w:t>
            </w:r>
          </w:p>
        </w:tc>
        <w:tc>
          <w:tcPr>
            <w:tcW w:w="986" w:type="pct"/>
            <w:shd w:val="clear" w:color="auto" w:fill="FFFFFF"/>
            <w:hideMark/>
          </w:tcPr>
          <w:p w14:paraId="10396F7C" w14:textId="57648934" w:rsidR="002E37AA" w:rsidRPr="00CE11E5" w:rsidRDefault="002E37AA" w:rsidP="00CE11E5">
            <w:pPr>
              <w:spacing w:before="0" w:after="0"/>
              <w:rPr>
                <w:lang w:val="en-US"/>
              </w:rPr>
            </w:pPr>
            <w:r w:rsidRPr="00CE11E5">
              <w:rPr>
                <w:lang w:val="en-US"/>
              </w:rPr>
              <w:t>Income Portion</w:t>
            </w:r>
          </w:p>
        </w:tc>
        <w:tc>
          <w:tcPr>
            <w:tcW w:w="3303" w:type="pct"/>
            <w:shd w:val="clear" w:color="auto" w:fill="FFFFFF"/>
            <w:hideMark/>
          </w:tcPr>
          <w:p w14:paraId="0676A2A5" w14:textId="61B1B76D" w:rsidR="002E37AA" w:rsidRPr="00CE11E5" w:rsidRDefault="002E37AA" w:rsidP="00CE11E5">
            <w:pPr>
              <w:spacing w:before="0" w:after="0"/>
              <w:rPr>
                <w:lang w:val="en-US"/>
              </w:rPr>
            </w:pPr>
            <w:r w:rsidRPr="00CE11E5">
              <w:rPr>
                <w:lang w:val="en-US"/>
              </w:rPr>
              <w:t>Rate relating to the underlying security for which income is distributed.</w:t>
            </w:r>
          </w:p>
        </w:tc>
      </w:tr>
      <w:tr w:rsidR="002E37AA" w:rsidRPr="00CE11E5" w14:paraId="0C672C2D" w14:textId="77777777" w:rsidTr="00E427F5">
        <w:trPr>
          <w:tblCellSpacing w:w="15" w:type="dxa"/>
        </w:trPr>
        <w:tc>
          <w:tcPr>
            <w:tcW w:w="641" w:type="pct"/>
            <w:shd w:val="clear" w:color="auto" w:fill="FFFFFF"/>
            <w:hideMark/>
          </w:tcPr>
          <w:p w14:paraId="0CE1E2B4" w14:textId="28512BFF" w:rsidR="002E37AA" w:rsidRPr="00CE11E5" w:rsidRDefault="002E37AA" w:rsidP="00CE11E5">
            <w:pPr>
              <w:spacing w:before="0" w:after="0"/>
              <w:rPr>
                <w:lang w:val="en-US"/>
              </w:rPr>
            </w:pPr>
            <w:r w:rsidRPr="00CE11E5">
              <w:rPr>
                <w:lang w:val="en-US"/>
              </w:rPr>
              <w:t>INTR</w:t>
            </w:r>
          </w:p>
        </w:tc>
        <w:tc>
          <w:tcPr>
            <w:tcW w:w="986" w:type="pct"/>
            <w:shd w:val="clear" w:color="auto" w:fill="FFFFFF"/>
            <w:hideMark/>
          </w:tcPr>
          <w:p w14:paraId="50C2B87B" w14:textId="36947567" w:rsidR="002E37AA" w:rsidRPr="00CE11E5" w:rsidRDefault="002E37AA" w:rsidP="00CE11E5">
            <w:pPr>
              <w:spacing w:before="0" w:after="0"/>
              <w:rPr>
                <w:lang w:val="en-US"/>
              </w:rPr>
            </w:pPr>
            <w:r w:rsidRPr="00CE11E5">
              <w:rPr>
                <w:lang w:val="en-US"/>
              </w:rPr>
              <w:t>Interest</w:t>
            </w:r>
          </w:p>
        </w:tc>
        <w:tc>
          <w:tcPr>
            <w:tcW w:w="3303" w:type="pct"/>
            <w:shd w:val="clear" w:color="auto" w:fill="FFFFFF"/>
            <w:hideMark/>
          </w:tcPr>
          <w:p w14:paraId="592C1D26" w14:textId="35CCE46A" w:rsidR="002E37AA" w:rsidRPr="00CE11E5" w:rsidRDefault="002E37AA" w:rsidP="00CE11E5">
            <w:pPr>
              <w:spacing w:before="0" w:after="0"/>
              <w:rPr>
                <w:lang w:val="en-US"/>
              </w:rPr>
            </w:pPr>
            <w:r w:rsidRPr="00CE11E5">
              <w:rPr>
                <w:lang w:val="en-US"/>
              </w:rPr>
              <w:t>Rate relating to the underlying security for which interest is paid.</w:t>
            </w:r>
          </w:p>
        </w:tc>
      </w:tr>
      <w:tr w:rsidR="00E427F5" w:rsidRPr="00CE11E5" w14:paraId="15A31660" w14:textId="77777777" w:rsidTr="00E427F5">
        <w:trPr>
          <w:tblCellSpacing w:w="15" w:type="dxa"/>
        </w:trPr>
        <w:tc>
          <w:tcPr>
            <w:tcW w:w="641" w:type="pct"/>
            <w:shd w:val="clear" w:color="auto" w:fill="BFBFBF" w:themeFill="background1" w:themeFillShade="BF"/>
          </w:tcPr>
          <w:p w14:paraId="05E6734D" w14:textId="6529F29E" w:rsidR="00E427F5" w:rsidRPr="00CE11E5" w:rsidRDefault="00E427F5" w:rsidP="00E427F5">
            <w:pPr>
              <w:spacing w:before="0" w:after="0"/>
              <w:rPr>
                <w:lang w:val="en-US"/>
              </w:rPr>
            </w:pPr>
            <w:r w:rsidRPr="00D25E49">
              <w:rPr>
                <w:b/>
                <w:bCs/>
                <w:color w:val="0000FF"/>
                <w:lang w:val="en-US"/>
              </w:rPr>
              <w:t>PRPO</w:t>
            </w:r>
          </w:p>
        </w:tc>
        <w:tc>
          <w:tcPr>
            <w:tcW w:w="986" w:type="pct"/>
            <w:shd w:val="clear" w:color="auto" w:fill="BFBFBF" w:themeFill="background1" w:themeFillShade="BF"/>
          </w:tcPr>
          <w:p w14:paraId="74E1F28A" w14:textId="154D8D43" w:rsidR="00E427F5" w:rsidRPr="00CE11E5" w:rsidRDefault="00E427F5" w:rsidP="00E427F5">
            <w:pPr>
              <w:spacing w:before="0" w:after="0"/>
              <w:rPr>
                <w:lang w:val="en-US"/>
              </w:rPr>
            </w:pPr>
            <w:r>
              <w:rPr>
                <w:b/>
                <w:bCs/>
                <w:color w:val="0000FF"/>
                <w:lang w:val="en-US"/>
              </w:rPr>
              <w:t>Premium Portion</w:t>
            </w:r>
          </w:p>
        </w:tc>
        <w:tc>
          <w:tcPr>
            <w:tcW w:w="3303" w:type="pct"/>
            <w:shd w:val="clear" w:color="auto" w:fill="BFBFBF" w:themeFill="background1" w:themeFillShade="BF"/>
          </w:tcPr>
          <w:p w14:paraId="1B22805C" w14:textId="5B311276" w:rsidR="00E427F5" w:rsidRPr="00CE11E5" w:rsidRDefault="00E427F5" w:rsidP="00E427F5">
            <w:pPr>
              <w:spacing w:before="0" w:after="0"/>
              <w:rPr>
                <w:lang w:val="en-US"/>
              </w:rPr>
            </w:pPr>
            <w:r w:rsidRPr="00A45651">
              <w:rPr>
                <w:b/>
                <w:bCs/>
                <w:color w:val="0000FF"/>
              </w:rPr>
              <w:t>Rate relating to the underlying security for which a premium is distributed.</w:t>
            </w:r>
          </w:p>
        </w:tc>
      </w:tr>
      <w:tr w:rsidR="00E427F5" w:rsidRPr="00CE11E5" w14:paraId="3A359624" w14:textId="77777777" w:rsidTr="00E427F5">
        <w:trPr>
          <w:tblCellSpacing w:w="15" w:type="dxa"/>
        </w:trPr>
        <w:tc>
          <w:tcPr>
            <w:tcW w:w="641" w:type="pct"/>
            <w:shd w:val="clear" w:color="auto" w:fill="FFFFFF"/>
            <w:hideMark/>
          </w:tcPr>
          <w:p w14:paraId="6D166701" w14:textId="19446357" w:rsidR="00E427F5" w:rsidRPr="00CE11E5" w:rsidRDefault="00E427F5" w:rsidP="00E427F5">
            <w:pPr>
              <w:spacing w:before="0" w:after="0"/>
              <w:rPr>
                <w:lang w:val="en-US"/>
              </w:rPr>
            </w:pPr>
            <w:r>
              <w:rPr>
                <w:lang w:val="en-US"/>
              </w:rPr>
              <w:t>…</w:t>
            </w:r>
          </w:p>
        </w:tc>
        <w:tc>
          <w:tcPr>
            <w:tcW w:w="986" w:type="pct"/>
            <w:shd w:val="clear" w:color="auto" w:fill="FFFFFF"/>
          </w:tcPr>
          <w:p w14:paraId="0F7A7519" w14:textId="77966BE8" w:rsidR="00E427F5" w:rsidRPr="00CE11E5" w:rsidRDefault="00E427F5" w:rsidP="00E427F5">
            <w:pPr>
              <w:spacing w:before="0" w:after="0"/>
              <w:rPr>
                <w:lang w:val="en-US"/>
              </w:rPr>
            </w:pPr>
          </w:p>
        </w:tc>
        <w:tc>
          <w:tcPr>
            <w:tcW w:w="3303" w:type="pct"/>
            <w:shd w:val="clear" w:color="auto" w:fill="FFFFFF"/>
          </w:tcPr>
          <w:p w14:paraId="67EAEA90" w14:textId="6FA3BCFF" w:rsidR="00E427F5" w:rsidRPr="00CE11E5" w:rsidRDefault="00E427F5" w:rsidP="00E427F5">
            <w:pPr>
              <w:spacing w:before="0" w:after="0"/>
              <w:rPr>
                <w:lang w:val="en-US"/>
              </w:rPr>
            </w:pPr>
          </w:p>
        </w:tc>
      </w:tr>
      <w:tr w:rsidR="00E427F5" w:rsidRPr="00CE11E5" w14:paraId="40A94A53" w14:textId="77777777" w:rsidTr="00E427F5">
        <w:trPr>
          <w:tblCellSpacing w:w="15" w:type="dxa"/>
        </w:trPr>
        <w:tc>
          <w:tcPr>
            <w:tcW w:w="641" w:type="pct"/>
            <w:shd w:val="clear" w:color="auto" w:fill="FFFFFF"/>
            <w:hideMark/>
          </w:tcPr>
          <w:p w14:paraId="2561C4BE" w14:textId="3F0E4A55" w:rsidR="00E427F5" w:rsidRPr="00CE11E5" w:rsidRDefault="00E427F5" w:rsidP="00E427F5">
            <w:pPr>
              <w:spacing w:before="0" w:after="0"/>
              <w:rPr>
                <w:lang w:val="en-US"/>
              </w:rPr>
            </w:pPr>
            <w:r w:rsidRPr="00CE11E5">
              <w:rPr>
                <w:lang w:val="en-US"/>
              </w:rPr>
              <w:t>UNFR</w:t>
            </w:r>
          </w:p>
        </w:tc>
        <w:tc>
          <w:tcPr>
            <w:tcW w:w="986" w:type="pct"/>
            <w:shd w:val="clear" w:color="auto" w:fill="FFFFFF"/>
            <w:hideMark/>
          </w:tcPr>
          <w:p w14:paraId="32C575C8" w14:textId="709A627F" w:rsidR="00E427F5" w:rsidRPr="00CE11E5" w:rsidRDefault="00E427F5" w:rsidP="00E427F5">
            <w:pPr>
              <w:spacing w:before="0" w:after="0"/>
              <w:rPr>
                <w:lang w:val="en-US"/>
              </w:rPr>
            </w:pPr>
            <w:r w:rsidRPr="00CE11E5">
              <w:rPr>
                <w:lang w:val="en-US"/>
              </w:rPr>
              <w:t>Unfranked</w:t>
            </w:r>
          </w:p>
        </w:tc>
        <w:tc>
          <w:tcPr>
            <w:tcW w:w="3303" w:type="pct"/>
            <w:shd w:val="clear" w:color="auto" w:fill="FFFFFF"/>
            <w:hideMark/>
          </w:tcPr>
          <w:p w14:paraId="5C443B71" w14:textId="0A4BB1BA" w:rsidR="00E427F5" w:rsidRPr="00CE11E5" w:rsidRDefault="00E427F5" w:rsidP="00E427F5">
            <w:pPr>
              <w:spacing w:before="0" w:after="0"/>
              <w:rPr>
                <w:lang w:val="en-US"/>
              </w:rPr>
            </w:pPr>
            <w:r w:rsidRPr="00CE11E5">
              <w:rPr>
                <w:lang w:val="en-US"/>
              </w:rPr>
              <w:t>Unfranked.</w:t>
            </w:r>
          </w:p>
        </w:tc>
      </w:tr>
    </w:tbl>
    <w:p w14:paraId="5D56D888" w14:textId="77777777" w:rsidR="002E37AA" w:rsidRDefault="002E37AA" w:rsidP="00AF341D">
      <w:pPr>
        <w:rPr>
          <w:b/>
        </w:rPr>
      </w:pPr>
    </w:p>
    <w:p w14:paraId="1059BD12" w14:textId="77777777" w:rsidR="00D25E49" w:rsidRDefault="00D25E49" w:rsidP="00AF341D">
      <w:pPr>
        <w:rPr>
          <w:b/>
        </w:rPr>
      </w:pPr>
    </w:p>
    <w:p w14:paraId="54D30696" w14:textId="77777777" w:rsidR="00D25E49" w:rsidRDefault="00D25E49" w:rsidP="00AF341D">
      <w:pPr>
        <w:rPr>
          <w:b/>
        </w:rPr>
      </w:pPr>
    </w:p>
    <w:p w14:paraId="404AD6E8" w14:textId="32590ED3" w:rsidR="00887F3D" w:rsidRDefault="00887F3D" w:rsidP="00AF341D">
      <w:pPr>
        <w:rPr>
          <w:b/>
        </w:rPr>
      </w:pPr>
      <w:r>
        <w:rPr>
          <w:b/>
        </w:rPr>
        <w:lastRenderedPageBreak/>
        <w:t xml:space="preserve">F. In MT564, in sequence </w:t>
      </w:r>
      <w:r w:rsidR="00F765CF">
        <w:rPr>
          <w:b/>
        </w:rPr>
        <w:t xml:space="preserve">E2, </w:t>
      </w:r>
      <w:r w:rsidR="006B2C9C">
        <w:rPr>
          <w:b/>
        </w:rPr>
        <w:t>add new Rate Type Code “PRPO” to format option J in field :92a: Rate for qualifiers GRSS and NETT</w:t>
      </w:r>
      <w:r w:rsidR="00720150">
        <w:rPr>
          <w:b/>
        </w:rPr>
        <w:t xml:space="preserve">, as </w:t>
      </w:r>
      <w:r w:rsidR="00B626FF">
        <w:rPr>
          <w:b/>
        </w:rPr>
        <w:t xml:space="preserve">described and </w:t>
      </w:r>
      <w:r w:rsidR="00720150">
        <w:rPr>
          <w:b/>
        </w:rPr>
        <w:t>illustrated below:</w:t>
      </w:r>
    </w:p>
    <w:p w14:paraId="7A65CD6B" w14:textId="77777777" w:rsidR="00A4685B" w:rsidRPr="00D25E49" w:rsidRDefault="00A4685B" w:rsidP="00A4685B">
      <w:pPr>
        <w:spacing w:before="0" w:after="0"/>
        <w:rPr>
          <w:lang w:val="en-US"/>
        </w:rPr>
      </w:pPr>
      <w:r w:rsidRPr="00D25E49">
        <w:rPr>
          <w:lang w:val="en-US"/>
        </w:rPr>
        <w:t>CODES</w:t>
      </w:r>
    </w:p>
    <w:p w14:paraId="75DA8B72" w14:textId="11B59C94" w:rsidR="00A4685B" w:rsidRPr="00D25E49" w:rsidRDefault="00A4685B" w:rsidP="00A4685B">
      <w:pPr>
        <w:spacing w:before="0" w:after="0"/>
        <w:rPr>
          <w:lang w:val="en-US"/>
        </w:rPr>
      </w:pPr>
      <w:r w:rsidRPr="00D25E49">
        <w:rPr>
          <w:lang w:val="en-US"/>
        </w:rPr>
        <w:t xml:space="preserve">In option J, if Qualifier is </w:t>
      </w:r>
      <w:r w:rsidRPr="00D25E49">
        <w:rPr>
          <w:b/>
          <w:bCs/>
          <w:lang w:val="en-US"/>
        </w:rPr>
        <w:t>GRSS</w:t>
      </w:r>
      <w:r w:rsidRPr="00D25E49">
        <w:rPr>
          <w:lang w:val="en-US"/>
        </w:rPr>
        <w:t xml:space="preserve"> and Data Source Scheme is not present, Rate Type Code must contain one of the following codes (Error code(s): K92):</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A4685B" w:rsidRPr="00D25E49" w14:paraId="7EA997F5" w14:textId="77777777" w:rsidTr="008B495E">
        <w:trPr>
          <w:tblCellSpacing w:w="15" w:type="dxa"/>
        </w:trPr>
        <w:tc>
          <w:tcPr>
            <w:tcW w:w="641" w:type="pct"/>
            <w:shd w:val="clear" w:color="auto" w:fill="FFFFFF"/>
            <w:hideMark/>
          </w:tcPr>
          <w:p w14:paraId="5C247D76" w14:textId="77777777" w:rsidR="00A4685B" w:rsidRPr="00D25E49" w:rsidRDefault="00A4685B" w:rsidP="008B495E">
            <w:pPr>
              <w:spacing w:before="0" w:after="0"/>
              <w:rPr>
                <w:lang w:val="en-US"/>
              </w:rPr>
            </w:pPr>
            <w:r w:rsidRPr="00D25E49">
              <w:rPr>
                <w:lang w:val="en-US"/>
              </w:rPr>
              <w:t>CAPO</w:t>
            </w:r>
          </w:p>
        </w:tc>
        <w:tc>
          <w:tcPr>
            <w:tcW w:w="986" w:type="pct"/>
            <w:shd w:val="clear" w:color="auto" w:fill="FFFFFF"/>
            <w:hideMark/>
          </w:tcPr>
          <w:p w14:paraId="7EEE0B2E" w14:textId="77777777" w:rsidR="00A4685B" w:rsidRPr="00D25E49" w:rsidRDefault="00A4685B" w:rsidP="008B495E">
            <w:pPr>
              <w:spacing w:before="0" w:after="0"/>
              <w:rPr>
                <w:lang w:val="en-US"/>
              </w:rPr>
            </w:pPr>
            <w:r w:rsidRPr="00D25E49">
              <w:rPr>
                <w:lang w:val="en-US"/>
              </w:rPr>
              <w:t>Capital Portion</w:t>
            </w:r>
          </w:p>
        </w:tc>
        <w:tc>
          <w:tcPr>
            <w:tcW w:w="3303" w:type="pct"/>
            <w:shd w:val="clear" w:color="auto" w:fill="FFFFFF"/>
            <w:hideMark/>
          </w:tcPr>
          <w:p w14:paraId="0D2FD275" w14:textId="77777777" w:rsidR="00A4685B" w:rsidRPr="00D25E49" w:rsidRDefault="00A4685B" w:rsidP="008B495E">
            <w:pPr>
              <w:spacing w:before="0" w:after="0"/>
              <w:rPr>
                <w:lang w:val="en-US"/>
              </w:rPr>
            </w:pPr>
            <w:r w:rsidRPr="00D25E49">
              <w:rPr>
                <w:lang w:val="en-US"/>
              </w:rPr>
              <w:t>Rate relating to the underlying security for which capital is distributed.</w:t>
            </w:r>
          </w:p>
        </w:tc>
      </w:tr>
      <w:tr w:rsidR="00A4685B" w:rsidRPr="00D25E49" w14:paraId="15D969F5" w14:textId="77777777" w:rsidTr="008B495E">
        <w:trPr>
          <w:tblCellSpacing w:w="15" w:type="dxa"/>
        </w:trPr>
        <w:tc>
          <w:tcPr>
            <w:tcW w:w="641" w:type="pct"/>
            <w:shd w:val="clear" w:color="auto" w:fill="FFFFFF"/>
            <w:hideMark/>
          </w:tcPr>
          <w:p w14:paraId="4B37A0D1" w14:textId="77777777" w:rsidR="00A4685B" w:rsidRPr="00D25E49" w:rsidRDefault="00A4685B" w:rsidP="008B495E">
            <w:pPr>
              <w:spacing w:before="0" w:after="0"/>
              <w:rPr>
                <w:lang w:val="en-US"/>
              </w:rPr>
            </w:pPr>
            <w:r w:rsidRPr="00D25E49">
              <w:rPr>
                <w:lang w:val="en-US"/>
              </w:rPr>
              <w:t>CDFI</w:t>
            </w:r>
          </w:p>
        </w:tc>
        <w:tc>
          <w:tcPr>
            <w:tcW w:w="986" w:type="pct"/>
            <w:shd w:val="clear" w:color="auto" w:fill="FFFFFF"/>
            <w:hideMark/>
          </w:tcPr>
          <w:p w14:paraId="302153DC" w14:textId="77777777" w:rsidR="00A4685B" w:rsidRPr="00D25E49" w:rsidRDefault="00A4685B" w:rsidP="008B495E">
            <w:pPr>
              <w:spacing w:before="0" w:after="0"/>
              <w:rPr>
                <w:lang w:val="en-US"/>
              </w:rPr>
            </w:pPr>
            <w:r w:rsidRPr="00D25E49">
              <w:rPr>
                <w:lang w:val="en-US"/>
              </w:rPr>
              <w:t>Foreign Income</w:t>
            </w:r>
          </w:p>
        </w:tc>
        <w:tc>
          <w:tcPr>
            <w:tcW w:w="3303" w:type="pct"/>
            <w:shd w:val="clear" w:color="auto" w:fill="FFFFFF"/>
            <w:hideMark/>
          </w:tcPr>
          <w:p w14:paraId="099AE1E9" w14:textId="77777777" w:rsidR="00A4685B" w:rsidRPr="00D25E49" w:rsidRDefault="00A4685B" w:rsidP="008B495E">
            <w:pPr>
              <w:spacing w:before="0" w:after="0"/>
              <w:rPr>
                <w:lang w:val="en-US"/>
              </w:rPr>
            </w:pPr>
            <w:r w:rsidRPr="00D25E49">
              <w:rPr>
                <w:lang w:val="en-US"/>
              </w:rPr>
              <w:t>Rate relating to a foreign income type such as conduit foreign income.</w:t>
            </w:r>
          </w:p>
        </w:tc>
      </w:tr>
      <w:tr w:rsidR="00A4685B" w:rsidRPr="00D25E49" w14:paraId="6637BF11" w14:textId="77777777" w:rsidTr="008B495E">
        <w:trPr>
          <w:tblCellSpacing w:w="15" w:type="dxa"/>
        </w:trPr>
        <w:tc>
          <w:tcPr>
            <w:tcW w:w="641" w:type="pct"/>
            <w:shd w:val="clear" w:color="auto" w:fill="FFFFFF"/>
            <w:hideMark/>
          </w:tcPr>
          <w:p w14:paraId="50C2AC54" w14:textId="77777777" w:rsidR="00A4685B" w:rsidRPr="00D25E49" w:rsidRDefault="00A4685B" w:rsidP="008B495E">
            <w:pPr>
              <w:spacing w:before="0" w:after="0"/>
              <w:rPr>
                <w:lang w:val="en-US"/>
              </w:rPr>
            </w:pPr>
            <w:r w:rsidRPr="00D25E49">
              <w:rPr>
                <w:lang w:val="en-US"/>
              </w:rPr>
              <w:t>FLFR</w:t>
            </w:r>
          </w:p>
        </w:tc>
        <w:tc>
          <w:tcPr>
            <w:tcW w:w="986" w:type="pct"/>
            <w:shd w:val="clear" w:color="auto" w:fill="FFFFFF"/>
            <w:hideMark/>
          </w:tcPr>
          <w:p w14:paraId="5759E190" w14:textId="77777777" w:rsidR="00A4685B" w:rsidRPr="00D25E49" w:rsidRDefault="00A4685B" w:rsidP="008B495E">
            <w:pPr>
              <w:spacing w:before="0" w:after="0"/>
              <w:rPr>
                <w:lang w:val="en-US"/>
              </w:rPr>
            </w:pPr>
            <w:r w:rsidRPr="00D25E49">
              <w:rPr>
                <w:lang w:val="en-US"/>
              </w:rPr>
              <w:t>Fully Franked</w:t>
            </w:r>
          </w:p>
        </w:tc>
        <w:tc>
          <w:tcPr>
            <w:tcW w:w="3303" w:type="pct"/>
            <w:shd w:val="clear" w:color="auto" w:fill="FFFFFF"/>
            <w:hideMark/>
          </w:tcPr>
          <w:p w14:paraId="2E2F435B" w14:textId="77777777" w:rsidR="00A4685B" w:rsidRPr="00D25E49" w:rsidRDefault="00A4685B" w:rsidP="008B495E">
            <w:pPr>
              <w:spacing w:before="0" w:after="0"/>
              <w:rPr>
                <w:lang w:val="en-US"/>
              </w:rPr>
            </w:pPr>
            <w:r w:rsidRPr="00D25E49">
              <w:rPr>
                <w:lang w:val="en-US"/>
              </w:rPr>
              <w:t xml:space="preserve">Rate resulting from a fully </w:t>
            </w:r>
            <w:proofErr w:type="gramStart"/>
            <w:r w:rsidRPr="00D25E49">
              <w:rPr>
                <w:lang w:val="en-US"/>
              </w:rPr>
              <w:t>franked</w:t>
            </w:r>
            <w:proofErr w:type="gramEnd"/>
            <w:r w:rsidRPr="00D25E49">
              <w:rPr>
                <w:lang w:val="en-US"/>
              </w:rPr>
              <w:t xml:space="preserve"> dividend paid by a company; rate includes tax credit for companies that have made sufficient tax payments during fiscal period.</w:t>
            </w:r>
          </w:p>
        </w:tc>
      </w:tr>
      <w:tr w:rsidR="00A4685B" w:rsidRPr="00D25E49" w14:paraId="573FF6E4" w14:textId="77777777" w:rsidTr="008B495E">
        <w:trPr>
          <w:tblCellSpacing w:w="15" w:type="dxa"/>
        </w:trPr>
        <w:tc>
          <w:tcPr>
            <w:tcW w:w="641" w:type="pct"/>
            <w:shd w:val="clear" w:color="auto" w:fill="FFFFFF"/>
            <w:hideMark/>
          </w:tcPr>
          <w:p w14:paraId="03A9D42F" w14:textId="77777777" w:rsidR="00A4685B" w:rsidRPr="00D25E49" w:rsidRDefault="00A4685B" w:rsidP="008B495E">
            <w:pPr>
              <w:spacing w:before="0" w:after="0"/>
              <w:rPr>
                <w:lang w:val="en-US"/>
              </w:rPr>
            </w:pPr>
            <w:r w:rsidRPr="00D25E49">
              <w:rPr>
                <w:lang w:val="en-US"/>
              </w:rPr>
              <w:t>FUPU</w:t>
            </w:r>
          </w:p>
        </w:tc>
        <w:tc>
          <w:tcPr>
            <w:tcW w:w="986" w:type="pct"/>
            <w:shd w:val="clear" w:color="auto" w:fill="FFFFFF"/>
            <w:hideMark/>
          </w:tcPr>
          <w:p w14:paraId="253DBCDB" w14:textId="77777777" w:rsidR="00A4685B" w:rsidRPr="00D25E49" w:rsidRDefault="00A4685B" w:rsidP="008B495E">
            <w:pPr>
              <w:spacing w:before="0" w:after="0"/>
              <w:rPr>
                <w:lang w:val="en-US"/>
              </w:rPr>
            </w:pPr>
            <w:r w:rsidRPr="00D25E49">
              <w:rPr>
                <w:lang w:val="en-US"/>
              </w:rPr>
              <w:t>Full Period Units Income Portion</w:t>
            </w:r>
          </w:p>
        </w:tc>
        <w:tc>
          <w:tcPr>
            <w:tcW w:w="3303" w:type="pct"/>
            <w:shd w:val="clear" w:color="auto" w:fill="FFFFFF"/>
            <w:hideMark/>
          </w:tcPr>
          <w:p w14:paraId="4C82F6B9" w14:textId="77777777" w:rsidR="00A4685B" w:rsidRPr="00D25E49" w:rsidRDefault="00A4685B" w:rsidP="008B495E">
            <w:pPr>
              <w:spacing w:before="0" w:after="0"/>
              <w:rPr>
                <w:lang w:val="en-US"/>
              </w:rPr>
            </w:pPr>
            <w:r w:rsidRPr="00D25E49">
              <w:rPr>
                <w:lang w:val="en-US"/>
              </w:rPr>
              <w:t xml:space="preserve">Distribution rate relating to the </w:t>
            </w:r>
            <w:proofErr w:type="gramStart"/>
            <w:r w:rsidRPr="00D25E49">
              <w:rPr>
                <w:lang w:val="en-US"/>
              </w:rPr>
              <w:t>full period</w:t>
            </w:r>
            <w:proofErr w:type="gramEnd"/>
            <w:r w:rsidRPr="00D25E49">
              <w:rPr>
                <w:lang w:val="en-US"/>
              </w:rPr>
              <w:t xml:space="preserve"> units, for example Group I units in UK.</w:t>
            </w:r>
          </w:p>
        </w:tc>
      </w:tr>
      <w:tr w:rsidR="00A4685B" w:rsidRPr="00D25E49" w14:paraId="62058C46" w14:textId="77777777" w:rsidTr="008B495E">
        <w:trPr>
          <w:tblCellSpacing w:w="15" w:type="dxa"/>
        </w:trPr>
        <w:tc>
          <w:tcPr>
            <w:tcW w:w="641" w:type="pct"/>
            <w:shd w:val="clear" w:color="auto" w:fill="FFFFFF"/>
            <w:hideMark/>
          </w:tcPr>
          <w:p w14:paraId="4BEF60F2" w14:textId="77777777" w:rsidR="00A4685B" w:rsidRPr="00D25E49" w:rsidRDefault="00A4685B" w:rsidP="008B495E">
            <w:pPr>
              <w:spacing w:before="0" w:after="0"/>
              <w:rPr>
                <w:lang w:val="en-US"/>
              </w:rPr>
            </w:pPr>
            <w:r w:rsidRPr="00D25E49">
              <w:rPr>
                <w:lang w:val="en-US"/>
              </w:rPr>
              <w:t>INCO</w:t>
            </w:r>
          </w:p>
        </w:tc>
        <w:tc>
          <w:tcPr>
            <w:tcW w:w="986" w:type="pct"/>
            <w:shd w:val="clear" w:color="auto" w:fill="FFFFFF"/>
            <w:hideMark/>
          </w:tcPr>
          <w:p w14:paraId="3966EEC5" w14:textId="77777777" w:rsidR="00A4685B" w:rsidRPr="00D25E49" w:rsidRDefault="00A4685B" w:rsidP="008B495E">
            <w:pPr>
              <w:spacing w:before="0" w:after="0"/>
              <w:rPr>
                <w:lang w:val="en-US"/>
              </w:rPr>
            </w:pPr>
            <w:r w:rsidRPr="00D25E49">
              <w:rPr>
                <w:lang w:val="en-US"/>
              </w:rPr>
              <w:t>Income Portion</w:t>
            </w:r>
          </w:p>
        </w:tc>
        <w:tc>
          <w:tcPr>
            <w:tcW w:w="3303" w:type="pct"/>
            <w:shd w:val="clear" w:color="auto" w:fill="FFFFFF"/>
            <w:hideMark/>
          </w:tcPr>
          <w:p w14:paraId="3CE2C0A7" w14:textId="77777777" w:rsidR="00A4685B" w:rsidRPr="00D25E49" w:rsidRDefault="00A4685B" w:rsidP="008B495E">
            <w:pPr>
              <w:spacing w:before="0" w:after="0"/>
              <w:rPr>
                <w:lang w:val="en-US"/>
              </w:rPr>
            </w:pPr>
            <w:r w:rsidRPr="00D25E49">
              <w:rPr>
                <w:lang w:val="en-US"/>
              </w:rPr>
              <w:t>Rate relating to the underlying security for which income is distributed.</w:t>
            </w:r>
          </w:p>
        </w:tc>
      </w:tr>
      <w:tr w:rsidR="00A4685B" w:rsidRPr="00D25E49" w14:paraId="6E1D8159" w14:textId="77777777" w:rsidTr="008B495E">
        <w:trPr>
          <w:tblCellSpacing w:w="15" w:type="dxa"/>
        </w:trPr>
        <w:tc>
          <w:tcPr>
            <w:tcW w:w="641" w:type="pct"/>
            <w:shd w:val="clear" w:color="auto" w:fill="FFFFFF"/>
            <w:hideMark/>
          </w:tcPr>
          <w:p w14:paraId="09E34FD2" w14:textId="77777777" w:rsidR="00A4685B" w:rsidRPr="00D25E49" w:rsidRDefault="00A4685B" w:rsidP="008B495E">
            <w:pPr>
              <w:spacing w:before="0" w:after="0"/>
              <w:rPr>
                <w:lang w:val="en-US"/>
              </w:rPr>
            </w:pPr>
            <w:r w:rsidRPr="00D25E49">
              <w:rPr>
                <w:lang w:val="en-US"/>
              </w:rPr>
              <w:t>INTR</w:t>
            </w:r>
          </w:p>
        </w:tc>
        <w:tc>
          <w:tcPr>
            <w:tcW w:w="986" w:type="pct"/>
            <w:shd w:val="clear" w:color="auto" w:fill="FFFFFF"/>
            <w:hideMark/>
          </w:tcPr>
          <w:p w14:paraId="7079DE76" w14:textId="77777777" w:rsidR="00A4685B" w:rsidRPr="00D25E49" w:rsidRDefault="00A4685B" w:rsidP="008B495E">
            <w:pPr>
              <w:spacing w:before="0" w:after="0"/>
              <w:rPr>
                <w:lang w:val="en-US"/>
              </w:rPr>
            </w:pPr>
            <w:r w:rsidRPr="00D25E49">
              <w:rPr>
                <w:lang w:val="en-US"/>
              </w:rPr>
              <w:t>Interest</w:t>
            </w:r>
          </w:p>
        </w:tc>
        <w:tc>
          <w:tcPr>
            <w:tcW w:w="3303" w:type="pct"/>
            <w:shd w:val="clear" w:color="auto" w:fill="FFFFFF"/>
            <w:hideMark/>
          </w:tcPr>
          <w:p w14:paraId="0E585765" w14:textId="77777777" w:rsidR="00A4685B" w:rsidRPr="00D25E49" w:rsidRDefault="00A4685B" w:rsidP="008B495E">
            <w:pPr>
              <w:spacing w:before="0" w:after="0"/>
              <w:rPr>
                <w:lang w:val="en-US"/>
              </w:rPr>
            </w:pPr>
            <w:r w:rsidRPr="00D25E49">
              <w:rPr>
                <w:lang w:val="en-US"/>
              </w:rPr>
              <w:t>Rate relating to the underlying security for which interest is paid.</w:t>
            </w:r>
          </w:p>
        </w:tc>
      </w:tr>
      <w:tr w:rsidR="00A4685B" w:rsidRPr="00D25E49" w14:paraId="160B6B29" w14:textId="77777777" w:rsidTr="008B495E">
        <w:trPr>
          <w:tblCellSpacing w:w="15" w:type="dxa"/>
        </w:trPr>
        <w:tc>
          <w:tcPr>
            <w:tcW w:w="641" w:type="pct"/>
            <w:shd w:val="clear" w:color="auto" w:fill="FFFFFF"/>
            <w:hideMark/>
          </w:tcPr>
          <w:p w14:paraId="7CF8345B" w14:textId="77777777" w:rsidR="00A4685B" w:rsidRPr="00D25E49" w:rsidRDefault="00A4685B" w:rsidP="008B495E">
            <w:pPr>
              <w:spacing w:before="0" w:after="0"/>
              <w:rPr>
                <w:lang w:val="en-US"/>
              </w:rPr>
            </w:pPr>
            <w:r w:rsidRPr="00D25E49">
              <w:rPr>
                <w:lang w:val="en-US"/>
              </w:rPr>
              <w:t>LTCG</w:t>
            </w:r>
          </w:p>
        </w:tc>
        <w:tc>
          <w:tcPr>
            <w:tcW w:w="986" w:type="pct"/>
            <w:shd w:val="clear" w:color="auto" w:fill="FFFFFF"/>
            <w:hideMark/>
          </w:tcPr>
          <w:p w14:paraId="58FD7F2B" w14:textId="77777777" w:rsidR="00A4685B" w:rsidRPr="00D25E49" w:rsidRDefault="00A4685B" w:rsidP="008B495E">
            <w:pPr>
              <w:spacing w:before="0" w:after="0"/>
              <w:rPr>
                <w:lang w:val="en-US"/>
              </w:rPr>
            </w:pPr>
            <w:r w:rsidRPr="00D25E49">
              <w:rPr>
                <w:lang w:val="en-US"/>
              </w:rPr>
              <w:t>Long Term Capital Gain</w:t>
            </w:r>
          </w:p>
        </w:tc>
        <w:tc>
          <w:tcPr>
            <w:tcW w:w="3303" w:type="pct"/>
            <w:shd w:val="clear" w:color="auto" w:fill="FFFFFF"/>
            <w:hideMark/>
          </w:tcPr>
          <w:p w14:paraId="1004750F" w14:textId="77777777" w:rsidR="00A4685B" w:rsidRPr="00D25E49" w:rsidRDefault="00A4685B" w:rsidP="008B495E">
            <w:pPr>
              <w:spacing w:before="0" w:after="0"/>
              <w:rPr>
                <w:lang w:val="en-US"/>
              </w:rPr>
            </w:pPr>
            <w:r w:rsidRPr="00D25E49">
              <w:rPr>
                <w:lang w:val="en-US"/>
              </w:rPr>
              <w:t>Long term capital gain.</w:t>
            </w:r>
          </w:p>
        </w:tc>
      </w:tr>
      <w:tr w:rsidR="00A4685B" w:rsidRPr="00D25E49" w14:paraId="5FEFE003" w14:textId="77777777" w:rsidTr="008B495E">
        <w:trPr>
          <w:tblCellSpacing w:w="15" w:type="dxa"/>
        </w:trPr>
        <w:tc>
          <w:tcPr>
            <w:tcW w:w="641" w:type="pct"/>
            <w:shd w:val="clear" w:color="auto" w:fill="FFFFFF"/>
            <w:hideMark/>
          </w:tcPr>
          <w:p w14:paraId="4F1ACBE6" w14:textId="77777777" w:rsidR="00A4685B" w:rsidRPr="00D25E49" w:rsidRDefault="00A4685B" w:rsidP="008B495E">
            <w:pPr>
              <w:spacing w:before="0" w:after="0"/>
              <w:rPr>
                <w:lang w:val="en-US"/>
              </w:rPr>
            </w:pPr>
            <w:r w:rsidRPr="00D25E49">
              <w:rPr>
                <w:lang w:val="en-US"/>
              </w:rPr>
              <w:t>PAPU</w:t>
            </w:r>
          </w:p>
        </w:tc>
        <w:tc>
          <w:tcPr>
            <w:tcW w:w="986" w:type="pct"/>
            <w:shd w:val="clear" w:color="auto" w:fill="FFFFFF"/>
            <w:hideMark/>
          </w:tcPr>
          <w:p w14:paraId="520D25BF" w14:textId="77777777" w:rsidR="00A4685B" w:rsidRPr="00D25E49" w:rsidRDefault="00A4685B" w:rsidP="008B495E">
            <w:pPr>
              <w:spacing w:before="0" w:after="0"/>
              <w:rPr>
                <w:lang w:val="en-US"/>
              </w:rPr>
            </w:pPr>
            <w:r w:rsidRPr="00D25E49">
              <w:rPr>
                <w:lang w:val="en-US"/>
              </w:rPr>
              <w:t>Part Way Period Units Income Portion</w:t>
            </w:r>
          </w:p>
        </w:tc>
        <w:tc>
          <w:tcPr>
            <w:tcW w:w="3303" w:type="pct"/>
            <w:shd w:val="clear" w:color="auto" w:fill="FFFFFF"/>
            <w:hideMark/>
          </w:tcPr>
          <w:p w14:paraId="5D6DFF81" w14:textId="77777777" w:rsidR="00A4685B" w:rsidRPr="00D25E49" w:rsidRDefault="00A4685B" w:rsidP="008B495E">
            <w:pPr>
              <w:spacing w:before="0" w:after="0"/>
              <w:rPr>
                <w:lang w:val="en-US"/>
              </w:rPr>
            </w:pPr>
            <w:r w:rsidRPr="00D25E49">
              <w:rPr>
                <w:lang w:val="en-US"/>
              </w:rPr>
              <w:t>Distribution rate relating to the part way period units, for example Group II units in UK.</w:t>
            </w:r>
          </w:p>
        </w:tc>
      </w:tr>
      <w:tr w:rsidR="00A4685B" w:rsidRPr="00D25E49" w14:paraId="52FE9E34" w14:textId="77777777" w:rsidTr="008B495E">
        <w:trPr>
          <w:tblCellSpacing w:w="15" w:type="dxa"/>
        </w:trPr>
        <w:tc>
          <w:tcPr>
            <w:tcW w:w="641" w:type="pct"/>
            <w:shd w:val="clear" w:color="auto" w:fill="BFBFBF" w:themeFill="background1" w:themeFillShade="BF"/>
            <w:hideMark/>
          </w:tcPr>
          <w:p w14:paraId="1071BF5D" w14:textId="77777777" w:rsidR="00A4685B" w:rsidRPr="00D25E49" w:rsidRDefault="00A4685B" w:rsidP="008B495E">
            <w:pPr>
              <w:spacing w:before="0" w:after="0"/>
              <w:rPr>
                <w:b/>
                <w:bCs/>
                <w:color w:val="0000FF"/>
                <w:lang w:val="en-US"/>
              </w:rPr>
            </w:pPr>
            <w:r w:rsidRPr="00D25E49">
              <w:rPr>
                <w:b/>
                <w:bCs/>
                <w:color w:val="0000FF"/>
                <w:lang w:val="en-US"/>
              </w:rPr>
              <w:t>PRPO</w:t>
            </w:r>
          </w:p>
        </w:tc>
        <w:tc>
          <w:tcPr>
            <w:tcW w:w="986" w:type="pct"/>
            <w:shd w:val="clear" w:color="auto" w:fill="BFBFBF" w:themeFill="background1" w:themeFillShade="BF"/>
            <w:hideMark/>
          </w:tcPr>
          <w:p w14:paraId="76C71851" w14:textId="77777777" w:rsidR="00A4685B" w:rsidRPr="00D25E49" w:rsidRDefault="00A4685B" w:rsidP="008B495E">
            <w:pPr>
              <w:spacing w:before="0" w:after="0"/>
              <w:rPr>
                <w:b/>
                <w:bCs/>
                <w:color w:val="0000FF"/>
                <w:lang w:val="en-US"/>
              </w:rPr>
            </w:pPr>
            <w:r>
              <w:rPr>
                <w:b/>
                <w:bCs/>
                <w:color w:val="0000FF"/>
                <w:lang w:val="en-US"/>
              </w:rPr>
              <w:t>Premium Portion</w:t>
            </w:r>
          </w:p>
        </w:tc>
        <w:tc>
          <w:tcPr>
            <w:tcW w:w="3303" w:type="pct"/>
            <w:shd w:val="clear" w:color="auto" w:fill="BFBFBF" w:themeFill="background1" w:themeFillShade="BF"/>
            <w:hideMark/>
          </w:tcPr>
          <w:p w14:paraId="4EFCCAD8" w14:textId="77777777" w:rsidR="00A4685B" w:rsidRPr="00A45651" w:rsidRDefault="00A4685B" w:rsidP="008B495E">
            <w:pPr>
              <w:spacing w:before="0" w:after="0"/>
              <w:rPr>
                <w:b/>
                <w:bCs/>
                <w:color w:val="0000FF"/>
                <w:lang w:val="en-US"/>
              </w:rPr>
            </w:pPr>
            <w:r w:rsidRPr="00A45651">
              <w:rPr>
                <w:b/>
                <w:bCs/>
                <w:color w:val="0000FF"/>
              </w:rPr>
              <w:t>Rate relating to the underlying security for which a premium is distributed.</w:t>
            </w:r>
          </w:p>
        </w:tc>
      </w:tr>
      <w:tr w:rsidR="00A4685B" w:rsidRPr="00D25E49" w14:paraId="0451D163" w14:textId="77777777" w:rsidTr="008B495E">
        <w:trPr>
          <w:tblCellSpacing w:w="15" w:type="dxa"/>
        </w:trPr>
        <w:tc>
          <w:tcPr>
            <w:tcW w:w="641" w:type="pct"/>
            <w:shd w:val="clear" w:color="auto" w:fill="FFFFFF"/>
            <w:hideMark/>
          </w:tcPr>
          <w:p w14:paraId="0D0813A6" w14:textId="77777777" w:rsidR="00A4685B" w:rsidRPr="00D25E49" w:rsidRDefault="00A4685B" w:rsidP="008B495E">
            <w:pPr>
              <w:spacing w:before="0" w:after="0"/>
              <w:rPr>
                <w:lang w:val="en-US"/>
              </w:rPr>
            </w:pPr>
            <w:r>
              <w:rPr>
                <w:lang w:val="en-US"/>
              </w:rPr>
              <w:t>…</w:t>
            </w:r>
          </w:p>
        </w:tc>
        <w:tc>
          <w:tcPr>
            <w:tcW w:w="986" w:type="pct"/>
            <w:shd w:val="clear" w:color="auto" w:fill="FFFFFF"/>
            <w:hideMark/>
          </w:tcPr>
          <w:p w14:paraId="09E68A38" w14:textId="77777777" w:rsidR="00A4685B" w:rsidRPr="00D25E49" w:rsidRDefault="00A4685B" w:rsidP="008B495E">
            <w:pPr>
              <w:spacing w:before="0" w:after="0"/>
              <w:rPr>
                <w:lang w:val="en-US"/>
              </w:rPr>
            </w:pPr>
          </w:p>
        </w:tc>
        <w:tc>
          <w:tcPr>
            <w:tcW w:w="3303" w:type="pct"/>
            <w:shd w:val="clear" w:color="auto" w:fill="FFFFFF"/>
            <w:hideMark/>
          </w:tcPr>
          <w:p w14:paraId="6C5141AF" w14:textId="77777777" w:rsidR="00A4685B" w:rsidRPr="00D25E49" w:rsidRDefault="00A4685B" w:rsidP="008B495E">
            <w:pPr>
              <w:spacing w:before="0" w:after="0"/>
              <w:rPr>
                <w:lang w:val="en-US"/>
              </w:rPr>
            </w:pPr>
          </w:p>
        </w:tc>
      </w:tr>
      <w:tr w:rsidR="00A4685B" w:rsidRPr="00D25E49" w14:paraId="1EFE75CD" w14:textId="77777777" w:rsidTr="008B495E">
        <w:trPr>
          <w:tblCellSpacing w:w="15" w:type="dxa"/>
        </w:trPr>
        <w:tc>
          <w:tcPr>
            <w:tcW w:w="641" w:type="pct"/>
            <w:shd w:val="clear" w:color="auto" w:fill="FFFFFF"/>
            <w:hideMark/>
          </w:tcPr>
          <w:p w14:paraId="51DA6B5A" w14:textId="77777777" w:rsidR="00A4685B" w:rsidRPr="00D25E49" w:rsidRDefault="00A4685B" w:rsidP="008B495E">
            <w:pPr>
              <w:spacing w:before="0" w:after="0"/>
              <w:rPr>
                <w:lang w:val="en-US"/>
              </w:rPr>
            </w:pPr>
            <w:r w:rsidRPr="00D25E49">
              <w:rPr>
                <w:lang w:val="en-US"/>
              </w:rPr>
              <w:t>UNFR</w:t>
            </w:r>
          </w:p>
        </w:tc>
        <w:tc>
          <w:tcPr>
            <w:tcW w:w="986" w:type="pct"/>
            <w:shd w:val="clear" w:color="auto" w:fill="FFFFFF"/>
            <w:hideMark/>
          </w:tcPr>
          <w:p w14:paraId="435531DD" w14:textId="77777777" w:rsidR="00A4685B" w:rsidRPr="00D25E49" w:rsidRDefault="00A4685B" w:rsidP="008B495E">
            <w:pPr>
              <w:spacing w:before="0" w:after="0"/>
              <w:rPr>
                <w:lang w:val="en-US"/>
              </w:rPr>
            </w:pPr>
            <w:r w:rsidRPr="00D25E49">
              <w:rPr>
                <w:lang w:val="en-US"/>
              </w:rPr>
              <w:t>Unfranked</w:t>
            </w:r>
          </w:p>
        </w:tc>
        <w:tc>
          <w:tcPr>
            <w:tcW w:w="3303" w:type="pct"/>
            <w:shd w:val="clear" w:color="auto" w:fill="FFFFFF"/>
            <w:hideMark/>
          </w:tcPr>
          <w:p w14:paraId="3666C0C7" w14:textId="77777777" w:rsidR="00A4685B" w:rsidRPr="00D25E49" w:rsidRDefault="00A4685B" w:rsidP="008B495E">
            <w:pPr>
              <w:spacing w:before="0" w:after="0"/>
              <w:rPr>
                <w:lang w:val="en-US"/>
              </w:rPr>
            </w:pPr>
            <w:r w:rsidRPr="00D25E49">
              <w:rPr>
                <w:lang w:val="en-US"/>
              </w:rPr>
              <w:t>Unfranked.</w:t>
            </w:r>
          </w:p>
        </w:tc>
      </w:tr>
    </w:tbl>
    <w:p w14:paraId="22F9F558" w14:textId="77777777" w:rsidR="00A4685B" w:rsidRPr="00D25E49" w:rsidRDefault="00A4685B" w:rsidP="00A4685B">
      <w:pPr>
        <w:spacing w:before="0" w:after="0"/>
      </w:pPr>
    </w:p>
    <w:p w14:paraId="171A526D" w14:textId="2AFFA3B6" w:rsidR="00A4685B" w:rsidRPr="00D25E49" w:rsidRDefault="00A4685B" w:rsidP="00A4685B">
      <w:pPr>
        <w:spacing w:before="0" w:after="0"/>
        <w:rPr>
          <w:lang w:val="en-US"/>
        </w:rPr>
      </w:pPr>
      <w:r w:rsidRPr="00D25E49">
        <w:rPr>
          <w:lang w:val="en-US"/>
        </w:rPr>
        <w:t>CODE</w:t>
      </w:r>
    </w:p>
    <w:p w14:paraId="67D8CB0E" w14:textId="77777777" w:rsidR="00A4685B" w:rsidRDefault="00A4685B" w:rsidP="00A4685B">
      <w:pPr>
        <w:spacing w:before="0" w:after="0"/>
        <w:rPr>
          <w:lang w:val="en-US"/>
        </w:rPr>
      </w:pPr>
      <w:r w:rsidRPr="00D25E49">
        <w:rPr>
          <w:lang w:val="en-US"/>
        </w:rPr>
        <w:t xml:space="preserve">In option J, if Qualifier is </w:t>
      </w:r>
      <w:r w:rsidRPr="00D25E49">
        <w:rPr>
          <w:b/>
          <w:bCs/>
          <w:lang w:val="en-US"/>
        </w:rPr>
        <w:t>NETT</w:t>
      </w:r>
      <w:r w:rsidRPr="00D25E49">
        <w:rPr>
          <w:lang w:val="en-US"/>
        </w:rPr>
        <w:t xml:space="preserve"> and Data Source Scheme is not present, Rate Type Code must contain one of the following codes (Error code(s): K92):</w:t>
      </w:r>
    </w:p>
    <w:p w14:paraId="02F2BF6B" w14:textId="77777777" w:rsidR="00A4685B" w:rsidRPr="00D25E49" w:rsidRDefault="00A4685B" w:rsidP="00A4685B">
      <w:pPr>
        <w:spacing w:before="0" w:after="0"/>
        <w:rPr>
          <w:lang w:val="en-US"/>
        </w:rPr>
      </w:pP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A4685B" w:rsidRPr="00D25E49" w14:paraId="46B7D2E7" w14:textId="77777777" w:rsidTr="008B495E">
        <w:trPr>
          <w:tblCellSpacing w:w="15" w:type="dxa"/>
        </w:trPr>
        <w:tc>
          <w:tcPr>
            <w:tcW w:w="641" w:type="pct"/>
            <w:shd w:val="clear" w:color="auto" w:fill="FFFFFF"/>
            <w:hideMark/>
          </w:tcPr>
          <w:p w14:paraId="35A60B7E" w14:textId="77777777" w:rsidR="00A4685B" w:rsidRPr="00D25E49" w:rsidRDefault="00A4685B" w:rsidP="008B495E">
            <w:pPr>
              <w:spacing w:before="0" w:after="0"/>
              <w:rPr>
                <w:lang w:val="en-US"/>
              </w:rPr>
            </w:pPr>
            <w:r w:rsidRPr="00D25E49">
              <w:rPr>
                <w:lang w:val="en-US"/>
              </w:rPr>
              <w:t>CAPO</w:t>
            </w:r>
          </w:p>
        </w:tc>
        <w:tc>
          <w:tcPr>
            <w:tcW w:w="986" w:type="pct"/>
            <w:shd w:val="clear" w:color="auto" w:fill="FFFFFF"/>
            <w:hideMark/>
          </w:tcPr>
          <w:p w14:paraId="3E13AD47" w14:textId="77777777" w:rsidR="00A4685B" w:rsidRPr="00D25E49" w:rsidRDefault="00A4685B" w:rsidP="008B495E">
            <w:pPr>
              <w:spacing w:before="0" w:after="0"/>
              <w:rPr>
                <w:lang w:val="en-US"/>
              </w:rPr>
            </w:pPr>
            <w:r w:rsidRPr="00D25E49">
              <w:rPr>
                <w:lang w:val="en-US"/>
              </w:rPr>
              <w:t>Capital Portion</w:t>
            </w:r>
          </w:p>
        </w:tc>
        <w:tc>
          <w:tcPr>
            <w:tcW w:w="3303" w:type="pct"/>
            <w:shd w:val="clear" w:color="auto" w:fill="FFFFFF"/>
            <w:hideMark/>
          </w:tcPr>
          <w:p w14:paraId="13EB58BC" w14:textId="77777777" w:rsidR="00A4685B" w:rsidRPr="00D25E49" w:rsidRDefault="00A4685B" w:rsidP="008B495E">
            <w:pPr>
              <w:spacing w:before="0" w:after="0"/>
              <w:rPr>
                <w:lang w:val="en-US"/>
              </w:rPr>
            </w:pPr>
            <w:r w:rsidRPr="00D25E49">
              <w:rPr>
                <w:lang w:val="en-US"/>
              </w:rPr>
              <w:t>Rate relating to the underlying security for which capital is distributed.</w:t>
            </w:r>
          </w:p>
        </w:tc>
      </w:tr>
      <w:tr w:rsidR="00A4685B" w:rsidRPr="00D25E49" w14:paraId="11257271" w14:textId="77777777" w:rsidTr="008B495E">
        <w:trPr>
          <w:tblCellSpacing w:w="15" w:type="dxa"/>
        </w:trPr>
        <w:tc>
          <w:tcPr>
            <w:tcW w:w="641" w:type="pct"/>
            <w:shd w:val="clear" w:color="auto" w:fill="FFFFFF"/>
            <w:hideMark/>
          </w:tcPr>
          <w:p w14:paraId="1522C103" w14:textId="77777777" w:rsidR="00A4685B" w:rsidRPr="00D25E49" w:rsidRDefault="00A4685B" w:rsidP="008B495E">
            <w:pPr>
              <w:spacing w:before="0" w:after="0"/>
              <w:rPr>
                <w:lang w:val="en-US"/>
              </w:rPr>
            </w:pPr>
            <w:r w:rsidRPr="00D25E49">
              <w:rPr>
                <w:lang w:val="en-US"/>
              </w:rPr>
              <w:t>CDFI</w:t>
            </w:r>
          </w:p>
        </w:tc>
        <w:tc>
          <w:tcPr>
            <w:tcW w:w="986" w:type="pct"/>
            <w:shd w:val="clear" w:color="auto" w:fill="FFFFFF"/>
            <w:hideMark/>
          </w:tcPr>
          <w:p w14:paraId="71534270" w14:textId="77777777" w:rsidR="00A4685B" w:rsidRPr="00D25E49" w:rsidRDefault="00A4685B" w:rsidP="008B495E">
            <w:pPr>
              <w:spacing w:before="0" w:after="0"/>
              <w:rPr>
                <w:lang w:val="en-US"/>
              </w:rPr>
            </w:pPr>
            <w:r w:rsidRPr="00D25E49">
              <w:rPr>
                <w:lang w:val="en-US"/>
              </w:rPr>
              <w:t>Foreign Income</w:t>
            </w:r>
          </w:p>
        </w:tc>
        <w:tc>
          <w:tcPr>
            <w:tcW w:w="3303" w:type="pct"/>
            <w:shd w:val="clear" w:color="auto" w:fill="FFFFFF"/>
            <w:hideMark/>
          </w:tcPr>
          <w:p w14:paraId="2228C54A" w14:textId="77777777" w:rsidR="00A4685B" w:rsidRPr="00D25E49" w:rsidRDefault="00A4685B" w:rsidP="008B495E">
            <w:pPr>
              <w:spacing w:before="0" w:after="0"/>
              <w:rPr>
                <w:lang w:val="en-US"/>
              </w:rPr>
            </w:pPr>
            <w:r w:rsidRPr="00D25E49">
              <w:rPr>
                <w:lang w:val="en-US"/>
              </w:rPr>
              <w:t>Rate relating to a foreign income type such as conduit foreign income.</w:t>
            </w:r>
          </w:p>
        </w:tc>
      </w:tr>
      <w:tr w:rsidR="00A4685B" w:rsidRPr="00D25E49" w14:paraId="5A990675" w14:textId="77777777" w:rsidTr="008B495E">
        <w:trPr>
          <w:tblCellSpacing w:w="15" w:type="dxa"/>
        </w:trPr>
        <w:tc>
          <w:tcPr>
            <w:tcW w:w="641" w:type="pct"/>
            <w:shd w:val="clear" w:color="auto" w:fill="FFFFFF"/>
            <w:hideMark/>
          </w:tcPr>
          <w:p w14:paraId="64A40242" w14:textId="77777777" w:rsidR="00A4685B" w:rsidRPr="00D25E49" w:rsidRDefault="00A4685B" w:rsidP="008B495E">
            <w:pPr>
              <w:spacing w:before="0" w:after="0"/>
              <w:rPr>
                <w:lang w:val="en-US"/>
              </w:rPr>
            </w:pPr>
            <w:r>
              <w:rPr>
                <w:lang w:val="en-US"/>
              </w:rPr>
              <w:t>…</w:t>
            </w:r>
          </w:p>
        </w:tc>
        <w:tc>
          <w:tcPr>
            <w:tcW w:w="986" w:type="pct"/>
            <w:shd w:val="clear" w:color="auto" w:fill="FFFFFF"/>
          </w:tcPr>
          <w:p w14:paraId="02F79A70" w14:textId="77777777" w:rsidR="00A4685B" w:rsidRPr="00D25E49" w:rsidRDefault="00A4685B" w:rsidP="008B495E">
            <w:pPr>
              <w:spacing w:before="0" w:after="0"/>
              <w:rPr>
                <w:lang w:val="en-US"/>
              </w:rPr>
            </w:pPr>
          </w:p>
        </w:tc>
        <w:tc>
          <w:tcPr>
            <w:tcW w:w="3303" w:type="pct"/>
            <w:shd w:val="clear" w:color="auto" w:fill="FFFFFF"/>
          </w:tcPr>
          <w:p w14:paraId="6FEC62D9" w14:textId="77777777" w:rsidR="00A4685B" w:rsidRPr="00D25E49" w:rsidRDefault="00A4685B" w:rsidP="008B495E">
            <w:pPr>
              <w:spacing w:before="0" w:after="0"/>
              <w:rPr>
                <w:lang w:val="en-US"/>
              </w:rPr>
            </w:pPr>
          </w:p>
        </w:tc>
      </w:tr>
      <w:tr w:rsidR="00A4685B" w:rsidRPr="00D25E49" w14:paraId="66E38143" w14:textId="77777777" w:rsidTr="008B495E">
        <w:trPr>
          <w:tblCellSpacing w:w="15" w:type="dxa"/>
        </w:trPr>
        <w:tc>
          <w:tcPr>
            <w:tcW w:w="641" w:type="pct"/>
            <w:shd w:val="clear" w:color="auto" w:fill="BFBFBF" w:themeFill="background1" w:themeFillShade="BF"/>
            <w:hideMark/>
          </w:tcPr>
          <w:p w14:paraId="3B99AF5D" w14:textId="77777777" w:rsidR="00A4685B" w:rsidRPr="00D25E49" w:rsidRDefault="00A4685B" w:rsidP="008B495E">
            <w:pPr>
              <w:spacing w:before="0" w:after="0"/>
              <w:rPr>
                <w:lang w:val="en-US"/>
              </w:rPr>
            </w:pPr>
            <w:r w:rsidRPr="00D25E49">
              <w:rPr>
                <w:b/>
                <w:bCs/>
                <w:color w:val="0000FF"/>
                <w:lang w:val="en-US"/>
              </w:rPr>
              <w:t>PRPO</w:t>
            </w:r>
          </w:p>
        </w:tc>
        <w:tc>
          <w:tcPr>
            <w:tcW w:w="986" w:type="pct"/>
            <w:shd w:val="clear" w:color="auto" w:fill="BFBFBF" w:themeFill="background1" w:themeFillShade="BF"/>
            <w:hideMark/>
          </w:tcPr>
          <w:p w14:paraId="11E95C1A" w14:textId="77777777" w:rsidR="00A4685B" w:rsidRPr="00D25E49" w:rsidRDefault="00A4685B" w:rsidP="008B495E">
            <w:pPr>
              <w:spacing w:before="0" w:after="0"/>
              <w:rPr>
                <w:lang w:val="en-US"/>
              </w:rPr>
            </w:pPr>
            <w:r>
              <w:rPr>
                <w:b/>
                <w:bCs/>
                <w:color w:val="0000FF"/>
                <w:lang w:val="en-US"/>
              </w:rPr>
              <w:t>Premium Portion</w:t>
            </w:r>
          </w:p>
        </w:tc>
        <w:tc>
          <w:tcPr>
            <w:tcW w:w="3303" w:type="pct"/>
            <w:shd w:val="clear" w:color="auto" w:fill="BFBFBF" w:themeFill="background1" w:themeFillShade="BF"/>
            <w:hideMark/>
          </w:tcPr>
          <w:p w14:paraId="407F18B4" w14:textId="77777777" w:rsidR="00A4685B" w:rsidRPr="00D25E49" w:rsidRDefault="00A4685B" w:rsidP="008B495E">
            <w:pPr>
              <w:spacing w:before="0" w:after="0"/>
              <w:rPr>
                <w:lang w:val="en-US"/>
              </w:rPr>
            </w:pPr>
            <w:r w:rsidRPr="00A45651">
              <w:rPr>
                <w:b/>
                <w:bCs/>
                <w:color w:val="0000FF"/>
              </w:rPr>
              <w:t>Rate relating to the underlying security for which a premium is distributed.</w:t>
            </w:r>
          </w:p>
        </w:tc>
      </w:tr>
      <w:tr w:rsidR="00A4685B" w:rsidRPr="00D25E49" w14:paraId="486DD2CA" w14:textId="77777777" w:rsidTr="008B495E">
        <w:trPr>
          <w:tblCellSpacing w:w="15" w:type="dxa"/>
        </w:trPr>
        <w:tc>
          <w:tcPr>
            <w:tcW w:w="641" w:type="pct"/>
            <w:shd w:val="clear" w:color="auto" w:fill="FFFFFF"/>
            <w:hideMark/>
          </w:tcPr>
          <w:p w14:paraId="40E2D94E" w14:textId="77777777" w:rsidR="00A4685B" w:rsidRPr="00D25E49" w:rsidRDefault="00A4685B" w:rsidP="008B495E">
            <w:pPr>
              <w:spacing w:before="0" w:after="0"/>
              <w:rPr>
                <w:lang w:val="en-US"/>
              </w:rPr>
            </w:pPr>
            <w:r>
              <w:rPr>
                <w:lang w:val="en-US"/>
              </w:rPr>
              <w:t>…</w:t>
            </w:r>
          </w:p>
        </w:tc>
        <w:tc>
          <w:tcPr>
            <w:tcW w:w="986" w:type="pct"/>
            <w:shd w:val="clear" w:color="auto" w:fill="FFFFFF"/>
          </w:tcPr>
          <w:p w14:paraId="59B769BD" w14:textId="77777777" w:rsidR="00A4685B" w:rsidRPr="00D25E49" w:rsidRDefault="00A4685B" w:rsidP="008B495E">
            <w:pPr>
              <w:spacing w:before="0" w:after="0"/>
              <w:rPr>
                <w:lang w:val="en-US"/>
              </w:rPr>
            </w:pPr>
          </w:p>
        </w:tc>
        <w:tc>
          <w:tcPr>
            <w:tcW w:w="3303" w:type="pct"/>
            <w:shd w:val="clear" w:color="auto" w:fill="FFFFFF"/>
          </w:tcPr>
          <w:p w14:paraId="6C6060C8" w14:textId="77777777" w:rsidR="00A4685B" w:rsidRPr="00D25E49" w:rsidRDefault="00A4685B" w:rsidP="008B495E">
            <w:pPr>
              <w:spacing w:before="0" w:after="0"/>
              <w:rPr>
                <w:lang w:val="en-US"/>
              </w:rPr>
            </w:pPr>
          </w:p>
        </w:tc>
      </w:tr>
      <w:tr w:rsidR="00A4685B" w:rsidRPr="00D25E49" w14:paraId="0B7759D4" w14:textId="77777777" w:rsidTr="008B495E">
        <w:trPr>
          <w:tblCellSpacing w:w="15" w:type="dxa"/>
        </w:trPr>
        <w:tc>
          <w:tcPr>
            <w:tcW w:w="641" w:type="pct"/>
            <w:shd w:val="clear" w:color="auto" w:fill="FFFFFF"/>
            <w:hideMark/>
          </w:tcPr>
          <w:p w14:paraId="383C6C38" w14:textId="77777777" w:rsidR="00A4685B" w:rsidRPr="00D25E49" w:rsidRDefault="00A4685B" w:rsidP="008B495E">
            <w:pPr>
              <w:spacing w:before="0" w:after="0"/>
              <w:rPr>
                <w:lang w:val="en-US"/>
              </w:rPr>
            </w:pPr>
            <w:r w:rsidRPr="00D25E49">
              <w:rPr>
                <w:lang w:val="en-US"/>
              </w:rPr>
              <w:t>UNFR</w:t>
            </w:r>
          </w:p>
        </w:tc>
        <w:tc>
          <w:tcPr>
            <w:tcW w:w="986" w:type="pct"/>
            <w:shd w:val="clear" w:color="auto" w:fill="FFFFFF"/>
            <w:hideMark/>
          </w:tcPr>
          <w:p w14:paraId="01107C36" w14:textId="77777777" w:rsidR="00A4685B" w:rsidRPr="00D25E49" w:rsidRDefault="00A4685B" w:rsidP="008B495E">
            <w:pPr>
              <w:spacing w:before="0" w:after="0"/>
              <w:rPr>
                <w:lang w:val="en-US"/>
              </w:rPr>
            </w:pPr>
            <w:r w:rsidRPr="00D25E49">
              <w:rPr>
                <w:lang w:val="en-US"/>
              </w:rPr>
              <w:t>Unfranked</w:t>
            </w:r>
          </w:p>
        </w:tc>
        <w:tc>
          <w:tcPr>
            <w:tcW w:w="3303" w:type="pct"/>
            <w:shd w:val="clear" w:color="auto" w:fill="FFFFFF"/>
            <w:hideMark/>
          </w:tcPr>
          <w:p w14:paraId="7079CB40" w14:textId="77777777" w:rsidR="00A4685B" w:rsidRPr="00D25E49" w:rsidRDefault="00A4685B" w:rsidP="008B495E">
            <w:pPr>
              <w:spacing w:before="0" w:after="0"/>
              <w:rPr>
                <w:lang w:val="en-US"/>
              </w:rPr>
            </w:pPr>
            <w:r w:rsidRPr="00D25E49">
              <w:rPr>
                <w:lang w:val="en-US"/>
              </w:rPr>
              <w:t>Unfranked.</w:t>
            </w:r>
          </w:p>
        </w:tc>
      </w:tr>
    </w:tbl>
    <w:p w14:paraId="474D256C" w14:textId="681A0FF9" w:rsidR="006B2C9C" w:rsidRDefault="006B2C9C" w:rsidP="00AF341D">
      <w:pPr>
        <w:rPr>
          <w:b/>
        </w:rPr>
      </w:pPr>
      <w:r>
        <w:rPr>
          <w:b/>
        </w:rPr>
        <w:lastRenderedPageBreak/>
        <w:t xml:space="preserve">G. </w:t>
      </w:r>
      <w:r w:rsidR="00027CD5">
        <w:rPr>
          <w:b/>
        </w:rPr>
        <w:t xml:space="preserve">In MT564, in sequence E2, </w:t>
      </w:r>
      <w:r w:rsidR="00501F69">
        <w:rPr>
          <w:b/>
        </w:rPr>
        <w:t>add new</w:t>
      </w:r>
      <w:r w:rsidR="004F0244">
        <w:rPr>
          <w:b/>
        </w:rPr>
        <w:t xml:space="preserve"> optional and non-repetitive</w:t>
      </w:r>
      <w:r w:rsidR="00501F69">
        <w:rPr>
          <w:b/>
        </w:rPr>
        <w:t xml:space="preserve"> qualifier “OIDI” to field 19B: Amount</w:t>
      </w:r>
      <w:r w:rsidR="00EA753A">
        <w:rPr>
          <w:b/>
        </w:rPr>
        <w:t xml:space="preserve">, as described </w:t>
      </w:r>
      <w:r w:rsidR="004F0244">
        <w:rPr>
          <w:b/>
        </w:rPr>
        <w:t xml:space="preserve">and illustrated </w:t>
      </w:r>
      <w:r w:rsidR="00EA753A">
        <w:rPr>
          <w:b/>
        </w:rPr>
        <w:t>below:</w:t>
      </w:r>
    </w:p>
    <w:p w14:paraId="10F710D4" w14:textId="77777777" w:rsidR="00AE17EB" w:rsidRPr="00FF56C2" w:rsidRDefault="00AE17EB" w:rsidP="00FF56C2">
      <w:pPr>
        <w:spacing w:before="0" w:after="0"/>
        <w:rPr>
          <w:rFonts w:cs="Arial"/>
          <w:lang w:val="en-US"/>
        </w:rPr>
      </w:pPr>
      <w:r w:rsidRPr="00FF56C2">
        <w:rPr>
          <w:rFonts w:cs="Arial"/>
          <w:lang w:val="en-US"/>
        </w:rPr>
        <w:t>98. Field 19B: Amount</w:t>
      </w:r>
    </w:p>
    <w:p w14:paraId="2B79C156" w14:textId="77777777" w:rsidR="00FF56C2" w:rsidRDefault="00FF56C2" w:rsidP="00FF56C2">
      <w:pPr>
        <w:spacing w:before="0" w:after="0"/>
        <w:rPr>
          <w:rFonts w:cs="Arial"/>
          <w:lang w:val="en-US"/>
        </w:rPr>
      </w:pPr>
    </w:p>
    <w:p w14:paraId="714D5C6B" w14:textId="2081B7ED" w:rsidR="00AE17EB" w:rsidRPr="00FF56C2" w:rsidRDefault="00AE17EB" w:rsidP="00FF56C2">
      <w:pPr>
        <w:spacing w:before="0" w:after="0"/>
        <w:rPr>
          <w:rFonts w:cs="Arial"/>
          <w:lang w:val="en-US"/>
        </w:rPr>
      </w:pPr>
      <w:r w:rsidRPr="00FF56C2">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AE17EB" w:rsidRPr="00FF56C2" w14:paraId="3A76F7DE" w14:textId="77777777">
        <w:trPr>
          <w:tblCellSpacing w:w="15" w:type="dxa"/>
        </w:trPr>
        <w:tc>
          <w:tcPr>
            <w:tcW w:w="1000" w:type="pct"/>
            <w:shd w:val="clear" w:color="auto" w:fill="FFFFFF"/>
            <w:hideMark/>
          </w:tcPr>
          <w:p w14:paraId="3FDF790C" w14:textId="47A6DDA9" w:rsidR="00AE17EB" w:rsidRPr="00FF56C2" w:rsidRDefault="00AE17EB" w:rsidP="00FF56C2">
            <w:pPr>
              <w:spacing w:before="0" w:after="0"/>
              <w:rPr>
                <w:rFonts w:cs="Arial"/>
                <w:lang w:val="en-US"/>
              </w:rPr>
            </w:pPr>
            <w:r w:rsidRPr="00FF56C2">
              <w:rPr>
                <w:rFonts w:cs="Arial"/>
                <w:lang w:val="en-US"/>
              </w:rPr>
              <w:t>Option B</w:t>
            </w:r>
          </w:p>
        </w:tc>
        <w:tc>
          <w:tcPr>
            <w:tcW w:w="1500" w:type="pct"/>
            <w:shd w:val="clear" w:color="auto" w:fill="FFFFFF"/>
            <w:hideMark/>
          </w:tcPr>
          <w:p w14:paraId="7B3384B7" w14:textId="7EDB8078" w:rsidR="00AE17EB" w:rsidRPr="00FF56C2" w:rsidRDefault="00AE17EB" w:rsidP="00FF56C2">
            <w:pPr>
              <w:spacing w:before="0" w:after="0"/>
              <w:rPr>
                <w:rFonts w:cs="Arial"/>
                <w:lang w:val="en-US"/>
              </w:rPr>
            </w:pPr>
            <w:r w:rsidRPr="00FF56C2">
              <w:rPr>
                <w:rFonts w:cs="Arial"/>
                <w:lang w:val="en-US"/>
              </w:rPr>
              <w:t>:</w:t>
            </w:r>
            <w:proofErr w:type="gramStart"/>
            <w:r w:rsidRPr="00FF56C2">
              <w:rPr>
                <w:rFonts w:cs="Arial"/>
                <w:lang w:val="en-US"/>
              </w:rPr>
              <w:t>4!c</w:t>
            </w:r>
            <w:proofErr w:type="gramEnd"/>
            <w:r w:rsidRPr="00FF56C2">
              <w:rPr>
                <w:rFonts w:cs="Arial"/>
                <w:lang w:val="en-US"/>
              </w:rPr>
              <w:t>//</w:t>
            </w:r>
            <w:proofErr w:type="gramStart"/>
            <w:r w:rsidRPr="00FF56C2">
              <w:rPr>
                <w:rFonts w:cs="Arial"/>
                <w:lang w:val="en-US"/>
              </w:rPr>
              <w:t>3!a</w:t>
            </w:r>
            <w:proofErr w:type="gramEnd"/>
            <w:r w:rsidRPr="00FF56C2">
              <w:rPr>
                <w:rFonts w:cs="Arial"/>
                <w:lang w:val="en-US"/>
              </w:rPr>
              <w:t>15d</w:t>
            </w:r>
          </w:p>
        </w:tc>
        <w:tc>
          <w:tcPr>
            <w:tcW w:w="2500" w:type="pct"/>
            <w:shd w:val="clear" w:color="auto" w:fill="FFFFFF"/>
            <w:hideMark/>
          </w:tcPr>
          <w:p w14:paraId="02776C00" w14:textId="4CDCB627" w:rsidR="00AE17EB" w:rsidRPr="00FF56C2" w:rsidRDefault="00AE17EB" w:rsidP="00FF56C2">
            <w:pPr>
              <w:spacing w:before="0" w:after="0"/>
              <w:rPr>
                <w:rFonts w:cs="Arial"/>
                <w:lang w:val="en-US"/>
              </w:rPr>
            </w:pPr>
            <w:r w:rsidRPr="00FF56C2">
              <w:rPr>
                <w:rFonts w:cs="Arial"/>
                <w:lang w:val="en-US"/>
              </w:rPr>
              <w:t>(Qualifier</w:t>
            </w:r>
            <w:proofErr w:type="gramStart"/>
            <w:r w:rsidRPr="00FF56C2">
              <w:rPr>
                <w:rFonts w:cs="Arial"/>
                <w:lang w:val="en-US"/>
              </w:rPr>
              <w:t>)(</w:t>
            </w:r>
            <w:proofErr w:type="gramEnd"/>
            <w:r w:rsidRPr="00FF56C2">
              <w:rPr>
                <w:rFonts w:cs="Arial"/>
                <w:lang w:val="en-US"/>
              </w:rPr>
              <w:t xml:space="preserve">Currency </w:t>
            </w:r>
            <w:proofErr w:type="gramStart"/>
            <w:r w:rsidRPr="00FF56C2">
              <w:rPr>
                <w:rFonts w:cs="Arial"/>
                <w:lang w:val="en-US"/>
              </w:rPr>
              <w:t>Code)(</w:t>
            </w:r>
            <w:proofErr w:type="gramEnd"/>
            <w:r w:rsidRPr="00FF56C2">
              <w:rPr>
                <w:rFonts w:cs="Arial"/>
                <w:lang w:val="en-US"/>
              </w:rPr>
              <w:t>Amount)</w:t>
            </w:r>
          </w:p>
        </w:tc>
      </w:tr>
    </w:tbl>
    <w:p w14:paraId="4814C5C1" w14:textId="77777777" w:rsidR="00FF56C2" w:rsidRDefault="00FF56C2" w:rsidP="00FF56C2">
      <w:pPr>
        <w:spacing w:before="0" w:after="0"/>
        <w:rPr>
          <w:rFonts w:cs="Arial"/>
          <w:lang w:val="en-US"/>
        </w:rPr>
      </w:pPr>
    </w:p>
    <w:p w14:paraId="010FDE84" w14:textId="78FAC998" w:rsidR="00AE17EB" w:rsidRPr="00FF56C2" w:rsidRDefault="00AE17EB" w:rsidP="00FF56C2">
      <w:pPr>
        <w:spacing w:before="0" w:after="0"/>
        <w:rPr>
          <w:rFonts w:cs="Arial"/>
          <w:lang w:val="en-US"/>
        </w:rPr>
      </w:pPr>
      <w:r w:rsidRPr="00FF56C2">
        <w:rPr>
          <w:rFonts w:cs="Arial"/>
          <w:lang w:val="en-US"/>
        </w:rPr>
        <w:t>PRESENCE</w:t>
      </w:r>
    </w:p>
    <w:p w14:paraId="58D8106B" w14:textId="77777777" w:rsidR="00AE17EB" w:rsidRPr="00FF56C2" w:rsidRDefault="00AE17EB" w:rsidP="00FF56C2">
      <w:pPr>
        <w:spacing w:before="0" w:after="0"/>
        <w:rPr>
          <w:rFonts w:cs="Arial"/>
          <w:lang w:val="en-US"/>
        </w:rPr>
      </w:pPr>
      <w:r w:rsidRPr="00FF56C2">
        <w:rPr>
          <w:rFonts w:cs="Arial"/>
          <w:lang w:val="en-US"/>
        </w:rPr>
        <w:t>Conditional (see rule C2) in optional subsequence E2</w:t>
      </w:r>
    </w:p>
    <w:p w14:paraId="1333B925" w14:textId="77777777" w:rsidR="00FF56C2" w:rsidRDefault="00FF56C2" w:rsidP="00FF56C2">
      <w:pPr>
        <w:spacing w:before="0" w:after="0"/>
        <w:rPr>
          <w:rFonts w:cs="Arial"/>
          <w:lang w:val="en-US"/>
        </w:rPr>
      </w:pPr>
    </w:p>
    <w:p w14:paraId="73FAC7FD" w14:textId="5FF34890" w:rsidR="00AE17EB" w:rsidRPr="0004351C" w:rsidRDefault="00AE17EB" w:rsidP="00FF56C2">
      <w:pPr>
        <w:spacing w:before="0" w:after="0"/>
        <w:rPr>
          <w:rFonts w:cs="Arial"/>
          <w:lang w:val="fr-BE"/>
        </w:rPr>
      </w:pPr>
      <w:r w:rsidRPr="0004351C">
        <w:rPr>
          <w:rFonts w:cs="Arial"/>
          <w:lang w:val="fr-BE"/>
        </w:rPr>
        <w:t>QUALIFIER</w:t>
      </w:r>
    </w:p>
    <w:p w14:paraId="76D72886" w14:textId="77777777" w:rsidR="00AE17EB" w:rsidRPr="0004351C" w:rsidRDefault="00AE17EB" w:rsidP="00FF56C2">
      <w:pPr>
        <w:spacing w:before="0" w:after="0"/>
        <w:rPr>
          <w:rFonts w:cs="Arial"/>
          <w:lang w:val="fr-BE"/>
        </w:rPr>
      </w:pPr>
      <w:r w:rsidRPr="0004351C">
        <w:rPr>
          <w:rFonts w:cs="Arial"/>
          <w:lang w:val="fr-BE"/>
        </w:rPr>
        <w:t>(Error code(s</w:t>
      </w:r>
      <w:proofErr w:type="gramStart"/>
      <w:r w:rsidRPr="0004351C">
        <w:rPr>
          <w:rFonts w:cs="Arial"/>
          <w:lang w:val="fr-BE"/>
        </w:rPr>
        <w:t>):</w:t>
      </w:r>
      <w:proofErr w:type="gramEnd"/>
      <w:r w:rsidRPr="0004351C">
        <w:rPr>
          <w:rFonts w:cs="Arial"/>
          <w:lang w:val="fr-BE"/>
        </w:rPr>
        <w:t xml:space="preserve">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AE17EB" w:rsidRPr="00FF56C2" w14:paraId="03792294" w14:textId="77777777" w:rsidTr="00FF56C2">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73A8102" w14:textId="1CA40B99" w:rsidR="00AE17EB" w:rsidRPr="00FF56C2" w:rsidRDefault="00AE17EB" w:rsidP="00FF56C2">
            <w:pPr>
              <w:spacing w:before="0" w:after="0"/>
              <w:rPr>
                <w:rFonts w:cs="Arial"/>
                <w:lang w:val="en-US"/>
              </w:rPr>
            </w:pPr>
            <w:r w:rsidRPr="00FF56C2">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5A740BF5" w14:textId="639E959D" w:rsidR="00AE17EB" w:rsidRPr="00FF56C2" w:rsidRDefault="00AE17EB" w:rsidP="00FF56C2">
            <w:pPr>
              <w:spacing w:before="0" w:after="0"/>
              <w:rPr>
                <w:rFonts w:cs="Arial"/>
                <w:lang w:val="en-US"/>
              </w:rPr>
            </w:pPr>
            <w:r w:rsidRPr="00FF56C2">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30FB94DD" w14:textId="08871991" w:rsidR="00AE17EB" w:rsidRPr="00FF56C2" w:rsidRDefault="00AE17EB" w:rsidP="00FF56C2">
            <w:pPr>
              <w:spacing w:before="0" w:after="0"/>
              <w:rPr>
                <w:rFonts w:cs="Arial"/>
                <w:lang w:val="en-US"/>
              </w:rPr>
            </w:pPr>
            <w:r w:rsidRPr="00FF56C2">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3E8ABA7A" w14:textId="7ED1AF5C" w:rsidR="00AE17EB" w:rsidRPr="00FF56C2" w:rsidRDefault="00AE17EB" w:rsidP="00FF56C2">
            <w:pPr>
              <w:spacing w:before="0" w:after="0"/>
              <w:rPr>
                <w:rFonts w:cs="Arial"/>
                <w:lang w:val="en-US"/>
              </w:rPr>
            </w:pPr>
            <w:r w:rsidRPr="00FF56C2">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6B20AC24" w14:textId="090B3AC6" w:rsidR="00AE17EB" w:rsidRPr="00FF56C2" w:rsidRDefault="00AE17EB" w:rsidP="00FF56C2">
            <w:pPr>
              <w:spacing w:before="0" w:after="0"/>
              <w:rPr>
                <w:rFonts w:cs="Arial"/>
                <w:lang w:val="en-US"/>
              </w:rPr>
            </w:pPr>
            <w:r w:rsidRPr="00FF56C2">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F78C867" w14:textId="1CC8A57F" w:rsidR="00AE17EB" w:rsidRPr="00FF56C2" w:rsidRDefault="00AE17EB" w:rsidP="00FF56C2">
            <w:pPr>
              <w:spacing w:before="0" w:after="0"/>
              <w:rPr>
                <w:rFonts w:cs="Arial"/>
                <w:lang w:val="en-US"/>
              </w:rPr>
            </w:pPr>
            <w:r w:rsidRPr="00FF56C2">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37AD03D7" w14:textId="371FE959" w:rsidR="00AE17EB" w:rsidRPr="00FF56C2" w:rsidRDefault="00AE17EB" w:rsidP="00FF56C2">
            <w:pPr>
              <w:spacing w:before="0" w:after="0"/>
              <w:rPr>
                <w:rFonts w:cs="Arial"/>
                <w:lang w:val="en-US"/>
              </w:rPr>
            </w:pPr>
            <w:r w:rsidRPr="00FF56C2">
              <w:rPr>
                <w:rFonts w:cs="Arial"/>
                <w:lang w:val="en-US"/>
              </w:rPr>
              <w:t>Qualifier Description</w:t>
            </w:r>
          </w:p>
        </w:tc>
      </w:tr>
      <w:tr w:rsidR="00AE17EB" w:rsidRPr="00FF56C2" w14:paraId="4B1367CE"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304894" w14:textId="2A5193A8" w:rsidR="00AE17EB" w:rsidRPr="00FF56C2" w:rsidRDefault="00AE17EB" w:rsidP="00FF56C2">
            <w:pPr>
              <w:spacing w:before="0" w:after="0"/>
              <w:rPr>
                <w:rFonts w:cs="Arial"/>
                <w:lang w:val="en-US"/>
              </w:rPr>
            </w:pPr>
            <w:r w:rsidRPr="00FF56C2">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C5D342D" w14:textId="7EAFAB8E"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EA77718" w14:textId="7AEA07B8" w:rsidR="00AE17EB" w:rsidRPr="00FF56C2" w:rsidRDefault="00AE17EB" w:rsidP="00FF56C2">
            <w:pPr>
              <w:spacing w:before="0" w:after="0"/>
              <w:rPr>
                <w:rFonts w:cs="Arial"/>
                <w:lang w:val="en-US"/>
              </w:rPr>
            </w:pPr>
            <w:r w:rsidRPr="00FF56C2">
              <w:rPr>
                <w:rFonts w:cs="Arial"/>
                <w:lang w:val="en-US"/>
              </w:rPr>
              <w:t>ENTL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99097E7" w14:textId="1A601300"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B205DFF" w14:textId="07FDF0DF"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3C2DAC0" w14:textId="706B8917"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54ECCCB" w14:textId="1B7CF201" w:rsidR="00AE17EB" w:rsidRPr="00FF56C2" w:rsidRDefault="00AE17EB" w:rsidP="00FF56C2">
            <w:pPr>
              <w:spacing w:before="0" w:after="0"/>
              <w:rPr>
                <w:rFonts w:cs="Arial"/>
                <w:lang w:val="en-US"/>
              </w:rPr>
            </w:pPr>
            <w:r w:rsidRPr="00FF56C2">
              <w:rPr>
                <w:rFonts w:cs="Arial"/>
                <w:lang w:val="en-US"/>
              </w:rPr>
              <w:t>Entitled Amount</w:t>
            </w:r>
          </w:p>
        </w:tc>
      </w:tr>
      <w:tr w:rsidR="00AE17EB" w:rsidRPr="00FF56C2" w14:paraId="71B81F25"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821E6E" w14:textId="2A76567F" w:rsidR="00AE17EB" w:rsidRPr="00FF56C2" w:rsidRDefault="00AE17EB" w:rsidP="00FF56C2">
            <w:pPr>
              <w:spacing w:before="0" w:after="0"/>
              <w:rPr>
                <w:rFonts w:cs="Arial"/>
                <w:lang w:val="en-US"/>
              </w:rPr>
            </w:pPr>
            <w:r w:rsidRPr="00FF56C2">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4D63E93" w14:textId="70315EB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A2B545B" w14:textId="49E19367" w:rsidR="00AE17EB" w:rsidRPr="00FF56C2" w:rsidRDefault="00AE17EB" w:rsidP="00FF56C2">
            <w:pPr>
              <w:spacing w:before="0" w:after="0"/>
              <w:rPr>
                <w:rFonts w:cs="Arial"/>
                <w:lang w:val="en-US"/>
              </w:rPr>
            </w:pPr>
            <w:r w:rsidRPr="00FF56C2">
              <w:rPr>
                <w:rFonts w:cs="Arial"/>
                <w:lang w:val="en-US"/>
              </w:rPr>
              <w:t>RESU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B5027C8" w14:textId="71A517E2"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D132641" w14:textId="3A29B1A6" w:rsidR="00AE17EB" w:rsidRPr="00FF56C2" w:rsidRDefault="00AE17EB" w:rsidP="00FF56C2">
            <w:pPr>
              <w:spacing w:before="0" w:after="0"/>
              <w:rPr>
                <w:rFonts w:cs="Arial"/>
                <w:lang w:val="en-US"/>
              </w:rPr>
            </w:pPr>
            <w:r w:rsidRPr="00FF56C2">
              <w:rPr>
                <w:rFonts w:cs="Arial"/>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AF7C87" w14:textId="6C2C992A"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1493D0F" w14:textId="254C4A5F" w:rsidR="00AE17EB" w:rsidRPr="00FF56C2" w:rsidRDefault="00AE17EB" w:rsidP="00FF56C2">
            <w:pPr>
              <w:spacing w:before="0" w:after="0"/>
              <w:rPr>
                <w:rFonts w:cs="Arial"/>
                <w:lang w:val="en-US"/>
              </w:rPr>
            </w:pPr>
            <w:r w:rsidRPr="00FF56C2">
              <w:rPr>
                <w:rFonts w:cs="Arial"/>
                <w:lang w:val="en-US"/>
              </w:rPr>
              <w:t>Resulting Amount</w:t>
            </w:r>
          </w:p>
        </w:tc>
      </w:tr>
      <w:tr w:rsidR="00AE17EB" w:rsidRPr="00FF56C2" w14:paraId="4FF43DDF"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F8FBF36" w14:textId="3791C12F" w:rsidR="00AE17EB" w:rsidRPr="00FF56C2" w:rsidRDefault="00AE17EB" w:rsidP="00FF56C2">
            <w:pPr>
              <w:spacing w:before="0" w:after="0"/>
              <w:rPr>
                <w:rFonts w:cs="Arial"/>
                <w:lang w:val="en-US"/>
              </w:rPr>
            </w:pPr>
            <w:r w:rsidRPr="00FF56C2">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A747DF" w14:textId="7CD2398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47CF3E8" w14:textId="5E3730F3" w:rsidR="00AE17EB" w:rsidRPr="00FF56C2" w:rsidRDefault="00AE17EB" w:rsidP="00FF56C2">
            <w:pPr>
              <w:spacing w:before="0" w:after="0"/>
              <w:rPr>
                <w:rFonts w:cs="Arial"/>
                <w:lang w:val="en-US"/>
              </w:rPr>
            </w:pPr>
            <w:r w:rsidRPr="00FF56C2">
              <w:rPr>
                <w:rFonts w:cs="Arial"/>
                <w:lang w:val="en-US"/>
              </w:rPr>
              <w:t>OCMT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8A5C01C" w14:textId="5F117F7C"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9C7A7D2" w14:textId="1D32F303"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B7DFF39" w14:textId="389D6770"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BB5290A" w14:textId="753A5ECE" w:rsidR="00AE17EB" w:rsidRPr="00FF56C2" w:rsidRDefault="00AE17EB" w:rsidP="00FF56C2">
            <w:pPr>
              <w:spacing w:before="0" w:after="0"/>
              <w:rPr>
                <w:rFonts w:cs="Arial"/>
                <w:lang w:val="en-US"/>
              </w:rPr>
            </w:pPr>
            <w:r w:rsidRPr="00FF56C2">
              <w:rPr>
                <w:rFonts w:cs="Arial"/>
                <w:lang w:val="en-US"/>
              </w:rPr>
              <w:t>Original Currency and Ordered Amount</w:t>
            </w:r>
          </w:p>
        </w:tc>
      </w:tr>
      <w:tr w:rsidR="00AE17EB" w:rsidRPr="00FF56C2" w14:paraId="6785F82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7F67AA9" w14:textId="235E3EC8" w:rsidR="00AE17EB" w:rsidRPr="00FF56C2" w:rsidRDefault="00AE17EB" w:rsidP="00FF56C2">
            <w:pPr>
              <w:spacing w:before="0" w:after="0"/>
              <w:rPr>
                <w:rFonts w:cs="Arial"/>
                <w:lang w:val="en-US"/>
              </w:rPr>
            </w:pPr>
            <w:r w:rsidRPr="00FF56C2">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5CC9FC0" w14:textId="2BFE80A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6197A57" w14:textId="107AF287" w:rsidR="00AE17EB" w:rsidRPr="00FF56C2" w:rsidRDefault="00AE17EB" w:rsidP="00FF56C2">
            <w:pPr>
              <w:spacing w:before="0" w:after="0"/>
              <w:rPr>
                <w:rFonts w:cs="Arial"/>
                <w:lang w:val="en-US"/>
              </w:rPr>
            </w:pPr>
            <w:r w:rsidRPr="00FF56C2">
              <w:rPr>
                <w:rFonts w:cs="Arial"/>
                <w:lang w:val="en-US"/>
              </w:rPr>
              <w:t>CAPG</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A774388" w14:textId="6291AFAD"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C668FC6" w14:textId="44C2CB0D"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5A670D3" w14:textId="649842AF"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D433CF3" w14:textId="592CD3DD" w:rsidR="00AE17EB" w:rsidRPr="00FF56C2" w:rsidRDefault="00AE17EB" w:rsidP="00FF56C2">
            <w:pPr>
              <w:spacing w:before="0" w:after="0"/>
              <w:rPr>
                <w:rFonts w:cs="Arial"/>
                <w:lang w:val="en-US"/>
              </w:rPr>
            </w:pPr>
            <w:r w:rsidRPr="00FF56C2">
              <w:rPr>
                <w:rFonts w:cs="Arial"/>
                <w:lang w:val="en-US"/>
              </w:rPr>
              <w:t>Capital Gains Amount</w:t>
            </w:r>
          </w:p>
        </w:tc>
      </w:tr>
      <w:tr w:rsidR="00AE17EB" w:rsidRPr="00FF56C2" w14:paraId="6F42F7FC"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98D49F5" w14:textId="09D187DF" w:rsidR="00AE17EB" w:rsidRPr="00FF56C2" w:rsidRDefault="00AE17EB" w:rsidP="00FF56C2">
            <w:pPr>
              <w:spacing w:before="0" w:after="0"/>
              <w:rPr>
                <w:rFonts w:cs="Arial"/>
                <w:lang w:val="en-US"/>
              </w:rPr>
            </w:pPr>
            <w:r w:rsidRPr="00FF56C2">
              <w:rPr>
                <w:rFonts w:cs="Arial"/>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5AFD6A" w14:textId="083547C3"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9B8BB4D" w14:textId="7729D592" w:rsidR="00AE17EB" w:rsidRPr="00FF56C2" w:rsidRDefault="00AE17EB" w:rsidP="00FF56C2">
            <w:pPr>
              <w:spacing w:before="0" w:after="0"/>
              <w:rPr>
                <w:rFonts w:cs="Arial"/>
                <w:lang w:val="en-US"/>
              </w:rPr>
            </w:pPr>
            <w:r w:rsidRPr="00FF56C2">
              <w:rPr>
                <w:rFonts w:cs="Arial"/>
                <w:lang w:val="en-US"/>
              </w:rPr>
              <w:t>INDM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EF6531D" w14:textId="272D66EB"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ADF46B8" w14:textId="380898D8"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A8C9C0" w14:textId="504EDB39"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0509A79" w14:textId="4CD0ADD3" w:rsidR="00AE17EB" w:rsidRPr="00FF56C2" w:rsidRDefault="00AE17EB" w:rsidP="00FF56C2">
            <w:pPr>
              <w:spacing w:before="0" w:after="0"/>
              <w:rPr>
                <w:rFonts w:cs="Arial"/>
                <w:lang w:val="en-US"/>
              </w:rPr>
            </w:pPr>
            <w:r w:rsidRPr="00FF56C2">
              <w:rPr>
                <w:rFonts w:cs="Arial"/>
                <w:lang w:val="en-US"/>
              </w:rPr>
              <w:t>Indemnity Amount</w:t>
            </w:r>
          </w:p>
        </w:tc>
      </w:tr>
      <w:tr w:rsidR="00AE17EB" w:rsidRPr="00FF56C2" w14:paraId="6F9C498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7306B31" w14:textId="51FC6FD2" w:rsidR="00AE17EB" w:rsidRPr="00FF56C2" w:rsidRDefault="00AE17EB" w:rsidP="00FF56C2">
            <w:pPr>
              <w:spacing w:before="0" w:after="0"/>
              <w:rPr>
                <w:rFonts w:cs="Arial"/>
                <w:lang w:val="en-US"/>
              </w:rPr>
            </w:pPr>
            <w:r w:rsidRPr="00FF56C2">
              <w:rPr>
                <w:rFonts w:cs="Arial"/>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78D1F54" w14:textId="39CC4795"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BF79BFB" w14:textId="335E0411" w:rsidR="00AE17EB" w:rsidRPr="00FF56C2" w:rsidRDefault="00AE17EB" w:rsidP="00FF56C2">
            <w:pPr>
              <w:spacing w:before="0" w:after="0"/>
              <w:rPr>
                <w:rFonts w:cs="Arial"/>
                <w:lang w:val="en-US"/>
              </w:rPr>
            </w:pPr>
            <w:r w:rsidRPr="00FF56C2">
              <w:rPr>
                <w:rFonts w:cs="Arial"/>
                <w:lang w:val="en-US"/>
              </w:rPr>
              <w:t>CINL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527A416" w14:textId="530602B7"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CE806F" w14:textId="2184581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922151C" w14:textId="39D878CE"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B90DDDE" w14:textId="1A5FDBBA" w:rsidR="00AE17EB" w:rsidRPr="00FF56C2" w:rsidRDefault="00AE17EB" w:rsidP="00FF56C2">
            <w:pPr>
              <w:spacing w:before="0" w:after="0"/>
              <w:rPr>
                <w:rFonts w:cs="Arial"/>
                <w:lang w:val="en-US"/>
              </w:rPr>
            </w:pPr>
            <w:r w:rsidRPr="00FF56C2">
              <w:rPr>
                <w:rFonts w:cs="Arial"/>
                <w:lang w:val="en-US"/>
              </w:rPr>
              <w:t>Cash in Lieu of Shares</w:t>
            </w:r>
          </w:p>
        </w:tc>
      </w:tr>
      <w:tr w:rsidR="00AE17EB" w:rsidRPr="00FF56C2" w14:paraId="1930C338"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BD2BD0" w14:textId="4DEF4949" w:rsidR="00AE17EB" w:rsidRPr="00FF56C2" w:rsidRDefault="00AE17EB" w:rsidP="00FF56C2">
            <w:pPr>
              <w:spacing w:before="0" w:after="0"/>
              <w:rPr>
                <w:rFonts w:cs="Arial"/>
                <w:lang w:val="en-US"/>
              </w:rPr>
            </w:pPr>
            <w:r w:rsidRPr="00FF56C2">
              <w:rPr>
                <w:rFonts w:cs="Arial"/>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946A2E7" w14:textId="42509C5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5E457AD" w14:textId="383C09FD" w:rsidR="00AE17EB" w:rsidRPr="00FF56C2" w:rsidRDefault="00AE17EB" w:rsidP="00FF56C2">
            <w:pPr>
              <w:spacing w:before="0" w:after="0"/>
              <w:rPr>
                <w:rFonts w:cs="Arial"/>
                <w:lang w:val="en-US"/>
              </w:rPr>
            </w:pPr>
            <w:r w:rsidRPr="00FF56C2">
              <w:rPr>
                <w:rFonts w:cs="Arial"/>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40466EF" w14:textId="6AFD7A84"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7EDA58F" w14:textId="3BAD71B7"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F52468" w14:textId="4C929F63"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182923B" w14:textId="3D526F33" w:rsidR="00AE17EB" w:rsidRPr="00FF56C2" w:rsidRDefault="00AE17EB" w:rsidP="00FF56C2">
            <w:pPr>
              <w:spacing w:before="0" w:after="0"/>
              <w:rPr>
                <w:rFonts w:cs="Arial"/>
                <w:lang w:val="en-US"/>
              </w:rPr>
            </w:pPr>
            <w:r w:rsidRPr="00FF56C2">
              <w:rPr>
                <w:rFonts w:cs="Arial"/>
                <w:lang w:val="en-US"/>
              </w:rPr>
              <w:t>Charges/Fees Amount</w:t>
            </w:r>
          </w:p>
        </w:tc>
      </w:tr>
      <w:tr w:rsidR="00AE17EB" w:rsidRPr="00FF56C2" w14:paraId="57E704EC"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BDF064" w14:textId="25642D04" w:rsidR="00AE17EB" w:rsidRPr="00FF56C2" w:rsidRDefault="00AE17EB" w:rsidP="00FF56C2">
            <w:pPr>
              <w:spacing w:before="0" w:after="0"/>
              <w:rPr>
                <w:rFonts w:cs="Arial"/>
                <w:lang w:val="en-US"/>
              </w:rPr>
            </w:pPr>
            <w:r w:rsidRPr="00FF56C2">
              <w:rPr>
                <w:rFonts w:cs="Arial"/>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7BC1D3E" w14:textId="7EC8AE67"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6BAC989" w14:textId="37E0DE06" w:rsidR="00AE17EB" w:rsidRPr="00FF56C2" w:rsidRDefault="00AE17EB" w:rsidP="00FF56C2">
            <w:pPr>
              <w:spacing w:before="0" w:after="0"/>
              <w:rPr>
                <w:rFonts w:cs="Arial"/>
                <w:lang w:val="en-US"/>
              </w:rPr>
            </w:pPr>
            <w:r w:rsidRPr="00FF56C2">
              <w:rPr>
                <w:rFonts w:cs="Arial"/>
                <w:lang w:val="en-US"/>
              </w:rPr>
              <w:t>FLFR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6D269D5" w14:textId="58CBAAE0"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132DAC8" w14:textId="0B658581"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70012A8" w14:textId="39942382"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8D8955D" w14:textId="56B2AB45" w:rsidR="00AE17EB" w:rsidRPr="00FF56C2" w:rsidRDefault="00AE17EB" w:rsidP="00FF56C2">
            <w:pPr>
              <w:spacing w:before="0" w:after="0"/>
              <w:rPr>
                <w:rFonts w:cs="Arial"/>
                <w:lang w:val="en-US"/>
              </w:rPr>
            </w:pPr>
            <w:r w:rsidRPr="00FF56C2">
              <w:rPr>
                <w:rFonts w:cs="Arial"/>
                <w:lang w:val="en-US"/>
              </w:rPr>
              <w:t>Fully Franked Amount</w:t>
            </w:r>
          </w:p>
        </w:tc>
      </w:tr>
      <w:tr w:rsidR="00AE17EB" w:rsidRPr="00FF56C2" w14:paraId="653A6616"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4B4C067" w14:textId="71CDBC20" w:rsidR="00AE17EB" w:rsidRPr="00FF56C2" w:rsidRDefault="00AE17EB" w:rsidP="00FF56C2">
            <w:pPr>
              <w:spacing w:before="0" w:after="0"/>
              <w:rPr>
                <w:rFonts w:cs="Arial"/>
                <w:lang w:val="en-US"/>
              </w:rPr>
            </w:pPr>
            <w:r w:rsidRPr="00FF56C2">
              <w:rPr>
                <w:rFonts w:cs="Arial"/>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46141F" w14:textId="6DC71C95"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C7EC7E5" w14:textId="4EDA3E1A" w:rsidR="00AE17EB" w:rsidRPr="00FF56C2" w:rsidRDefault="00AE17EB" w:rsidP="00FF56C2">
            <w:pPr>
              <w:spacing w:before="0" w:after="0"/>
              <w:rPr>
                <w:rFonts w:cs="Arial"/>
                <w:lang w:val="en-US"/>
              </w:rPr>
            </w:pPr>
            <w:r w:rsidRPr="00FF56C2">
              <w:rPr>
                <w:rFonts w:cs="Arial"/>
                <w:lang w:val="en-US"/>
              </w:rPr>
              <w:t>UNFR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6C785D8" w14:textId="2CC1AD5E"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F66674B" w14:textId="086AB144"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956817" w14:textId="2B8DED0B"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CC6E48B" w14:textId="076DCB9E" w:rsidR="00AE17EB" w:rsidRPr="00FF56C2" w:rsidRDefault="00AE17EB" w:rsidP="00FF56C2">
            <w:pPr>
              <w:spacing w:before="0" w:after="0"/>
              <w:rPr>
                <w:rFonts w:cs="Arial"/>
                <w:lang w:val="en-US"/>
              </w:rPr>
            </w:pPr>
            <w:r w:rsidRPr="00FF56C2">
              <w:rPr>
                <w:rFonts w:cs="Arial"/>
                <w:lang w:val="en-US"/>
              </w:rPr>
              <w:t>Unfranked Amount</w:t>
            </w:r>
          </w:p>
        </w:tc>
      </w:tr>
      <w:tr w:rsidR="00AE17EB" w:rsidRPr="00FF56C2" w14:paraId="4EE6E2BA"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C6B3FAC" w14:textId="55C2EC12" w:rsidR="00AE17EB" w:rsidRPr="00FF56C2" w:rsidRDefault="00AE17EB" w:rsidP="00FF56C2">
            <w:pPr>
              <w:spacing w:before="0" w:after="0"/>
              <w:rPr>
                <w:rFonts w:cs="Arial"/>
                <w:lang w:val="en-US"/>
              </w:rPr>
            </w:pPr>
            <w:r w:rsidRPr="00FF56C2">
              <w:rPr>
                <w:rFonts w:cs="Arial"/>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9766F9F" w14:textId="53347A17"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FA4DAD7" w14:textId="72ED6BA7" w:rsidR="00AE17EB" w:rsidRPr="00FF56C2" w:rsidRDefault="00AE17EB" w:rsidP="00FF56C2">
            <w:pPr>
              <w:spacing w:before="0" w:after="0"/>
              <w:rPr>
                <w:rFonts w:cs="Arial"/>
                <w:lang w:val="en-US"/>
              </w:rPr>
            </w:pPr>
            <w:r w:rsidRPr="00FF56C2">
              <w:rPr>
                <w:rFonts w:cs="Arial"/>
                <w:lang w:val="en-US"/>
              </w:rPr>
              <w:t>TXFR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26C26CD" w14:textId="625DE49A"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A193EE4" w14:textId="6847C823"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58EA86B" w14:textId="59E4149D"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CDFC074" w14:textId="4479FD48" w:rsidR="00AE17EB" w:rsidRPr="00FF56C2" w:rsidRDefault="00AE17EB" w:rsidP="00FF56C2">
            <w:pPr>
              <w:spacing w:before="0" w:after="0"/>
              <w:rPr>
                <w:rFonts w:cs="Arial"/>
                <w:lang w:val="en-US"/>
              </w:rPr>
            </w:pPr>
            <w:r w:rsidRPr="00FF56C2">
              <w:rPr>
                <w:rFonts w:cs="Arial"/>
                <w:lang w:val="en-US"/>
              </w:rPr>
              <w:t>Tax Free Amount</w:t>
            </w:r>
          </w:p>
        </w:tc>
      </w:tr>
      <w:tr w:rsidR="00AE17EB" w:rsidRPr="00FF56C2" w14:paraId="657C23E4"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A94E971" w14:textId="251A4B07" w:rsidR="00AE17EB" w:rsidRPr="00FF56C2" w:rsidRDefault="00AE17EB" w:rsidP="00FF56C2">
            <w:pPr>
              <w:spacing w:before="0" w:after="0"/>
              <w:rPr>
                <w:rFonts w:cs="Arial"/>
                <w:lang w:val="en-US"/>
              </w:rPr>
            </w:pPr>
            <w:r w:rsidRPr="00FF56C2">
              <w:rPr>
                <w:rFonts w:cs="Arial"/>
                <w:lang w:val="en-US"/>
              </w:rPr>
              <w:t>11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DCC4ECC" w14:textId="4C82B0AC"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1F7AB2B" w14:textId="7E7AF51F" w:rsidR="00AE17EB" w:rsidRPr="00FF56C2" w:rsidRDefault="00AE17EB" w:rsidP="00FF56C2">
            <w:pPr>
              <w:spacing w:before="0" w:after="0"/>
              <w:rPr>
                <w:rFonts w:cs="Arial"/>
                <w:lang w:val="en-US"/>
              </w:rPr>
            </w:pPr>
            <w:r w:rsidRPr="00FF56C2">
              <w:rPr>
                <w:rFonts w:cs="Arial"/>
                <w:lang w:val="en-US"/>
              </w:rPr>
              <w:t>TXDF</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56E8044" w14:textId="43E9E9FA"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B3B7D0E" w14:textId="5A04F9C4"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4395F72" w14:textId="732EE3FA"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80F7EB1" w14:textId="71AFB444" w:rsidR="00AE17EB" w:rsidRPr="00FF56C2" w:rsidRDefault="00AE17EB" w:rsidP="00FF56C2">
            <w:pPr>
              <w:spacing w:before="0" w:after="0"/>
              <w:rPr>
                <w:rFonts w:cs="Arial"/>
                <w:lang w:val="en-US"/>
              </w:rPr>
            </w:pPr>
            <w:r w:rsidRPr="00FF56C2">
              <w:rPr>
                <w:rFonts w:cs="Arial"/>
                <w:lang w:val="en-US"/>
              </w:rPr>
              <w:t>Tax Deferred Amount</w:t>
            </w:r>
          </w:p>
        </w:tc>
      </w:tr>
      <w:tr w:rsidR="00AE17EB" w:rsidRPr="00FF56C2" w14:paraId="44EE3321"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679C8A1" w14:textId="551B84B5" w:rsidR="00AE17EB" w:rsidRPr="00FF56C2" w:rsidRDefault="00AE17EB" w:rsidP="00FF56C2">
            <w:pPr>
              <w:spacing w:before="0" w:after="0"/>
              <w:rPr>
                <w:rFonts w:cs="Arial"/>
                <w:lang w:val="en-US"/>
              </w:rPr>
            </w:pPr>
            <w:r w:rsidRPr="00FF56C2">
              <w:rPr>
                <w:rFonts w:cs="Arial"/>
                <w:lang w:val="en-US"/>
              </w:rPr>
              <w:t>12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912AA6B" w14:textId="62956DD3"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C20B439" w14:textId="6B88E3D9" w:rsidR="00AE17EB" w:rsidRPr="00FF56C2" w:rsidRDefault="00AE17EB" w:rsidP="00FF56C2">
            <w:pPr>
              <w:spacing w:before="0" w:after="0"/>
              <w:rPr>
                <w:rFonts w:cs="Arial"/>
                <w:lang w:val="en-US"/>
              </w:rPr>
            </w:pPr>
            <w:r w:rsidRPr="00FF56C2">
              <w:rPr>
                <w:rFonts w:cs="Arial"/>
                <w:lang w:val="en-US"/>
              </w:rPr>
              <w:t>SOIC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AEB104" w14:textId="3282ED6C"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1C9DD25" w14:textId="35C9D8A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8357D22" w14:textId="195F71F2"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70E26AB" w14:textId="7EC91CCF" w:rsidR="00AE17EB" w:rsidRPr="00FF56C2" w:rsidRDefault="00AE17EB" w:rsidP="00FF56C2">
            <w:pPr>
              <w:spacing w:before="0" w:after="0"/>
              <w:rPr>
                <w:rFonts w:cs="Arial"/>
                <w:lang w:val="en-US"/>
              </w:rPr>
            </w:pPr>
            <w:r w:rsidRPr="00FF56C2">
              <w:rPr>
                <w:rFonts w:cs="Arial"/>
                <w:lang w:val="en-US"/>
              </w:rPr>
              <w:t>Sundry/Other Income Amount</w:t>
            </w:r>
          </w:p>
        </w:tc>
      </w:tr>
      <w:tr w:rsidR="00AE17EB" w:rsidRPr="00FF56C2" w14:paraId="27B77D4A"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12C5DFF" w14:textId="5EF228D5" w:rsidR="00AE17EB" w:rsidRPr="00FF56C2" w:rsidRDefault="00AE17EB" w:rsidP="00FF56C2">
            <w:pPr>
              <w:spacing w:before="0" w:after="0"/>
              <w:rPr>
                <w:rFonts w:cs="Arial"/>
                <w:lang w:val="en-US"/>
              </w:rPr>
            </w:pPr>
            <w:r w:rsidRPr="00FF56C2">
              <w:rPr>
                <w:rFonts w:cs="Arial"/>
                <w:lang w:val="en-US"/>
              </w:rPr>
              <w:t>13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E1EAD6C" w14:textId="7517117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9EFBB0A" w14:textId="032FFD7F" w:rsidR="00AE17EB" w:rsidRPr="00FF56C2" w:rsidRDefault="00AE17EB" w:rsidP="00FF56C2">
            <w:pPr>
              <w:spacing w:before="0" w:after="0"/>
              <w:rPr>
                <w:rFonts w:cs="Arial"/>
                <w:lang w:val="en-US"/>
              </w:rPr>
            </w:pPr>
            <w:r w:rsidRPr="00FF56C2">
              <w:rPr>
                <w:rFonts w:cs="Arial"/>
                <w:lang w:val="en-US"/>
              </w:rPr>
              <w:t>GRSS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CE73375" w14:textId="420CFD43"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CADCFE7" w14:textId="1C6AA295"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30DC28B" w14:textId="5AB05187"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1ED4D34" w14:textId="56545085" w:rsidR="00AE17EB" w:rsidRPr="00FF56C2" w:rsidRDefault="00AE17EB" w:rsidP="00FF56C2">
            <w:pPr>
              <w:spacing w:before="0" w:after="0"/>
              <w:rPr>
                <w:rFonts w:cs="Arial"/>
                <w:lang w:val="en-US"/>
              </w:rPr>
            </w:pPr>
            <w:r w:rsidRPr="00FF56C2">
              <w:rPr>
                <w:rFonts w:cs="Arial"/>
                <w:lang w:val="en-US"/>
              </w:rPr>
              <w:t>Gross Amount</w:t>
            </w:r>
          </w:p>
        </w:tc>
      </w:tr>
      <w:tr w:rsidR="00AE17EB" w:rsidRPr="00FF56C2" w14:paraId="1B7D109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54E389B" w14:textId="3F9113C8" w:rsidR="00AE17EB" w:rsidRPr="00FF56C2" w:rsidRDefault="00AE17EB" w:rsidP="00FF56C2">
            <w:pPr>
              <w:spacing w:before="0" w:after="0"/>
              <w:rPr>
                <w:rFonts w:cs="Arial"/>
                <w:lang w:val="en-US"/>
              </w:rPr>
            </w:pPr>
            <w:r w:rsidRPr="00FF56C2">
              <w:rPr>
                <w:rFonts w:cs="Arial"/>
                <w:lang w:val="en-US"/>
              </w:rPr>
              <w:t>14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4DE590A" w14:textId="513CD86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10AC074" w14:textId="77EFD199" w:rsidR="00AE17EB" w:rsidRPr="00FF56C2" w:rsidRDefault="00AE17EB" w:rsidP="00FF56C2">
            <w:pPr>
              <w:spacing w:before="0" w:after="0"/>
              <w:rPr>
                <w:rFonts w:cs="Arial"/>
                <w:lang w:val="en-US"/>
              </w:rPr>
            </w:pPr>
            <w:r w:rsidRPr="00FF56C2">
              <w:rPr>
                <w:rFonts w:cs="Arial"/>
                <w:lang w:val="en-US"/>
              </w:rPr>
              <w:t>INTR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4860A97" w14:textId="56335538"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5124A3" w14:textId="0F2AED8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4F75CA2" w14:textId="478D22D5"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0A9570B" w14:textId="0268E3D5" w:rsidR="00AE17EB" w:rsidRPr="00FF56C2" w:rsidRDefault="00AE17EB" w:rsidP="00FF56C2">
            <w:pPr>
              <w:spacing w:before="0" w:after="0"/>
              <w:rPr>
                <w:rFonts w:cs="Arial"/>
                <w:lang w:val="en-US"/>
              </w:rPr>
            </w:pPr>
            <w:r w:rsidRPr="00FF56C2">
              <w:rPr>
                <w:rFonts w:cs="Arial"/>
                <w:lang w:val="en-US"/>
              </w:rPr>
              <w:t>Interest Amount</w:t>
            </w:r>
          </w:p>
        </w:tc>
      </w:tr>
      <w:tr w:rsidR="00AE17EB" w:rsidRPr="00FF56C2" w14:paraId="04F96249"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7F18722" w14:textId="29ABCFEF" w:rsidR="00AE17EB" w:rsidRPr="00FF56C2" w:rsidRDefault="00AE17EB" w:rsidP="00FF56C2">
            <w:pPr>
              <w:spacing w:before="0" w:after="0"/>
              <w:rPr>
                <w:rFonts w:cs="Arial"/>
                <w:lang w:val="en-US"/>
              </w:rPr>
            </w:pPr>
            <w:r w:rsidRPr="00FF56C2">
              <w:rPr>
                <w:rFonts w:cs="Arial"/>
                <w:lang w:val="en-US"/>
              </w:rPr>
              <w:t>15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7D9F1E0" w14:textId="7E6E6D54"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2105FF" w14:textId="60487EF3" w:rsidR="00AE17EB" w:rsidRPr="00FF56C2" w:rsidRDefault="00AE17EB" w:rsidP="00FF56C2">
            <w:pPr>
              <w:spacing w:before="0" w:after="0"/>
              <w:rPr>
                <w:rFonts w:cs="Arial"/>
                <w:lang w:val="en-US"/>
              </w:rPr>
            </w:pPr>
            <w:r w:rsidRPr="00FF56C2">
              <w:rPr>
                <w:rFonts w:cs="Arial"/>
                <w:lang w:val="en-US"/>
              </w:rPr>
              <w:t>MKTC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0F00FEF" w14:textId="0D485C9D"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4A006E4" w14:textId="1F11C9DE"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A34FBC0" w14:textId="432DBF9E"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DAA9A97" w14:textId="5DE4911E" w:rsidR="00AE17EB" w:rsidRPr="00FF56C2" w:rsidRDefault="00AE17EB" w:rsidP="00FF56C2">
            <w:pPr>
              <w:spacing w:before="0" w:after="0"/>
              <w:rPr>
                <w:rFonts w:cs="Arial"/>
                <w:lang w:val="en-US"/>
              </w:rPr>
            </w:pPr>
            <w:r w:rsidRPr="00FF56C2">
              <w:rPr>
                <w:rFonts w:cs="Arial"/>
                <w:lang w:val="en-US"/>
              </w:rPr>
              <w:t>Market Claim</w:t>
            </w:r>
          </w:p>
        </w:tc>
      </w:tr>
      <w:tr w:rsidR="00AE17EB" w:rsidRPr="00FF56C2" w14:paraId="3774B0B1"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E3C2C4F" w14:textId="2BD5E981" w:rsidR="00AE17EB" w:rsidRPr="00FF56C2" w:rsidRDefault="00AE17EB" w:rsidP="00FF56C2">
            <w:pPr>
              <w:spacing w:before="0" w:after="0"/>
              <w:rPr>
                <w:rFonts w:cs="Arial"/>
                <w:lang w:val="en-US"/>
              </w:rPr>
            </w:pPr>
            <w:r w:rsidRPr="00FF56C2">
              <w:rPr>
                <w:rFonts w:cs="Arial"/>
                <w:lang w:val="en-US"/>
              </w:rPr>
              <w:t>16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57CCFD5" w14:textId="543D003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03DDF0A" w14:textId="6AF2D504" w:rsidR="00AE17EB" w:rsidRPr="00FF56C2" w:rsidRDefault="00AE17EB" w:rsidP="00FF56C2">
            <w:pPr>
              <w:spacing w:before="0" w:after="0"/>
              <w:rPr>
                <w:rFonts w:cs="Arial"/>
                <w:lang w:val="en-US"/>
              </w:rPr>
            </w:pPr>
            <w:r w:rsidRPr="00FF56C2">
              <w:rPr>
                <w:rFonts w:cs="Arial"/>
                <w:lang w:val="en-US"/>
              </w:rPr>
              <w:t>NETT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0A27979" w14:textId="49B350A2"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1ACDBB" w14:textId="25718411"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353504E" w14:textId="5D2DCC9C"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E3CA437" w14:textId="5448A747" w:rsidR="00AE17EB" w:rsidRPr="00FF56C2" w:rsidRDefault="00AE17EB" w:rsidP="00FF56C2">
            <w:pPr>
              <w:spacing w:before="0" w:after="0"/>
              <w:rPr>
                <w:rFonts w:cs="Arial"/>
                <w:lang w:val="en-US"/>
              </w:rPr>
            </w:pPr>
            <w:r w:rsidRPr="00FF56C2">
              <w:rPr>
                <w:rFonts w:cs="Arial"/>
                <w:lang w:val="en-US"/>
              </w:rPr>
              <w:t>Net Amount</w:t>
            </w:r>
          </w:p>
        </w:tc>
      </w:tr>
      <w:tr w:rsidR="00FF56C2" w:rsidRPr="00FF56C2" w14:paraId="4CD352B2"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CD425E8" w14:textId="59063FD8" w:rsidR="00FF56C2" w:rsidRPr="00FF56C2" w:rsidRDefault="00FF56C2" w:rsidP="00FF56C2">
            <w:pPr>
              <w:spacing w:before="0" w:after="0"/>
              <w:rPr>
                <w:rFonts w:cs="Arial"/>
                <w:b/>
                <w:bCs/>
                <w:color w:val="0000FF"/>
                <w:lang w:val="en-US"/>
              </w:rPr>
            </w:pPr>
            <w:r>
              <w:rPr>
                <w:rFonts w:cs="Arial"/>
                <w:b/>
                <w:bCs/>
                <w:color w:val="0000FF"/>
                <w:lang w:val="en-US"/>
              </w:rPr>
              <w:t>17</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1BF1E25" w14:textId="5FCC3708" w:rsidR="00FF56C2" w:rsidRPr="00FF56C2" w:rsidRDefault="00FF56C2" w:rsidP="00FF56C2">
            <w:pPr>
              <w:spacing w:before="0" w:after="0"/>
              <w:rPr>
                <w:rFonts w:cs="Arial"/>
                <w:b/>
                <w:bCs/>
                <w:color w:val="0000FF"/>
                <w:lang w:val="en-US"/>
              </w:rPr>
            </w:pPr>
            <w:r>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BF4400B" w14:textId="02CAA9BA" w:rsidR="00FF56C2" w:rsidRPr="00FF56C2" w:rsidRDefault="00FF56C2" w:rsidP="00FF56C2">
            <w:pPr>
              <w:spacing w:before="0" w:after="0"/>
              <w:rPr>
                <w:rFonts w:cs="Arial"/>
                <w:b/>
                <w:bCs/>
                <w:color w:val="0000FF"/>
                <w:lang w:val="en-US"/>
              </w:rPr>
            </w:pPr>
            <w:r>
              <w:rPr>
                <w:rFonts w:cs="Arial"/>
                <w:b/>
                <w:bCs/>
                <w:color w:val="0000FF"/>
                <w:lang w:val="en-US"/>
              </w:rPr>
              <w:t>OIDI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49AE3B" w14:textId="33DDF487" w:rsidR="00FF56C2" w:rsidRPr="00FF56C2" w:rsidRDefault="00FF56C2" w:rsidP="00FF56C2">
            <w:pPr>
              <w:spacing w:before="0" w:after="0"/>
              <w:rPr>
                <w:rFonts w:cs="Arial"/>
                <w:b/>
                <w:bCs/>
                <w:color w:val="0000FF"/>
                <w:lang w:val="en-US"/>
              </w:rPr>
            </w:pPr>
            <w:r>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9ADC4CE" w14:textId="77777777" w:rsidR="00FF56C2" w:rsidRPr="00FF56C2" w:rsidRDefault="00FF56C2" w:rsidP="00FF56C2">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A63F597" w14:textId="64FA9C1C" w:rsidR="00FF56C2" w:rsidRPr="00FF56C2" w:rsidRDefault="00FF56C2" w:rsidP="00FF56C2">
            <w:pPr>
              <w:spacing w:before="0" w:after="0"/>
              <w:rPr>
                <w:rFonts w:cs="Arial"/>
                <w:b/>
                <w:bCs/>
                <w:color w:val="0000FF"/>
                <w:lang w:val="en-US"/>
              </w:rPr>
            </w:pPr>
            <w:r>
              <w:rPr>
                <w:rFonts w:cs="Arial"/>
                <w:b/>
                <w:bCs/>
                <w:color w:val="0000FF"/>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D18B21" w14:textId="6F00C44E" w:rsidR="00FF56C2" w:rsidRPr="00FF56C2" w:rsidRDefault="005A2A74" w:rsidP="005A2A74">
            <w:pPr>
              <w:spacing w:before="0" w:after="0"/>
              <w:rPr>
                <w:rFonts w:cs="Arial"/>
                <w:b/>
                <w:bCs/>
                <w:color w:val="0000FF"/>
                <w:lang w:val="en-US"/>
              </w:rPr>
            </w:pPr>
            <w:r w:rsidRPr="005A2A74">
              <w:rPr>
                <w:rFonts w:cs="Arial"/>
                <w:b/>
                <w:bCs/>
                <w:color w:val="0000FF"/>
                <w:lang w:val="en-US"/>
              </w:rPr>
              <w:t>Original Issue Discount (OID) Amount</w:t>
            </w:r>
          </w:p>
        </w:tc>
      </w:tr>
      <w:tr w:rsidR="00AE17EB" w:rsidRPr="00FF56C2" w14:paraId="18FC5C5B" w14:textId="77777777" w:rsidTr="00FC6351">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2AB408F" w14:textId="4064EE0B" w:rsidR="00AE17EB" w:rsidRPr="00FF56C2" w:rsidRDefault="00AE17EB" w:rsidP="00FF56C2">
            <w:pPr>
              <w:spacing w:before="0" w:after="0"/>
              <w:rPr>
                <w:rFonts w:cs="Arial"/>
                <w:lang w:val="en-US"/>
              </w:rPr>
            </w:pPr>
            <w:r w:rsidRPr="00FF56C2">
              <w:rPr>
                <w:rFonts w:cs="Arial"/>
                <w:lang w:val="en-US"/>
              </w:rPr>
              <w:t>1</w:t>
            </w:r>
            <w:r w:rsidRPr="005A2A74">
              <w:rPr>
                <w:rFonts w:cs="Arial"/>
                <w:b/>
                <w:bCs/>
                <w:strike/>
                <w:color w:val="FF0000"/>
                <w:lang w:val="en-US"/>
              </w:rPr>
              <w:t>7</w:t>
            </w:r>
            <w:r w:rsidR="00FC6351">
              <w:rPr>
                <w:rFonts w:cs="Arial"/>
                <w:b/>
                <w:bCs/>
                <w:strike/>
                <w:color w:val="FF0000"/>
                <w:lang w:val="en-US"/>
              </w:rPr>
              <w:t xml:space="preserve"> </w:t>
            </w:r>
            <w:r w:rsidR="00FC6351">
              <w:rPr>
                <w:rFonts w:cs="Arial"/>
                <w:b/>
                <w:bCs/>
                <w:color w:val="0000FF"/>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ED861A6" w14:textId="03AB419D" w:rsidR="00AE17EB" w:rsidRPr="00FF56C2" w:rsidRDefault="00FC6351" w:rsidP="00FF56C2">
            <w:pPr>
              <w:spacing w:before="0" w:after="0"/>
              <w:rPr>
                <w:rFonts w:cs="Arial"/>
                <w:lang w:val="en-US"/>
              </w:rPr>
            </w:pPr>
            <w:r>
              <w:rPr>
                <w:rFonts w:cs="Arial"/>
                <w:lang w:val="en-US"/>
              </w:rPr>
              <w:t>…</w:t>
            </w: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5E2703E1" w14:textId="101AC50B" w:rsidR="00AE17EB" w:rsidRPr="00FF56C2" w:rsidRDefault="00AE17EB" w:rsidP="00FF56C2">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19CCC221" w14:textId="10290112" w:rsidR="00AE17EB" w:rsidRPr="00FF56C2" w:rsidRDefault="00AE17EB" w:rsidP="00FF56C2">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5F403B56" w14:textId="58109B77" w:rsidR="00AE17EB" w:rsidRPr="00FF56C2" w:rsidRDefault="00AE17EB" w:rsidP="00FF56C2">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3E3139CB" w14:textId="27C8A938" w:rsidR="00AE17EB" w:rsidRPr="00FF56C2" w:rsidRDefault="00AE17EB" w:rsidP="00FF56C2">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0182FBA3" w14:textId="5C00DA6F" w:rsidR="00AE17EB" w:rsidRPr="00FF56C2" w:rsidRDefault="00AE17EB" w:rsidP="00FF56C2">
            <w:pPr>
              <w:spacing w:before="0" w:after="0"/>
              <w:rPr>
                <w:rFonts w:cs="Arial"/>
                <w:lang w:val="en-US"/>
              </w:rPr>
            </w:pPr>
          </w:p>
        </w:tc>
      </w:tr>
      <w:tr w:rsidR="00AE17EB" w:rsidRPr="00FF56C2" w14:paraId="28AFE1B4" w14:textId="77777777" w:rsidTr="00FC6351">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E081785" w14:textId="201A0FF0" w:rsidR="00AE17EB" w:rsidRPr="00FF56C2" w:rsidRDefault="00AE17EB" w:rsidP="00FF56C2">
            <w:pPr>
              <w:spacing w:before="0" w:after="0"/>
              <w:rPr>
                <w:rFonts w:cs="Arial"/>
                <w:lang w:val="en-US"/>
              </w:rPr>
            </w:pPr>
            <w:r w:rsidRPr="00FF56C2">
              <w:rPr>
                <w:rFonts w:cs="Arial"/>
                <w:lang w:val="en-US"/>
              </w:rPr>
              <w:t>5</w:t>
            </w:r>
            <w:r w:rsidRPr="00FC6351">
              <w:rPr>
                <w:rFonts w:cs="Arial"/>
                <w:b/>
                <w:bCs/>
                <w:strike/>
                <w:color w:val="FF0000"/>
                <w:lang w:val="en-US"/>
              </w:rPr>
              <w:t>2</w:t>
            </w:r>
            <w:r w:rsidR="00FC6351">
              <w:rPr>
                <w:rFonts w:cs="Arial"/>
                <w:b/>
                <w:bCs/>
                <w:strike/>
                <w:color w:val="FF0000"/>
                <w:lang w:val="en-US"/>
              </w:rPr>
              <w:t xml:space="preserve"> </w:t>
            </w:r>
            <w:r w:rsidR="00FC6351">
              <w:rPr>
                <w:rFonts w:cs="Arial"/>
                <w:b/>
                <w:bCs/>
                <w:color w:val="0000FF"/>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77B0927" w14:textId="1EC5DD2F"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1B1414" w14:textId="261F72D5" w:rsidR="00AE17EB" w:rsidRPr="00FF56C2" w:rsidRDefault="00AE17EB" w:rsidP="00FF56C2">
            <w:pPr>
              <w:spacing w:before="0" w:after="0"/>
              <w:rPr>
                <w:rFonts w:cs="Arial"/>
                <w:lang w:val="en-US"/>
              </w:rPr>
            </w:pPr>
            <w:r w:rsidRPr="00FF56C2">
              <w:rPr>
                <w:rFonts w:cs="Arial"/>
                <w:lang w:val="en-US"/>
              </w:rPr>
              <w:t>ARRE</w:t>
            </w:r>
          </w:p>
        </w:tc>
        <w:tc>
          <w:tcPr>
            <w:tcW w:w="291"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7DE2739" w14:textId="61C20559"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093752B" w14:textId="48E0A31C"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402ED0D" w14:textId="54BC0521"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F4D046E" w14:textId="2CFB5C32" w:rsidR="00AE17EB" w:rsidRPr="00FF56C2" w:rsidRDefault="00AE17EB" w:rsidP="00FF56C2">
            <w:pPr>
              <w:spacing w:before="0" w:after="0"/>
              <w:rPr>
                <w:rFonts w:cs="Arial"/>
                <w:lang w:val="en-US"/>
              </w:rPr>
            </w:pPr>
            <w:r w:rsidRPr="00FF56C2">
              <w:rPr>
                <w:rFonts w:cs="Arial"/>
                <w:lang w:val="en-US"/>
              </w:rPr>
              <w:t>Tax Arrear Amount</w:t>
            </w:r>
          </w:p>
        </w:tc>
      </w:tr>
    </w:tbl>
    <w:p w14:paraId="07FAC30D" w14:textId="77777777" w:rsidR="00FC6351" w:rsidRDefault="00FC6351" w:rsidP="00FF56C2">
      <w:pPr>
        <w:spacing w:before="0" w:after="0"/>
        <w:rPr>
          <w:rFonts w:cs="Arial"/>
          <w:lang w:val="en-US"/>
        </w:rPr>
      </w:pPr>
    </w:p>
    <w:p w14:paraId="7E7285E3" w14:textId="418AE187" w:rsidR="00AE17EB" w:rsidRPr="00FF56C2" w:rsidRDefault="00AE17EB" w:rsidP="00FF56C2">
      <w:pPr>
        <w:spacing w:before="0" w:after="0"/>
        <w:rPr>
          <w:rFonts w:cs="Arial"/>
          <w:lang w:val="en-US"/>
        </w:rPr>
      </w:pPr>
      <w:r w:rsidRPr="00FF56C2">
        <w:rPr>
          <w:rFonts w:cs="Arial"/>
          <w:lang w:val="en-US"/>
        </w:rPr>
        <w:t>DEFINITION</w:t>
      </w:r>
    </w:p>
    <w:p w14:paraId="0A874AF5" w14:textId="77777777" w:rsidR="00AE17EB" w:rsidRPr="00FF56C2" w:rsidRDefault="00AE17EB" w:rsidP="00FF56C2">
      <w:pPr>
        <w:spacing w:before="0" w:after="0"/>
        <w:rPr>
          <w:rFonts w:cs="Arial"/>
          <w:lang w:val="en-US"/>
        </w:rPr>
      </w:pPr>
      <w:r w:rsidRPr="00FF56C2">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36"/>
        <w:gridCol w:w="1754"/>
        <w:gridCol w:w="5723"/>
      </w:tblGrid>
      <w:tr w:rsidR="00AE17EB" w:rsidRPr="00FF56C2" w14:paraId="0B50D58B" w14:textId="77777777" w:rsidTr="00FC6351">
        <w:trPr>
          <w:tblCellSpacing w:w="15" w:type="dxa"/>
        </w:trPr>
        <w:tc>
          <w:tcPr>
            <w:tcW w:w="633" w:type="pct"/>
            <w:shd w:val="clear" w:color="auto" w:fill="FFFFFF"/>
            <w:hideMark/>
          </w:tcPr>
          <w:p w14:paraId="0353454A" w14:textId="3E0B0F62" w:rsidR="00AE17EB" w:rsidRPr="00FF56C2" w:rsidRDefault="00AE17EB" w:rsidP="00FF56C2">
            <w:pPr>
              <w:spacing w:before="0" w:after="0"/>
              <w:rPr>
                <w:rFonts w:cs="Arial"/>
                <w:lang w:val="en-US"/>
              </w:rPr>
            </w:pPr>
            <w:r w:rsidRPr="00FF56C2">
              <w:rPr>
                <w:rFonts w:cs="Arial"/>
                <w:lang w:val="en-US"/>
              </w:rPr>
              <w:t>ACRU</w:t>
            </w:r>
          </w:p>
        </w:tc>
        <w:tc>
          <w:tcPr>
            <w:tcW w:w="1001" w:type="pct"/>
            <w:shd w:val="clear" w:color="auto" w:fill="FFFFFF"/>
            <w:hideMark/>
          </w:tcPr>
          <w:p w14:paraId="2C95E8C6" w14:textId="4BCFD9E7" w:rsidR="00AE17EB" w:rsidRPr="00FF56C2" w:rsidRDefault="00AE17EB" w:rsidP="00FF56C2">
            <w:pPr>
              <w:spacing w:before="0" w:after="0"/>
              <w:rPr>
                <w:rFonts w:cs="Arial"/>
                <w:lang w:val="en-US"/>
              </w:rPr>
            </w:pPr>
            <w:r w:rsidRPr="00FF56C2">
              <w:rPr>
                <w:rFonts w:cs="Arial"/>
                <w:lang w:val="en-US"/>
              </w:rPr>
              <w:t>Accrued Interest Amount</w:t>
            </w:r>
          </w:p>
        </w:tc>
        <w:tc>
          <w:tcPr>
            <w:tcW w:w="3296" w:type="pct"/>
            <w:shd w:val="clear" w:color="auto" w:fill="FFFFFF"/>
            <w:hideMark/>
          </w:tcPr>
          <w:p w14:paraId="0E0FB2F3" w14:textId="39881956" w:rsidR="00AE17EB" w:rsidRPr="00FF56C2" w:rsidRDefault="00AE17EB" w:rsidP="00FF56C2">
            <w:pPr>
              <w:spacing w:before="0" w:after="0"/>
              <w:rPr>
                <w:rFonts w:cs="Arial"/>
                <w:lang w:val="en-US"/>
              </w:rPr>
            </w:pPr>
            <w:r w:rsidRPr="00FF56C2">
              <w:rPr>
                <w:rFonts w:cs="Arial"/>
                <w:lang w:val="en-US"/>
              </w:rPr>
              <w:t>Amount of interest that has been accrued in between coupon payment periods.</w:t>
            </w:r>
          </w:p>
        </w:tc>
      </w:tr>
      <w:tr w:rsidR="00AE17EB" w:rsidRPr="00FF56C2" w14:paraId="0844478E" w14:textId="77777777" w:rsidTr="00FC6351">
        <w:trPr>
          <w:tblCellSpacing w:w="15" w:type="dxa"/>
        </w:trPr>
        <w:tc>
          <w:tcPr>
            <w:tcW w:w="633" w:type="pct"/>
            <w:shd w:val="clear" w:color="auto" w:fill="FFFFFF"/>
            <w:hideMark/>
          </w:tcPr>
          <w:p w14:paraId="7984B576" w14:textId="04556834" w:rsidR="00AE17EB" w:rsidRPr="00FF56C2" w:rsidRDefault="00FC6351" w:rsidP="00FF56C2">
            <w:pPr>
              <w:spacing w:before="0" w:after="0"/>
              <w:rPr>
                <w:rFonts w:cs="Arial"/>
                <w:lang w:val="en-US"/>
              </w:rPr>
            </w:pPr>
            <w:r>
              <w:rPr>
                <w:rFonts w:cs="Arial"/>
                <w:lang w:val="en-US"/>
              </w:rPr>
              <w:t>…</w:t>
            </w:r>
          </w:p>
        </w:tc>
        <w:tc>
          <w:tcPr>
            <w:tcW w:w="1001" w:type="pct"/>
            <w:shd w:val="clear" w:color="auto" w:fill="FFFFFF"/>
          </w:tcPr>
          <w:p w14:paraId="73327683" w14:textId="080C01DA" w:rsidR="00AE17EB" w:rsidRPr="00FF56C2" w:rsidRDefault="00AE17EB" w:rsidP="00FF56C2">
            <w:pPr>
              <w:spacing w:before="0" w:after="0"/>
              <w:rPr>
                <w:rFonts w:cs="Arial"/>
                <w:lang w:val="en-US"/>
              </w:rPr>
            </w:pPr>
          </w:p>
        </w:tc>
        <w:tc>
          <w:tcPr>
            <w:tcW w:w="3296" w:type="pct"/>
            <w:shd w:val="clear" w:color="auto" w:fill="FFFFFF"/>
          </w:tcPr>
          <w:p w14:paraId="71F96929" w14:textId="5B8B3F66" w:rsidR="00AE17EB" w:rsidRPr="00FF56C2" w:rsidRDefault="00AE17EB" w:rsidP="00FF56C2">
            <w:pPr>
              <w:spacing w:before="0" w:after="0"/>
              <w:rPr>
                <w:rFonts w:cs="Arial"/>
                <w:lang w:val="en-US"/>
              </w:rPr>
            </w:pPr>
          </w:p>
        </w:tc>
      </w:tr>
      <w:tr w:rsidR="00AE17EB" w:rsidRPr="00FF56C2" w14:paraId="4216F91C" w14:textId="77777777" w:rsidTr="00FC6351">
        <w:trPr>
          <w:tblCellSpacing w:w="15" w:type="dxa"/>
        </w:trPr>
        <w:tc>
          <w:tcPr>
            <w:tcW w:w="633" w:type="pct"/>
            <w:shd w:val="clear" w:color="auto" w:fill="FFFFFF"/>
            <w:hideMark/>
          </w:tcPr>
          <w:p w14:paraId="15922408" w14:textId="1497E92F" w:rsidR="00AE17EB" w:rsidRPr="00FF56C2" w:rsidRDefault="00AE17EB" w:rsidP="00FF56C2">
            <w:pPr>
              <w:spacing w:before="0" w:after="0"/>
              <w:rPr>
                <w:rFonts w:cs="Arial"/>
                <w:lang w:val="en-US"/>
              </w:rPr>
            </w:pPr>
            <w:r w:rsidRPr="00FF56C2">
              <w:rPr>
                <w:rFonts w:cs="Arial"/>
                <w:lang w:val="en-US"/>
              </w:rPr>
              <w:lastRenderedPageBreak/>
              <w:t>OCMT</w:t>
            </w:r>
          </w:p>
        </w:tc>
        <w:tc>
          <w:tcPr>
            <w:tcW w:w="1001" w:type="pct"/>
            <w:shd w:val="clear" w:color="auto" w:fill="FFFFFF"/>
            <w:hideMark/>
          </w:tcPr>
          <w:p w14:paraId="227D0B51" w14:textId="7C9D3FBB" w:rsidR="00AE17EB" w:rsidRPr="00FF56C2" w:rsidRDefault="00AE17EB" w:rsidP="00FF56C2">
            <w:pPr>
              <w:spacing w:before="0" w:after="0"/>
              <w:rPr>
                <w:rFonts w:cs="Arial"/>
                <w:lang w:val="en-US"/>
              </w:rPr>
            </w:pPr>
            <w:r w:rsidRPr="00FF56C2">
              <w:rPr>
                <w:rFonts w:cs="Arial"/>
                <w:lang w:val="en-US"/>
              </w:rPr>
              <w:t>Original Currency and Ordered Amount</w:t>
            </w:r>
          </w:p>
        </w:tc>
        <w:tc>
          <w:tcPr>
            <w:tcW w:w="3296" w:type="pct"/>
            <w:shd w:val="clear" w:color="auto" w:fill="FFFFFF"/>
            <w:hideMark/>
          </w:tcPr>
          <w:p w14:paraId="3227F60C" w14:textId="2A4916E1" w:rsidR="00AE17EB" w:rsidRPr="00FF56C2" w:rsidRDefault="00AE17EB" w:rsidP="00FF56C2">
            <w:pPr>
              <w:spacing w:before="0" w:after="0"/>
              <w:rPr>
                <w:rFonts w:cs="Arial"/>
                <w:lang w:val="en-US"/>
              </w:rPr>
            </w:pPr>
            <w:r w:rsidRPr="00FF56C2">
              <w:rPr>
                <w:rFonts w:cs="Arial"/>
                <w:lang w:val="en-US"/>
              </w:rPr>
              <w:t>Posting/settlement amount in its original currency when conversion from/into another currency has occurred.</w:t>
            </w:r>
          </w:p>
        </w:tc>
      </w:tr>
      <w:tr w:rsidR="00AE17EB" w:rsidRPr="00FF56C2" w14:paraId="6AB2BEB9" w14:textId="77777777" w:rsidTr="006100B0">
        <w:trPr>
          <w:tblCellSpacing w:w="15" w:type="dxa"/>
        </w:trPr>
        <w:tc>
          <w:tcPr>
            <w:tcW w:w="633" w:type="pct"/>
            <w:shd w:val="clear" w:color="auto" w:fill="BFBFBF" w:themeFill="background1" w:themeFillShade="BF"/>
            <w:hideMark/>
          </w:tcPr>
          <w:p w14:paraId="065F7D58" w14:textId="713CA53F" w:rsidR="00AE17EB" w:rsidRPr="006100B0" w:rsidRDefault="00FC6351" w:rsidP="00FF56C2">
            <w:pPr>
              <w:spacing w:before="0" w:after="0"/>
              <w:rPr>
                <w:rFonts w:cs="Arial"/>
                <w:b/>
                <w:bCs/>
                <w:color w:val="0000FF"/>
                <w:lang w:val="en-US"/>
              </w:rPr>
            </w:pPr>
            <w:r w:rsidRPr="006100B0">
              <w:rPr>
                <w:rFonts w:cs="Arial"/>
                <w:b/>
                <w:bCs/>
                <w:color w:val="0000FF"/>
                <w:lang w:val="en-US"/>
              </w:rPr>
              <w:t>OIDI</w:t>
            </w:r>
          </w:p>
        </w:tc>
        <w:tc>
          <w:tcPr>
            <w:tcW w:w="1001" w:type="pct"/>
            <w:shd w:val="clear" w:color="auto" w:fill="BFBFBF" w:themeFill="background1" w:themeFillShade="BF"/>
            <w:hideMark/>
          </w:tcPr>
          <w:p w14:paraId="1858481A" w14:textId="21A66CAF" w:rsidR="00AE17EB" w:rsidRPr="006100B0" w:rsidRDefault="006100B0" w:rsidP="00FF56C2">
            <w:pPr>
              <w:spacing w:before="0" w:after="0"/>
              <w:rPr>
                <w:rFonts w:cs="Arial"/>
                <w:b/>
                <w:bCs/>
                <w:color w:val="0000FF"/>
                <w:lang w:val="en-US"/>
              </w:rPr>
            </w:pPr>
            <w:r w:rsidRPr="006100B0">
              <w:rPr>
                <w:rFonts w:cs="Arial"/>
                <w:b/>
                <w:bCs/>
                <w:color w:val="0000FF"/>
                <w:lang w:val="en-US"/>
              </w:rPr>
              <w:t>Original Issue Discount (OID) Amount</w:t>
            </w:r>
          </w:p>
        </w:tc>
        <w:tc>
          <w:tcPr>
            <w:tcW w:w="3296" w:type="pct"/>
            <w:shd w:val="clear" w:color="auto" w:fill="BFBFBF" w:themeFill="background1" w:themeFillShade="BF"/>
            <w:hideMark/>
          </w:tcPr>
          <w:p w14:paraId="0DD2CA97" w14:textId="0B091638" w:rsidR="00AE17EB" w:rsidRPr="006100B0" w:rsidRDefault="006100B0" w:rsidP="00FF56C2">
            <w:pPr>
              <w:spacing w:before="0" w:after="0"/>
              <w:rPr>
                <w:rFonts w:cs="Arial"/>
                <w:b/>
                <w:bCs/>
                <w:color w:val="0000FF"/>
                <w:lang w:val="en-US"/>
              </w:rPr>
            </w:pPr>
            <w:r w:rsidRPr="006100B0">
              <w:rPr>
                <w:rFonts w:cs="Arial"/>
                <w:b/>
                <w:bCs/>
                <w:color w:val="0000FF"/>
                <w:lang w:val="en-US"/>
              </w:rPr>
              <w:t>Amount of discount accrued on a debt instrument at issue</w:t>
            </w:r>
            <w:r w:rsidR="00A73DCF">
              <w:rPr>
                <w:rFonts w:cs="Arial"/>
                <w:b/>
                <w:bCs/>
                <w:color w:val="0000FF"/>
                <w:lang w:val="en-US"/>
              </w:rPr>
              <w:t>.</w:t>
            </w:r>
          </w:p>
        </w:tc>
      </w:tr>
      <w:tr w:rsidR="00AE17EB" w:rsidRPr="00FF56C2" w14:paraId="7715966B" w14:textId="77777777" w:rsidTr="006100B0">
        <w:trPr>
          <w:tblCellSpacing w:w="15" w:type="dxa"/>
        </w:trPr>
        <w:tc>
          <w:tcPr>
            <w:tcW w:w="633" w:type="pct"/>
            <w:shd w:val="clear" w:color="auto" w:fill="FFFFFF"/>
            <w:hideMark/>
          </w:tcPr>
          <w:p w14:paraId="664B9E10" w14:textId="0631D77D" w:rsidR="00AE17EB" w:rsidRPr="00FF56C2" w:rsidRDefault="006100B0" w:rsidP="00FF56C2">
            <w:pPr>
              <w:spacing w:before="0" w:after="0"/>
              <w:rPr>
                <w:rFonts w:cs="Arial"/>
                <w:lang w:val="en-US"/>
              </w:rPr>
            </w:pPr>
            <w:r>
              <w:rPr>
                <w:rFonts w:cs="Arial"/>
                <w:lang w:val="en-US"/>
              </w:rPr>
              <w:t>…</w:t>
            </w:r>
          </w:p>
        </w:tc>
        <w:tc>
          <w:tcPr>
            <w:tcW w:w="1001" w:type="pct"/>
            <w:shd w:val="clear" w:color="auto" w:fill="FFFFFF"/>
          </w:tcPr>
          <w:p w14:paraId="7DFBCA5D" w14:textId="2FED709B" w:rsidR="00AE17EB" w:rsidRPr="00FF56C2" w:rsidRDefault="00AE17EB" w:rsidP="00FF56C2">
            <w:pPr>
              <w:spacing w:before="0" w:after="0"/>
              <w:rPr>
                <w:rFonts w:cs="Arial"/>
                <w:lang w:val="en-US"/>
              </w:rPr>
            </w:pPr>
          </w:p>
        </w:tc>
        <w:tc>
          <w:tcPr>
            <w:tcW w:w="3296" w:type="pct"/>
            <w:shd w:val="clear" w:color="auto" w:fill="FFFFFF"/>
          </w:tcPr>
          <w:p w14:paraId="3F8F49F8" w14:textId="41247D73" w:rsidR="00AE17EB" w:rsidRPr="00FF56C2" w:rsidRDefault="00AE17EB" w:rsidP="00FF56C2">
            <w:pPr>
              <w:spacing w:before="0" w:after="0"/>
              <w:rPr>
                <w:rFonts w:cs="Arial"/>
                <w:lang w:val="en-US"/>
              </w:rPr>
            </w:pPr>
          </w:p>
        </w:tc>
      </w:tr>
      <w:tr w:rsidR="00AE17EB" w:rsidRPr="00FF56C2" w14:paraId="06058506" w14:textId="77777777" w:rsidTr="00EA753A">
        <w:trPr>
          <w:tblCellSpacing w:w="15" w:type="dxa"/>
        </w:trPr>
        <w:tc>
          <w:tcPr>
            <w:tcW w:w="633" w:type="pct"/>
            <w:shd w:val="clear" w:color="auto" w:fill="BFBFBF" w:themeFill="background1" w:themeFillShade="BF"/>
            <w:hideMark/>
          </w:tcPr>
          <w:p w14:paraId="12387338" w14:textId="256E56E4" w:rsidR="00AE17EB" w:rsidRPr="00FF56C2" w:rsidRDefault="00AE17EB" w:rsidP="00FF56C2">
            <w:pPr>
              <w:spacing w:before="0" w:after="0"/>
              <w:rPr>
                <w:rFonts w:cs="Arial"/>
                <w:lang w:val="en-US"/>
              </w:rPr>
            </w:pPr>
            <w:r w:rsidRPr="00FF56C2">
              <w:rPr>
                <w:rFonts w:cs="Arial"/>
                <w:lang w:val="en-US"/>
              </w:rPr>
              <w:t>REDP</w:t>
            </w:r>
          </w:p>
        </w:tc>
        <w:tc>
          <w:tcPr>
            <w:tcW w:w="1001" w:type="pct"/>
            <w:shd w:val="clear" w:color="auto" w:fill="BFBFBF" w:themeFill="background1" w:themeFillShade="BF"/>
            <w:hideMark/>
          </w:tcPr>
          <w:p w14:paraId="1AA8F7FF" w14:textId="3AB40BD2" w:rsidR="00AE17EB" w:rsidRPr="00FF56C2" w:rsidRDefault="00AE17EB" w:rsidP="00FF56C2">
            <w:pPr>
              <w:spacing w:before="0" w:after="0"/>
              <w:rPr>
                <w:rFonts w:cs="Arial"/>
                <w:lang w:val="en-US"/>
              </w:rPr>
            </w:pPr>
            <w:r w:rsidRPr="009F08E2">
              <w:rPr>
                <w:rFonts w:cs="Arial"/>
                <w:b/>
                <w:bCs/>
                <w:strike/>
                <w:color w:val="FF0000"/>
                <w:lang w:val="en-US"/>
              </w:rPr>
              <w:t xml:space="preserve">Redemption </w:t>
            </w:r>
            <w:r w:rsidRPr="00FF56C2">
              <w:rPr>
                <w:rFonts w:cs="Arial"/>
                <w:lang w:val="en-US"/>
              </w:rPr>
              <w:t>Premium Amount</w:t>
            </w:r>
          </w:p>
        </w:tc>
        <w:tc>
          <w:tcPr>
            <w:tcW w:w="3296" w:type="pct"/>
            <w:shd w:val="clear" w:color="auto" w:fill="BFBFBF" w:themeFill="background1" w:themeFillShade="BF"/>
            <w:hideMark/>
          </w:tcPr>
          <w:p w14:paraId="24D84841" w14:textId="77777777" w:rsidR="00AE17EB" w:rsidRDefault="00AE17EB" w:rsidP="00FF56C2">
            <w:pPr>
              <w:spacing w:before="0" w:after="0"/>
              <w:rPr>
                <w:rFonts w:cs="Arial"/>
                <w:b/>
                <w:bCs/>
                <w:strike/>
                <w:color w:val="FF0000"/>
                <w:lang w:val="en-US"/>
              </w:rPr>
            </w:pPr>
            <w:r w:rsidRPr="00EA753A">
              <w:rPr>
                <w:rFonts w:cs="Arial"/>
                <w:b/>
                <w:bCs/>
                <w:strike/>
                <w:color w:val="FF0000"/>
                <w:lang w:val="en-US"/>
              </w:rPr>
              <w:t>Amount of money (not interest) in addition to the principal at the redemption of a bond.</w:t>
            </w:r>
          </w:p>
          <w:p w14:paraId="5B7E9155" w14:textId="219A3F39" w:rsidR="00A73DCF" w:rsidRPr="00A73DCF" w:rsidRDefault="00A73DCF" w:rsidP="00FF56C2">
            <w:pPr>
              <w:spacing w:before="0" w:after="0"/>
              <w:rPr>
                <w:rFonts w:cs="Arial"/>
                <w:b/>
                <w:bCs/>
                <w:strike/>
                <w:color w:val="0000FF"/>
                <w:lang w:val="en-US"/>
              </w:rPr>
            </w:pPr>
            <w:r w:rsidRPr="00A73DCF">
              <w:rPr>
                <w:b/>
                <w:bCs/>
                <w:color w:val="0000FF"/>
              </w:rPr>
              <w:t>Amount representing a payable premium component.</w:t>
            </w:r>
          </w:p>
          <w:p w14:paraId="5F3EC481" w14:textId="233EC0EA" w:rsidR="00EA753A" w:rsidRPr="00EA753A" w:rsidRDefault="00EA753A" w:rsidP="00FF56C2">
            <w:pPr>
              <w:spacing w:before="0" w:after="0"/>
              <w:rPr>
                <w:rFonts w:cs="Arial"/>
                <w:b/>
                <w:bCs/>
                <w:strike/>
                <w:lang w:val="en-US"/>
              </w:rPr>
            </w:pPr>
          </w:p>
        </w:tc>
      </w:tr>
      <w:tr w:rsidR="00AE17EB" w:rsidRPr="00FF56C2" w14:paraId="21B19ECE" w14:textId="77777777" w:rsidTr="00EA753A">
        <w:trPr>
          <w:tblCellSpacing w:w="15" w:type="dxa"/>
        </w:trPr>
        <w:tc>
          <w:tcPr>
            <w:tcW w:w="633" w:type="pct"/>
            <w:shd w:val="clear" w:color="auto" w:fill="FFFFFF"/>
            <w:hideMark/>
          </w:tcPr>
          <w:p w14:paraId="1CCCE9D5" w14:textId="52CFD679" w:rsidR="00AE17EB" w:rsidRPr="00FF56C2" w:rsidRDefault="00EA753A" w:rsidP="00FF56C2">
            <w:pPr>
              <w:spacing w:before="0" w:after="0"/>
              <w:rPr>
                <w:rFonts w:cs="Arial"/>
                <w:lang w:val="en-US"/>
              </w:rPr>
            </w:pPr>
            <w:r>
              <w:rPr>
                <w:rFonts w:cs="Arial"/>
                <w:lang w:val="en-US"/>
              </w:rPr>
              <w:t>…</w:t>
            </w:r>
          </w:p>
        </w:tc>
        <w:tc>
          <w:tcPr>
            <w:tcW w:w="1001" w:type="pct"/>
            <w:shd w:val="clear" w:color="auto" w:fill="FFFFFF"/>
          </w:tcPr>
          <w:p w14:paraId="7C33621F" w14:textId="31D55683" w:rsidR="00AE17EB" w:rsidRPr="00FF56C2" w:rsidRDefault="00AE17EB" w:rsidP="00FF56C2">
            <w:pPr>
              <w:spacing w:before="0" w:after="0"/>
              <w:rPr>
                <w:rFonts w:cs="Arial"/>
                <w:lang w:val="en-US"/>
              </w:rPr>
            </w:pPr>
          </w:p>
        </w:tc>
        <w:tc>
          <w:tcPr>
            <w:tcW w:w="3296" w:type="pct"/>
            <w:shd w:val="clear" w:color="auto" w:fill="FFFFFF"/>
          </w:tcPr>
          <w:p w14:paraId="5A4845FB" w14:textId="0A63CDA8" w:rsidR="00AE17EB" w:rsidRPr="00FF56C2" w:rsidRDefault="00AE17EB" w:rsidP="00FF56C2">
            <w:pPr>
              <w:spacing w:before="0" w:after="0"/>
              <w:rPr>
                <w:rFonts w:cs="Arial"/>
                <w:lang w:val="en-US"/>
              </w:rPr>
            </w:pPr>
          </w:p>
        </w:tc>
      </w:tr>
      <w:tr w:rsidR="00AE17EB" w:rsidRPr="00FF56C2" w14:paraId="444894DF" w14:textId="77777777" w:rsidTr="00FC6351">
        <w:trPr>
          <w:tblCellSpacing w:w="15" w:type="dxa"/>
        </w:trPr>
        <w:tc>
          <w:tcPr>
            <w:tcW w:w="633" w:type="pct"/>
            <w:shd w:val="clear" w:color="auto" w:fill="FFFFFF"/>
            <w:hideMark/>
          </w:tcPr>
          <w:p w14:paraId="4CB8B77D" w14:textId="59989E2E" w:rsidR="00AE17EB" w:rsidRPr="00FF56C2" w:rsidRDefault="00AE17EB" w:rsidP="00FF56C2">
            <w:pPr>
              <w:spacing w:before="0" w:after="0"/>
              <w:rPr>
                <w:rFonts w:cs="Arial"/>
                <w:lang w:val="en-US"/>
              </w:rPr>
            </w:pPr>
            <w:r w:rsidRPr="00FF56C2">
              <w:rPr>
                <w:rFonts w:cs="Arial"/>
                <w:lang w:val="en-US"/>
              </w:rPr>
              <w:t>WITL</w:t>
            </w:r>
          </w:p>
        </w:tc>
        <w:tc>
          <w:tcPr>
            <w:tcW w:w="1001" w:type="pct"/>
            <w:shd w:val="clear" w:color="auto" w:fill="FFFFFF"/>
            <w:hideMark/>
          </w:tcPr>
          <w:p w14:paraId="6564265A" w14:textId="68DC1FB7" w:rsidR="00AE17EB" w:rsidRPr="00FF56C2" w:rsidRDefault="00AE17EB" w:rsidP="00FF56C2">
            <w:pPr>
              <w:spacing w:before="0" w:after="0"/>
              <w:rPr>
                <w:rFonts w:cs="Arial"/>
                <w:lang w:val="en-US"/>
              </w:rPr>
            </w:pPr>
            <w:r w:rsidRPr="00FF56C2">
              <w:rPr>
                <w:rFonts w:cs="Arial"/>
                <w:lang w:val="en-US"/>
              </w:rPr>
              <w:t>Second Level Tax Amount</w:t>
            </w:r>
          </w:p>
        </w:tc>
        <w:tc>
          <w:tcPr>
            <w:tcW w:w="3296" w:type="pct"/>
            <w:shd w:val="clear" w:color="auto" w:fill="FFFFFF"/>
            <w:hideMark/>
          </w:tcPr>
          <w:p w14:paraId="4E2032C5" w14:textId="2BA17158" w:rsidR="00AE17EB" w:rsidRPr="00FF56C2" w:rsidRDefault="00AE17EB" w:rsidP="00FF56C2">
            <w:pPr>
              <w:spacing w:before="0" w:after="0"/>
              <w:rPr>
                <w:rFonts w:cs="Arial"/>
                <w:lang w:val="en-US"/>
              </w:rPr>
            </w:pPr>
            <w:r w:rsidRPr="00FF56C2">
              <w:rPr>
                <w:rFonts w:cs="Arial"/>
                <w:lang w:val="en-US"/>
              </w:rPr>
              <w:t>Amount of money withheld by the jurisdiction other than the jurisdiction of the issuer's country of tax incorporation, for which a relief at source and/or reclaim may be possible. It is levied in complement or offset of the withholding tax rate (TAXR) levied by the jurisdiction of the issuer's tax do</w:t>
            </w:r>
          </w:p>
        </w:tc>
      </w:tr>
    </w:tbl>
    <w:p w14:paraId="57391EA9" w14:textId="77777777" w:rsidR="005342F3" w:rsidRPr="00FF56C2" w:rsidRDefault="005342F3" w:rsidP="00FF56C2">
      <w:pPr>
        <w:spacing w:before="0" w:after="0"/>
        <w:rPr>
          <w:rFonts w:cs="Arial"/>
        </w:rPr>
      </w:pPr>
    </w:p>
    <w:p w14:paraId="0B26428F" w14:textId="062C97D0" w:rsidR="00E431AA" w:rsidRDefault="00E431AA" w:rsidP="00AF341D">
      <w:pPr>
        <w:rPr>
          <w:b/>
        </w:rPr>
      </w:pPr>
      <w:r>
        <w:rPr>
          <w:b/>
        </w:rPr>
        <w:t xml:space="preserve">H. In MT564, in sequence E2, amend </w:t>
      </w:r>
      <w:r w:rsidR="00C04902">
        <w:rPr>
          <w:b/>
        </w:rPr>
        <w:t>the definition for qualifier “REDP”</w:t>
      </w:r>
      <w:r w:rsidR="00FA4B2C">
        <w:rPr>
          <w:b/>
        </w:rPr>
        <w:t xml:space="preserve"> in field 19B: Amount</w:t>
      </w:r>
      <w:r w:rsidR="00DD27FF">
        <w:rPr>
          <w:b/>
        </w:rPr>
        <w:t xml:space="preserve"> as</w:t>
      </w:r>
      <w:r w:rsidR="00FB15A4">
        <w:rPr>
          <w:b/>
        </w:rPr>
        <w:t xml:space="preserve"> described </w:t>
      </w:r>
      <w:r w:rsidR="00EA753A">
        <w:rPr>
          <w:b/>
        </w:rPr>
        <w:t>above under G.</w:t>
      </w:r>
      <w:r w:rsidR="00FB15A4">
        <w:rPr>
          <w:b/>
        </w:rPr>
        <w:t>;</w:t>
      </w:r>
    </w:p>
    <w:p w14:paraId="7201A4BF" w14:textId="0128E685" w:rsidR="00FB15A4" w:rsidRDefault="00130047" w:rsidP="000556A8">
      <w:pPr>
        <w:rPr>
          <w:b/>
        </w:rPr>
      </w:pPr>
      <w:r>
        <w:rPr>
          <w:b/>
        </w:rPr>
        <w:t>I</w:t>
      </w:r>
      <w:r w:rsidR="00FB15A4">
        <w:rPr>
          <w:b/>
        </w:rPr>
        <w:t xml:space="preserve">. </w:t>
      </w:r>
      <w:r w:rsidR="00734BD6">
        <w:rPr>
          <w:b/>
        </w:rPr>
        <w:t xml:space="preserve">In </w:t>
      </w:r>
      <w:r w:rsidR="004E103D">
        <w:rPr>
          <w:b/>
        </w:rPr>
        <w:t>M</w:t>
      </w:r>
      <w:r w:rsidR="00734BD6">
        <w:rPr>
          <w:b/>
        </w:rPr>
        <w:t>T564, in sequence</w:t>
      </w:r>
      <w:r w:rsidR="005B7E8E">
        <w:rPr>
          <w:b/>
        </w:rPr>
        <w:t>s D, E, E1</w:t>
      </w:r>
      <w:r w:rsidR="005423F7">
        <w:rPr>
          <w:b/>
        </w:rPr>
        <w:t xml:space="preserve"> and</w:t>
      </w:r>
      <w:r w:rsidR="005B7E8E">
        <w:rPr>
          <w:b/>
        </w:rPr>
        <w:t xml:space="preserve"> E2, </w:t>
      </w:r>
      <w:r w:rsidR="008874C6">
        <w:rPr>
          <w:b/>
        </w:rPr>
        <w:t>remove Percentage Type Codes “DISC” and “PREM” from field</w:t>
      </w:r>
      <w:r w:rsidR="00860310">
        <w:rPr>
          <w:b/>
        </w:rPr>
        <w:t xml:space="preserve"> option</w:t>
      </w:r>
      <w:r w:rsidR="008874C6">
        <w:rPr>
          <w:b/>
        </w:rPr>
        <w:t xml:space="preserve"> </w:t>
      </w:r>
      <w:r w:rsidR="008874C6" w:rsidRPr="00860310">
        <w:rPr>
          <w:b/>
        </w:rPr>
        <w:t>:90A:</w:t>
      </w:r>
      <w:r w:rsidR="00860310">
        <w:rPr>
          <w:b/>
        </w:rPr>
        <w:t xml:space="preserve"> in field :90</w:t>
      </w:r>
      <w:proofErr w:type="gramStart"/>
      <w:r w:rsidR="00860310">
        <w:rPr>
          <w:b/>
        </w:rPr>
        <w:t>a:</w:t>
      </w:r>
      <w:r w:rsidR="00213DB1">
        <w:rPr>
          <w:b/>
        </w:rPr>
        <w:t>,</w:t>
      </w:r>
      <w:proofErr w:type="gramEnd"/>
      <w:r w:rsidR="00213DB1">
        <w:rPr>
          <w:b/>
        </w:rPr>
        <w:t xml:space="preserve"> as illustrated below for sequence D:</w:t>
      </w:r>
    </w:p>
    <w:p w14:paraId="61D8777A" w14:textId="77777777" w:rsidR="001E63EB" w:rsidRPr="001E63EB" w:rsidRDefault="001E63EB" w:rsidP="001E63EB">
      <w:pPr>
        <w:spacing w:before="0" w:after="0"/>
        <w:rPr>
          <w:rFonts w:cs="Arial"/>
          <w:lang w:val="en-US"/>
        </w:rPr>
      </w:pPr>
      <w:r w:rsidRPr="001E63EB">
        <w:rPr>
          <w:rFonts w:cs="Arial"/>
          <w:lang w:val="en-US"/>
        </w:rPr>
        <w:t>51. Field 90a: Price</w:t>
      </w:r>
    </w:p>
    <w:p w14:paraId="4D9393C0" w14:textId="77777777" w:rsidR="001E63EB" w:rsidRDefault="001E63EB" w:rsidP="001E63EB">
      <w:pPr>
        <w:spacing w:before="0" w:after="0"/>
        <w:rPr>
          <w:rFonts w:cs="Arial"/>
          <w:lang w:val="en-US"/>
        </w:rPr>
      </w:pPr>
    </w:p>
    <w:p w14:paraId="486C6A59" w14:textId="6FE8B5CE" w:rsidR="001E63EB" w:rsidRPr="001E63EB" w:rsidRDefault="001E63EB" w:rsidP="001E63EB">
      <w:pPr>
        <w:spacing w:before="0" w:after="0"/>
        <w:rPr>
          <w:rFonts w:cs="Arial"/>
          <w:lang w:val="en-US"/>
        </w:rPr>
      </w:pPr>
      <w:r w:rsidRPr="001E63E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E63EB" w:rsidRPr="001E63EB" w14:paraId="7A7C041D" w14:textId="77777777">
        <w:trPr>
          <w:tblCellSpacing w:w="15" w:type="dxa"/>
        </w:trPr>
        <w:tc>
          <w:tcPr>
            <w:tcW w:w="1000" w:type="pct"/>
            <w:shd w:val="clear" w:color="auto" w:fill="FFFFFF"/>
            <w:hideMark/>
          </w:tcPr>
          <w:p w14:paraId="0238A8CF" w14:textId="2F579A83" w:rsidR="001E63EB" w:rsidRPr="001E63EB" w:rsidRDefault="001E63EB" w:rsidP="001E63EB">
            <w:pPr>
              <w:spacing w:before="0" w:after="0"/>
              <w:rPr>
                <w:rFonts w:cs="Arial"/>
                <w:lang w:val="en-US"/>
              </w:rPr>
            </w:pPr>
            <w:r w:rsidRPr="001E63EB">
              <w:rPr>
                <w:rFonts w:cs="Arial"/>
                <w:lang w:val="en-US"/>
              </w:rPr>
              <w:t>Option A</w:t>
            </w:r>
          </w:p>
        </w:tc>
        <w:tc>
          <w:tcPr>
            <w:tcW w:w="1500" w:type="pct"/>
            <w:shd w:val="clear" w:color="auto" w:fill="FFFFFF"/>
            <w:hideMark/>
          </w:tcPr>
          <w:p w14:paraId="52B0C3D2" w14:textId="6CFC2FAC" w:rsidR="001E63EB" w:rsidRPr="001E63EB" w:rsidRDefault="001E63EB" w:rsidP="001E63EB">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r w:rsidRPr="001E63EB">
              <w:rPr>
                <w:rFonts w:cs="Arial"/>
                <w:lang w:val="en-US"/>
              </w:rPr>
              <w:t>/[N]15d</w:t>
            </w:r>
          </w:p>
        </w:tc>
        <w:tc>
          <w:tcPr>
            <w:tcW w:w="2500" w:type="pct"/>
            <w:shd w:val="clear" w:color="auto" w:fill="FFFFFF"/>
            <w:hideMark/>
          </w:tcPr>
          <w:p w14:paraId="62553917" w14:textId="3ACE7228" w:rsidR="001E63EB" w:rsidRPr="001E63EB" w:rsidRDefault="001E63EB" w:rsidP="001E63EB">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 xml:space="preserve">Percentage Type </w:t>
            </w:r>
            <w:proofErr w:type="gramStart"/>
            <w:r w:rsidRPr="001E63EB">
              <w:rPr>
                <w:rFonts w:cs="Arial"/>
                <w:lang w:val="en-US"/>
              </w:rPr>
              <w:t>Code)(</w:t>
            </w:r>
            <w:proofErr w:type="gramEnd"/>
            <w:r w:rsidRPr="001E63EB">
              <w:rPr>
                <w:rFonts w:cs="Arial"/>
                <w:lang w:val="en-US"/>
              </w:rPr>
              <w:t>Sign)(Price)</w:t>
            </w:r>
          </w:p>
        </w:tc>
      </w:tr>
      <w:tr w:rsidR="001E63EB" w:rsidRPr="001E63EB" w14:paraId="6413B6CD" w14:textId="77777777">
        <w:trPr>
          <w:tblCellSpacing w:w="15" w:type="dxa"/>
        </w:trPr>
        <w:tc>
          <w:tcPr>
            <w:tcW w:w="1000" w:type="pct"/>
            <w:shd w:val="clear" w:color="auto" w:fill="FFFFFF"/>
            <w:hideMark/>
          </w:tcPr>
          <w:p w14:paraId="02B6C7CC" w14:textId="454A9B94" w:rsidR="001E63EB" w:rsidRPr="001E63EB" w:rsidRDefault="001E63EB" w:rsidP="001E63EB">
            <w:pPr>
              <w:spacing w:before="0" w:after="0"/>
              <w:rPr>
                <w:rFonts w:cs="Arial"/>
                <w:lang w:val="en-US"/>
              </w:rPr>
            </w:pPr>
            <w:r w:rsidRPr="001E63EB">
              <w:rPr>
                <w:rFonts w:cs="Arial"/>
                <w:lang w:val="en-US"/>
              </w:rPr>
              <w:t>Option B</w:t>
            </w:r>
          </w:p>
        </w:tc>
        <w:tc>
          <w:tcPr>
            <w:tcW w:w="1500" w:type="pct"/>
            <w:shd w:val="clear" w:color="auto" w:fill="FFFFFF"/>
            <w:hideMark/>
          </w:tcPr>
          <w:p w14:paraId="391B88F1" w14:textId="2AB09FA3" w:rsidR="001E63EB" w:rsidRPr="001E63EB" w:rsidRDefault="001E63EB" w:rsidP="001E63EB">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3!a</w:t>
            </w:r>
            <w:proofErr w:type="gramEnd"/>
            <w:r w:rsidRPr="001E63EB">
              <w:rPr>
                <w:rFonts w:cs="Arial"/>
                <w:lang w:val="en-US"/>
              </w:rPr>
              <w:t>15d</w:t>
            </w:r>
          </w:p>
        </w:tc>
        <w:tc>
          <w:tcPr>
            <w:tcW w:w="2500" w:type="pct"/>
            <w:shd w:val="clear" w:color="auto" w:fill="FFFFFF"/>
            <w:hideMark/>
          </w:tcPr>
          <w:p w14:paraId="7061695B" w14:textId="08074CE8" w:rsidR="001E63EB" w:rsidRPr="001E63EB" w:rsidRDefault="001E63EB" w:rsidP="001E63EB">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 xml:space="preserve">Amount Type </w:t>
            </w:r>
            <w:proofErr w:type="gramStart"/>
            <w:r w:rsidRPr="001E63EB">
              <w:rPr>
                <w:rFonts w:cs="Arial"/>
                <w:lang w:val="en-US"/>
              </w:rPr>
              <w:t>Code)(</w:t>
            </w:r>
            <w:proofErr w:type="gramEnd"/>
            <w:r w:rsidRPr="001E63EB">
              <w:rPr>
                <w:rFonts w:cs="Arial"/>
                <w:lang w:val="en-US"/>
              </w:rPr>
              <w:t xml:space="preserve">Currency </w:t>
            </w:r>
            <w:proofErr w:type="gramStart"/>
            <w:r w:rsidRPr="001E63EB">
              <w:rPr>
                <w:rFonts w:cs="Arial"/>
                <w:lang w:val="en-US"/>
              </w:rPr>
              <w:t>Code)(</w:t>
            </w:r>
            <w:proofErr w:type="gramEnd"/>
            <w:r w:rsidRPr="001E63EB">
              <w:rPr>
                <w:rFonts w:cs="Arial"/>
                <w:lang w:val="en-US"/>
              </w:rPr>
              <w:t>Price)</w:t>
            </w:r>
          </w:p>
        </w:tc>
      </w:tr>
      <w:tr w:rsidR="001E63EB" w:rsidRPr="001E63EB" w14:paraId="3A225DD4" w14:textId="77777777">
        <w:trPr>
          <w:tblCellSpacing w:w="15" w:type="dxa"/>
        </w:trPr>
        <w:tc>
          <w:tcPr>
            <w:tcW w:w="1000" w:type="pct"/>
            <w:shd w:val="clear" w:color="auto" w:fill="FFFFFF"/>
            <w:hideMark/>
          </w:tcPr>
          <w:p w14:paraId="6358C24B" w14:textId="1901E278" w:rsidR="001E63EB" w:rsidRPr="001E63EB" w:rsidRDefault="001E63EB" w:rsidP="001E63EB">
            <w:pPr>
              <w:spacing w:before="0" w:after="0"/>
              <w:rPr>
                <w:rFonts w:cs="Arial"/>
                <w:lang w:val="en-US"/>
              </w:rPr>
            </w:pPr>
            <w:r w:rsidRPr="001E63EB">
              <w:rPr>
                <w:rFonts w:cs="Arial"/>
                <w:lang w:val="en-US"/>
              </w:rPr>
              <w:t>Option E</w:t>
            </w:r>
          </w:p>
        </w:tc>
        <w:tc>
          <w:tcPr>
            <w:tcW w:w="1500" w:type="pct"/>
            <w:shd w:val="clear" w:color="auto" w:fill="FFFFFF"/>
            <w:hideMark/>
          </w:tcPr>
          <w:p w14:paraId="5F229FB2" w14:textId="00722050" w:rsidR="001E63EB" w:rsidRPr="001E63EB" w:rsidRDefault="001E63EB" w:rsidP="001E63EB">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p>
        </w:tc>
        <w:tc>
          <w:tcPr>
            <w:tcW w:w="2500" w:type="pct"/>
            <w:shd w:val="clear" w:color="auto" w:fill="FFFFFF"/>
            <w:hideMark/>
          </w:tcPr>
          <w:p w14:paraId="4E555172" w14:textId="1F4F0E66" w:rsidR="001E63EB" w:rsidRPr="001E63EB" w:rsidRDefault="001E63EB" w:rsidP="001E63EB">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Price Code)</w:t>
            </w:r>
          </w:p>
        </w:tc>
      </w:tr>
      <w:tr w:rsidR="001E63EB" w:rsidRPr="001E63EB" w14:paraId="35517197" w14:textId="77777777">
        <w:trPr>
          <w:tblCellSpacing w:w="15" w:type="dxa"/>
        </w:trPr>
        <w:tc>
          <w:tcPr>
            <w:tcW w:w="1000" w:type="pct"/>
            <w:shd w:val="clear" w:color="auto" w:fill="FFFFFF"/>
            <w:hideMark/>
          </w:tcPr>
          <w:p w14:paraId="53765892" w14:textId="0100CC82" w:rsidR="001E63EB" w:rsidRPr="001E63EB" w:rsidRDefault="001E63EB" w:rsidP="001E63EB">
            <w:pPr>
              <w:spacing w:before="0" w:after="0"/>
              <w:rPr>
                <w:rFonts w:cs="Arial"/>
                <w:lang w:val="en-US"/>
              </w:rPr>
            </w:pPr>
            <w:r w:rsidRPr="001E63EB">
              <w:rPr>
                <w:rFonts w:cs="Arial"/>
                <w:lang w:val="en-US"/>
              </w:rPr>
              <w:t>Option L</w:t>
            </w:r>
          </w:p>
        </w:tc>
        <w:tc>
          <w:tcPr>
            <w:tcW w:w="1500" w:type="pct"/>
            <w:shd w:val="clear" w:color="auto" w:fill="FFFFFF"/>
            <w:hideMark/>
          </w:tcPr>
          <w:p w14:paraId="7E30A89C" w14:textId="0061E0EC" w:rsidR="001E63EB" w:rsidRPr="001E63EB" w:rsidRDefault="001E63EB" w:rsidP="001E63EB">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//[N]15d</w:t>
            </w:r>
          </w:p>
        </w:tc>
        <w:tc>
          <w:tcPr>
            <w:tcW w:w="2500" w:type="pct"/>
            <w:shd w:val="clear" w:color="auto" w:fill="FFFFFF"/>
            <w:hideMark/>
          </w:tcPr>
          <w:p w14:paraId="2BC16521" w14:textId="22994C8F" w:rsidR="001E63EB" w:rsidRPr="001E63EB" w:rsidRDefault="001E63EB" w:rsidP="001E63EB">
            <w:pPr>
              <w:spacing w:before="0" w:after="0"/>
              <w:rPr>
                <w:rFonts w:cs="Arial"/>
                <w:lang w:val="en-US"/>
              </w:rPr>
            </w:pPr>
            <w:r w:rsidRPr="001E63EB">
              <w:rPr>
                <w:rFonts w:cs="Arial"/>
                <w:lang w:val="en-US"/>
              </w:rPr>
              <w:t>(Qualifier)(Sign</w:t>
            </w:r>
            <w:proofErr w:type="gramStart"/>
            <w:r w:rsidRPr="001E63EB">
              <w:rPr>
                <w:rFonts w:cs="Arial"/>
                <w:lang w:val="en-US"/>
              </w:rPr>
              <w:t>)(</w:t>
            </w:r>
            <w:proofErr w:type="gramEnd"/>
            <w:r w:rsidRPr="001E63EB">
              <w:rPr>
                <w:rFonts w:cs="Arial"/>
                <w:lang w:val="en-US"/>
              </w:rPr>
              <w:t>Index Points)</w:t>
            </w:r>
          </w:p>
        </w:tc>
      </w:tr>
    </w:tbl>
    <w:p w14:paraId="3041A087" w14:textId="77777777" w:rsidR="001E63EB" w:rsidRDefault="001E63EB" w:rsidP="001E63EB">
      <w:pPr>
        <w:spacing w:before="0" w:after="0"/>
        <w:rPr>
          <w:rFonts w:cs="Arial"/>
          <w:lang w:val="en-US"/>
        </w:rPr>
      </w:pPr>
    </w:p>
    <w:p w14:paraId="107F7617" w14:textId="31980697" w:rsidR="001E63EB" w:rsidRPr="001E63EB" w:rsidRDefault="001E63EB" w:rsidP="001E63EB">
      <w:pPr>
        <w:spacing w:before="0" w:after="0"/>
        <w:rPr>
          <w:rFonts w:cs="Arial"/>
          <w:lang w:val="en-US"/>
        </w:rPr>
      </w:pPr>
      <w:r w:rsidRPr="001E63EB">
        <w:rPr>
          <w:rFonts w:cs="Arial"/>
          <w:lang w:val="en-US"/>
        </w:rPr>
        <w:t>PRESENCE</w:t>
      </w:r>
    </w:p>
    <w:p w14:paraId="04E207BB" w14:textId="77777777" w:rsidR="001E63EB" w:rsidRPr="001E63EB" w:rsidRDefault="001E63EB" w:rsidP="001E63EB">
      <w:pPr>
        <w:spacing w:before="0" w:after="0"/>
        <w:rPr>
          <w:rFonts w:cs="Arial"/>
          <w:lang w:val="en-US"/>
        </w:rPr>
      </w:pPr>
      <w:r w:rsidRPr="001E63EB">
        <w:rPr>
          <w:rFonts w:cs="Arial"/>
          <w:lang w:val="en-US"/>
        </w:rPr>
        <w:t>Optional in optional sequence D</w:t>
      </w:r>
    </w:p>
    <w:p w14:paraId="15C0548D" w14:textId="77777777" w:rsidR="001E63EB" w:rsidRDefault="001E63EB" w:rsidP="001E63EB">
      <w:pPr>
        <w:spacing w:before="0" w:after="0"/>
        <w:rPr>
          <w:rFonts w:cs="Arial"/>
          <w:lang w:val="en-US"/>
        </w:rPr>
      </w:pPr>
    </w:p>
    <w:p w14:paraId="6E4F4D53" w14:textId="60B8346E" w:rsidR="001E63EB" w:rsidRPr="001E63EB" w:rsidRDefault="001E63EB" w:rsidP="001E63EB">
      <w:pPr>
        <w:spacing w:before="0" w:after="0"/>
        <w:rPr>
          <w:rFonts w:cs="Arial"/>
          <w:lang w:val="en-US"/>
        </w:rPr>
      </w:pPr>
      <w:r w:rsidRPr="001E63EB">
        <w:rPr>
          <w:rFonts w:cs="Arial"/>
          <w:lang w:val="en-US"/>
        </w:rPr>
        <w:t>QUALIFIER</w:t>
      </w:r>
    </w:p>
    <w:p w14:paraId="7356526C" w14:textId="77777777" w:rsidR="001E63EB" w:rsidRPr="001E63EB" w:rsidRDefault="001E63EB" w:rsidP="001E63EB">
      <w:pPr>
        <w:spacing w:before="0" w:after="0"/>
        <w:rPr>
          <w:rFonts w:cs="Arial"/>
          <w:lang w:val="en-US"/>
        </w:rPr>
      </w:pPr>
      <w:r w:rsidRPr="001E63E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E63EB" w:rsidRPr="001E63EB" w14:paraId="09916162"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51A50161" w14:textId="52CD5B4C" w:rsidR="001E63EB" w:rsidRPr="001E63EB" w:rsidRDefault="001E63EB" w:rsidP="001E63EB">
            <w:pPr>
              <w:spacing w:before="0" w:after="0"/>
              <w:rPr>
                <w:rFonts w:cs="Arial"/>
                <w:lang w:val="en-US"/>
              </w:rPr>
            </w:pPr>
            <w:r w:rsidRPr="001E63EB">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232C1BA" w14:textId="2A026C14" w:rsidR="001E63EB" w:rsidRPr="001E63EB" w:rsidRDefault="001E63EB" w:rsidP="001E63EB">
            <w:pPr>
              <w:spacing w:before="0" w:after="0"/>
              <w:rPr>
                <w:rFonts w:cs="Arial"/>
                <w:lang w:val="en-US"/>
              </w:rPr>
            </w:pPr>
            <w:r w:rsidRPr="001E63EB">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03ECE18" w14:textId="06E88E67" w:rsidR="001E63EB" w:rsidRPr="001E63EB" w:rsidRDefault="001E63EB" w:rsidP="001E63EB">
            <w:pPr>
              <w:spacing w:before="0" w:after="0"/>
              <w:rPr>
                <w:rFonts w:cs="Arial"/>
                <w:lang w:val="en-US"/>
              </w:rPr>
            </w:pPr>
            <w:r w:rsidRPr="001E63EB">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74753A2B" w14:textId="070D7A15" w:rsidR="001E63EB" w:rsidRPr="001E63EB" w:rsidRDefault="001E63EB" w:rsidP="001E63EB">
            <w:pPr>
              <w:spacing w:before="0" w:after="0"/>
              <w:rPr>
                <w:rFonts w:cs="Arial"/>
                <w:lang w:val="en-US"/>
              </w:rPr>
            </w:pPr>
            <w:r w:rsidRPr="001E63EB">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0458073" w14:textId="0BCABF7E" w:rsidR="001E63EB" w:rsidRPr="001E63EB" w:rsidRDefault="001E63EB" w:rsidP="001E63EB">
            <w:pPr>
              <w:spacing w:before="0" w:after="0"/>
              <w:rPr>
                <w:rFonts w:cs="Arial"/>
                <w:lang w:val="en-US"/>
              </w:rPr>
            </w:pPr>
            <w:r w:rsidRPr="001E63EB">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55DAD4C" w14:textId="4BEA887D" w:rsidR="001E63EB" w:rsidRPr="001E63EB" w:rsidRDefault="001E63EB" w:rsidP="001E63EB">
            <w:pPr>
              <w:spacing w:before="0" w:after="0"/>
              <w:rPr>
                <w:rFonts w:cs="Arial"/>
                <w:lang w:val="en-US"/>
              </w:rPr>
            </w:pPr>
            <w:r w:rsidRPr="001E63EB">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45CDF734" w14:textId="0EA4DFA7" w:rsidR="001E63EB" w:rsidRPr="001E63EB" w:rsidRDefault="001E63EB" w:rsidP="001E63EB">
            <w:pPr>
              <w:spacing w:before="0" w:after="0"/>
              <w:rPr>
                <w:rFonts w:cs="Arial"/>
                <w:lang w:val="en-US"/>
              </w:rPr>
            </w:pPr>
            <w:r w:rsidRPr="001E63EB">
              <w:rPr>
                <w:rFonts w:cs="Arial"/>
                <w:lang w:val="en-US"/>
              </w:rPr>
              <w:t>Qualifier Description</w:t>
            </w:r>
          </w:p>
        </w:tc>
      </w:tr>
      <w:tr w:rsidR="001E63EB" w:rsidRPr="001E63EB" w14:paraId="203C8096"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95197C3" w14:textId="22E039F2" w:rsidR="001E63EB" w:rsidRPr="001E63EB" w:rsidRDefault="001E63EB" w:rsidP="001E63EB">
            <w:pPr>
              <w:spacing w:before="0" w:after="0"/>
              <w:rPr>
                <w:rFonts w:cs="Arial"/>
                <w:lang w:val="en-US"/>
              </w:rPr>
            </w:pPr>
            <w:r w:rsidRPr="001E63EB">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A37DF4B" w14:textId="4A909B19"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C7E16B8" w14:textId="0C75DA37" w:rsidR="001E63EB" w:rsidRPr="001E63EB" w:rsidRDefault="001E63EB" w:rsidP="001E63EB">
            <w:pPr>
              <w:spacing w:before="0" w:after="0"/>
              <w:rPr>
                <w:rFonts w:cs="Arial"/>
                <w:lang w:val="en-US"/>
              </w:rPr>
            </w:pPr>
            <w:r w:rsidRPr="001E63EB">
              <w:rPr>
                <w:rFonts w:cs="Arial"/>
                <w:lang w:val="en-US"/>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C3A357B" w14:textId="3A4894E3"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22A911" w14:textId="0E7870FA" w:rsidR="001E63EB" w:rsidRPr="001E63EB" w:rsidRDefault="001E63EB" w:rsidP="001E63EB">
            <w:pPr>
              <w:spacing w:before="0" w:after="0"/>
              <w:rPr>
                <w:rFonts w:cs="Arial"/>
                <w:lang w:val="en-US"/>
              </w:rPr>
            </w:pPr>
            <w:bookmarkStart w:id="133" w:name="mt564-51-field-90a-deleted"/>
            <w:bookmarkEnd w:id="133"/>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CBCD4E9" w14:textId="283AD595"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340990E" w14:textId="5815B143" w:rsidR="001E63EB" w:rsidRPr="001E63EB" w:rsidRDefault="001E63EB" w:rsidP="001E63EB">
            <w:pPr>
              <w:spacing w:before="0" w:after="0"/>
              <w:rPr>
                <w:rFonts w:cs="Arial"/>
                <w:lang w:val="en-US"/>
              </w:rPr>
            </w:pPr>
            <w:r w:rsidRPr="001E63EB">
              <w:rPr>
                <w:rFonts w:cs="Arial"/>
                <w:lang w:val="en-US"/>
              </w:rPr>
              <w:t>Maximum Price</w:t>
            </w:r>
          </w:p>
        </w:tc>
      </w:tr>
      <w:tr w:rsidR="001E63EB" w:rsidRPr="001E63EB" w14:paraId="67A1574A"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C1DAD71" w14:textId="10336D8D" w:rsidR="001E63EB" w:rsidRPr="001E63EB" w:rsidRDefault="001E63EB" w:rsidP="001E63EB">
            <w:pPr>
              <w:spacing w:before="0" w:after="0"/>
              <w:rPr>
                <w:rFonts w:cs="Arial"/>
                <w:lang w:val="en-US"/>
              </w:rPr>
            </w:pPr>
            <w:r w:rsidRPr="001E63EB">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993B5AC" w14:textId="518E01C9"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2AD575C" w14:textId="6F2E7293" w:rsidR="001E63EB" w:rsidRPr="001E63EB" w:rsidRDefault="001E63EB" w:rsidP="001E63EB">
            <w:pPr>
              <w:spacing w:before="0" w:after="0"/>
              <w:rPr>
                <w:rFonts w:cs="Arial"/>
                <w:lang w:val="en-US"/>
              </w:rPr>
            </w:pPr>
            <w:r w:rsidRPr="001E63EB">
              <w:rPr>
                <w:rFonts w:cs="Arial"/>
                <w:lang w:val="en-US"/>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EFD3006" w14:textId="5E13381A"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2283A96" w14:textId="3D92F2CC" w:rsidR="001E63EB" w:rsidRPr="001E63EB" w:rsidRDefault="001E63EB" w:rsidP="001E63EB">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5C4F40" w14:textId="6817C351"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C594462" w14:textId="2ABE07A7" w:rsidR="001E63EB" w:rsidRPr="001E63EB" w:rsidRDefault="001E63EB" w:rsidP="001E63EB">
            <w:pPr>
              <w:spacing w:before="0" w:after="0"/>
              <w:rPr>
                <w:rFonts w:cs="Arial"/>
                <w:lang w:val="en-US"/>
              </w:rPr>
            </w:pPr>
            <w:r w:rsidRPr="001E63EB">
              <w:rPr>
                <w:rFonts w:cs="Arial"/>
                <w:lang w:val="en-US"/>
              </w:rPr>
              <w:t>Minimum Price</w:t>
            </w:r>
          </w:p>
        </w:tc>
      </w:tr>
      <w:tr w:rsidR="001E63EB" w:rsidRPr="001E63EB" w14:paraId="06C470BF"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39E9D1B" w14:textId="0CD5DF0A" w:rsidR="001E63EB" w:rsidRPr="001E63EB" w:rsidRDefault="001E63EB" w:rsidP="001E63EB">
            <w:pPr>
              <w:spacing w:before="0" w:after="0"/>
              <w:rPr>
                <w:rFonts w:cs="Arial"/>
                <w:lang w:val="en-US"/>
              </w:rPr>
            </w:pPr>
            <w:r w:rsidRPr="001E63EB">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6FDEBE0" w14:textId="75BA0B6B"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64ECCC3" w14:textId="69A7A8D0" w:rsidR="001E63EB" w:rsidRPr="001E63EB" w:rsidRDefault="001E63EB" w:rsidP="001E63EB">
            <w:pPr>
              <w:spacing w:before="0" w:after="0"/>
              <w:rPr>
                <w:rFonts w:cs="Arial"/>
                <w:lang w:val="en-US"/>
              </w:rPr>
            </w:pPr>
            <w:r w:rsidRPr="001E63EB">
              <w:rPr>
                <w:rFonts w:cs="Arial"/>
                <w:lang w:val="en-US"/>
              </w:rPr>
              <w:t>FBIP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8122D42" w14:textId="7C268ED0"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C5EFD57" w14:textId="49795CFE" w:rsidR="001E63EB" w:rsidRPr="001E63EB" w:rsidRDefault="001E63EB" w:rsidP="001E63EB">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329CD92" w14:textId="59C29855"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15C02126" w14:textId="51E32174" w:rsidR="001E63EB" w:rsidRPr="001E63EB" w:rsidRDefault="001E63EB" w:rsidP="001E63EB">
            <w:pPr>
              <w:spacing w:before="0" w:after="0"/>
              <w:rPr>
                <w:rFonts w:cs="Arial"/>
                <w:lang w:val="en-US"/>
              </w:rPr>
            </w:pPr>
            <w:r w:rsidRPr="001E63EB">
              <w:rPr>
                <w:rFonts w:cs="Arial"/>
                <w:lang w:val="en-US"/>
              </w:rPr>
              <w:t>First Bid Increment Price</w:t>
            </w:r>
          </w:p>
        </w:tc>
      </w:tr>
      <w:tr w:rsidR="001E63EB" w:rsidRPr="001E63EB" w14:paraId="1C2681B6"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925FCDE" w14:textId="4BB2A178" w:rsidR="001E63EB" w:rsidRPr="001E63EB" w:rsidRDefault="001E63EB" w:rsidP="001E63EB">
            <w:pPr>
              <w:spacing w:before="0" w:after="0"/>
              <w:rPr>
                <w:rFonts w:cs="Arial"/>
                <w:lang w:val="en-US"/>
              </w:rPr>
            </w:pPr>
            <w:r w:rsidRPr="001E63EB">
              <w:rPr>
                <w:rFonts w:cs="Arial"/>
                <w:lang w:val="en-US"/>
              </w:rPr>
              <w:lastRenderedPageBreak/>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162B44F" w14:textId="69E33F4E"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2ABDE24" w14:textId="7A8965D2" w:rsidR="001E63EB" w:rsidRPr="001E63EB" w:rsidRDefault="001E63EB" w:rsidP="001E63EB">
            <w:pPr>
              <w:spacing w:before="0" w:after="0"/>
              <w:rPr>
                <w:rFonts w:cs="Arial"/>
                <w:lang w:val="en-US"/>
              </w:rPr>
            </w:pPr>
            <w:r w:rsidRPr="001E63EB">
              <w:rPr>
                <w:rFonts w:cs="Arial"/>
                <w:lang w:val="en-US"/>
              </w:rPr>
              <w:t>LBIP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675E1B2" w14:textId="27218490"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3604E12" w14:textId="4FF150CB" w:rsidR="001E63EB" w:rsidRPr="001E63EB" w:rsidRDefault="001E63EB" w:rsidP="001E63EB">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09FCB4D" w14:textId="0F2BF1DD"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D471CBE" w14:textId="167F9ECF" w:rsidR="001E63EB" w:rsidRPr="001E63EB" w:rsidRDefault="001E63EB" w:rsidP="001E63EB">
            <w:pPr>
              <w:spacing w:before="0" w:after="0"/>
              <w:rPr>
                <w:rFonts w:cs="Arial"/>
                <w:lang w:val="en-US"/>
              </w:rPr>
            </w:pPr>
            <w:r w:rsidRPr="001E63EB">
              <w:rPr>
                <w:rFonts w:cs="Arial"/>
                <w:lang w:val="en-US"/>
              </w:rPr>
              <w:t>Last Bid Increment Price</w:t>
            </w:r>
          </w:p>
        </w:tc>
      </w:tr>
    </w:tbl>
    <w:p w14:paraId="02003469" w14:textId="77777777" w:rsidR="001E63EB" w:rsidRDefault="001E63EB" w:rsidP="001E63EB">
      <w:pPr>
        <w:spacing w:before="0" w:after="0"/>
        <w:rPr>
          <w:rFonts w:cs="Arial"/>
          <w:lang w:val="en-US"/>
        </w:rPr>
      </w:pPr>
    </w:p>
    <w:p w14:paraId="0C4AF10C" w14:textId="77B55163" w:rsidR="001E63EB" w:rsidRPr="001E63EB" w:rsidRDefault="001E63EB" w:rsidP="001E63EB">
      <w:pPr>
        <w:spacing w:before="0" w:after="0"/>
        <w:rPr>
          <w:rFonts w:cs="Arial"/>
          <w:lang w:val="en-US"/>
        </w:rPr>
      </w:pPr>
      <w:r w:rsidRPr="001E63EB">
        <w:rPr>
          <w:rFonts w:cs="Arial"/>
          <w:lang w:val="en-US"/>
        </w:rPr>
        <w:t>DEFINITION</w:t>
      </w:r>
    </w:p>
    <w:p w14:paraId="320E093D" w14:textId="77777777" w:rsidR="001E63EB" w:rsidRPr="001E63EB" w:rsidRDefault="001E63EB" w:rsidP="001E63EB">
      <w:pPr>
        <w:spacing w:before="0" w:after="0"/>
        <w:rPr>
          <w:rFonts w:cs="Arial"/>
          <w:lang w:val="en-US"/>
        </w:rPr>
      </w:pPr>
      <w:r w:rsidRPr="001E63E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E63EB" w:rsidRPr="001E63EB" w14:paraId="7C8E81B2" w14:textId="77777777">
        <w:trPr>
          <w:tblCellSpacing w:w="15" w:type="dxa"/>
        </w:trPr>
        <w:tc>
          <w:tcPr>
            <w:tcW w:w="650" w:type="pct"/>
            <w:shd w:val="clear" w:color="auto" w:fill="FFFFFF"/>
            <w:hideMark/>
          </w:tcPr>
          <w:p w14:paraId="5F85459F" w14:textId="2714B91F" w:rsidR="001E63EB" w:rsidRPr="001E63EB" w:rsidRDefault="001E63EB" w:rsidP="001E63EB">
            <w:pPr>
              <w:spacing w:before="0" w:after="0"/>
              <w:rPr>
                <w:rFonts w:cs="Arial"/>
                <w:lang w:val="en-US"/>
              </w:rPr>
            </w:pPr>
            <w:r w:rsidRPr="001E63EB">
              <w:rPr>
                <w:rFonts w:cs="Arial"/>
                <w:lang w:val="en-US"/>
              </w:rPr>
              <w:t>FBIP</w:t>
            </w:r>
          </w:p>
        </w:tc>
        <w:tc>
          <w:tcPr>
            <w:tcW w:w="1000" w:type="pct"/>
            <w:shd w:val="clear" w:color="auto" w:fill="FFFFFF"/>
            <w:hideMark/>
          </w:tcPr>
          <w:p w14:paraId="16CCC426" w14:textId="045175AD" w:rsidR="001E63EB" w:rsidRPr="001E63EB" w:rsidRDefault="001E63EB" w:rsidP="001E63EB">
            <w:pPr>
              <w:spacing w:before="0" w:after="0"/>
              <w:rPr>
                <w:rFonts w:cs="Arial"/>
                <w:lang w:val="en-US"/>
              </w:rPr>
            </w:pPr>
            <w:r w:rsidRPr="001E63EB">
              <w:rPr>
                <w:rFonts w:cs="Arial"/>
                <w:lang w:val="en-US"/>
              </w:rPr>
              <w:t>First Bid Increment Price</w:t>
            </w:r>
          </w:p>
        </w:tc>
        <w:tc>
          <w:tcPr>
            <w:tcW w:w="3350" w:type="pct"/>
            <w:shd w:val="clear" w:color="auto" w:fill="FFFFFF"/>
            <w:hideMark/>
          </w:tcPr>
          <w:p w14:paraId="488DA20C" w14:textId="355634B8" w:rsidR="001E63EB" w:rsidRPr="001E63EB" w:rsidRDefault="001E63EB" w:rsidP="001E63EB">
            <w:pPr>
              <w:spacing w:before="0" w:after="0"/>
              <w:rPr>
                <w:rFonts w:cs="Arial"/>
                <w:lang w:val="en-US"/>
              </w:rPr>
            </w:pPr>
            <w:r w:rsidRPr="001E63EB">
              <w:rPr>
                <w:rFonts w:cs="Arial"/>
                <w:lang w:val="en-US"/>
              </w:rPr>
              <w:t>First acceptable price after the minimum price at which a holder can bid, for example, on a dutch auction offer.</w:t>
            </w:r>
          </w:p>
        </w:tc>
      </w:tr>
      <w:tr w:rsidR="001E63EB" w:rsidRPr="001E63EB" w14:paraId="6F3D3B7F" w14:textId="77777777">
        <w:trPr>
          <w:tblCellSpacing w:w="15" w:type="dxa"/>
        </w:trPr>
        <w:tc>
          <w:tcPr>
            <w:tcW w:w="650" w:type="pct"/>
            <w:shd w:val="clear" w:color="auto" w:fill="FFFFFF"/>
            <w:hideMark/>
          </w:tcPr>
          <w:p w14:paraId="0212739E" w14:textId="31CB3C25" w:rsidR="001E63EB" w:rsidRPr="001E63EB" w:rsidRDefault="001E63EB" w:rsidP="001E63EB">
            <w:pPr>
              <w:spacing w:before="0" w:after="0"/>
              <w:rPr>
                <w:rFonts w:cs="Arial"/>
                <w:lang w:val="en-US"/>
              </w:rPr>
            </w:pPr>
            <w:r w:rsidRPr="001E63EB">
              <w:rPr>
                <w:rFonts w:cs="Arial"/>
                <w:lang w:val="en-US"/>
              </w:rPr>
              <w:t>LBIP</w:t>
            </w:r>
          </w:p>
        </w:tc>
        <w:tc>
          <w:tcPr>
            <w:tcW w:w="1000" w:type="pct"/>
            <w:shd w:val="clear" w:color="auto" w:fill="FFFFFF"/>
            <w:hideMark/>
          </w:tcPr>
          <w:p w14:paraId="18EA21E2" w14:textId="664E1941" w:rsidR="001E63EB" w:rsidRPr="001E63EB" w:rsidRDefault="001E63EB" w:rsidP="001E63EB">
            <w:pPr>
              <w:spacing w:before="0" w:after="0"/>
              <w:rPr>
                <w:rFonts w:cs="Arial"/>
                <w:lang w:val="en-US"/>
              </w:rPr>
            </w:pPr>
            <w:r w:rsidRPr="001E63EB">
              <w:rPr>
                <w:rFonts w:cs="Arial"/>
                <w:lang w:val="en-US"/>
              </w:rPr>
              <w:t>Last Bid Increment Price</w:t>
            </w:r>
          </w:p>
        </w:tc>
        <w:tc>
          <w:tcPr>
            <w:tcW w:w="3350" w:type="pct"/>
            <w:shd w:val="clear" w:color="auto" w:fill="FFFFFF"/>
            <w:hideMark/>
          </w:tcPr>
          <w:p w14:paraId="69229865" w14:textId="61A6DB13" w:rsidR="001E63EB" w:rsidRPr="001E63EB" w:rsidRDefault="001E63EB" w:rsidP="001E63EB">
            <w:pPr>
              <w:spacing w:before="0" w:after="0"/>
              <w:rPr>
                <w:rFonts w:cs="Arial"/>
                <w:lang w:val="en-US"/>
              </w:rPr>
            </w:pPr>
            <w:r w:rsidRPr="001E63EB">
              <w:rPr>
                <w:rFonts w:cs="Arial"/>
                <w:lang w:val="en-US"/>
              </w:rPr>
              <w:t>Last acceptable price before the maximum price at which a holder can bid, for example, on a dutch auction offer.</w:t>
            </w:r>
          </w:p>
        </w:tc>
      </w:tr>
      <w:tr w:rsidR="001E63EB" w:rsidRPr="001E63EB" w14:paraId="7D2390EF" w14:textId="77777777">
        <w:trPr>
          <w:tblCellSpacing w:w="15" w:type="dxa"/>
        </w:trPr>
        <w:tc>
          <w:tcPr>
            <w:tcW w:w="650" w:type="pct"/>
            <w:shd w:val="clear" w:color="auto" w:fill="FFFFFF"/>
            <w:hideMark/>
          </w:tcPr>
          <w:p w14:paraId="1B206B0E" w14:textId="25975D61" w:rsidR="001E63EB" w:rsidRPr="001E63EB" w:rsidRDefault="001E63EB" w:rsidP="001E63EB">
            <w:pPr>
              <w:spacing w:before="0" w:after="0"/>
              <w:rPr>
                <w:rFonts w:cs="Arial"/>
                <w:lang w:val="en-US"/>
              </w:rPr>
            </w:pPr>
            <w:r w:rsidRPr="001E63EB">
              <w:rPr>
                <w:rFonts w:cs="Arial"/>
                <w:lang w:val="en-US"/>
              </w:rPr>
              <w:t>MAXP</w:t>
            </w:r>
          </w:p>
        </w:tc>
        <w:tc>
          <w:tcPr>
            <w:tcW w:w="1000" w:type="pct"/>
            <w:shd w:val="clear" w:color="auto" w:fill="FFFFFF"/>
            <w:hideMark/>
          </w:tcPr>
          <w:p w14:paraId="45B7AB90" w14:textId="22C8A717" w:rsidR="001E63EB" w:rsidRPr="001E63EB" w:rsidRDefault="001E63EB" w:rsidP="001E63EB">
            <w:pPr>
              <w:spacing w:before="0" w:after="0"/>
              <w:rPr>
                <w:rFonts w:cs="Arial"/>
                <w:lang w:val="en-US"/>
              </w:rPr>
            </w:pPr>
            <w:r w:rsidRPr="001E63EB">
              <w:rPr>
                <w:rFonts w:cs="Arial"/>
                <w:lang w:val="en-US"/>
              </w:rPr>
              <w:t>Maximum Price</w:t>
            </w:r>
          </w:p>
        </w:tc>
        <w:tc>
          <w:tcPr>
            <w:tcW w:w="3350" w:type="pct"/>
            <w:shd w:val="clear" w:color="auto" w:fill="FFFFFF"/>
            <w:hideMark/>
          </w:tcPr>
          <w:p w14:paraId="323D84FC" w14:textId="3822C064" w:rsidR="001E63EB" w:rsidRPr="001E63EB" w:rsidRDefault="001E63EB" w:rsidP="001E63EB">
            <w:pPr>
              <w:spacing w:before="0" w:after="0"/>
              <w:rPr>
                <w:rFonts w:cs="Arial"/>
                <w:lang w:val="en-US"/>
              </w:rPr>
            </w:pPr>
            <w:r w:rsidRPr="001E63EB">
              <w:rPr>
                <w:rFonts w:cs="Arial"/>
                <w:lang w:val="en-US"/>
              </w:rPr>
              <w:t>Maximum or cap price at which a holder can bid, for example on a Dutch auction offer.</w:t>
            </w:r>
          </w:p>
        </w:tc>
      </w:tr>
      <w:tr w:rsidR="001E63EB" w:rsidRPr="001E63EB" w14:paraId="17F7C950" w14:textId="77777777">
        <w:trPr>
          <w:tblCellSpacing w:w="15" w:type="dxa"/>
        </w:trPr>
        <w:tc>
          <w:tcPr>
            <w:tcW w:w="650" w:type="pct"/>
            <w:shd w:val="clear" w:color="auto" w:fill="FFFFFF"/>
            <w:hideMark/>
          </w:tcPr>
          <w:p w14:paraId="587C1569" w14:textId="50604E49" w:rsidR="001E63EB" w:rsidRPr="001E63EB" w:rsidRDefault="001E63EB" w:rsidP="001E63EB">
            <w:pPr>
              <w:spacing w:before="0" w:after="0"/>
              <w:rPr>
                <w:rFonts w:cs="Arial"/>
                <w:lang w:val="en-US"/>
              </w:rPr>
            </w:pPr>
            <w:r w:rsidRPr="001E63EB">
              <w:rPr>
                <w:rFonts w:cs="Arial"/>
                <w:lang w:val="en-US"/>
              </w:rPr>
              <w:t>MINP</w:t>
            </w:r>
          </w:p>
        </w:tc>
        <w:tc>
          <w:tcPr>
            <w:tcW w:w="1000" w:type="pct"/>
            <w:shd w:val="clear" w:color="auto" w:fill="FFFFFF"/>
            <w:hideMark/>
          </w:tcPr>
          <w:p w14:paraId="2B4E4F43" w14:textId="3B623EAB" w:rsidR="001E63EB" w:rsidRPr="001E63EB" w:rsidRDefault="001E63EB" w:rsidP="001E63EB">
            <w:pPr>
              <w:spacing w:before="0" w:after="0"/>
              <w:rPr>
                <w:rFonts w:cs="Arial"/>
                <w:lang w:val="en-US"/>
              </w:rPr>
            </w:pPr>
            <w:r w:rsidRPr="001E63EB">
              <w:rPr>
                <w:rFonts w:cs="Arial"/>
                <w:lang w:val="en-US"/>
              </w:rPr>
              <w:t>Minimum Price</w:t>
            </w:r>
          </w:p>
        </w:tc>
        <w:tc>
          <w:tcPr>
            <w:tcW w:w="3350" w:type="pct"/>
            <w:shd w:val="clear" w:color="auto" w:fill="FFFFFF"/>
            <w:hideMark/>
          </w:tcPr>
          <w:p w14:paraId="76438950" w14:textId="5BC0E1B5" w:rsidR="001E63EB" w:rsidRPr="001E63EB" w:rsidRDefault="001E63EB" w:rsidP="001E63EB">
            <w:pPr>
              <w:spacing w:before="0" w:after="0"/>
              <w:rPr>
                <w:rFonts w:cs="Arial"/>
                <w:lang w:val="en-US"/>
              </w:rPr>
            </w:pPr>
            <w:r w:rsidRPr="001E63EB">
              <w:rPr>
                <w:rFonts w:cs="Arial"/>
                <w:lang w:val="en-US"/>
              </w:rPr>
              <w:t>Minimum or floor price at which a holder can bid, for example on a Dutch auction offer.</w:t>
            </w:r>
          </w:p>
        </w:tc>
      </w:tr>
    </w:tbl>
    <w:p w14:paraId="690DB5AA" w14:textId="77777777" w:rsidR="000455EC" w:rsidRDefault="000455EC" w:rsidP="001E63EB">
      <w:pPr>
        <w:spacing w:before="0" w:after="0"/>
        <w:rPr>
          <w:rFonts w:cs="Arial"/>
          <w:lang w:val="en-US"/>
        </w:rPr>
      </w:pPr>
    </w:p>
    <w:p w14:paraId="17F2B04C" w14:textId="53213334" w:rsidR="001E63EB" w:rsidRPr="001E63EB" w:rsidRDefault="001E63EB" w:rsidP="001E63EB">
      <w:pPr>
        <w:spacing w:before="0" w:after="0"/>
        <w:rPr>
          <w:rFonts w:cs="Arial"/>
          <w:lang w:val="en-US"/>
        </w:rPr>
      </w:pPr>
      <w:r w:rsidRPr="001E63EB">
        <w:rPr>
          <w:rFonts w:cs="Arial"/>
          <w:lang w:val="en-US"/>
        </w:rPr>
        <w:t>CODES</w:t>
      </w:r>
    </w:p>
    <w:p w14:paraId="546209DB" w14:textId="3BB62450" w:rsidR="001E63EB" w:rsidRPr="001E63EB" w:rsidRDefault="001E63EB" w:rsidP="001E63EB">
      <w:pPr>
        <w:spacing w:before="0" w:after="0"/>
        <w:rPr>
          <w:rFonts w:cs="Arial"/>
          <w:lang w:val="en-US"/>
        </w:rPr>
      </w:pPr>
      <w:r w:rsidRPr="00DB74C6">
        <w:rPr>
          <w:rFonts w:cs="Arial"/>
          <w:b/>
          <w:bCs/>
          <w:lang w:val="en-US"/>
        </w:rPr>
        <w:t>In option A,</w:t>
      </w:r>
      <w:r w:rsidRPr="001E63EB">
        <w:rPr>
          <w:rFonts w:cs="Arial"/>
          <w:lang w:val="en-US"/>
        </w:rPr>
        <w:t xml:space="preserve">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E63EB" w:rsidRPr="001E63EB" w14:paraId="6835124F" w14:textId="77777777" w:rsidTr="000455EC">
        <w:trPr>
          <w:tblCellSpacing w:w="15" w:type="dxa"/>
        </w:trPr>
        <w:tc>
          <w:tcPr>
            <w:tcW w:w="650" w:type="pct"/>
            <w:shd w:val="clear" w:color="auto" w:fill="BFBFBF" w:themeFill="background1" w:themeFillShade="BF"/>
            <w:hideMark/>
          </w:tcPr>
          <w:p w14:paraId="502103E1" w14:textId="5CB73B84"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DISC</w:t>
            </w:r>
          </w:p>
        </w:tc>
        <w:tc>
          <w:tcPr>
            <w:tcW w:w="1000" w:type="pct"/>
            <w:shd w:val="clear" w:color="auto" w:fill="BFBFBF" w:themeFill="background1" w:themeFillShade="BF"/>
            <w:hideMark/>
          </w:tcPr>
          <w:p w14:paraId="1D9EA91B" w14:textId="76801ED8"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Discount</w:t>
            </w:r>
          </w:p>
        </w:tc>
        <w:tc>
          <w:tcPr>
            <w:tcW w:w="3350" w:type="pct"/>
            <w:shd w:val="clear" w:color="auto" w:fill="BFBFBF" w:themeFill="background1" w:themeFillShade="BF"/>
            <w:hideMark/>
          </w:tcPr>
          <w:p w14:paraId="6ACA2688" w14:textId="2CF32BB2"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Price expressed as the number of percentage points below par, for example, a discount price of 2.0% equals a price of 98 when par is 100.</w:t>
            </w:r>
          </w:p>
        </w:tc>
      </w:tr>
      <w:tr w:rsidR="001E63EB" w:rsidRPr="001E63EB" w14:paraId="5BBEFFC7" w14:textId="77777777">
        <w:trPr>
          <w:tblCellSpacing w:w="15" w:type="dxa"/>
        </w:trPr>
        <w:tc>
          <w:tcPr>
            <w:tcW w:w="650" w:type="pct"/>
            <w:shd w:val="clear" w:color="auto" w:fill="FFFFFF"/>
            <w:hideMark/>
          </w:tcPr>
          <w:p w14:paraId="570C57E9" w14:textId="1FCE936E" w:rsidR="001E63EB" w:rsidRPr="001E63EB" w:rsidRDefault="001E63EB" w:rsidP="001E63EB">
            <w:pPr>
              <w:spacing w:before="0" w:after="0"/>
              <w:rPr>
                <w:rFonts w:cs="Arial"/>
                <w:lang w:val="en-US"/>
              </w:rPr>
            </w:pPr>
            <w:r w:rsidRPr="001E63EB">
              <w:rPr>
                <w:rFonts w:cs="Arial"/>
                <w:lang w:val="en-US"/>
              </w:rPr>
              <w:t>PRCT</w:t>
            </w:r>
          </w:p>
        </w:tc>
        <w:tc>
          <w:tcPr>
            <w:tcW w:w="1000" w:type="pct"/>
            <w:shd w:val="clear" w:color="auto" w:fill="FFFFFF"/>
            <w:hideMark/>
          </w:tcPr>
          <w:p w14:paraId="0F955F1D" w14:textId="4CC59314" w:rsidR="001E63EB" w:rsidRPr="001E63EB" w:rsidRDefault="001E63EB" w:rsidP="001E63EB">
            <w:pPr>
              <w:spacing w:before="0" w:after="0"/>
              <w:rPr>
                <w:rFonts w:cs="Arial"/>
                <w:lang w:val="en-US"/>
              </w:rPr>
            </w:pPr>
            <w:r w:rsidRPr="001E63EB">
              <w:rPr>
                <w:rFonts w:cs="Arial"/>
                <w:lang w:val="en-US"/>
              </w:rPr>
              <w:t>Percentage</w:t>
            </w:r>
          </w:p>
        </w:tc>
        <w:tc>
          <w:tcPr>
            <w:tcW w:w="3350" w:type="pct"/>
            <w:shd w:val="clear" w:color="auto" w:fill="FFFFFF"/>
            <w:hideMark/>
          </w:tcPr>
          <w:p w14:paraId="706E8A5D" w14:textId="051114FD" w:rsidR="001E63EB" w:rsidRPr="001E63EB" w:rsidRDefault="001E63EB" w:rsidP="001E63EB">
            <w:pPr>
              <w:spacing w:before="0" w:after="0"/>
              <w:rPr>
                <w:rFonts w:cs="Arial"/>
                <w:lang w:val="en-US"/>
              </w:rPr>
            </w:pPr>
            <w:r w:rsidRPr="001E63EB">
              <w:rPr>
                <w:rFonts w:cs="Arial"/>
                <w:lang w:val="en-US"/>
              </w:rPr>
              <w:t>Price expressed as a percentage of par.</w:t>
            </w:r>
          </w:p>
        </w:tc>
      </w:tr>
      <w:tr w:rsidR="001E63EB" w:rsidRPr="001E63EB" w14:paraId="13025A96" w14:textId="77777777" w:rsidTr="000455EC">
        <w:trPr>
          <w:tblCellSpacing w:w="15" w:type="dxa"/>
        </w:trPr>
        <w:tc>
          <w:tcPr>
            <w:tcW w:w="650" w:type="pct"/>
            <w:shd w:val="clear" w:color="auto" w:fill="BFBFBF" w:themeFill="background1" w:themeFillShade="BF"/>
            <w:hideMark/>
          </w:tcPr>
          <w:p w14:paraId="49676802" w14:textId="465BE5DD"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PREM</w:t>
            </w:r>
          </w:p>
        </w:tc>
        <w:tc>
          <w:tcPr>
            <w:tcW w:w="1000" w:type="pct"/>
            <w:shd w:val="clear" w:color="auto" w:fill="BFBFBF" w:themeFill="background1" w:themeFillShade="BF"/>
            <w:hideMark/>
          </w:tcPr>
          <w:p w14:paraId="1F0DF217" w14:textId="35C20B46"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Premium</w:t>
            </w:r>
          </w:p>
        </w:tc>
        <w:tc>
          <w:tcPr>
            <w:tcW w:w="3350" w:type="pct"/>
            <w:shd w:val="clear" w:color="auto" w:fill="BFBFBF" w:themeFill="background1" w:themeFillShade="BF"/>
            <w:hideMark/>
          </w:tcPr>
          <w:p w14:paraId="750D1C44" w14:textId="70D60028"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Price expressed as the number of percentage points above par, for example, a premium price of 2.0% equals a price of 102 when par is 100.</w:t>
            </w:r>
          </w:p>
        </w:tc>
      </w:tr>
      <w:tr w:rsidR="001E63EB" w:rsidRPr="001E63EB" w14:paraId="1C296BBE" w14:textId="77777777">
        <w:trPr>
          <w:tblCellSpacing w:w="15" w:type="dxa"/>
        </w:trPr>
        <w:tc>
          <w:tcPr>
            <w:tcW w:w="650" w:type="pct"/>
            <w:shd w:val="clear" w:color="auto" w:fill="FFFFFF"/>
            <w:hideMark/>
          </w:tcPr>
          <w:p w14:paraId="5C59E5F6" w14:textId="60FDCC78" w:rsidR="001E63EB" w:rsidRPr="001E63EB" w:rsidRDefault="001E63EB" w:rsidP="001E63EB">
            <w:pPr>
              <w:spacing w:before="0" w:after="0"/>
              <w:rPr>
                <w:rFonts w:cs="Arial"/>
                <w:lang w:val="en-US"/>
              </w:rPr>
            </w:pPr>
            <w:r w:rsidRPr="001E63EB">
              <w:rPr>
                <w:rFonts w:cs="Arial"/>
                <w:lang w:val="en-US"/>
              </w:rPr>
              <w:t>YIEL</w:t>
            </w:r>
          </w:p>
        </w:tc>
        <w:tc>
          <w:tcPr>
            <w:tcW w:w="1000" w:type="pct"/>
            <w:shd w:val="clear" w:color="auto" w:fill="FFFFFF"/>
            <w:hideMark/>
          </w:tcPr>
          <w:p w14:paraId="7FD7F46A" w14:textId="65BB08D6" w:rsidR="001E63EB" w:rsidRPr="001E63EB" w:rsidRDefault="001E63EB" w:rsidP="001E63EB">
            <w:pPr>
              <w:spacing w:before="0" w:after="0"/>
              <w:rPr>
                <w:rFonts w:cs="Arial"/>
                <w:lang w:val="en-US"/>
              </w:rPr>
            </w:pPr>
            <w:r w:rsidRPr="001E63EB">
              <w:rPr>
                <w:rFonts w:cs="Arial"/>
                <w:lang w:val="en-US"/>
              </w:rPr>
              <w:t>Yield</w:t>
            </w:r>
          </w:p>
        </w:tc>
        <w:tc>
          <w:tcPr>
            <w:tcW w:w="3350" w:type="pct"/>
            <w:shd w:val="clear" w:color="auto" w:fill="FFFFFF"/>
            <w:hideMark/>
          </w:tcPr>
          <w:p w14:paraId="1AC895D9" w14:textId="17455D4B" w:rsidR="001E63EB" w:rsidRPr="001E63EB" w:rsidRDefault="001E63EB" w:rsidP="001E63EB">
            <w:pPr>
              <w:spacing w:before="0" w:after="0"/>
              <w:rPr>
                <w:rFonts w:cs="Arial"/>
                <w:lang w:val="en-US"/>
              </w:rPr>
            </w:pPr>
            <w:r w:rsidRPr="001E63EB">
              <w:rPr>
                <w:rFonts w:cs="Arial"/>
                <w:lang w:val="en-US"/>
              </w:rPr>
              <w:t>Price expressed as a yield.</w:t>
            </w:r>
          </w:p>
        </w:tc>
      </w:tr>
    </w:tbl>
    <w:p w14:paraId="318B4BEB" w14:textId="77777777" w:rsidR="001E63EB" w:rsidRDefault="001E63EB" w:rsidP="001E63EB">
      <w:pPr>
        <w:spacing w:before="0" w:after="0"/>
        <w:rPr>
          <w:rFonts w:cs="Arial"/>
          <w:lang w:val="en-US"/>
        </w:rPr>
      </w:pPr>
    </w:p>
    <w:p w14:paraId="4488B0D3" w14:textId="6F3E19E7" w:rsidR="004E103D" w:rsidRDefault="00130047" w:rsidP="00AF341D">
      <w:pPr>
        <w:rPr>
          <w:b/>
        </w:rPr>
      </w:pPr>
      <w:r>
        <w:rPr>
          <w:b/>
        </w:rPr>
        <w:t>J</w:t>
      </w:r>
      <w:r w:rsidR="004E103D">
        <w:rPr>
          <w:b/>
        </w:rPr>
        <w:t xml:space="preserve">. In MT564, </w:t>
      </w:r>
      <w:r w:rsidR="005F47F7">
        <w:rPr>
          <w:b/>
        </w:rPr>
        <w:t>in sequence</w:t>
      </w:r>
      <w:r w:rsidR="005423F7">
        <w:rPr>
          <w:b/>
        </w:rPr>
        <w:t>s D, E, E1 and E2</w:t>
      </w:r>
      <w:r w:rsidR="005F47F7">
        <w:rPr>
          <w:b/>
        </w:rPr>
        <w:t xml:space="preserve">, remove </w:t>
      </w:r>
      <w:r w:rsidR="00860310">
        <w:rPr>
          <w:b/>
        </w:rPr>
        <w:t>Amount</w:t>
      </w:r>
      <w:r w:rsidR="005F47F7">
        <w:rPr>
          <w:b/>
        </w:rPr>
        <w:t xml:space="preserve"> Type Codes “DISC”</w:t>
      </w:r>
      <w:r w:rsidR="006D6DAD">
        <w:rPr>
          <w:b/>
        </w:rPr>
        <w:t xml:space="preserve"> and “PREM”</w:t>
      </w:r>
      <w:r w:rsidR="00F315E6">
        <w:rPr>
          <w:b/>
        </w:rPr>
        <w:t xml:space="preserve"> from field</w:t>
      </w:r>
      <w:r w:rsidR="00860310">
        <w:rPr>
          <w:b/>
        </w:rPr>
        <w:t xml:space="preserve"> option</w:t>
      </w:r>
      <w:r w:rsidR="00F315E6">
        <w:rPr>
          <w:b/>
        </w:rPr>
        <w:t xml:space="preserve"> :90B:</w:t>
      </w:r>
      <w:r w:rsidR="00860310">
        <w:rPr>
          <w:b/>
        </w:rPr>
        <w:t xml:space="preserve"> in field :90</w:t>
      </w:r>
      <w:proofErr w:type="gramStart"/>
      <w:r w:rsidR="00860310">
        <w:rPr>
          <w:b/>
        </w:rPr>
        <w:t>a:</w:t>
      </w:r>
      <w:r w:rsidR="00F315E6">
        <w:rPr>
          <w:b/>
        </w:rPr>
        <w:t>,</w:t>
      </w:r>
      <w:proofErr w:type="gramEnd"/>
      <w:r w:rsidR="00F315E6">
        <w:rPr>
          <w:b/>
        </w:rPr>
        <w:t xml:space="preserve"> as desc</w:t>
      </w:r>
      <w:r w:rsidR="00746B59">
        <w:rPr>
          <w:b/>
        </w:rPr>
        <w:t>ribed and illustrated below</w:t>
      </w:r>
      <w:r w:rsidR="00213DB1">
        <w:rPr>
          <w:b/>
        </w:rPr>
        <w:t>, as illustrated below for sequence D</w:t>
      </w:r>
      <w:r w:rsidR="00460D7D">
        <w:rPr>
          <w:b/>
        </w:rPr>
        <w:t>:</w:t>
      </w:r>
    </w:p>
    <w:p w14:paraId="7D83B960" w14:textId="77777777" w:rsidR="00A87879" w:rsidRPr="001E63EB" w:rsidRDefault="00A87879" w:rsidP="00A87879">
      <w:pPr>
        <w:spacing w:before="0" w:after="0"/>
        <w:rPr>
          <w:rFonts w:cs="Arial"/>
          <w:lang w:val="en-US"/>
        </w:rPr>
      </w:pPr>
      <w:r w:rsidRPr="001E63EB">
        <w:rPr>
          <w:rFonts w:cs="Arial"/>
          <w:lang w:val="en-US"/>
        </w:rPr>
        <w:t>51. Field 90a: Price</w:t>
      </w:r>
    </w:p>
    <w:p w14:paraId="416B8186" w14:textId="77777777" w:rsidR="00A87879" w:rsidRDefault="00A87879" w:rsidP="00A87879">
      <w:pPr>
        <w:spacing w:before="0" w:after="0"/>
        <w:rPr>
          <w:rFonts w:cs="Arial"/>
          <w:lang w:val="en-US"/>
        </w:rPr>
      </w:pPr>
    </w:p>
    <w:p w14:paraId="5454D003" w14:textId="77777777" w:rsidR="00A87879" w:rsidRPr="001E63EB" w:rsidRDefault="00A87879" w:rsidP="00A87879">
      <w:pPr>
        <w:spacing w:before="0" w:after="0"/>
        <w:rPr>
          <w:rFonts w:cs="Arial"/>
          <w:lang w:val="en-US"/>
        </w:rPr>
      </w:pPr>
      <w:r w:rsidRPr="001E63E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A87879" w:rsidRPr="001E63EB" w14:paraId="5043736B" w14:textId="77777777" w:rsidTr="008B495E">
        <w:trPr>
          <w:tblCellSpacing w:w="15" w:type="dxa"/>
        </w:trPr>
        <w:tc>
          <w:tcPr>
            <w:tcW w:w="1000" w:type="pct"/>
            <w:shd w:val="clear" w:color="auto" w:fill="FFFFFF"/>
            <w:hideMark/>
          </w:tcPr>
          <w:p w14:paraId="54BCF73A" w14:textId="77777777" w:rsidR="00A87879" w:rsidRPr="001E63EB" w:rsidRDefault="00A87879" w:rsidP="008B495E">
            <w:pPr>
              <w:spacing w:before="0" w:after="0"/>
              <w:rPr>
                <w:rFonts w:cs="Arial"/>
                <w:lang w:val="en-US"/>
              </w:rPr>
            </w:pPr>
            <w:r w:rsidRPr="001E63EB">
              <w:rPr>
                <w:rFonts w:cs="Arial"/>
                <w:lang w:val="en-US"/>
              </w:rPr>
              <w:t>Option A</w:t>
            </w:r>
          </w:p>
        </w:tc>
        <w:tc>
          <w:tcPr>
            <w:tcW w:w="1500" w:type="pct"/>
            <w:shd w:val="clear" w:color="auto" w:fill="FFFFFF"/>
            <w:hideMark/>
          </w:tcPr>
          <w:p w14:paraId="70655ABD" w14:textId="77777777" w:rsidR="00A87879" w:rsidRPr="001E63EB" w:rsidRDefault="00A87879" w:rsidP="008B495E">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r w:rsidRPr="001E63EB">
              <w:rPr>
                <w:rFonts w:cs="Arial"/>
                <w:lang w:val="en-US"/>
              </w:rPr>
              <w:t>/[N]15d</w:t>
            </w:r>
          </w:p>
        </w:tc>
        <w:tc>
          <w:tcPr>
            <w:tcW w:w="2500" w:type="pct"/>
            <w:shd w:val="clear" w:color="auto" w:fill="FFFFFF"/>
            <w:hideMark/>
          </w:tcPr>
          <w:p w14:paraId="7B56E95C" w14:textId="77777777" w:rsidR="00A87879" w:rsidRPr="001E63EB" w:rsidRDefault="00A87879" w:rsidP="008B495E">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 xml:space="preserve">Percentage Type </w:t>
            </w:r>
            <w:proofErr w:type="gramStart"/>
            <w:r w:rsidRPr="001E63EB">
              <w:rPr>
                <w:rFonts w:cs="Arial"/>
                <w:lang w:val="en-US"/>
              </w:rPr>
              <w:t>Code)(</w:t>
            </w:r>
            <w:proofErr w:type="gramEnd"/>
            <w:r w:rsidRPr="001E63EB">
              <w:rPr>
                <w:rFonts w:cs="Arial"/>
                <w:lang w:val="en-US"/>
              </w:rPr>
              <w:t>Sign)(Price)</w:t>
            </w:r>
          </w:p>
        </w:tc>
      </w:tr>
      <w:tr w:rsidR="00A87879" w:rsidRPr="001E63EB" w14:paraId="18662725" w14:textId="77777777" w:rsidTr="008B495E">
        <w:trPr>
          <w:tblCellSpacing w:w="15" w:type="dxa"/>
        </w:trPr>
        <w:tc>
          <w:tcPr>
            <w:tcW w:w="1000" w:type="pct"/>
            <w:shd w:val="clear" w:color="auto" w:fill="FFFFFF"/>
            <w:hideMark/>
          </w:tcPr>
          <w:p w14:paraId="46AFB998" w14:textId="77777777" w:rsidR="00A87879" w:rsidRPr="001E63EB" w:rsidRDefault="00A87879" w:rsidP="008B495E">
            <w:pPr>
              <w:spacing w:before="0" w:after="0"/>
              <w:rPr>
                <w:rFonts w:cs="Arial"/>
                <w:lang w:val="en-US"/>
              </w:rPr>
            </w:pPr>
            <w:r w:rsidRPr="001E63EB">
              <w:rPr>
                <w:rFonts w:cs="Arial"/>
                <w:lang w:val="en-US"/>
              </w:rPr>
              <w:t>Option B</w:t>
            </w:r>
          </w:p>
        </w:tc>
        <w:tc>
          <w:tcPr>
            <w:tcW w:w="1500" w:type="pct"/>
            <w:shd w:val="clear" w:color="auto" w:fill="FFFFFF"/>
            <w:hideMark/>
          </w:tcPr>
          <w:p w14:paraId="5E6FE15F" w14:textId="77777777" w:rsidR="00A87879" w:rsidRPr="001E63EB" w:rsidRDefault="00A87879" w:rsidP="008B495E">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3!a</w:t>
            </w:r>
            <w:proofErr w:type="gramEnd"/>
            <w:r w:rsidRPr="001E63EB">
              <w:rPr>
                <w:rFonts w:cs="Arial"/>
                <w:lang w:val="en-US"/>
              </w:rPr>
              <w:t>15d</w:t>
            </w:r>
          </w:p>
        </w:tc>
        <w:tc>
          <w:tcPr>
            <w:tcW w:w="2500" w:type="pct"/>
            <w:shd w:val="clear" w:color="auto" w:fill="FFFFFF"/>
            <w:hideMark/>
          </w:tcPr>
          <w:p w14:paraId="0525DB99" w14:textId="77777777" w:rsidR="00A87879" w:rsidRPr="001E63EB" w:rsidRDefault="00A87879" w:rsidP="008B495E">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 xml:space="preserve">Amount Type </w:t>
            </w:r>
            <w:proofErr w:type="gramStart"/>
            <w:r w:rsidRPr="001E63EB">
              <w:rPr>
                <w:rFonts w:cs="Arial"/>
                <w:lang w:val="en-US"/>
              </w:rPr>
              <w:t>Code)(</w:t>
            </w:r>
            <w:proofErr w:type="gramEnd"/>
            <w:r w:rsidRPr="001E63EB">
              <w:rPr>
                <w:rFonts w:cs="Arial"/>
                <w:lang w:val="en-US"/>
              </w:rPr>
              <w:t xml:space="preserve">Currency </w:t>
            </w:r>
            <w:proofErr w:type="gramStart"/>
            <w:r w:rsidRPr="001E63EB">
              <w:rPr>
                <w:rFonts w:cs="Arial"/>
                <w:lang w:val="en-US"/>
              </w:rPr>
              <w:t>Code)(</w:t>
            </w:r>
            <w:proofErr w:type="gramEnd"/>
            <w:r w:rsidRPr="001E63EB">
              <w:rPr>
                <w:rFonts w:cs="Arial"/>
                <w:lang w:val="en-US"/>
              </w:rPr>
              <w:t>Price)</w:t>
            </w:r>
          </w:p>
        </w:tc>
      </w:tr>
      <w:tr w:rsidR="00A87879" w:rsidRPr="001E63EB" w14:paraId="05B3770A" w14:textId="77777777" w:rsidTr="008B495E">
        <w:trPr>
          <w:tblCellSpacing w:w="15" w:type="dxa"/>
        </w:trPr>
        <w:tc>
          <w:tcPr>
            <w:tcW w:w="1000" w:type="pct"/>
            <w:shd w:val="clear" w:color="auto" w:fill="FFFFFF"/>
            <w:hideMark/>
          </w:tcPr>
          <w:p w14:paraId="21F87083" w14:textId="77777777" w:rsidR="00A87879" w:rsidRPr="001E63EB" w:rsidRDefault="00A87879" w:rsidP="008B495E">
            <w:pPr>
              <w:spacing w:before="0" w:after="0"/>
              <w:rPr>
                <w:rFonts w:cs="Arial"/>
                <w:lang w:val="en-US"/>
              </w:rPr>
            </w:pPr>
            <w:r w:rsidRPr="001E63EB">
              <w:rPr>
                <w:rFonts w:cs="Arial"/>
                <w:lang w:val="en-US"/>
              </w:rPr>
              <w:t>Option E</w:t>
            </w:r>
          </w:p>
        </w:tc>
        <w:tc>
          <w:tcPr>
            <w:tcW w:w="1500" w:type="pct"/>
            <w:shd w:val="clear" w:color="auto" w:fill="FFFFFF"/>
            <w:hideMark/>
          </w:tcPr>
          <w:p w14:paraId="530122A9" w14:textId="77777777" w:rsidR="00A87879" w:rsidRPr="001E63EB" w:rsidRDefault="00A87879" w:rsidP="008B495E">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w:t>
            </w:r>
            <w:proofErr w:type="gramStart"/>
            <w:r w:rsidRPr="001E63EB">
              <w:rPr>
                <w:rFonts w:cs="Arial"/>
                <w:lang w:val="en-US"/>
              </w:rPr>
              <w:t>4!c</w:t>
            </w:r>
            <w:proofErr w:type="gramEnd"/>
          </w:p>
        </w:tc>
        <w:tc>
          <w:tcPr>
            <w:tcW w:w="2500" w:type="pct"/>
            <w:shd w:val="clear" w:color="auto" w:fill="FFFFFF"/>
            <w:hideMark/>
          </w:tcPr>
          <w:p w14:paraId="6D9B9BC3" w14:textId="77777777" w:rsidR="00A87879" w:rsidRPr="001E63EB" w:rsidRDefault="00A87879" w:rsidP="008B495E">
            <w:pPr>
              <w:spacing w:before="0" w:after="0"/>
              <w:rPr>
                <w:rFonts w:cs="Arial"/>
                <w:lang w:val="en-US"/>
              </w:rPr>
            </w:pPr>
            <w:r w:rsidRPr="001E63EB">
              <w:rPr>
                <w:rFonts w:cs="Arial"/>
                <w:lang w:val="en-US"/>
              </w:rPr>
              <w:t>(Qualifier</w:t>
            </w:r>
            <w:proofErr w:type="gramStart"/>
            <w:r w:rsidRPr="001E63EB">
              <w:rPr>
                <w:rFonts w:cs="Arial"/>
                <w:lang w:val="en-US"/>
              </w:rPr>
              <w:t>)(</w:t>
            </w:r>
            <w:proofErr w:type="gramEnd"/>
            <w:r w:rsidRPr="001E63EB">
              <w:rPr>
                <w:rFonts w:cs="Arial"/>
                <w:lang w:val="en-US"/>
              </w:rPr>
              <w:t>Price Code)</w:t>
            </w:r>
          </w:p>
        </w:tc>
      </w:tr>
      <w:tr w:rsidR="00A87879" w:rsidRPr="001E63EB" w14:paraId="31E3D3EB" w14:textId="77777777" w:rsidTr="008B495E">
        <w:trPr>
          <w:tblCellSpacing w:w="15" w:type="dxa"/>
        </w:trPr>
        <w:tc>
          <w:tcPr>
            <w:tcW w:w="1000" w:type="pct"/>
            <w:shd w:val="clear" w:color="auto" w:fill="FFFFFF"/>
            <w:hideMark/>
          </w:tcPr>
          <w:p w14:paraId="50EA5D06" w14:textId="77777777" w:rsidR="00A87879" w:rsidRPr="001E63EB" w:rsidRDefault="00A87879" w:rsidP="008B495E">
            <w:pPr>
              <w:spacing w:before="0" w:after="0"/>
              <w:rPr>
                <w:rFonts w:cs="Arial"/>
                <w:lang w:val="en-US"/>
              </w:rPr>
            </w:pPr>
            <w:r w:rsidRPr="001E63EB">
              <w:rPr>
                <w:rFonts w:cs="Arial"/>
                <w:lang w:val="en-US"/>
              </w:rPr>
              <w:t>Option L</w:t>
            </w:r>
          </w:p>
        </w:tc>
        <w:tc>
          <w:tcPr>
            <w:tcW w:w="1500" w:type="pct"/>
            <w:shd w:val="clear" w:color="auto" w:fill="FFFFFF"/>
            <w:hideMark/>
          </w:tcPr>
          <w:p w14:paraId="49FF9754" w14:textId="77777777" w:rsidR="00A87879" w:rsidRPr="001E63EB" w:rsidRDefault="00A87879" w:rsidP="008B495E">
            <w:pPr>
              <w:spacing w:before="0" w:after="0"/>
              <w:rPr>
                <w:rFonts w:cs="Arial"/>
                <w:lang w:val="en-US"/>
              </w:rPr>
            </w:pPr>
            <w:r w:rsidRPr="001E63EB">
              <w:rPr>
                <w:rFonts w:cs="Arial"/>
                <w:lang w:val="en-US"/>
              </w:rPr>
              <w:t>:</w:t>
            </w:r>
            <w:proofErr w:type="gramStart"/>
            <w:r w:rsidRPr="001E63EB">
              <w:rPr>
                <w:rFonts w:cs="Arial"/>
                <w:lang w:val="en-US"/>
              </w:rPr>
              <w:t>4!c</w:t>
            </w:r>
            <w:proofErr w:type="gramEnd"/>
            <w:r w:rsidRPr="001E63EB">
              <w:rPr>
                <w:rFonts w:cs="Arial"/>
                <w:lang w:val="en-US"/>
              </w:rPr>
              <w:t>//[N]15d</w:t>
            </w:r>
          </w:p>
        </w:tc>
        <w:tc>
          <w:tcPr>
            <w:tcW w:w="2500" w:type="pct"/>
            <w:shd w:val="clear" w:color="auto" w:fill="FFFFFF"/>
            <w:hideMark/>
          </w:tcPr>
          <w:p w14:paraId="6D5D5DC9" w14:textId="77777777" w:rsidR="00A87879" w:rsidRPr="001E63EB" w:rsidRDefault="00A87879" w:rsidP="008B495E">
            <w:pPr>
              <w:spacing w:before="0" w:after="0"/>
              <w:rPr>
                <w:rFonts w:cs="Arial"/>
                <w:lang w:val="en-US"/>
              </w:rPr>
            </w:pPr>
            <w:r w:rsidRPr="001E63EB">
              <w:rPr>
                <w:rFonts w:cs="Arial"/>
                <w:lang w:val="en-US"/>
              </w:rPr>
              <w:t>(Qualifier)(Sign</w:t>
            </w:r>
            <w:proofErr w:type="gramStart"/>
            <w:r w:rsidRPr="001E63EB">
              <w:rPr>
                <w:rFonts w:cs="Arial"/>
                <w:lang w:val="en-US"/>
              </w:rPr>
              <w:t>)(</w:t>
            </w:r>
            <w:proofErr w:type="gramEnd"/>
            <w:r w:rsidRPr="001E63EB">
              <w:rPr>
                <w:rFonts w:cs="Arial"/>
                <w:lang w:val="en-US"/>
              </w:rPr>
              <w:t>Index Points)</w:t>
            </w:r>
          </w:p>
        </w:tc>
      </w:tr>
    </w:tbl>
    <w:p w14:paraId="0C45A76E" w14:textId="77777777" w:rsidR="00A87879" w:rsidRDefault="00A87879" w:rsidP="00A87879">
      <w:pPr>
        <w:spacing w:before="0" w:after="0"/>
        <w:rPr>
          <w:rFonts w:cs="Arial"/>
          <w:lang w:val="en-US"/>
        </w:rPr>
      </w:pPr>
    </w:p>
    <w:p w14:paraId="6734DE42" w14:textId="77777777" w:rsidR="00A87879" w:rsidRPr="001E63EB" w:rsidRDefault="00A87879" w:rsidP="00A87879">
      <w:pPr>
        <w:spacing w:before="0" w:after="0"/>
        <w:rPr>
          <w:rFonts w:cs="Arial"/>
          <w:lang w:val="en-US"/>
        </w:rPr>
      </w:pPr>
      <w:r w:rsidRPr="001E63EB">
        <w:rPr>
          <w:rFonts w:cs="Arial"/>
          <w:lang w:val="en-US"/>
        </w:rPr>
        <w:t>PRESENCE</w:t>
      </w:r>
    </w:p>
    <w:p w14:paraId="723F65C3" w14:textId="77777777" w:rsidR="00A87879" w:rsidRPr="001E63EB" w:rsidRDefault="00A87879" w:rsidP="00A87879">
      <w:pPr>
        <w:spacing w:before="0" w:after="0"/>
        <w:rPr>
          <w:rFonts w:cs="Arial"/>
          <w:lang w:val="en-US"/>
        </w:rPr>
      </w:pPr>
      <w:r w:rsidRPr="001E63EB">
        <w:rPr>
          <w:rFonts w:cs="Arial"/>
          <w:lang w:val="en-US"/>
        </w:rPr>
        <w:t>Optional in optional sequence D</w:t>
      </w:r>
    </w:p>
    <w:p w14:paraId="052FD73D" w14:textId="77777777" w:rsidR="00A87879" w:rsidRDefault="00A87879" w:rsidP="00A87879">
      <w:pPr>
        <w:spacing w:before="0" w:after="0"/>
        <w:rPr>
          <w:rFonts w:cs="Arial"/>
          <w:lang w:val="en-US"/>
        </w:rPr>
      </w:pPr>
    </w:p>
    <w:p w14:paraId="1760FA22" w14:textId="77777777" w:rsidR="00A87879" w:rsidRPr="001E63EB" w:rsidRDefault="00A87879" w:rsidP="00A87879">
      <w:pPr>
        <w:spacing w:before="0" w:after="0"/>
        <w:rPr>
          <w:rFonts w:cs="Arial"/>
          <w:lang w:val="en-US"/>
        </w:rPr>
      </w:pPr>
      <w:r w:rsidRPr="001E63EB">
        <w:rPr>
          <w:rFonts w:cs="Arial"/>
          <w:lang w:val="en-US"/>
        </w:rPr>
        <w:t>QUALIFIER</w:t>
      </w:r>
    </w:p>
    <w:p w14:paraId="7E689BF3" w14:textId="77777777" w:rsidR="00A87879" w:rsidRPr="001E63EB" w:rsidRDefault="00A87879" w:rsidP="00A87879">
      <w:pPr>
        <w:spacing w:before="0" w:after="0"/>
        <w:rPr>
          <w:rFonts w:cs="Arial"/>
          <w:lang w:val="en-US"/>
        </w:rPr>
      </w:pPr>
      <w:r w:rsidRPr="001E63E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A87879" w:rsidRPr="001E63EB" w14:paraId="57B735F6" w14:textId="77777777" w:rsidTr="008B495E">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0E33C2ED" w14:textId="77777777" w:rsidR="00A87879" w:rsidRPr="001E63EB" w:rsidRDefault="00A87879" w:rsidP="008B495E">
            <w:pPr>
              <w:spacing w:before="0" w:after="0"/>
              <w:rPr>
                <w:rFonts w:cs="Arial"/>
                <w:lang w:val="en-US"/>
              </w:rPr>
            </w:pPr>
            <w:r w:rsidRPr="001E63EB">
              <w:rPr>
                <w:rFonts w:cs="Arial"/>
                <w:lang w:val="en-US"/>
              </w:rPr>
              <w:lastRenderedPageBreak/>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2C9A522" w14:textId="77777777" w:rsidR="00A87879" w:rsidRPr="001E63EB" w:rsidRDefault="00A87879" w:rsidP="008B495E">
            <w:pPr>
              <w:spacing w:before="0" w:after="0"/>
              <w:rPr>
                <w:rFonts w:cs="Arial"/>
                <w:lang w:val="en-US"/>
              </w:rPr>
            </w:pPr>
            <w:r w:rsidRPr="001E63EB">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CD0FB8B" w14:textId="77777777" w:rsidR="00A87879" w:rsidRPr="001E63EB" w:rsidRDefault="00A87879" w:rsidP="008B495E">
            <w:pPr>
              <w:spacing w:before="0" w:after="0"/>
              <w:rPr>
                <w:rFonts w:cs="Arial"/>
                <w:lang w:val="en-US"/>
              </w:rPr>
            </w:pPr>
            <w:r w:rsidRPr="001E63EB">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84ED671" w14:textId="77777777" w:rsidR="00A87879" w:rsidRPr="001E63EB" w:rsidRDefault="00A87879" w:rsidP="008B495E">
            <w:pPr>
              <w:spacing w:before="0" w:after="0"/>
              <w:rPr>
                <w:rFonts w:cs="Arial"/>
                <w:lang w:val="en-US"/>
              </w:rPr>
            </w:pPr>
            <w:r w:rsidRPr="001E63EB">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38589D0" w14:textId="77777777" w:rsidR="00A87879" w:rsidRPr="001E63EB" w:rsidRDefault="00A87879" w:rsidP="008B495E">
            <w:pPr>
              <w:spacing w:before="0" w:after="0"/>
              <w:rPr>
                <w:rFonts w:cs="Arial"/>
                <w:lang w:val="en-US"/>
              </w:rPr>
            </w:pPr>
            <w:r w:rsidRPr="001E63EB">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7504C574" w14:textId="77777777" w:rsidR="00A87879" w:rsidRPr="001E63EB" w:rsidRDefault="00A87879" w:rsidP="008B495E">
            <w:pPr>
              <w:spacing w:before="0" w:after="0"/>
              <w:rPr>
                <w:rFonts w:cs="Arial"/>
                <w:lang w:val="en-US"/>
              </w:rPr>
            </w:pPr>
            <w:r w:rsidRPr="001E63EB">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5317EBA0" w14:textId="77777777" w:rsidR="00A87879" w:rsidRPr="001E63EB" w:rsidRDefault="00A87879" w:rsidP="008B495E">
            <w:pPr>
              <w:spacing w:before="0" w:after="0"/>
              <w:rPr>
                <w:rFonts w:cs="Arial"/>
                <w:lang w:val="en-US"/>
              </w:rPr>
            </w:pPr>
            <w:r w:rsidRPr="001E63EB">
              <w:rPr>
                <w:rFonts w:cs="Arial"/>
                <w:lang w:val="en-US"/>
              </w:rPr>
              <w:t>Qualifier Description</w:t>
            </w:r>
          </w:p>
        </w:tc>
      </w:tr>
      <w:tr w:rsidR="00A87879" w:rsidRPr="001E63EB" w14:paraId="7731F575"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A9DFA3B" w14:textId="77777777" w:rsidR="00A87879" w:rsidRPr="001E63EB" w:rsidRDefault="00A87879" w:rsidP="008B495E">
            <w:pPr>
              <w:spacing w:before="0" w:after="0"/>
              <w:rPr>
                <w:rFonts w:cs="Arial"/>
                <w:lang w:val="en-US"/>
              </w:rPr>
            </w:pPr>
            <w:r w:rsidRPr="001E63EB">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9957770"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613BA89" w14:textId="77777777" w:rsidR="00A87879" w:rsidRPr="001E63EB" w:rsidRDefault="00A87879" w:rsidP="008B495E">
            <w:pPr>
              <w:spacing w:before="0" w:after="0"/>
              <w:rPr>
                <w:rFonts w:cs="Arial"/>
                <w:lang w:val="en-US"/>
              </w:rPr>
            </w:pPr>
            <w:r w:rsidRPr="001E63EB">
              <w:rPr>
                <w:rFonts w:cs="Arial"/>
                <w:lang w:val="en-US"/>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DE7F21B"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63FFBEE" w14:textId="77777777" w:rsidR="00A87879" w:rsidRPr="001E63EB" w:rsidRDefault="00A87879" w:rsidP="008B495E">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B0B8B2"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9AA5955" w14:textId="77777777" w:rsidR="00A87879" w:rsidRPr="001E63EB" w:rsidRDefault="00A87879" w:rsidP="008B495E">
            <w:pPr>
              <w:spacing w:before="0" w:after="0"/>
              <w:rPr>
                <w:rFonts w:cs="Arial"/>
                <w:lang w:val="en-US"/>
              </w:rPr>
            </w:pPr>
            <w:r w:rsidRPr="001E63EB">
              <w:rPr>
                <w:rFonts w:cs="Arial"/>
                <w:lang w:val="en-US"/>
              </w:rPr>
              <w:t>Maximum Price</w:t>
            </w:r>
          </w:p>
        </w:tc>
      </w:tr>
      <w:tr w:rsidR="00A87879" w:rsidRPr="001E63EB" w14:paraId="1D77F503"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2A272B4" w14:textId="77777777" w:rsidR="00A87879" w:rsidRPr="001E63EB" w:rsidRDefault="00A87879" w:rsidP="008B495E">
            <w:pPr>
              <w:spacing w:before="0" w:after="0"/>
              <w:rPr>
                <w:rFonts w:cs="Arial"/>
                <w:lang w:val="en-US"/>
              </w:rPr>
            </w:pPr>
            <w:r w:rsidRPr="001E63EB">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D173E21"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FB7508E" w14:textId="77777777" w:rsidR="00A87879" w:rsidRPr="001E63EB" w:rsidRDefault="00A87879" w:rsidP="008B495E">
            <w:pPr>
              <w:spacing w:before="0" w:after="0"/>
              <w:rPr>
                <w:rFonts w:cs="Arial"/>
                <w:lang w:val="en-US"/>
              </w:rPr>
            </w:pPr>
            <w:r w:rsidRPr="001E63EB">
              <w:rPr>
                <w:rFonts w:cs="Arial"/>
                <w:lang w:val="en-US"/>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9A25E2"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2AC4830" w14:textId="77777777" w:rsidR="00A87879" w:rsidRPr="001E63EB" w:rsidRDefault="00A87879" w:rsidP="008B495E">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5A214A"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ABC1B80" w14:textId="77777777" w:rsidR="00A87879" w:rsidRPr="001E63EB" w:rsidRDefault="00A87879" w:rsidP="008B495E">
            <w:pPr>
              <w:spacing w:before="0" w:after="0"/>
              <w:rPr>
                <w:rFonts w:cs="Arial"/>
                <w:lang w:val="en-US"/>
              </w:rPr>
            </w:pPr>
            <w:r w:rsidRPr="001E63EB">
              <w:rPr>
                <w:rFonts w:cs="Arial"/>
                <w:lang w:val="en-US"/>
              </w:rPr>
              <w:t>Minimum Price</w:t>
            </w:r>
          </w:p>
        </w:tc>
      </w:tr>
      <w:tr w:rsidR="00A87879" w:rsidRPr="001E63EB" w14:paraId="751CBF00"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DFF4324" w14:textId="77777777" w:rsidR="00A87879" w:rsidRPr="001E63EB" w:rsidRDefault="00A87879" w:rsidP="008B495E">
            <w:pPr>
              <w:spacing w:before="0" w:after="0"/>
              <w:rPr>
                <w:rFonts w:cs="Arial"/>
                <w:lang w:val="en-US"/>
              </w:rPr>
            </w:pPr>
            <w:r w:rsidRPr="001E63EB">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4BF87C1"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2C7E27D" w14:textId="77777777" w:rsidR="00A87879" w:rsidRPr="001E63EB" w:rsidRDefault="00A87879" w:rsidP="008B495E">
            <w:pPr>
              <w:spacing w:before="0" w:after="0"/>
              <w:rPr>
                <w:rFonts w:cs="Arial"/>
                <w:lang w:val="en-US"/>
              </w:rPr>
            </w:pPr>
            <w:r w:rsidRPr="001E63EB">
              <w:rPr>
                <w:rFonts w:cs="Arial"/>
                <w:lang w:val="en-US"/>
              </w:rPr>
              <w:t>FBIP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948940C"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0648ADF" w14:textId="77777777" w:rsidR="00A87879" w:rsidRPr="001E63EB" w:rsidRDefault="00A87879" w:rsidP="008B495E">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C303FD0"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20CEE3E" w14:textId="77777777" w:rsidR="00A87879" w:rsidRPr="001E63EB" w:rsidRDefault="00A87879" w:rsidP="008B495E">
            <w:pPr>
              <w:spacing w:before="0" w:after="0"/>
              <w:rPr>
                <w:rFonts w:cs="Arial"/>
                <w:lang w:val="en-US"/>
              </w:rPr>
            </w:pPr>
            <w:r w:rsidRPr="001E63EB">
              <w:rPr>
                <w:rFonts w:cs="Arial"/>
                <w:lang w:val="en-US"/>
              </w:rPr>
              <w:t>First Bid Increment Price</w:t>
            </w:r>
          </w:p>
        </w:tc>
      </w:tr>
      <w:tr w:rsidR="00A87879" w:rsidRPr="001E63EB" w14:paraId="7189471C"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AD85437" w14:textId="77777777" w:rsidR="00A87879" w:rsidRPr="001E63EB" w:rsidRDefault="00A87879" w:rsidP="008B495E">
            <w:pPr>
              <w:spacing w:before="0" w:after="0"/>
              <w:rPr>
                <w:rFonts w:cs="Arial"/>
                <w:lang w:val="en-US"/>
              </w:rPr>
            </w:pPr>
            <w:r w:rsidRPr="001E63EB">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823AD82"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BC3FA83" w14:textId="77777777" w:rsidR="00A87879" w:rsidRPr="001E63EB" w:rsidRDefault="00A87879" w:rsidP="008B495E">
            <w:pPr>
              <w:spacing w:before="0" w:after="0"/>
              <w:rPr>
                <w:rFonts w:cs="Arial"/>
                <w:lang w:val="en-US"/>
              </w:rPr>
            </w:pPr>
            <w:r w:rsidRPr="001E63EB">
              <w:rPr>
                <w:rFonts w:cs="Arial"/>
                <w:lang w:val="en-US"/>
              </w:rPr>
              <w:t>LBIP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86E6CD4"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F51B073" w14:textId="77777777" w:rsidR="00A87879" w:rsidRPr="001E63EB" w:rsidRDefault="00A87879" w:rsidP="008B495E">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BEADE6E"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63F3B6" w14:textId="77777777" w:rsidR="00A87879" w:rsidRPr="001E63EB" w:rsidRDefault="00A87879" w:rsidP="008B495E">
            <w:pPr>
              <w:spacing w:before="0" w:after="0"/>
              <w:rPr>
                <w:rFonts w:cs="Arial"/>
                <w:lang w:val="en-US"/>
              </w:rPr>
            </w:pPr>
            <w:r w:rsidRPr="001E63EB">
              <w:rPr>
                <w:rFonts w:cs="Arial"/>
                <w:lang w:val="en-US"/>
              </w:rPr>
              <w:t>Last Bid Increment Price</w:t>
            </w:r>
          </w:p>
        </w:tc>
      </w:tr>
    </w:tbl>
    <w:p w14:paraId="3A79EDA4" w14:textId="77777777" w:rsidR="00A87879" w:rsidRDefault="00A87879" w:rsidP="00A87879">
      <w:pPr>
        <w:spacing w:before="0" w:after="0"/>
        <w:rPr>
          <w:rFonts w:cs="Arial"/>
          <w:lang w:val="en-US"/>
        </w:rPr>
      </w:pPr>
    </w:p>
    <w:p w14:paraId="729E78C7" w14:textId="77777777" w:rsidR="00A87879" w:rsidRPr="001E63EB" w:rsidRDefault="00A87879" w:rsidP="00A87879">
      <w:pPr>
        <w:spacing w:before="0" w:after="0"/>
        <w:rPr>
          <w:rFonts w:cs="Arial"/>
          <w:lang w:val="en-US"/>
        </w:rPr>
      </w:pPr>
      <w:r w:rsidRPr="001E63EB">
        <w:rPr>
          <w:rFonts w:cs="Arial"/>
          <w:lang w:val="en-US"/>
        </w:rPr>
        <w:t>DEFINITION</w:t>
      </w:r>
    </w:p>
    <w:p w14:paraId="448C6015" w14:textId="77777777" w:rsidR="00A87879" w:rsidRPr="001E63EB" w:rsidRDefault="00A87879" w:rsidP="00A87879">
      <w:pPr>
        <w:spacing w:before="0" w:after="0"/>
        <w:rPr>
          <w:rFonts w:cs="Arial"/>
          <w:lang w:val="en-US"/>
        </w:rPr>
      </w:pPr>
      <w:r w:rsidRPr="001E63E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A87879" w:rsidRPr="001E63EB" w14:paraId="73DB6917" w14:textId="77777777" w:rsidTr="008B495E">
        <w:trPr>
          <w:tblCellSpacing w:w="15" w:type="dxa"/>
        </w:trPr>
        <w:tc>
          <w:tcPr>
            <w:tcW w:w="650" w:type="pct"/>
            <w:shd w:val="clear" w:color="auto" w:fill="FFFFFF"/>
            <w:hideMark/>
          </w:tcPr>
          <w:p w14:paraId="584ECDC9" w14:textId="77777777" w:rsidR="00A87879" w:rsidRPr="001E63EB" w:rsidRDefault="00A87879" w:rsidP="008B495E">
            <w:pPr>
              <w:spacing w:before="0" w:after="0"/>
              <w:rPr>
                <w:rFonts w:cs="Arial"/>
                <w:lang w:val="en-US"/>
              </w:rPr>
            </w:pPr>
            <w:r w:rsidRPr="001E63EB">
              <w:rPr>
                <w:rFonts w:cs="Arial"/>
                <w:lang w:val="en-US"/>
              </w:rPr>
              <w:t>FBIP</w:t>
            </w:r>
          </w:p>
        </w:tc>
        <w:tc>
          <w:tcPr>
            <w:tcW w:w="1000" w:type="pct"/>
            <w:shd w:val="clear" w:color="auto" w:fill="FFFFFF"/>
            <w:hideMark/>
          </w:tcPr>
          <w:p w14:paraId="62396EC9" w14:textId="77777777" w:rsidR="00A87879" w:rsidRPr="001E63EB" w:rsidRDefault="00A87879" w:rsidP="008B495E">
            <w:pPr>
              <w:spacing w:before="0" w:after="0"/>
              <w:rPr>
                <w:rFonts w:cs="Arial"/>
                <w:lang w:val="en-US"/>
              </w:rPr>
            </w:pPr>
            <w:r w:rsidRPr="001E63EB">
              <w:rPr>
                <w:rFonts w:cs="Arial"/>
                <w:lang w:val="en-US"/>
              </w:rPr>
              <w:t>First Bid Increment Price</w:t>
            </w:r>
          </w:p>
        </w:tc>
        <w:tc>
          <w:tcPr>
            <w:tcW w:w="3350" w:type="pct"/>
            <w:shd w:val="clear" w:color="auto" w:fill="FFFFFF"/>
            <w:hideMark/>
          </w:tcPr>
          <w:p w14:paraId="505BFBE5" w14:textId="77777777" w:rsidR="00A87879" w:rsidRPr="001E63EB" w:rsidRDefault="00A87879" w:rsidP="008B495E">
            <w:pPr>
              <w:spacing w:before="0" w:after="0"/>
              <w:rPr>
                <w:rFonts w:cs="Arial"/>
                <w:lang w:val="en-US"/>
              </w:rPr>
            </w:pPr>
            <w:r w:rsidRPr="001E63EB">
              <w:rPr>
                <w:rFonts w:cs="Arial"/>
                <w:lang w:val="en-US"/>
              </w:rPr>
              <w:t>First acceptable price after the minimum price at which a holder can bid, for example, on a dutch auction offer.</w:t>
            </w:r>
          </w:p>
        </w:tc>
      </w:tr>
      <w:tr w:rsidR="00A87879" w:rsidRPr="001E63EB" w14:paraId="1F318A4A" w14:textId="77777777" w:rsidTr="008B495E">
        <w:trPr>
          <w:tblCellSpacing w:w="15" w:type="dxa"/>
        </w:trPr>
        <w:tc>
          <w:tcPr>
            <w:tcW w:w="650" w:type="pct"/>
            <w:shd w:val="clear" w:color="auto" w:fill="FFFFFF"/>
            <w:hideMark/>
          </w:tcPr>
          <w:p w14:paraId="435B7C95" w14:textId="77777777" w:rsidR="00A87879" w:rsidRPr="001E63EB" w:rsidRDefault="00A87879" w:rsidP="008B495E">
            <w:pPr>
              <w:spacing w:before="0" w:after="0"/>
              <w:rPr>
                <w:rFonts w:cs="Arial"/>
                <w:lang w:val="en-US"/>
              </w:rPr>
            </w:pPr>
            <w:r w:rsidRPr="001E63EB">
              <w:rPr>
                <w:rFonts w:cs="Arial"/>
                <w:lang w:val="en-US"/>
              </w:rPr>
              <w:t>LBIP</w:t>
            </w:r>
          </w:p>
        </w:tc>
        <w:tc>
          <w:tcPr>
            <w:tcW w:w="1000" w:type="pct"/>
            <w:shd w:val="clear" w:color="auto" w:fill="FFFFFF"/>
            <w:hideMark/>
          </w:tcPr>
          <w:p w14:paraId="27C74941" w14:textId="77777777" w:rsidR="00A87879" w:rsidRPr="001E63EB" w:rsidRDefault="00A87879" w:rsidP="008B495E">
            <w:pPr>
              <w:spacing w:before="0" w:after="0"/>
              <w:rPr>
                <w:rFonts w:cs="Arial"/>
                <w:lang w:val="en-US"/>
              </w:rPr>
            </w:pPr>
            <w:r w:rsidRPr="001E63EB">
              <w:rPr>
                <w:rFonts w:cs="Arial"/>
                <w:lang w:val="en-US"/>
              </w:rPr>
              <w:t>Last Bid Increment Price</w:t>
            </w:r>
          </w:p>
        </w:tc>
        <w:tc>
          <w:tcPr>
            <w:tcW w:w="3350" w:type="pct"/>
            <w:shd w:val="clear" w:color="auto" w:fill="FFFFFF"/>
            <w:hideMark/>
          </w:tcPr>
          <w:p w14:paraId="23521663" w14:textId="77777777" w:rsidR="00A87879" w:rsidRPr="001E63EB" w:rsidRDefault="00A87879" w:rsidP="008B495E">
            <w:pPr>
              <w:spacing w:before="0" w:after="0"/>
              <w:rPr>
                <w:rFonts w:cs="Arial"/>
                <w:lang w:val="en-US"/>
              </w:rPr>
            </w:pPr>
            <w:r w:rsidRPr="001E63EB">
              <w:rPr>
                <w:rFonts w:cs="Arial"/>
                <w:lang w:val="en-US"/>
              </w:rPr>
              <w:t>Last acceptable price before the maximum price at which a holder can bid, for example, on a dutch auction offer.</w:t>
            </w:r>
          </w:p>
        </w:tc>
      </w:tr>
      <w:tr w:rsidR="00A87879" w:rsidRPr="001E63EB" w14:paraId="3FC250F9" w14:textId="77777777" w:rsidTr="008B495E">
        <w:trPr>
          <w:tblCellSpacing w:w="15" w:type="dxa"/>
        </w:trPr>
        <w:tc>
          <w:tcPr>
            <w:tcW w:w="650" w:type="pct"/>
            <w:shd w:val="clear" w:color="auto" w:fill="FFFFFF"/>
            <w:hideMark/>
          </w:tcPr>
          <w:p w14:paraId="4A9306CF" w14:textId="77777777" w:rsidR="00A87879" w:rsidRPr="001E63EB" w:rsidRDefault="00A87879" w:rsidP="008B495E">
            <w:pPr>
              <w:spacing w:before="0" w:after="0"/>
              <w:rPr>
                <w:rFonts w:cs="Arial"/>
                <w:lang w:val="en-US"/>
              </w:rPr>
            </w:pPr>
            <w:r w:rsidRPr="001E63EB">
              <w:rPr>
                <w:rFonts w:cs="Arial"/>
                <w:lang w:val="en-US"/>
              </w:rPr>
              <w:t>MAXP</w:t>
            </w:r>
          </w:p>
        </w:tc>
        <w:tc>
          <w:tcPr>
            <w:tcW w:w="1000" w:type="pct"/>
            <w:shd w:val="clear" w:color="auto" w:fill="FFFFFF"/>
            <w:hideMark/>
          </w:tcPr>
          <w:p w14:paraId="05790972" w14:textId="77777777" w:rsidR="00A87879" w:rsidRPr="001E63EB" w:rsidRDefault="00A87879" w:rsidP="008B495E">
            <w:pPr>
              <w:spacing w:before="0" w:after="0"/>
              <w:rPr>
                <w:rFonts w:cs="Arial"/>
                <w:lang w:val="en-US"/>
              </w:rPr>
            </w:pPr>
            <w:r w:rsidRPr="001E63EB">
              <w:rPr>
                <w:rFonts w:cs="Arial"/>
                <w:lang w:val="en-US"/>
              </w:rPr>
              <w:t>Maximum Price</w:t>
            </w:r>
          </w:p>
        </w:tc>
        <w:tc>
          <w:tcPr>
            <w:tcW w:w="3350" w:type="pct"/>
            <w:shd w:val="clear" w:color="auto" w:fill="FFFFFF"/>
            <w:hideMark/>
          </w:tcPr>
          <w:p w14:paraId="0F6C1084" w14:textId="77777777" w:rsidR="00A87879" w:rsidRPr="001E63EB" w:rsidRDefault="00A87879" w:rsidP="008B495E">
            <w:pPr>
              <w:spacing w:before="0" w:after="0"/>
              <w:rPr>
                <w:rFonts w:cs="Arial"/>
                <w:lang w:val="en-US"/>
              </w:rPr>
            </w:pPr>
            <w:r w:rsidRPr="001E63EB">
              <w:rPr>
                <w:rFonts w:cs="Arial"/>
                <w:lang w:val="en-US"/>
              </w:rPr>
              <w:t>Maximum or cap price at which a holder can bid, for example on a Dutch auction offer.</w:t>
            </w:r>
          </w:p>
        </w:tc>
      </w:tr>
      <w:tr w:rsidR="00A87879" w:rsidRPr="001E63EB" w14:paraId="398B66CF" w14:textId="77777777" w:rsidTr="008B495E">
        <w:trPr>
          <w:tblCellSpacing w:w="15" w:type="dxa"/>
        </w:trPr>
        <w:tc>
          <w:tcPr>
            <w:tcW w:w="650" w:type="pct"/>
            <w:shd w:val="clear" w:color="auto" w:fill="FFFFFF"/>
            <w:hideMark/>
          </w:tcPr>
          <w:p w14:paraId="1CA94311" w14:textId="77777777" w:rsidR="00A87879" w:rsidRPr="001E63EB" w:rsidRDefault="00A87879" w:rsidP="008B495E">
            <w:pPr>
              <w:spacing w:before="0" w:after="0"/>
              <w:rPr>
                <w:rFonts w:cs="Arial"/>
                <w:lang w:val="en-US"/>
              </w:rPr>
            </w:pPr>
            <w:r w:rsidRPr="001E63EB">
              <w:rPr>
                <w:rFonts w:cs="Arial"/>
                <w:lang w:val="en-US"/>
              </w:rPr>
              <w:t>MINP</w:t>
            </w:r>
          </w:p>
        </w:tc>
        <w:tc>
          <w:tcPr>
            <w:tcW w:w="1000" w:type="pct"/>
            <w:shd w:val="clear" w:color="auto" w:fill="FFFFFF"/>
            <w:hideMark/>
          </w:tcPr>
          <w:p w14:paraId="247E9827" w14:textId="77777777" w:rsidR="00A87879" w:rsidRPr="001E63EB" w:rsidRDefault="00A87879" w:rsidP="008B495E">
            <w:pPr>
              <w:spacing w:before="0" w:after="0"/>
              <w:rPr>
                <w:rFonts w:cs="Arial"/>
                <w:lang w:val="en-US"/>
              </w:rPr>
            </w:pPr>
            <w:r w:rsidRPr="001E63EB">
              <w:rPr>
                <w:rFonts w:cs="Arial"/>
                <w:lang w:val="en-US"/>
              </w:rPr>
              <w:t>Minimum Price</w:t>
            </w:r>
          </w:p>
        </w:tc>
        <w:tc>
          <w:tcPr>
            <w:tcW w:w="3350" w:type="pct"/>
            <w:shd w:val="clear" w:color="auto" w:fill="FFFFFF"/>
            <w:hideMark/>
          </w:tcPr>
          <w:p w14:paraId="279FD3C1" w14:textId="77777777" w:rsidR="00A87879" w:rsidRPr="001E63EB" w:rsidRDefault="00A87879" w:rsidP="008B495E">
            <w:pPr>
              <w:spacing w:before="0" w:after="0"/>
              <w:rPr>
                <w:rFonts w:cs="Arial"/>
                <w:lang w:val="en-US"/>
              </w:rPr>
            </w:pPr>
            <w:r w:rsidRPr="001E63EB">
              <w:rPr>
                <w:rFonts w:cs="Arial"/>
                <w:lang w:val="en-US"/>
              </w:rPr>
              <w:t>Minimum or floor price at which a holder can bid, for example on a Dutch auction offer.</w:t>
            </w:r>
          </w:p>
        </w:tc>
      </w:tr>
    </w:tbl>
    <w:p w14:paraId="46743060" w14:textId="77777777" w:rsidR="009B0791" w:rsidRDefault="009B0791" w:rsidP="00A87879">
      <w:pPr>
        <w:spacing w:before="0" w:after="0"/>
        <w:rPr>
          <w:rFonts w:cs="Arial"/>
          <w:lang w:val="en-US"/>
        </w:rPr>
      </w:pPr>
    </w:p>
    <w:p w14:paraId="2D423F65" w14:textId="7C899DB5" w:rsidR="00A87879" w:rsidRPr="001E63EB" w:rsidRDefault="00A87879" w:rsidP="00A87879">
      <w:pPr>
        <w:spacing w:before="0" w:after="0"/>
        <w:rPr>
          <w:rFonts w:cs="Arial"/>
          <w:lang w:val="en-US"/>
        </w:rPr>
      </w:pPr>
      <w:r w:rsidRPr="001E63EB">
        <w:rPr>
          <w:rFonts w:cs="Arial"/>
          <w:lang w:val="en-US"/>
        </w:rPr>
        <w:t>CODES</w:t>
      </w:r>
    </w:p>
    <w:p w14:paraId="6186E2FA" w14:textId="7270A405" w:rsidR="00A87879" w:rsidRPr="001E63EB" w:rsidRDefault="00A87879" w:rsidP="00A87879">
      <w:pPr>
        <w:spacing w:before="0" w:after="0"/>
        <w:rPr>
          <w:rFonts w:cs="Arial"/>
          <w:lang w:val="en-US"/>
        </w:rPr>
      </w:pPr>
      <w:r w:rsidRPr="00DB74C6">
        <w:rPr>
          <w:rFonts w:cs="Arial"/>
          <w:b/>
          <w:bCs/>
          <w:lang w:val="en-US"/>
        </w:rPr>
        <w:t>In option B,</w:t>
      </w:r>
      <w:r w:rsidRPr="001E63EB">
        <w:rPr>
          <w:rFonts w:cs="Arial"/>
          <w:lang w:val="en-US"/>
        </w:rPr>
        <w:t xml:space="preserve">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A87879" w:rsidRPr="001E63EB" w14:paraId="294737B4" w14:textId="77777777" w:rsidTr="008B495E">
        <w:trPr>
          <w:tblCellSpacing w:w="15" w:type="dxa"/>
        </w:trPr>
        <w:tc>
          <w:tcPr>
            <w:tcW w:w="650" w:type="pct"/>
            <w:shd w:val="clear" w:color="auto" w:fill="FFFFFF"/>
            <w:hideMark/>
          </w:tcPr>
          <w:p w14:paraId="0EBE7022" w14:textId="77777777" w:rsidR="00A87879" w:rsidRPr="001E63EB" w:rsidRDefault="00A87879" w:rsidP="008B495E">
            <w:pPr>
              <w:spacing w:before="0" w:after="0"/>
              <w:rPr>
                <w:rFonts w:cs="Arial"/>
                <w:lang w:val="en-US"/>
              </w:rPr>
            </w:pPr>
            <w:r w:rsidRPr="001E63EB">
              <w:rPr>
                <w:rFonts w:cs="Arial"/>
                <w:lang w:val="en-US"/>
              </w:rPr>
              <w:t>ACTU</w:t>
            </w:r>
          </w:p>
        </w:tc>
        <w:tc>
          <w:tcPr>
            <w:tcW w:w="1000" w:type="pct"/>
            <w:shd w:val="clear" w:color="auto" w:fill="FFFFFF"/>
            <w:hideMark/>
          </w:tcPr>
          <w:p w14:paraId="3AE07DA0" w14:textId="77777777" w:rsidR="00A87879" w:rsidRPr="001E63EB" w:rsidRDefault="00A87879" w:rsidP="008B495E">
            <w:pPr>
              <w:spacing w:before="0" w:after="0"/>
              <w:rPr>
                <w:rFonts w:cs="Arial"/>
                <w:lang w:val="en-US"/>
              </w:rPr>
            </w:pPr>
            <w:r w:rsidRPr="001E63EB">
              <w:rPr>
                <w:rFonts w:cs="Arial"/>
                <w:lang w:val="en-US"/>
              </w:rPr>
              <w:t>Actual Amount</w:t>
            </w:r>
          </w:p>
        </w:tc>
        <w:tc>
          <w:tcPr>
            <w:tcW w:w="3350" w:type="pct"/>
            <w:shd w:val="clear" w:color="auto" w:fill="FFFFFF"/>
            <w:hideMark/>
          </w:tcPr>
          <w:p w14:paraId="51404295" w14:textId="77777777" w:rsidR="00A87879" w:rsidRPr="001E63EB" w:rsidRDefault="00A87879" w:rsidP="008B495E">
            <w:pPr>
              <w:spacing w:before="0" w:after="0"/>
              <w:rPr>
                <w:rFonts w:cs="Arial"/>
                <w:lang w:val="en-US"/>
              </w:rPr>
            </w:pPr>
            <w:r w:rsidRPr="001E63EB">
              <w:rPr>
                <w:rFonts w:cs="Arial"/>
                <w:lang w:val="en-US"/>
              </w:rPr>
              <w:t>Price expressed as an amount of currency per unit or per share.</w:t>
            </w:r>
          </w:p>
        </w:tc>
      </w:tr>
      <w:tr w:rsidR="00A87879" w:rsidRPr="001E63EB" w14:paraId="1F7163A8" w14:textId="77777777" w:rsidTr="009B0791">
        <w:trPr>
          <w:tblCellSpacing w:w="15" w:type="dxa"/>
        </w:trPr>
        <w:tc>
          <w:tcPr>
            <w:tcW w:w="650" w:type="pct"/>
            <w:shd w:val="clear" w:color="auto" w:fill="BFBFBF" w:themeFill="background1" w:themeFillShade="BF"/>
            <w:hideMark/>
          </w:tcPr>
          <w:p w14:paraId="2C30CB9C"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DISC</w:t>
            </w:r>
          </w:p>
        </w:tc>
        <w:tc>
          <w:tcPr>
            <w:tcW w:w="1000" w:type="pct"/>
            <w:shd w:val="clear" w:color="auto" w:fill="BFBFBF" w:themeFill="background1" w:themeFillShade="BF"/>
            <w:hideMark/>
          </w:tcPr>
          <w:p w14:paraId="66FFE3A1"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Discount</w:t>
            </w:r>
          </w:p>
        </w:tc>
        <w:tc>
          <w:tcPr>
            <w:tcW w:w="3350" w:type="pct"/>
            <w:shd w:val="clear" w:color="auto" w:fill="BFBFBF" w:themeFill="background1" w:themeFillShade="BF"/>
            <w:hideMark/>
          </w:tcPr>
          <w:p w14:paraId="01CC8E07"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 xml:space="preserve">Price </w:t>
            </w:r>
            <w:proofErr w:type="gramStart"/>
            <w:r w:rsidRPr="009B0791">
              <w:rPr>
                <w:rFonts w:cs="Arial"/>
                <w:b/>
                <w:bCs/>
                <w:strike/>
                <w:color w:val="FF0000"/>
                <w:lang w:val="en-US"/>
              </w:rPr>
              <w:t>expressed</w:t>
            </w:r>
            <w:proofErr w:type="gramEnd"/>
            <w:r w:rsidRPr="009B0791">
              <w:rPr>
                <w:rFonts w:cs="Arial"/>
                <w:b/>
                <w:bCs/>
                <w:strike/>
                <w:color w:val="FF0000"/>
                <w:lang w:val="en-US"/>
              </w:rPr>
              <w:t xml:space="preserve"> as a discount amount.</w:t>
            </w:r>
          </w:p>
        </w:tc>
      </w:tr>
      <w:tr w:rsidR="00A87879" w:rsidRPr="001E63EB" w14:paraId="1561A560" w14:textId="77777777" w:rsidTr="008B495E">
        <w:trPr>
          <w:tblCellSpacing w:w="15" w:type="dxa"/>
        </w:trPr>
        <w:tc>
          <w:tcPr>
            <w:tcW w:w="650" w:type="pct"/>
            <w:shd w:val="clear" w:color="auto" w:fill="FFFFFF"/>
            <w:hideMark/>
          </w:tcPr>
          <w:p w14:paraId="5C08F7F4" w14:textId="77777777" w:rsidR="00A87879" w:rsidRPr="001E63EB" w:rsidRDefault="00A87879" w:rsidP="008B495E">
            <w:pPr>
              <w:spacing w:before="0" w:after="0"/>
              <w:rPr>
                <w:rFonts w:cs="Arial"/>
                <w:lang w:val="en-US"/>
              </w:rPr>
            </w:pPr>
            <w:r w:rsidRPr="001E63EB">
              <w:rPr>
                <w:rFonts w:cs="Arial"/>
                <w:lang w:val="en-US"/>
              </w:rPr>
              <w:t>PLOT</w:t>
            </w:r>
          </w:p>
        </w:tc>
        <w:tc>
          <w:tcPr>
            <w:tcW w:w="1000" w:type="pct"/>
            <w:shd w:val="clear" w:color="auto" w:fill="FFFFFF"/>
            <w:hideMark/>
          </w:tcPr>
          <w:p w14:paraId="5F1D26E7" w14:textId="77777777" w:rsidR="00A87879" w:rsidRPr="001E63EB" w:rsidRDefault="00A87879" w:rsidP="008B495E">
            <w:pPr>
              <w:spacing w:before="0" w:after="0"/>
              <w:rPr>
                <w:rFonts w:cs="Arial"/>
                <w:lang w:val="en-US"/>
              </w:rPr>
            </w:pPr>
            <w:r w:rsidRPr="001E63EB">
              <w:rPr>
                <w:rFonts w:cs="Arial"/>
                <w:lang w:val="en-US"/>
              </w:rPr>
              <w:t>Lot</w:t>
            </w:r>
          </w:p>
        </w:tc>
        <w:tc>
          <w:tcPr>
            <w:tcW w:w="3350" w:type="pct"/>
            <w:shd w:val="clear" w:color="auto" w:fill="FFFFFF"/>
            <w:hideMark/>
          </w:tcPr>
          <w:p w14:paraId="7C6A4EE5" w14:textId="77777777" w:rsidR="00A87879" w:rsidRPr="001E63EB" w:rsidRDefault="00A87879" w:rsidP="008B495E">
            <w:pPr>
              <w:spacing w:before="0" w:after="0"/>
              <w:rPr>
                <w:rFonts w:cs="Arial"/>
                <w:lang w:val="en-US"/>
              </w:rPr>
            </w:pPr>
            <w:r w:rsidRPr="001E63EB">
              <w:rPr>
                <w:rFonts w:cs="Arial"/>
                <w:lang w:val="en-US"/>
              </w:rPr>
              <w:t>Price expressed as an amount of money per lot.</w:t>
            </w:r>
          </w:p>
        </w:tc>
      </w:tr>
      <w:tr w:rsidR="00A87879" w:rsidRPr="001E63EB" w14:paraId="4390E444" w14:textId="77777777" w:rsidTr="009B0791">
        <w:trPr>
          <w:tblCellSpacing w:w="15" w:type="dxa"/>
        </w:trPr>
        <w:tc>
          <w:tcPr>
            <w:tcW w:w="650" w:type="pct"/>
            <w:shd w:val="clear" w:color="auto" w:fill="BFBFBF" w:themeFill="background1" w:themeFillShade="BF"/>
            <w:hideMark/>
          </w:tcPr>
          <w:p w14:paraId="5E1202DB"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PREM</w:t>
            </w:r>
          </w:p>
        </w:tc>
        <w:tc>
          <w:tcPr>
            <w:tcW w:w="1000" w:type="pct"/>
            <w:shd w:val="clear" w:color="auto" w:fill="BFBFBF" w:themeFill="background1" w:themeFillShade="BF"/>
            <w:hideMark/>
          </w:tcPr>
          <w:p w14:paraId="74046120"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Premium</w:t>
            </w:r>
          </w:p>
        </w:tc>
        <w:tc>
          <w:tcPr>
            <w:tcW w:w="3350" w:type="pct"/>
            <w:shd w:val="clear" w:color="auto" w:fill="BFBFBF" w:themeFill="background1" w:themeFillShade="BF"/>
            <w:hideMark/>
          </w:tcPr>
          <w:p w14:paraId="670EF319"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Price expressed as a premium.</w:t>
            </w:r>
          </w:p>
        </w:tc>
      </w:tr>
    </w:tbl>
    <w:p w14:paraId="0B1FDCE0" w14:textId="77777777" w:rsidR="009B0791" w:rsidRPr="00A87879" w:rsidRDefault="009B0791" w:rsidP="00AF341D">
      <w:pPr>
        <w:rPr>
          <w:b/>
          <w:lang w:val="en-US"/>
        </w:rPr>
      </w:pPr>
    </w:p>
    <w:p w14:paraId="0CA93609" w14:textId="57EA1402" w:rsidR="00D9010F" w:rsidRDefault="00130047" w:rsidP="00AF341D">
      <w:pPr>
        <w:rPr>
          <w:b/>
        </w:rPr>
      </w:pPr>
      <w:r>
        <w:rPr>
          <w:b/>
        </w:rPr>
        <w:t>K</w:t>
      </w:r>
      <w:r w:rsidR="0033789D">
        <w:rPr>
          <w:b/>
        </w:rPr>
        <w:t>. In MT566, in sequence</w:t>
      </w:r>
      <w:r w:rsidR="00D9010F">
        <w:rPr>
          <w:b/>
        </w:rPr>
        <w:t xml:space="preserve"> D2, add new qualifier “PREM”</w:t>
      </w:r>
      <w:r w:rsidR="00B002D5">
        <w:rPr>
          <w:b/>
        </w:rPr>
        <w:t>, with format options A and F</w:t>
      </w:r>
      <w:r w:rsidR="000C2B21">
        <w:rPr>
          <w:b/>
        </w:rPr>
        <w:t xml:space="preserve"> to field</w:t>
      </w:r>
      <w:r w:rsidR="00947D21">
        <w:rPr>
          <w:b/>
        </w:rPr>
        <w:t xml:space="preserve"> :92a: Rate</w:t>
      </w:r>
      <w:r w:rsidR="005268FA">
        <w:rPr>
          <w:b/>
        </w:rPr>
        <w:t>, as illustrated below:</w:t>
      </w:r>
    </w:p>
    <w:p w14:paraId="73F1E1A1" w14:textId="77777777" w:rsidR="00C47AD9" w:rsidRPr="00D1063C" w:rsidRDefault="00C47AD9" w:rsidP="00D1063C">
      <w:pPr>
        <w:spacing w:before="0" w:after="0"/>
        <w:rPr>
          <w:lang w:val="en-US"/>
        </w:rPr>
      </w:pPr>
      <w:r w:rsidRPr="00D1063C">
        <w:rPr>
          <w:lang w:val="en-US"/>
        </w:rPr>
        <w:t>88. Field 92a: Rate</w:t>
      </w:r>
    </w:p>
    <w:p w14:paraId="768B252A" w14:textId="77777777" w:rsidR="002F5297" w:rsidRDefault="002F5297" w:rsidP="00D1063C">
      <w:pPr>
        <w:spacing w:before="0" w:after="0"/>
        <w:rPr>
          <w:lang w:val="en-US"/>
        </w:rPr>
      </w:pPr>
    </w:p>
    <w:p w14:paraId="2169CD22" w14:textId="31F09B86" w:rsidR="00C47AD9" w:rsidRPr="00D1063C" w:rsidRDefault="00C47AD9" w:rsidP="00D1063C">
      <w:pPr>
        <w:spacing w:before="0" w:after="0"/>
        <w:rPr>
          <w:lang w:val="en-US"/>
        </w:rPr>
      </w:pPr>
      <w:r w:rsidRPr="00D1063C">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C47AD9" w:rsidRPr="00D1063C" w14:paraId="7458F6CC" w14:textId="77777777">
        <w:trPr>
          <w:tblCellSpacing w:w="15" w:type="dxa"/>
        </w:trPr>
        <w:tc>
          <w:tcPr>
            <w:tcW w:w="1000" w:type="pct"/>
            <w:shd w:val="clear" w:color="auto" w:fill="FFFFFF"/>
            <w:hideMark/>
          </w:tcPr>
          <w:p w14:paraId="72EF5DB3" w14:textId="4CB3DF67" w:rsidR="00C47AD9" w:rsidRPr="00D1063C" w:rsidRDefault="00C47AD9" w:rsidP="00D1063C">
            <w:pPr>
              <w:spacing w:before="0" w:after="0"/>
              <w:rPr>
                <w:lang w:val="en-US"/>
              </w:rPr>
            </w:pPr>
            <w:r w:rsidRPr="00D1063C">
              <w:rPr>
                <w:lang w:val="en-US"/>
              </w:rPr>
              <w:t>Option A</w:t>
            </w:r>
          </w:p>
        </w:tc>
        <w:tc>
          <w:tcPr>
            <w:tcW w:w="1500" w:type="pct"/>
            <w:shd w:val="clear" w:color="auto" w:fill="FFFFFF"/>
            <w:hideMark/>
          </w:tcPr>
          <w:p w14:paraId="63EA9FC0" w14:textId="365E81CE"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//[N]15d</w:t>
            </w:r>
          </w:p>
        </w:tc>
        <w:tc>
          <w:tcPr>
            <w:tcW w:w="2500" w:type="pct"/>
            <w:shd w:val="clear" w:color="auto" w:fill="FFFFFF"/>
            <w:hideMark/>
          </w:tcPr>
          <w:p w14:paraId="3AFF6F2D" w14:textId="3D11427F" w:rsidR="00C47AD9" w:rsidRPr="00D1063C" w:rsidRDefault="00C47AD9" w:rsidP="00D1063C">
            <w:pPr>
              <w:spacing w:before="0" w:after="0"/>
              <w:rPr>
                <w:lang w:val="en-US"/>
              </w:rPr>
            </w:pPr>
            <w:r w:rsidRPr="00D1063C">
              <w:rPr>
                <w:lang w:val="en-US"/>
              </w:rPr>
              <w:t>(Qualifier)(Sign)(Rate)</w:t>
            </w:r>
          </w:p>
        </w:tc>
      </w:tr>
      <w:tr w:rsidR="00C47AD9" w:rsidRPr="00D1063C" w14:paraId="533570F9" w14:textId="77777777">
        <w:trPr>
          <w:tblCellSpacing w:w="15" w:type="dxa"/>
        </w:trPr>
        <w:tc>
          <w:tcPr>
            <w:tcW w:w="1000" w:type="pct"/>
            <w:shd w:val="clear" w:color="auto" w:fill="FFFFFF"/>
            <w:hideMark/>
          </w:tcPr>
          <w:p w14:paraId="1400EE11" w14:textId="47206EEF" w:rsidR="00C47AD9" w:rsidRPr="00D1063C" w:rsidRDefault="00C47AD9" w:rsidP="00D1063C">
            <w:pPr>
              <w:spacing w:before="0" w:after="0"/>
              <w:rPr>
                <w:lang w:val="en-US"/>
              </w:rPr>
            </w:pPr>
            <w:r w:rsidRPr="00D1063C">
              <w:rPr>
                <w:lang w:val="en-US"/>
              </w:rPr>
              <w:t>Option B</w:t>
            </w:r>
          </w:p>
        </w:tc>
        <w:tc>
          <w:tcPr>
            <w:tcW w:w="1500" w:type="pct"/>
            <w:shd w:val="clear" w:color="auto" w:fill="FFFFFF"/>
            <w:hideMark/>
          </w:tcPr>
          <w:p w14:paraId="02B9C2B1" w14:textId="58EB74F5"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w:t>
            </w:r>
            <w:proofErr w:type="gramStart"/>
            <w:r w:rsidRPr="00D1063C">
              <w:rPr>
                <w:lang w:val="en-US"/>
              </w:rPr>
              <w:t>3!a</w:t>
            </w:r>
            <w:proofErr w:type="gramEnd"/>
            <w:r w:rsidRPr="00D1063C">
              <w:rPr>
                <w:lang w:val="en-US"/>
              </w:rPr>
              <w:t>/</w:t>
            </w:r>
            <w:proofErr w:type="gramStart"/>
            <w:r w:rsidRPr="00D1063C">
              <w:rPr>
                <w:lang w:val="en-US"/>
              </w:rPr>
              <w:t>3!a</w:t>
            </w:r>
            <w:proofErr w:type="gramEnd"/>
            <w:r w:rsidRPr="00D1063C">
              <w:rPr>
                <w:lang w:val="en-US"/>
              </w:rPr>
              <w:t>/15d</w:t>
            </w:r>
          </w:p>
        </w:tc>
        <w:tc>
          <w:tcPr>
            <w:tcW w:w="2500" w:type="pct"/>
            <w:shd w:val="clear" w:color="auto" w:fill="FFFFFF"/>
            <w:hideMark/>
          </w:tcPr>
          <w:p w14:paraId="2B6EC2D7" w14:textId="38378B36"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First Currency </w:t>
            </w:r>
            <w:proofErr w:type="gramStart"/>
            <w:r w:rsidRPr="00D1063C">
              <w:rPr>
                <w:lang w:val="en-US"/>
              </w:rPr>
              <w:t>Code)(</w:t>
            </w:r>
            <w:proofErr w:type="gramEnd"/>
            <w:r w:rsidRPr="00D1063C">
              <w:rPr>
                <w:lang w:val="en-US"/>
              </w:rPr>
              <w:t xml:space="preserve">Second Currency </w:t>
            </w:r>
            <w:proofErr w:type="gramStart"/>
            <w:r w:rsidRPr="00D1063C">
              <w:rPr>
                <w:lang w:val="en-US"/>
              </w:rPr>
              <w:t>Code)(</w:t>
            </w:r>
            <w:proofErr w:type="gramEnd"/>
            <w:r w:rsidRPr="00D1063C">
              <w:rPr>
                <w:lang w:val="en-US"/>
              </w:rPr>
              <w:t>Rate)</w:t>
            </w:r>
          </w:p>
        </w:tc>
      </w:tr>
      <w:tr w:rsidR="00C47AD9" w:rsidRPr="00D1063C" w14:paraId="63EF3EAD" w14:textId="77777777">
        <w:trPr>
          <w:tblCellSpacing w:w="15" w:type="dxa"/>
        </w:trPr>
        <w:tc>
          <w:tcPr>
            <w:tcW w:w="1000" w:type="pct"/>
            <w:shd w:val="clear" w:color="auto" w:fill="FFFFFF"/>
            <w:hideMark/>
          </w:tcPr>
          <w:p w14:paraId="443BDA25" w14:textId="3D14A3A3" w:rsidR="00C47AD9" w:rsidRPr="00D1063C" w:rsidRDefault="00C47AD9" w:rsidP="00D1063C">
            <w:pPr>
              <w:spacing w:before="0" w:after="0"/>
              <w:rPr>
                <w:lang w:val="en-US"/>
              </w:rPr>
            </w:pPr>
            <w:r w:rsidRPr="00D1063C">
              <w:rPr>
                <w:lang w:val="en-US"/>
              </w:rPr>
              <w:t>Option F</w:t>
            </w:r>
          </w:p>
        </w:tc>
        <w:tc>
          <w:tcPr>
            <w:tcW w:w="1500" w:type="pct"/>
            <w:shd w:val="clear" w:color="auto" w:fill="FFFFFF"/>
            <w:hideMark/>
          </w:tcPr>
          <w:p w14:paraId="472CA78A" w14:textId="71171869"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w:t>
            </w:r>
            <w:proofErr w:type="gramStart"/>
            <w:r w:rsidRPr="00D1063C">
              <w:rPr>
                <w:lang w:val="en-US"/>
              </w:rPr>
              <w:t>3!a</w:t>
            </w:r>
            <w:proofErr w:type="gramEnd"/>
            <w:r w:rsidRPr="00D1063C">
              <w:rPr>
                <w:lang w:val="en-US"/>
              </w:rPr>
              <w:t>15d</w:t>
            </w:r>
          </w:p>
        </w:tc>
        <w:tc>
          <w:tcPr>
            <w:tcW w:w="2500" w:type="pct"/>
            <w:shd w:val="clear" w:color="auto" w:fill="FFFFFF"/>
            <w:hideMark/>
          </w:tcPr>
          <w:p w14:paraId="17243AC4" w14:textId="1EA5529B"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Currency </w:t>
            </w:r>
            <w:proofErr w:type="gramStart"/>
            <w:r w:rsidRPr="00D1063C">
              <w:rPr>
                <w:lang w:val="en-US"/>
              </w:rPr>
              <w:t>Code)(</w:t>
            </w:r>
            <w:proofErr w:type="gramEnd"/>
            <w:r w:rsidRPr="00D1063C">
              <w:rPr>
                <w:lang w:val="en-US"/>
              </w:rPr>
              <w:t>Amount)</w:t>
            </w:r>
          </w:p>
        </w:tc>
      </w:tr>
      <w:tr w:rsidR="00C47AD9" w:rsidRPr="00D1063C" w14:paraId="27172FCC" w14:textId="77777777">
        <w:trPr>
          <w:tblCellSpacing w:w="15" w:type="dxa"/>
        </w:trPr>
        <w:tc>
          <w:tcPr>
            <w:tcW w:w="1000" w:type="pct"/>
            <w:shd w:val="clear" w:color="auto" w:fill="FFFFFF"/>
            <w:hideMark/>
          </w:tcPr>
          <w:p w14:paraId="6C446C01" w14:textId="55965249" w:rsidR="00C47AD9" w:rsidRPr="00D1063C" w:rsidRDefault="00C47AD9" w:rsidP="00D1063C">
            <w:pPr>
              <w:spacing w:before="0" w:after="0"/>
              <w:rPr>
                <w:lang w:val="en-US"/>
              </w:rPr>
            </w:pPr>
            <w:r w:rsidRPr="00D1063C">
              <w:rPr>
                <w:lang w:val="en-US"/>
              </w:rPr>
              <w:t>Option H</w:t>
            </w:r>
          </w:p>
        </w:tc>
        <w:tc>
          <w:tcPr>
            <w:tcW w:w="1500" w:type="pct"/>
            <w:shd w:val="clear" w:color="auto" w:fill="FFFFFF"/>
            <w:hideMark/>
          </w:tcPr>
          <w:p w14:paraId="17F0578E" w14:textId="750D078E"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w:t>
            </w:r>
            <w:proofErr w:type="gramStart"/>
            <w:r w:rsidRPr="00D1063C">
              <w:rPr>
                <w:lang w:val="en-US"/>
              </w:rPr>
              <w:t>3!a</w:t>
            </w:r>
            <w:proofErr w:type="gramEnd"/>
            <w:r w:rsidRPr="00D1063C">
              <w:rPr>
                <w:lang w:val="en-US"/>
              </w:rPr>
              <w:t>15d/</w:t>
            </w:r>
            <w:proofErr w:type="gramStart"/>
            <w:r w:rsidRPr="00D1063C">
              <w:rPr>
                <w:lang w:val="en-US"/>
              </w:rPr>
              <w:t>4!c</w:t>
            </w:r>
            <w:proofErr w:type="gramEnd"/>
          </w:p>
        </w:tc>
        <w:tc>
          <w:tcPr>
            <w:tcW w:w="2500" w:type="pct"/>
            <w:shd w:val="clear" w:color="auto" w:fill="FFFFFF"/>
            <w:hideMark/>
          </w:tcPr>
          <w:p w14:paraId="7A5B995B" w14:textId="30B9021E"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Currency </w:t>
            </w:r>
            <w:proofErr w:type="gramStart"/>
            <w:r w:rsidRPr="00D1063C">
              <w:rPr>
                <w:lang w:val="en-US"/>
              </w:rPr>
              <w:t>Code)(</w:t>
            </w:r>
            <w:proofErr w:type="gramEnd"/>
            <w:r w:rsidRPr="00D1063C">
              <w:rPr>
                <w:lang w:val="en-US"/>
              </w:rPr>
              <w:t>Amount</w:t>
            </w:r>
            <w:proofErr w:type="gramStart"/>
            <w:r w:rsidRPr="00D1063C">
              <w:rPr>
                <w:lang w:val="en-US"/>
              </w:rPr>
              <w:t>)(</w:t>
            </w:r>
            <w:proofErr w:type="gramEnd"/>
            <w:r w:rsidRPr="00D1063C">
              <w:rPr>
                <w:lang w:val="en-US"/>
              </w:rPr>
              <w:t>Rate Status)</w:t>
            </w:r>
          </w:p>
        </w:tc>
      </w:tr>
      <w:tr w:rsidR="00C47AD9" w:rsidRPr="00D1063C" w14:paraId="6D65C21B" w14:textId="77777777">
        <w:trPr>
          <w:tblCellSpacing w:w="15" w:type="dxa"/>
        </w:trPr>
        <w:tc>
          <w:tcPr>
            <w:tcW w:w="1000" w:type="pct"/>
            <w:shd w:val="clear" w:color="auto" w:fill="FFFFFF"/>
            <w:hideMark/>
          </w:tcPr>
          <w:p w14:paraId="3F9162C7" w14:textId="108A8440" w:rsidR="00C47AD9" w:rsidRPr="00D1063C" w:rsidRDefault="00C47AD9" w:rsidP="00D1063C">
            <w:pPr>
              <w:spacing w:before="0" w:after="0"/>
              <w:rPr>
                <w:lang w:val="en-US"/>
              </w:rPr>
            </w:pPr>
            <w:r w:rsidRPr="00D1063C">
              <w:rPr>
                <w:lang w:val="en-US"/>
              </w:rPr>
              <w:t>Option J</w:t>
            </w:r>
          </w:p>
        </w:tc>
        <w:tc>
          <w:tcPr>
            <w:tcW w:w="1500" w:type="pct"/>
            <w:shd w:val="clear" w:color="auto" w:fill="FFFFFF"/>
            <w:hideMark/>
          </w:tcPr>
          <w:p w14:paraId="47873293" w14:textId="3B429FB4"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/[8c]/</w:t>
            </w:r>
            <w:proofErr w:type="gramStart"/>
            <w:r w:rsidRPr="00D1063C">
              <w:rPr>
                <w:lang w:val="en-US"/>
              </w:rPr>
              <w:t>4!c</w:t>
            </w:r>
            <w:proofErr w:type="gramEnd"/>
            <w:r w:rsidRPr="00D1063C">
              <w:rPr>
                <w:lang w:val="en-US"/>
              </w:rPr>
              <w:t>/</w:t>
            </w:r>
            <w:proofErr w:type="gramStart"/>
            <w:r w:rsidRPr="00D1063C">
              <w:rPr>
                <w:lang w:val="en-US"/>
              </w:rPr>
              <w:t>3!a</w:t>
            </w:r>
            <w:proofErr w:type="gramEnd"/>
            <w:r w:rsidRPr="00D1063C">
              <w:rPr>
                <w:lang w:val="en-US"/>
              </w:rPr>
              <w:t>15d[/</w:t>
            </w:r>
            <w:proofErr w:type="gramStart"/>
            <w:r w:rsidRPr="00D1063C">
              <w:rPr>
                <w:lang w:val="en-US"/>
              </w:rPr>
              <w:t>4!c</w:t>
            </w:r>
            <w:proofErr w:type="gramEnd"/>
            <w:r w:rsidRPr="00D1063C">
              <w:rPr>
                <w:lang w:val="en-US"/>
              </w:rPr>
              <w:t>]</w:t>
            </w:r>
          </w:p>
        </w:tc>
        <w:tc>
          <w:tcPr>
            <w:tcW w:w="2500" w:type="pct"/>
            <w:shd w:val="clear" w:color="auto" w:fill="FFFFFF"/>
            <w:hideMark/>
          </w:tcPr>
          <w:p w14:paraId="28AC19C7" w14:textId="3D7890DB"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Data Source </w:t>
            </w:r>
            <w:proofErr w:type="gramStart"/>
            <w:r w:rsidRPr="00D1063C">
              <w:rPr>
                <w:lang w:val="en-US"/>
              </w:rPr>
              <w:t>Scheme)(</w:t>
            </w:r>
            <w:proofErr w:type="gramEnd"/>
            <w:r w:rsidRPr="00D1063C">
              <w:rPr>
                <w:lang w:val="en-US"/>
              </w:rPr>
              <w:t xml:space="preserve">Rate Type </w:t>
            </w:r>
            <w:proofErr w:type="gramStart"/>
            <w:r w:rsidRPr="00D1063C">
              <w:rPr>
                <w:lang w:val="en-US"/>
              </w:rPr>
              <w:t>Code)(</w:t>
            </w:r>
            <w:proofErr w:type="gramEnd"/>
            <w:r w:rsidRPr="00D1063C">
              <w:rPr>
                <w:lang w:val="en-US"/>
              </w:rPr>
              <w:t xml:space="preserve">Currency </w:t>
            </w:r>
            <w:proofErr w:type="gramStart"/>
            <w:r w:rsidRPr="00D1063C">
              <w:rPr>
                <w:lang w:val="en-US"/>
              </w:rPr>
              <w:t>Code)(</w:t>
            </w:r>
            <w:proofErr w:type="gramEnd"/>
            <w:r w:rsidRPr="00D1063C">
              <w:rPr>
                <w:lang w:val="en-US"/>
              </w:rPr>
              <w:t>Amount</w:t>
            </w:r>
            <w:proofErr w:type="gramStart"/>
            <w:r w:rsidRPr="00D1063C">
              <w:rPr>
                <w:lang w:val="en-US"/>
              </w:rPr>
              <w:t>)(</w:t>
            </w:r>
            <w:proofErr w:type="gramEnd"/>
            <w:r w:rsidRPr="00D1063C">
              <w:rPr>
                <w:lang w:val="en-US"/>
              </w:rPr>
              <w:t>Rate Status)</w:t>
            </w:r>
          </w:p>
        </w:tc>
      </w:tr>
      <w:tr w:rsidR="00C47AD9" w:rsidRPr="00D1063C" w14:paraId="0ACFE304" w14:textId="77777777">
        <w:trPr>
          <w:tblCellSpacing w:w="15" w:type="dxa"/>
        </w:trPr>
        <w:tc>
          <w:tcPr>
            <w:tcW w:w="1000" w:type="pct"/>
            <w:shd w:val="clear" w:color="auto" w:fill="FFFFFF"/>
            <w:hideMark/>
          </w:tcPr>
          <w:p w14:paraId="73D46557" w14:textId="3E23C3DA" w:rsidR="00C47AD9" w:rsidRPr="00D1063C" w:rsidRDefault="00C47AD9" w:rsidP="00D1063C">
            <w:pPr>
              <w:spacing w:before="0" w:after="0"/>
              <w:rPr>
                <w:lang w:val="en-US"/>
              </w:rPr>
            </w:pPr>
            <w:r w:rsidRPr="00D1063C">
              <w:rPr>
                <w:lang w:val="en-US"/>
              </w:rPr>
              <w:lastRenderedPageBreak/>
              <w:t>Option M</w:t>
            </w:r>
          </w:p>
        </w:tc>
        <w:tc>
          <w:tcPr>
            <w:tcW w:w="1500" w:type="pct"/>
            <w:shd w:val="clear" w:color="auto" w:fill="FFFFFF"/>
            <w:hideMark/>
          </w:tcPr>
          <w:p w14:paraId="3640AB39" w14:textId="160AB91B"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w:t>
            </w:r>
            <w:proofErr w:type="gramStart"/>
            <w:r w:rsidRPr="00D1063C">
              <w:rPr>
                <w:lang w:val="en-US"/>
              </w:rPr>
              <w:t>3!a</w:t>
            </w:r>
            <w:proofErr w:type="gramEnd"/>
            <w:r w:rsidRPr="00D1063C">
              <w:rPr>
                <w:lang w:val="en-US"/>
              </w:rPr>
              <w:t>15d/15d</w:t>
            </w:r>
          </w:p>
        </w:tc>
        <w:tc>
          <w:tcPr>
            <w:tcW w:w="2500" w:type="pct"/>
            <w:shd w:val="clear" w:color="auto" w:fill="FFFFFF"/>
            <w:hideMark/>
          </w:tcPr>
          <w:p w14:paraId="69F583D8" w14:textId="0DB04FCC"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Currency </w:t>
            </w:r>
            <w:proofErr w:type="gramStart"/>
            <w:r w:rsidRPr="00D1063C">
              <w:rPr>
                <w:lang w:val="en-US"/>
              </w:rPr>
              <w:t>Code)(</w:t>
            </w:r>
            <w:proofErr w:type="gramEnd"/>
            <w:r w:rsidRPr="00D1063C">
              <w:rPr>
                <w:lang w:val="en-US"/>
              </w:rPr>
              <w:t>Amount)(Quantity)</w:t>
            </w:r>
          </w:p>
        </w:tc>
      </w:tr>
      <w:tr w:rsidR="00C47AD9" w:rsidRPr="00D1063C" w14:paraId="5902993D" w14:textId="77777777">
        <w:trPr>
          <w:tblCellSpacing w:w="15" w:type="dxa"/>
        </w:trPr>
        <w:tc>
          <w:tcPr>
            <w:tcW w:w="1000" w:type="pct"/>
            <w:shd w:val="clear" w:color="auto" w:fill="FFFFFF"/>
            <w:hideMark/>
          </w:tcPr>
          <w:p w14:paraId="6444D95B" w14:textId="2E4D0F2D" w:rsidR="00C47AD9" w:rsidRPr="00D1063C" w:rsidRDefault="00C47AD9" w:rsidP="00D1063C">
            <w:pPr>
              <w:spacing w:before="0" w:after="0"/>
              <w:rPr>
                <w:lang w:val="en-US"/>
              </w:rPr>
            </w:pPr>
            <w:r w:rsidRPr="00D1063C">
              <w:rPr>
                <w:lang w:val="en-US"/>
              </w:rPr>
              <w:t>Option R</w:t>
            </w:r>
          </w:p>
        </w:tc>
        <w:tc>
          <w:tcPr>
            <w:tcW w:w="1500" w:type="pct"/>
            <w:shd w:val="clear" w:color="auto" w:fill="FFFFFF"/>
            <w:hideMark/>
          </w:tcPr>
          <w:p w14:paraId="40536E25" w14:textId="48859AAF" w:rsidR="00C47AD9" w:rsidRPr="00D1063C" w:rsidRDefault="00C47AD9" w:rsidP="00D1063C">
            <w:pPr>
              <w:spacing w:before="0" w:after="0"/>
              <w:rPr>
                <w:lang w:val="en-US"/>
              </w:rPr>
            </w:pPr>
            <w:r w:rsidRPr="00D1063C">
              <w:rPr>
                <w:lang w:val="en-US"/>
              </w:rPr>
              <w:t>:</w:t>
            </w:r>
            <w:proofErr w:type="gramStart"/>
            <w:r w:rsidRPr="00D1063C">
              <w:rPr>
                <w:lang w:val="en-US"/>
              </w:rPr>
              <w:t>4!c</w:t>
            </w:r>
            <w:proofErr w:type="gramEnd"/>
            <w:r w:rsidRPr="00D1063C">
              <w:rPr>
                <w:lang w:val="en-US"/>
              </w:rPr>
              <w:t>/[8c]/</w:t>
            </w:r>
            <w:proofErr w:type="gramStart"/>
            <w:r w:rsidRPr="00D1063C">
              <w:rPr>
                <w:lang w:val="en-US"/>
              </w:rPr>
              <w:t>4!c</w:t>
            </w:r>
            <w:proofErr w:type="gramEnd"/>
            <w:r w:rsidRPr="00D1063C">
              <w:rPr>
                <w:lang w:val="en-US"/>
              </w:rPr>
              <w:t>/15d</w:t>
            </w:r>
          </w:p>
        </w:tc>
        <w:tc>
          <w:tcPr>
            <w:tcW w:w="2500" w:type="pct"/>
            <w:shd w:val="clear" w:color="auto" w:fill="FFFFFF"/>
            <w:hideMark/>
          </w:tcPr>
          <w:p w14:paraId="5BB56578" w14:textId="1C3D9D11" w:rsidR="00C47AD9" w:rsidRPr="00D1063C" w:rsidRDefault="00C47AD9" w:rsidP="00D1063C">
            <w:pPr>
              <w:spacing w:before="0" w:after="0"/>
              <w:rPr>
                <w:lang w:val="en-US"/>
              </w:rPr>
            </w:pPr>
            <w:r w:rsidRPr="00D1063C">
              <w:rPr>
                <w:lang w:val="en-US"/>
              </w:rPr>
              <w:t>(Qualifier</w:t>
            </w:r>
            <w:proofErr w:type="gramStart"/>
            <w:r w:rsidRPr="00D1063C">
              <w:rPr>
                <w:lang w:val="en-US"/>
              </w:rPr>
              <w:t>)(</w:t>
            </w:r>
            <w:proofErr w:type="gramEnd"/>
            <w:r w:rsidRPr="00D1063C">
              <w:rPr>
                <w:lang w:val="en-US"/>
              </w:rPr>
              <w:t xml:space="preserve">Data Source </w:t>
            </w:r>
            <w:proofErr w:type="gramStart"/>
            <w:r w:rsidRPr="00D1063C">
              <w:rPr>
                <w:lang w:val="en-US"/>
              </w:rPr>
              <w:t>Scheme)(</w:t>
            </w:r>
            <w:proofErr w:type="gramEnd"/>
            <w:r w:rsidRPr="00D1063C">
              <w:rPr>
                <w:lang w:val="en-US"/>
              </w:rPr>
              <w:t xml:space="preserve">Rate Type </w:t>
            </w:r>
            <w:proofErr w:type="gramStart"/>
            <w:r w:rsidRPr="00D1063C">
              <w:rPr>
                <w:lang w:val="en-US"/>
              </w:rPr>
              <w:t>Code)(</w:t>
            </w:r>
            <w:proofErr w:type="gramEnd"/>
            <w:r w:rsidRPr="00D1063C">
              <w:rPr>
                <w:lang w:val="en-US"/>
              </w:rPr>
              <w:t>Rate)</w:t>
            </w:r>
          </w:p>
        </w:tc>
      </w:tr>
    </w:tbl>
    <w:p w14:paraId="53BDA189" w14:textId="77777777" w:rsidR="00C47AD9" w:rsidRPr="00D1063C" w:rsidRDefault="00C47AD9" w:rsidP="00D1063C">
      <w:pPr>
        <w:spacing w:before="0" w:after="0"/>
        <w:rPr>
          <w:lang w:val="en-US"/>
        </w:rPr>
      </w:pPr>
      <w:r w:rsidRPr="00D1063C">
        <w:rPr>
          <w:lang w:val="en-US"/>
        </w:rPr>
        <w:t>PRESENCE</w:t>
      </w:r>
    </w:p>
    <w:p w14:paraId="042B58EA" w14:textId="77777777" w:rsidR="003F13DC" w:rsidRDefault="003F13DC" w:rsidP="00D1063C">
      <w:pPr>
        <w:spacing w:before="0" w:after="0"/>
        <w:rPr>
          <w:lang w:val="en-US"/>
        </w:rPr>
      </w:pPr>
    </w:p>
    <w:p w14:paraId="2CEADF96" w14:textId="1C8DBA28" w:rsidR="00C47AD9" w:rsidRPr="00D1063C" w:rsidRDefault="00C47AD9" w:rsidP="00D1063C">
      <w:pPr>
        <w:spacing w:before="0" w:after="0"/>
        <w:rPr>
          <w:lang w:val="en-US"/>
        </w:rPr>
      </w:pPr>
      <w:r w:rsidRPr="00D1063C">
        <w:rPr>
          <w:lang w:val="en-US"/>
        </w:rPr>
        <w:t>Optional in optional subsequence D2</w:t>
      </w:r>
    </w:p>
    <w:p w14:paraId="033DD3F1" w14:textId="77777777" w:rsidR="003F13DC" w:rsidRDefault="003F13DC" w:rsidP="00D1063C">
      <w:pPr>
        <w:spacing w:before="0" w:after="0"/>
        <w:rPr>
          <w:lang w:val="en-US"/>
        </w:rPr>
      </w:pPr>
    </w:p>
    <w:p w14:paraId="499036AA" w14:textId="0DFECE52" w:rsidR="00C47AD9" w:rsidRPr="00D1063C" w:rsidRDefault="00C47AD9" w:rsidP="00D1063C">
      <w:pPr>
        <w:spacing w:before="0" w:after="0"/>
        <w:rPr>
          <w:lang w:val="en-US"/>
        </w:rPr>
      </w:pPr>
      <w:r w:rsidRPr="00D1063C">
        <w:rPr>
          <w:lang w:val="en-US"/>
        </w:rPr>
        <w:t>QUALIFIER</w:t>
      </w:r>
    </w:p>
    <w:p w14:paraId="3C8DE1F0" w14:textId="77777777" w:rsidR="00C47AD9" w:rsidRPr="00D1063C" w:rsidRDefault="00C47AD9" w:rsidP="00D1063C">
      <w:pPr>
        <w:spacing w:before="0" w:after="0"/>
        <w:rPr>
          <w:lang w:val="en-US"/>
        </w:rPr>
      </w:pPr>
      <w:r w:rsidRPr="00D1063C">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C47AD9" w:rsidRPr="00D1063C" w14:paraId="688231E6" w14:textId="77777777" w:rsidTr="002F5297">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2A218749" w14:textId="0DEEF64C" w:rsidR="00C47AD9" w:rsidRPr="00D1063C" w:rsidRDefault="00C47AD9" w:rsidP="00D1063C">
            <w:pPr>
              <w:spacing w:before="0" w:after="0"/>
              <w:rPr>
                <w:lang w:val="en-US"/>
              </w:rPr>
            </w:pPr>
            <w:r w:rsidRPr="00D1063C">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634FBFDA" w14:textId="4FF69F90" w:rsidR="00C47AD9" w:rsidRPr="00D1063C" w:rsidRDefault="00C47AD9" w:rsidP="00D1063C">
            <w:pPr>
              <w:spacing w:before="0" w:after="0"/>
              <w:rPr>
                <w:lang w:val="en-US"/>
              </w:rPr>
            </w:pPr>
            <w:r w:rsidRPr="00D1063C">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05800137" w14:textId="76D79795" w:rsidR="00C47AD9" w:rsidRPr="00D1063C" w:rsidRDefault="00C47AD9" w:rsidP="00D1063C">
            <w:pPr>
              <w:spacing w:before="0" w:after="0"/>
              <w:rPr>
                <w:lang w:val="en-US"/>
              </w:rPr>
            </w:pPr>
            <w:r w:rsidRPr="00D1063C">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1ABB477E" w14:textId="193A8AD4" w:rsidR="00C47AD9" w:rsidRPr="00D1063C" w:rsidRDefault="00C47AD9" w:rsidP="00D1063C">
            <w:pPr>
              <w:spacing w:before="0" w:after="0"/>
              <w:rPr>
                <w:lang w:val="en-US"/>
              </w:rPr>
            </w:pPr>
            <w:r w:rsidRPr="00D1063C">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DB25C35" w14:textId="1CE2218D" w:rsidR="00C47AD9" w:rsidRPr="00D1063C" w:rsidRDefault="00C47AD9" w:rsidP="00D1063C">
            <w:pPr>
              <w:spacing w:before="0" w:after="0"/>
              <w:rPr>
                <w:lang w:val="en-US"/>
              </w:rPr>
            </w:pPr>
            <w:r w:rsidRPr="00D1063C">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E880FE7" w14:textId="2E90FA24" w:rsidR="00C47AD9" w:rsidRPr="00D1063C" w:rsidRDefault="00C47AD9" w:rsidP="00D1063C">
            <w:pPr>
              <w:spacing w:before="0" w:after="0"/>
              <w:rPr>
                <w:lang w:val="en-US"/>
              </w:rPr>
            </w:pPr>
            <w:r w:rsidRPr="00D1063C">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24D70908" w14:textId="52CE51C2" w:rsidR="00C47AD9" w:rsidRPr="00D1063C" w:rsidRDefault="00C47AD9" w:rsidP="00D1063C">
            <w:pPr>
              <w:spacing w:before="0" w:after="0"/>
              <w:rPr>
                <w:lang w:val="en-US"/>
              </w:rPr>
            </w:pPr>
            <w:r w:rsidRPr="00D1063C">
              <w:rPr>
                <w:lang w:val="en-US"/>
              </w:rPr>
              <w:t>Qualifier Description</w:t>
            </w:r>
          </w:p>
        </w:tc>
      </w:tr>
      <w:tr w:rsidR="00C47AD9" w:rsidRPr="00D1063C" w14:paraId="3726D578"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C13505" w14:textId="37A25110" w:rsidR="00C47AD9" w:rsidRPr="00D1063C" w:rsidRDefault="00C47AD9" w:rsidP="00D1063C">
            <w:pPr>
              <w:spacing w:before="0" w:after="0"/>
              <w:rPr>
                <w:lang w:val="en-US"/>
              </w:rPr>
            </w:pPr>
            <w:r w:rsidRPr="00D1063C">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01BF34F" w14:textId="67A63533"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B51E629" w14:textId="78C89B34" w:rsidR="00C47AD9" w:rsidRPr="00D1063C" w:rsidRDefault="00C47AD9" w:rsidP="00D1063C">
            <w:pPr>
              <w:spacing w:before="0" w:after="0"/>
              <w:rPr>
                <w:lang w:val="en-US"/>
              </w:rPr>
            </w:pPr>
            <w:r w:rsidRPr="00D1063C">
              <w:rPr>
                <w:lang w:val="en-US"/>
              </w:rPr>
              <w:t>ATAX</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FF758CE" w14:textId="191524A2"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F16D398" w14:textId="57D2F33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9C03242" w14:textId="294917A1"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D54BEC0" w14:textId="51AA7776" w:rsidR="00C47AD9" w:rsidRPr="00D1063C" w:rsidRDefault="00C47AD9" w:rsidP="00D1063C">
            <w:pPr>
              <w:spacing w:before="0" w:after="0"/>
              <w:rPr>
                <w:lang w:val="en-US"/>
              </w:rPr>
            </w:pPr>
            <w:r w:rsidRPr="00D1063C">
              <w:rPr>
                <w:lang w:val="en-US"/>
              </w:rPr>
              <w:t>Additional Tax</w:t>
            </w:r>
          </w:p>
        </w:tc>
      </w:tr>
      <w:tr w:rsidR="00C47AD9" w:rsidRPr="00D1063C" w14:paraId="0033FA4B"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7D83109" w14:textId="543CA004" w:rsidR="00C47AD9" w:rsidRPr="00D1063C" w:rsidRDefault="00C47AD9" w:rsidP="00D1063C">
            <w:pPr>
              <w:spacing w:before="0" w:after="0"/>
              <w:rPr>
                <w:lang w:val="en-US"/>
              </w:rPr>
            </w:pPr>
            <w:r w:rsidRPr="00D1063C">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BDE1B4E" w14:textId="72054B1F"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2CA74E6" w14:textId="52045546" w:rsidR="00C47AD9" w:rsidRPr="00D1063C" w:rsidRDefault="00C47AD9" w:rsidP="00D1063C">
            <w:pPr>
              <w:spacing w:before="0" w:after="0"/>
              <w:rPr>
                <w:lang w:val="en-US"/>
              </w:rPr>
            </w:pPr>
            <w:r w:rsidRPr="00D1063C">
              <w:rPr>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BF3753E" w14:textId="6040F1B0"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5E5B59E" w14:textId="3AE0ADBA"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8757666" w14:textId="256A7BBA"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D4BCE3F" w14:textId="522CED11" w:rsidR="00C47AD9" w:rsidRPr="00D1063C" w:rsidRDefault="00C47AD9" w:rsidP="00D1063C">
            <w:pPr>
              <w:spacing w:before="0" w:after="0"/>
              <w:rPr>
                <w:lang w:val="en-US"/>
              </w:rPr>
            </w:pPr>
            <w:r w:rsidRPr="00D1063C">
              <w:rPr>
                <w:lang w:val="en-US"/>
              </w:rPr>
              <w:t>Charges/Fees</w:t>
            </w:r>
          </w:p>
        </w:tc>
      </w:tr>
      <w:tr w:rsidR="00C47AD9" w:rsidRPr="00D1063C" w14:paraId="6BA3F926" w14:textId="77777777" w:rsidTr="00560F4E">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15B396" w14:textId="7AE42BF3" w:rsidR="00C47AD9" w:rsidRPr="00D1063C" w:rsidRDefault="00560F4E" w:rsidP="00D1063C">
            <w:pPr>
              <w:spacing w:before="0" w:after="0"/>
              <w:rPr>
                <w:lang w:val="en-US"/>
              </w:rPr>
            </w:pPr>
            <w:r>
              <w:rPr>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0C975F02" w14:textId="40904D01" w:rsidR="00C47AD9" w:rsidRPr="00D1063C" w:rsidRDefault="00C47AD9" w:rsidP="00D1063C">
            <w:pPr>
              <w:spacing w:before="0" w:after="0"/>
              <w:rPr>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2624859A" w14:textId="69C18821" w:rsidR="00C47AD9" w:rsidRPr="00D1063C" w:rsidRDefault="00C47AD9" w:rsidP="00D1063C">
            <w:pPr>
              <w:spacing w:before="0" w:after="0"/>
              <w:rPr>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62262F6C" w14:textId="77288D4C" w:rsidR="00C47AD9" w:rsidRPr="00D1063C" w:rsidRDefault="00C47AD9" w:rsidP="00D1063C">
            <w:pPr>
              <w:spacing w:before="0" w:after="0"/>
              <w:rPr>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DF63133" w14:textId="799F8119" w:rsidR="00C47AD9" w:rsidRPr="00D1063C" w:rsidRDefault="00C47AD9" w:rsidP="00D1063C">
            <w:pPr>
              <w:spacing w:before="0" w:after="0"/>
              <w:rPr>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18CA721B" w14:textId="57B9452C" w:rsidR="00C47AD9" w:rsidRPr="00D1063C" w:rsidRDefault="00C47AD9" w:rsidP="00D1063C">
            <w:pPr>
              <w:spacing w:before="0" w:after="0"/>
              <w:rPr>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298843F6" w14:textId="1E7709A2" w:rsidR="00C47AD9" w:rsidRPr="00D1063C" w:rsidRDefault="00C47AD9" w:rsidP="00D1063C">
            <w:pPr>
              <w:spacing w:before="0" w:after="0"/>
              <w:rPr>
                <w:lang w:val="en-US"/>
              </w:rPr>
            </w:pPr>
          </w:p>
        </w:tc>
      </w:tr>
      <w:tr w:rsidR="00C47AD9" w:rsidRPr="00D1063C" w14:paraId="24BDEEB9"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C9A1D45" w14:textId="678DAB48" w:rsidR="00C47AD9" w:rsidRPr="00D1063C" w:rsidRDefault="00C47AD9" w:rsidP="00D1063C">
            <w:pPr>
              <w:spacing w:before="0" w:after="0"/>
              <w:rPr>
                <w:lang w:val="en-US"/>
              </w:rPr>
            </w:pPr>
            <w:r w:rsidRPr="00D1063C">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619A4A" w14:textId="17A6C184"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E68C188" w14:textId="1D52A8FD" w:rsidR="00C47AD9" w:rsidRPr="00D1063C" w:rsidRDefault="00C47AD9" w:rsidP="00D1063C">
            <w:pPr>
              <w:spacing w:before="0" w:after="0"/>
              <w:rPr>
                <w:lang w:val="en-US"/>
              </w:rPr>
            </w:pPr>
            <w:r w:rsidRPr="00D1063C">
              <w:rPr>
                <w:lang w:val="en-US"/>
              </w:rPr>
              <w:t>ESOF</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3D53E2D" w14:textId="50E210CD"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6BEE791" w14:textId="644AD23F"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4C66764" w14:textId="563442DE" w:rsidR="00C47AD9" w:rsidRPr="00D1063C" w:rsidRDefault="00C47AD9" w:rsidP="00D1063C">
            <w:pPr>
              <w:spacing w:before="0" w:after="0"/>
              <w:rPr>
                <w:lang w:val="en-US"/>
              </w:rPr>
            </w:pPr>
            <w:r w:rsidRPr="00D1063C">
              <w:rPr>
                <w:lang w:val="en-US"/>
              </w:rPr>
              <w:t>A, F, or M</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A792645" w14:textId="71B1FC73" w:rsidR="00C47AD9" w:rsidRPr="00D1063C" w:rsidRDefault="00C47AD9" w:rsidP="00D1063C">
            <w:pPr>
              <w:spacing w:before="0" w:after="0"/>
              <w:rPr>
                <w:lang w:val="en-US"/>
              </w:rPr>
            </w:pPr>
            <w:r w:rsidRPr="00D1063C">
              <w:rPr>
                <w:lang w:val="en-US"/>
              </w:rPr>
              <w:t>Early Solicitation Fee Rate</w:t>
            </w:r>
          </w:p>
        </w:tc>
      </w:tr>
      <w:tr w:rsidR="00C47AD9" w:rsidRPr="00D1063C" w14:paraId="00E4CFE0"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57BF7E4" w14:textId="1BCC9EAF" w:rsidR="00C47AD9" w:rsidRPr="00D1063C" w:rsidRDefault="00C47AD9" w:rsidP="00D1063C">
            <w:pPr>
              <w:spacing w:before="0" w:after="0"/>
              <w:rPr>
                <w:lang w:val="en-US"/>
              </w:rPr>
            </w:pPr>
            <w:r w:rsidRPr="00D1063C">
              <w:rPr>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FE1A0A6" w14:textId="5F9318D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DDCCA56" w14:textId="357F374E" w:rsidR="00C47AD9" w:rsidRPr="00D1063C" w:rsidRDefault="00C47AD9" w:rsidP="00D1063C">
            <w:pPr>
              <w:spacing w:before="0" w:after="0"/>
              <w:rPr>
                <w:lang w:val="en-US"/>
              </w:rPr>
            </w:pPr>
            <w:r w:rsidRPr="00D1063C">
              <w:rPr>
                <w:lang w:val="en-US"/>
              </w:rPr>
              <w:t>FISC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A4B0A68" w14:textId="649A0ED4"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BDADDFE" w14:textId="0394E0D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6834B8B" w14:textId="21FB42D4" w:rsidR="00C47AD9" w:rsidRPr="00D1063C" w:rsidRDefault="00C47AD9" w:rsidP="00D1063C">
            <w:pPr>
              <w:spacing w:before="0" w:after="0"/>
              <w:rPr>
                <w:lang w:val="en-US"/>
              </w:rPr>
            </w:pPr>
            <w:r w:rsidRPr="00D1063C">
              <w:rPr>
                <w:lang w:val="en-US"/>
              </w:rPr>
              <w:t>A</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5F5C71F" w14:textId="6CB222C2" w:rsidR="00C47AD9" w:rsidRPr="00D1063C" w:rsidRDefault="00C47AD9" w:rsidP="00D1063C">
            <w:pPr>
              <w:spacing w:before="0" w:after="0"/>
              <w:rPr>
                <w:lang w:val="en-US"/>
              </w:rPr>
            </w:pPr>
            <w:r w:rsidRPr="00D1063C">
              <w:rPr>
                <w:lang w:val="en-US"/>
              </w:rPr>
              <w:t>Fiscal Stamp</w:t>
            </w:r>
          </w:p>
        </w:tc>
      </w:tr>
      <w:tr w:rsidR="00C47AD9" w:rsidRPr="00D1063C" w14:paraId="0A8CE9E6"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076F28" w14:textId="08D49BF9" w:rsidR="00C47AD9" w:rsidRPr="00D1063C" w:rsidRDefault="00C47AD9" w:rsidP="00D1063C">
            <w:pPr>
              <w:spacing w:before="0" w:after="0"/>
              <w:rPr>
                <w:lang w:val="en-US"/>
              </w:rPr>
            </w:pPr>
            <w:r w:rsidRPr="00D1063C">
              <w:rPr>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94046DE" w14:textId="0A19B00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1EBA92F" w14:textId="0239CA1A" w:rsidR="00C47AD9" w:rsidRPr="00D1063C" w:rsidRDefault="00C47AD9" w:rsidP="00D1063C">
            <w:pPr>
              <w:spacing w:before="0" w:after="0"/>
              <w:rPr>
                <w:lang w:val="en-US"/>
              </w:rPr>
            </w:pPr>
            <w:r w:rsidRPr="00D1063C">
              <w:rPr>
                <w:lang w:val="en-US"/>
              </w:rPr>
              <w:t>GRSS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8C6578D" w14:textId="2E34EFEE"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199024" w14:textId="7AC92E6B"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BBB9FB3" w14:textId="22AA3AC1" w:rsidR="00C47AD9" w:rsidRPr="00D1063C" w:rsidRDefault="00C47AD9" w:rsidP="00D1063C">
            <w:pPr>
              <w:spacing w:before="0" w:after="0"/>
              <w:rPr>
                <w:lang w:val="en-US"/>
              </w:rPr>
            </w:pPr>
            <w:r w:rsidRPr="00D1063C">
              <w:rPr>
                <w:lang w:val="en-US"/>
              </w:rPr>
              <w:t>F, H,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7EA8213" w14:textId="496CA238" w:rsidR="00C47AD9" w:rsidRPr="00D1063C" w:rsidRDefault="00C47AD9" w:rsidP="00D1063C">
            <w:pPr>
              <w:spacing w:before="0" w:after="0"/>
              <w:rPr>
                <w:lang w:val="en-US"/>
              </w:rPr>
            </w:pPr>
            <w:r w:rsidRPr="00D1063C">
              <w:rPr>
                <w:lang w:val="en-US"/>
              </w:rPr>
              <w:t>Gross Distribution Rate</w:t>
            </w:r>
          </w:p>
        </w:tc>
      </w:tr>
      <w:tr w:rsidR="00C47AD9" w:rsidRPr="00D1063C" w14:paraId="2AAFDB9A"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AF5CB9C" w14:textId="6100D898" w:rsidR="00C47AD9" w:rsidRPr="00D1063C" w:rsidRDefault="00C47AD9" w:rsidP="00D1063C">
            <w:pPr>
              <w:spacing w:before="0" w:after="0"/>
              <w:rPr>
                <w:lang w:val="en-US"/>
              </w:rPr>
            </w:pPr>
            <w:r w:rsidRPr="00D1063C">
              <w:rPr>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290FC36" w14:textId="52EF704F"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F28639B" w14:textId="28A7CA73" w:rsidR="00C47AD9" w:rsidRPr="00D1063C" w:rsidRDefault="00C47AD9" w:rsidP="00D1063C">
            <w:pPr>
              <w:spacing w:before="0" w:after="0"/>
              <w:rPr>
                <w:lang w:val="en-US"/>
              </w:rPr>
            </w:pPr>
            <w:r w:rsidRPr="00D1063C">
              <w:rPr>
                <w:lang w:val="en-US"/>
              </w:rPr>
              <w:t>EXCH</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B820FCB" w14:textId="3D3FE4C8"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7A4BA76" w14:textId="090575B5" w:rsidR="00C47AD9" w:rsidRPr="00D1063C" w:rsidRDefault="00C47AD9" w:rsidP="00D1063C">
            <w:pPr>
              <w:spacing w:before="0" w:after="0"/>
              <w:rPr>
                <w:lang w:val="en-US"/>
              </w:rPr>
            </w:pPr>
            <w:r w:rsidRPr="00D1063C">
              <w:rPr>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59200EE" w14:textId="76521D68" w:rsidR="00C47AD9" w:rsidRPr="00D1063C" w:rsidRDefault="00C47AD9" w:rsidP="00D1063C">
            <w:pPr>
              <w:spacing w:before="0" w:after="0"/>
              <w:rPr>
                <w:lang w:val="en-US"/>
              </w:rPr>
            </w:pPr>
            <w:r w:rsidRPr="00D1063C">
              <w:rPr>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D3A8FEA" w14:textId="270EF2B2" w:rsidR="00C47AD9" w:rsidRPr="00D1063C" w:rsidRDefault="00C47AD9" w:rsidP="00D1063C">
            <w:pPr>
              <w:spacing w:before="0" w:after="0"/>
              <w:rPr>
                <w:lang w:val="en-US"/>
              </w:rPr>
            </w:pPr>
            <w:r w:rsidRPr="00D1063C">
              <w:rPr>
                <w:lang w:val="en-US"/>
              </w:rPr>
              <w:t>Exchange Rate</w:t>
            </w:r>
          </w:p>
        </w:tc>
      </w:tr>
      <w:tr w:rsidR="00C47AD9" w:rsidRPr="00D1063C" w14:paraId="366553E9"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7886362" w14:textId="71D8708B" w:rsidR="00C47AD9" w:rsidRPr="00D1063C" w:rsidRDefault="00C47AD9" w:rsidP="00D1063C">
            <w:pPr>
              <w:spacing w:before="0" w:after="0"/>
              <w:rPr>
                <w:lang w:val="en-US"/>
              </w:rPr>
            </w:pPr>
            <w:r w:rsidRPr="00D1063C">
              <w:rPr>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6598889" w14:textId="0E4F9B16"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3D7B2C2" w14:textId="748C9DF7" w:rsidR="00C47AD9" w:rsidRPr="00D1063C" w:rsidRDefault="00C47AD9" w:rsidP="00D1063C">
            <w:pPr>
              <w:spacing w:before="0" w:after="0"/>
              <w:rPr>
                <w:lang w:val="en-US"/>
              </w:rPr>
            </w:pPr>
            <w:r w:rsidRPr="00D1063C">
              <w:rPr>
                <w:lang w:val="en-US"/>
              </w:rPr>
              <w:t>INCE</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4F17EC9" w14:textId="32C74A8A"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F99DBB4" w14:textId="3961866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C8E7DCD" w14:textId="753F123F"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17D1398" w14:textId="69EB063D" w:rsidR="00C47AD9" w:rsidRPr="00D1063C" w:rsidRDefault="00C47AD9" w:rsidP="00D1063C">
            <w:pPr>
              <w:spacing w:before="0" w:after="0"/>
              <w:rPr>
                <w:lang w:val="en-US"/>
              </w:rPr>
            </w:pPr>
            <w:r w:rsidRPr="00D1063C">
              <w:rPr>
                <w:lang w:val="en-US"/>
              </w:rPr>
              <w:t>Third Party Incentive Rate</w:t>
            </w:r>
          </w:p>
        </w:tc>
      </w:tr>
      <w:tr w:rsidR="00C47AD9" w:rsidRPr="00D1063C" w14:paraId="465FE992"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850D322" w14:textId="045DE718" w:rsidR="00C47AD9" w:rsidRPr="00D1063C" w:rsidRDefault="00C47AD9" w:rsidP="00D1063C">
            <w:pPr>
              <w:spacing w:before="0" w:after="0"/>
              <w:rPr>
                <w:lang w:val="en-US"/>
              </w:rPr>
            </w:pPr>
            <w:r w:rsidRPr="00D1063C">
              <w:rPr>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FC09B36" w14:textId="25B24179"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B0F5AFC" w14:textId="15A58F1A" w:rsidR="00C47AD9" w:rsidRPr="00D1063C" w:rsidRDefault="00C47AD9" w:rsidP="00D1063C">
            <w:pPr>
              <w:spacing w:before="0" w:after="0"/>
              <w:rPr>
                <w:lang w:val="en-US"/>
              </w:rPr>
            </w:pPr>
            <w:r w:rsidRPr="00D1063C">
              <w:rPr>
                <w:lang w:val="en-US"/>
              </w:rPr>
              <w:t>INTP</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7222C78" w14:textId="525C3559"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10D6E7" w14:textId="093CCCB0"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11378E" w14:textId="1B9649E9" w:rsidR="00C47AD9" w:rsidRPr="00D1063C" w:rsidRDefault="00C47AD9" w:rsidP="00D1063C">
            <w:pPr>
              <w:spacing w:before="0" w:after="0"/>
              <w:rPr>
                <w:lang w:val="en-US"/>
              </w:rPr>
            </w:pPr>
            <w:r w:rsidRPr="00D1063C">
              <w:rPr>
                <w:lang w:val="en-US"/>
              </w:rPr>
              <w:t>A, F,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98D220B" w14:textId="172FB92A" w:rsidR="00C47AD9" w:rsidRPr="00D1063C" w:rsidRDefault="00C47AD9" w:rsidP="00D1063C">
            <w:pPr>
              <w:spacing w:before="0" w:after="0"/>
              <w:rPr>
                <w:lang w:val="en-US"/>
              </w:rPr>
            </w:pPr>
            <w:r w:rsidRPr="00D1063C">
              <w:rPr>
                <w:lang w:val="en-US"/>
              </w:rPr>
              <w:t>Gross Interest Rate Used for Payment</w:t>
            </w:r>
          </w:p>
        </w:tc>
      </w:tr>
      <w:tr w:rsidR="00C47AD9" w:rsidRPr="00D1063C" w14:paraId="31B9D58E"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8905D41" w14:textId="49ABC7CE" w:rsidR="00C47AD9" w:rsidRPr="00D1063C" w:rsidRDefault="00C47AD9" w:rsidP="00D1063C">
            <w:pPr>
              <w:spacing w:before="0" w:after="0"/>
              <w:rPr>
                <w:lang w:val="en-US"/>
              </w:rPr>
            </w:pPr>
            <w:r w:rsidRPr="00D1063C">
              <w:rPr>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55670F1" w14:textId="3DBA3B9B"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037775C" w14:textId="3A4DAC74" w:rsidR="00C47AD9" w:rsidRPr="00D1063C" w:rsidRDefault="00C47AD9" w:rsidP="00D1063C">
            <w:pPr>
              <w:spacing w:before="0" w:after="0"/>
              <w:rPr>
                <w:lang w:val="en-US"/>
              </w:rPr>
            </w:pPr>
            <w:r w:rsidRPr="00D1063C">
              <w:rPr>
                <w:lang w:val="en-US"/>
              </w:rPr>
              <w:t>NETT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AEAEBE6" w14:textId="457347E8"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68AA7A" w14:textId="6AA3A9BA"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760CE95" w14:textId="6130527C" w:rsidR="00C47AD9" w:rsidRPr="00D1063C" w:rsidRDefault="00C47AD9" w:rsidP="00D1063C">
            <w:pPr>
              <w:spacing w:before="0" w:after="0"/>
              <w:rPr>
                <w:lang w:val="en-US"/>
              </w:rPr>
            </w:pPr>
            <w:r w:rsidRPr="00D1063C">
              <w:rPr>
                <w:lang w:val="en-US"/>
              </w:rPr>
              <w:t>F, H,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7E1EFCF" w14:textId="095F784F" w:rsidR="00C47AD9" w:rsidRPr="00D1063C" w:rsidRDefault="00C47AD9" w:rsidP="00D1063C">
            <w:pPr>
              <w:spacing w:before="0" w:after="0"/>
              <w:rPr>
                <w:lang w:val="en-US"/>
              </w:rPr>
            </w:pPr>
            <w:r w:rsidRPr="00D1063C">
              <w:rPr>
                <w:lang w:val="en-US"/>
              </w:rPr>
              <w:t>Net Distribution Rate</w:t>
            </w:r>
          </w:p>
        </w:tc>
      </w:tr>
      <w:tr w:rsidR="002F5297" w:rsidRPr="00D1063C" w14:paraId="1907797D" w14:textId="77777777" w:rsidTr="005268FA">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40DFFA8" w14:textId="3ABAF7B3" w:rsidR="002F5297" w:rsidRPr="005268FA" w:rsidRDefault="005268FA" w:rsidP="00D1063C">
            <w:pPr>
              <w:spacing w:before="0" w:after="0"/>
              <w:rPr>
                <w:b/>
                <w:bCs/>
                <w:color w:val="0000FF"/>
                <w:lang w:val="en-US"/>
              </w:rPr>
            </w:pPr>
            <w:r w:rsidRPr="005268FA">
              <w:rPr>
                <w:b/>
                <w:bCs/>
                <w:color w:val="0000FF"/>
                <w:lang w:val="en-US"/>
              </w:rPr>
              <w:t>11</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815B351" w14:textId="31BD69F7" w:rsidR="002F5297" w:rsidRPr="005268FA" w:rsidRDefault="005268FA" w:rsidP="00D1063C">
            <w:pPr>
              <w:spacing w:before="0" w:after="0"/>
              <w:rPr>
                <w:b/>
                <w:bCs/>
                <w:color w:val="0000FF"/>
                <w:lang w:val="en-US"/>
              </w:rPr>
            </w:pPr>
            <w:r w:rsidRPr="005268FA">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38CD163" w14:textId="6517FB45" w:rsidR="002F5297" w:rsidRPr="005268FA" w:rsidRDefault="005268FA" w:rsidP="00D1063C">
            <w:pPr>
              <w:spacing w:before="0" w:after="0"/>
              <w:rPr>
                <w:b/>
                <w:bCs/>
                <w:color w:val="0000FF"/>
                <w:lang w:val="en-US"/>
              </w:rPr>
            </w:pPr>
            <w:r w:rsidRPr="005268FA">
              <w:rPr>
                <w:b/>
                <w:bCs/>
                <w:color w:val="0000FF"/>
                <w:lang w:val="en-US"/>
              </w:rPr>
              <w:t>PREM</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C49AE31" w14:textId="640F76E8" w:rsidR="002F5297" w:rsidRPr="005268FA" w:rsidRDefault="005268FA" w:rsidP="00D1063C">
            <w:pPr>
              <w:spacing w:before="0" w:after="0"/>
              <w:rPr>
                <w:b/>
                <w:bCs/>
                <w:color w:val="0000FF"/>
                <w:lang w:val="en-US"/>
              </w:rPr>
            </w:pPr>
            <w:r w:rsidRPr="005268FA">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AC3E82" w14:textId="77777777" w:rsidR="002F5297" w:rsidRPr="005268FA" w:rsidRDefault="002F5297" w:rsidP="00D1063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E6B740" w14:textId="05AE7DE2" w:rsidR="002F5297" w:rsidRPr="005268FA" w:rsidRDefault="00A34534" w:rsidP="00D1063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910EAAA" w14:textId="4893FB9D" w:rsidR="002F5297" w:rsidRPr="005268FA" w:rsidRDefault="005268FA" w:rsidP="00D1063C">
            <w:pPr>
              <w:spacing w:before="0" w:after="0"/>
              <w:rPr>
                <w:b/>
                <w:bCs/>
                <w:color w:val="0000FF"/>
                <w:lang w:val="en-US"/>
              </w:rPr>
            </w:pPr>
            <w:r w:rsidRPr="005268FA">
              <w:rPr>
                <w:b/>
                <w:bCs/>
                <w:color w:val="0000FF"/>
                <w:lang w:val="en-US"/>
              </w:rPr>
              <w:t xml:space="preserve">Premium Rate </w:t>
            </w:r>
          </w:p>
        </w:tc>
      </w:tr>
      <w:tr w:rsidR="00C47AD9" w:rsidRPr="00D1063C" w14:paraId="52DDBFB2"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1427E14" w14:textId="5433C3FC" w:rsidR="00C47AD9" w:rsidRPr="00D1063C" w:rsidRDefault="002F5297" w:rsidP="00D1063C">
            <w:pPr>
              <w:spacing w:before="0" w:after="0"/>
              <w:rPr>
                <w:lang w:val="en-US"/>
              </w:rPr>
            </w:pPr>
            <w:r>
              <w:rPr>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2EEBA8C6" w14:textId="3FF30B7E" w:rsidR="00C47AD9" w:rsidRPr="00D1063C" w:rsidRDefault="00C47AD9" w:rsidP="00D1063C">
            <w:pPr>
              <w:spacing w:before="0" w:after="0"/>
              <w:rPr>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21B66FCD" w14:textId="4C28452F" w:rsidR="00C47AD9" w:rsidRPr="00D1063C" w:rsidRDefault="00C47AD9" w:rsidP="00D1063C">
            <w:pPr>
              <w:spacing w:before="0" w:after="0"/>
              <w:rPr>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6EEBC3F7" w14:textId="702164E3" w:rsidR="00C47AD9" w:rsidRPr="00D1063C" w:rsidRDefault="00C47AD9" w:rsidP="00D1063C">
            <w:pPr>
              <w:spacing w:before="0" w:after="0"/>
              <w:rPr>
                <w:lang w:val="en-US"/>
              </w:rPr>
            </w:pPr>
          </w:p>
        </w:tc>
        <w:tc>
          <w:tcPr>
            <w:tcW w:w="389" w:type="pct"/>
            <w:tcBorders>
              <w:top w:val="outset" w:sz="6" w:space="0" w:color="auto"/>
              <w:left w:val="outset" w:sz="6" w:space="0" w:color="auto"/>
              <w:bottom w:val="outset" w:sz="6" w:space="0" w:color="auto"/>
              <w:right w:val="outset" w:sz="6" w:space="0" w:color="auto"/>
            </w:tcBorders>
          </w:tcPr>
          <w:p w14:paraId="65C9D948" w14:textId="58632F7B" w:rsidR="00C47AD9" w:rsidRPr="00D1063C" w:rsidRDefault="00C47AD9" w:rsidP="00D1063C">
            <w:pPr>
              <w:spacing w:before="0" w:after="0"/>
              <w:rPr>
                <w:lang w:val="en-US"/>
              </w:rPr>
            </w:pPr>
          </w:p>
        </w:tc>
        <w:tc>
          <w:tcPr>
            <w:tcW w:w="486" w:type="pct"/>
            <w:tcBorders>
              <w:top w:val="outset" w:sz="6" w:space="0" w:color="auto"/>
              <w:left w:val="outset" w:sz="6" w:space="0" w:color="auto"/>
              <w:bottom w:val="outset" w:sz="6" w:space="0" w:color="auto"/>
              <w:right w:val="outset" w:sz="6" w:space="0" w:color="auto"/>
            </w:tcBorders>
          </w:tcPr>
          <w:p w14:paraId="0BA1976B" w14:textId="5108C465" w:rsidR="00C47AD9" w:rsidRPr="00D1063C" w:rsidRDefault="00C47AD9" w:rsidP="00D1063C">
            <w:pPr>
              <w:spacing w:before="0" w:after="0"/>
              <w:rPr>
                <w:lang w:val="en-US"/>
              </w:rPr>
            </w:pPr>
            <w:bookmarkStart w:id="134" w:name="mt566-90-field-92a-deleted"/>
            <w:bookmarkEnd w:id="134"/>
          </w:p>
        </w:tc>
        <w:tc>
          <w:tcPr>
            <w:tcW w:w="2187" w:type="pct"/>
            <w:tcBorders>
              <w:top w:val="outset" w:sz="6" w:space="0" w:color="auto"/>
              <w:left w:val="outset" w:sz="6" w:space="0" w:color="auto"/>
              <w:bottom w:val="outset" w:sz="6" w:space="0" w:color="auto"/>
              <w:right w:val="outset" w:sz="6" w:space="0" w:color="auto"/>
            </w:tcBorders>
          </w:tcPr>
          <w:p w14:paraId="513AABCD" w14:textId="60F27895" w:rsidR="00C47AD9" w:rsidRPr="00D1063C" w:rsidRDefault="00C47AD9" w:rsidP="00D1063C">
            <w:pPr>
              <w:spacing w:before="0" w:after="0"/>
              <w:rPr>
                <w:lang w:val="en-US"/>
              </w:rPr>
            </w:pPr>
          </w:p>
        </w:tc>
      </w:tr>
      <w:tr w:rsidR="00C47AD9" w:rsidRPr="00D1063C" w14:paraId="197F0E41" w14:textId="77777777" w:rsidTr="000D78FA">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23D49BC" w14:textId="2C3DE9EA" w:rsidR="00C47AD9" w:rsidRPr="000D78FA" w:rsidRDefault="00C47AD9" w:rsidP="00D1063C">
            <w:pPr>
              <w:spacing w:before="0" w:after="0"/>
              <w:rPr>
                <w:b/>
                <w:bCs/>
                <w:strike/>
                <w:lang w:val="en-US"/>
              </w:rPr>
            </w:pPr>
            <w:r w:rsidRPr="000D78FA">
              <w:rPr>
                <w:b/>
                <w:bCs/>
                <w:strike/>
                <w:color w:val="FF0000"/>
                <w:lang w:val="en-US"/>
              </w:rPr>
              <w:t>19</w:t>
            </w:r>
            <w:r w:rsidR="000D78FA">
              <w:rPr>
                <w:b/>
                <w:bCs/>
                <w:strike/>
                <w:color w:val="FF0000"/>
                <w:lang w:val="en-US"/>
              </w:rPr>
              <w:t xml:space="preserve"> </w:t>
            </w:r>
            <w:r w:rsidR="000D78FA">
              <w:rPr>
                <w:b/>
                <w:bCs/>
                <w:color w:val="0000FF"/>
                <w:lang w:val="en-US"/>
              </w:rPr>
              <w:t>20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428B10" w14:textId="6F33904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7DDAF84" w14:textId="24A4E8EF" w:rsidR="00C47AD9" w:rsidRPr="00D1063C" w:rsidRDefault="00C47AD9" w:rsidP="00D1063C">
            <w:pPr>
              <w:spacing w:before="0" w:after="0"/>
              <w:rPr>
                <w:lang w:val="en-US"/>
              </w:rPr>
            </w:pPr>
            <w:r w:rsidRPr="00D1063C">
              <w:rPr>
                <w:lang w:val="en-US"/>
              </w:rPr>
              <w:t>DEEM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EA33877" w14:textId="6943217E"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6B9FB14" w14:textId="7B62D800"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7E223E7" w14:textId="53DE584B" w:rsidR="00C47AD9" w:rsidRPr="00D1063C" w:rsidRDefault="00C47AD9" w:rsidP="00D1063C">
            <w:pPr>
              <w:spacing w:before="0" w:after="0"/>
              <w:rPr>
                <w:lang w:val="en-US"/>
              </w:rPr>
            </w:pPr>
            <w:r w:rsidRPr="00D1063C">
              <w:rPr>
                <w:lang w:val="en-US"/>
              </w:rPr>
              <w:t>A, F, J, or R</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98835A7" w14:textId="2E0DEF4C" w:rsidR="00C47AD9" w:rsidRPr="00D1063C" w:rsidRDefault="00C47AD9" w:rsidP="00D1063C">
            <w:pPr>
              <w:spacing w:before="0" w:after="0"/>
              <w:rPr>
                <w:lang w:val="en-US"/>
              </w:rPr>
            </w:pPr>
            <w:r w:rsidRPr="00D1063C">
              <w:rPr>
                <w:lang w:val="en-US"/>
              </w:rPr>
              <w:t>Deemed Rate</w:t>
            </w:r>
          </w:p>
        </w:tc>
      </w:tr>
    </w:tbl>
    <w:p w14:paraId="5186AB8F" w14:textId="77777777" w:rsidR="002F5297" w:rsidRDefault="002F5297" w:rsidP="00D1063C">
      <w:pPr>
        <w:spacing w:before="0" w:after="0"/>
        <w:rPr>
          <w:lang w:val="en-US"/>
        </w:rPr>
      </w:pPr>
    </w:p>
    <w:p w14:paraId="3A528B23" w14:textId="5544F563" w:rsidR="00C47AD9" w:rsidRPr="00D1063C" w:rsidRDefault="00C47AD9" w:rsidP="00D1063C">
      <w:pPr>
        <w:spacing w:before="0" w:after="0"/>
        <w:rPr>
          <w:lang w:val="en-US"/>
        </w:rPr>
      </w:pPr>
      <w:r w:rsidRPr="00D1063C">
        <w:rPr>
          <w:lang w:val="en-US"/>
        </w:rPr>
        <w:t>DEFINITION</w:t>
      </w:r>
    </w:p>
    <w:p w14:paraId="0BB0880C" w14:textId="77777777" w:rsidR="00C47AD9" w:rsidRPr="00D1063C" w:rsidRDefault="00C47AD9" w:rsidP="00D1063C">
      <w:pPr>
        <w:spacing w:before="0" w:after="0"/>
        <w:rPr>
          <w:lang w:val="en-US"/>
        </w:rPr>
      </w:pPr>
      <w:r w:rsidRPr="00D1063C">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C47AD9" w:rsidRPr="00D1063C" w14:paraId="652C063E" w14:textId="77777777" w:rsidTr="000D78FA">
        <w:trPr>
          <w:tblCellSpacing w:w="15" w:type="dxa"/>
        </w:trPr>
        <w:tc>
          <w:tcPr>
            <w:tcW w:w="641" w:type="pct"/>
            <w:shd w:val="clear" w:color="auto" w:fill="FFFFFF"/>
            <w:hideMark/>
          </w:tcPr>
          <w:p w14:paraId="0E5FEF08" w14:textId="0A088C60" w:rsidR="00C47AD9" w:rsidRPr="00D1063C" w:rsidRDefault="00C47AD9" w:rsidP="00D1063C">
            <w:pPr>
              <w:spacing w:before="0" w:after="0"/>
              <w:rPr>
                <w:lang w:val="en-US"/>
              </w:rPr>
            </w:pPr>
            <w:r w:rsidRPr="00D1063C">
              <w:rPr>
                <w:lang w:val="en-US"/>
              </w:rPr>
              <w:t>ATAX</w:t>
            </w:r>
          </w:p>
        </w:tc>
        <w:tc>
          <w:tcPr>
            <w:tcW w:w="986" w:type="pct"/>
            <w:shd w:val="clear" w:color="auto" w:fill="FFFFFF"/>
            <w:hideMark/>
          </w:tcPr>
          <w:p w14:paraId="1161C200" w14:textId="5E3D111A" w:rsidR="00C47AD9" w:rsidRPr="00D1063C" w:rsidRDefault="00C47AD9" w:rsidP="00D1063C">
            <w:pPr>
              <w:spacing w:before="0" w:after="0"/>
              <w:rPr>
                <w:lang w:val="en-US"/>
              </w:rPr>
            </w:pPr>
            <w:r w:rsidRPr="00D1063C">
              <w:rPr>
                <w:lang w:val="en-US"/>
              </w:rPr>
              <w:t>Additional Tax</w:t>
            </w:r>
          </w:p>
        </w:tc>
        <w:tc>
          <w:tcPr>
            <w:tcW w:w="3303" w:type="pct"/>
            <w:shd w:val="clear" w:color="auto" w:fill="FFFFFF"/>
            <w:hideMark/>
          </w:tcPr>
          <w:p w14:paraId="6E5C4766" w14:textId="73772C25" w:rsidR="00C47AD9" w:rsidRPr="00D1063C" w:rsidRDefault="00C47AD9" w:rsidP="00D1063C">
            <w:pPr>
              <w:spacing w:before="0" w:after="0"/>
              <w:rPr>
                <w:lang w:val="en-US"/>
              </w:rPr>
            </w:pPr>
            <w:r w:rsidRPr="00D1063C">
              <w:rPr>
                <w:lang w:val="en-US"/>
              </w:rPr>
              <w:t>Rate used for additional tax that cannot be categorised.</w:t>
            </w:r>
          </w:p>
        </w:tc>
      </w:tr>
      <w:tr w:rsidR="00C47AD9" w:rsidRPr="00D1063C" w14:paraId="773A1493" w14:textId="77777777" w:rsidTr="006B36F7">
        <w:trPr>
          <w:trHeight w:val="400"/>
          <w:tblCellSpacing w:w="15" w:type="dxa"/>
        </w:trPr>
        <w:tc>
          <w:tcPr>
            <w:tcW w:w="641" w:type="pct"/>
            <w:shd w:val="clear" w:color="auto" w:fill="FFFFFF"/>
            <w:hideMark/>
          </w:tcPr>
          <w:p w14:paraId="64F871D5" w14:textId="3699B7B8" w:rsidR="00C47AD9" w:rsidRPr="00D1063C" w:rsidRDefault="00C47AD9" w:rsidP="00D1063C">
            <w:pPr>
              <w:spacing w:before="0" w:after="0"/>
              <w:rPr>
                <w:lang w:val="en-US"/>
              </w:rPr>
            </w:pPr>
            <w:r w:rsidRPr="00D1063C">
              <w:rPr>
                <w:lang w:val="en-US"/>
              </w:rPr>
              <w:t>CHAR</w:t>
            </w:r>
          </w:p>
        </w:tc>
        <w:tc>
          <w:tcPr>
            <w:tcW w:w="986" w:type="pct"/>
            <w:shd w:val="clear" w:color="auto" w:fill="FFFFFF"/>
            <w:hideMark/>
          </w:tcPr>
          <w:p w14:paraId="2A33D524" w14:textId="090E37E7" w:rsidR="00C47AD9" w:rsidRPr="00D1063C" w:rsidRDefault="00C47AD9" w:rsidP="00D1063C">
            <w:pPr>
              <w:spacing w:before="0" w:after="0"/>
              <w:rPr>
                <w:lang w:val="en-US"/>
              </w:rPr>
            </w:pPr>
            <w:r w:rsidRPr="00D1063C">
              <w:rPr>
                <w:lang w:val="en-US"/>
              </w:rPr>
              <w:t>Charges/Fees</w:t>
            </w:r>
          </w:p>
        </w:tc>
        <w:tc>
          <w:tcPr>
            <w:tcW w:w="3303" w:type="pct"/>
            <w:shd w:val="clear" w:color="auto" w:fill="FFFFFF"/>
            <w:hideMark/>
          </w:tcPr>
          <w:p w14:paraId="21849AF9" w14:textId="75BC88E9" w:rsidR="00C47AD9" w:rsidRPr="00D1063C" w:rsidRDefault="00C47AD9" w:rsidP="00D1063C">
            <w:pPr>
              <w:spacing w:before="0" w:after="0"/>
              <w:rPr>
                <w:lang w:val="en-US"/>
              </w:rPr>
            </w:pPr>
            <w:r w:rsidRPr="00D1063C">
              <w:rPr>
                <w:lang w:val="en-US"/>
              </w:rPr>
              <w:t>Rate used to calculate the amount of the charges/fees that cannot be categorised.</w:t>
            </w:r>
          </w:p>
        </w:tc>
      </w:tr>
      <w:tr w:rsidR="00E71DAC" w:rsidRPr="00D1063C" w14:paraId="6B37BFA0" w14:textId="77777777" w:rsidTr="000D78FA">
        <w:trPr>
          <w:tblCellSpacing w:w="15" w:type="dxa"/>
        </w:trPr>
        <w:tc>
          <w:tcPr>
            <w:tcW w:w="641" w:type="pct"/>
            <w:shd w:val="clear" w:color="auto" w:fill="FFFFFF"/>
            <w:hideMark/>
          </w:tcPr>
          <w:p w14:paraId="0A344E9B" w14:textId="42D7971C" w:rsidR="00E71DAC" w:rsidRPr="00D1063C" w:rsidRDefault="00E71DAC" w:rsidP="00E71DAC">
            <w:pPr>
              <w:spacing w:before="0" w:after="0"/>
              <w:rPr>
                <w:lang w:val="en-US"/>
              </w:rPr>
            </w:pPr>
            <w:r w:rsidRPr="00E71DAC">
              <w:rPr>
                <w:lang w:val="en-US"/>
              </w:rPr>
              <w:t>DEEM</w:t>
            </w:r>
          </w:p>
        </w:tc>
        <w:tc>
          <w:tcPr>
            <w:tcW w:w="986" w:type="pct"/>
            <w:shd w:val="clear" w:color="auto" w:fill="FFFFFF"/>
          </w:tcPr>
          <w:p w14:paraId="13B845E3" w14:textId="57B6CA47" w:rsidR="00E71DAC" w:rsidRPr="00D1063C" w:rsidRDefault="00E71DAC" w:rsidP="00E71DAC">
            <w:pPr>
              <w:spacing w:before="0" w:after="0"/>
              <w:rPr>
                <w:lang w:val="en-US"/>
              </w:rPr>
            </w:pPr>
            <w:r w:rsidRPr="00E71DAC">
              <w:rPr>
                <w:lang w:val="en-US"/>
              </w:rPr>
              <w:fldChar w:fldCharType="begin"/>
            </w:r>
            <w:r w:rsidRPr="00E71DAC">
              <w:rPr>
                <w:lang w:val="en-US"/>
              </w:rPr>
              <w:instrText xml:space="preserve"> INCLUDEPICTURE "C:\\Users\\mortseif\\OneDrive - SWIFT\\Documents\\Standards Dev\\Asset servicing Standards\\SR 2027\\srg2026_fast_track (6)\\books\\us5mc\\cursor0.gif" \* MERGEFORMATINET </w:instrText>
            </w:r>
            <w:r w:rsidRPr="00E71DAC">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A659B3">
              <w:rPr>
                <w:lang w:val="en-US"/>
              </w:rPr>
              <w:fldChar w:fldCharType="begin"/>
            </w:r>
            <w:r w:rsidR="00A659B3">
              <w:rPr>
                <w:lang w:val="en-US"/>
              </w:rPr>
              <w:instrText xml:space="preserve"> INCLUDEPICTURE  "C:\\Users\\mortseif\\OneDrive - SWIFT\\Documents\\Standards Dev\\Asset servicing Standards\\SR 2027\\srg2026_fast_track (6)\\books\\us5mc\\cursor0.gif" \* MERGEFORMATINET </w:instrText>
            </w:r>
            <w:r w:rsidR="00A659B3">
              <w:rPr>
                <w:lang w:val="en-US"/>
              </w:rPr>
              <w:fldChar w:fldCharType="separate"/>
            </w:r>
            <w:r w:rsidR="00A31E1B">
              <w:rPr>
                <w:lang w:val="en-US"/>
              </w:rPr>
              <w:fldChar w:fldCharType="begin"/>
            </w:r>
            <w:r w:rsidR="00A31E1B">
              <w:rPr>
                <w:lang w:val="en-US"/>
              </w:rPr>
              <w:instrText xml:space="preserve"> INCLUDEPICTURE  "C:\\Users\\mortseif\\OneDrive - SWIFT\\Documents\\Standards Dev\\Asset servicing Standards\\SR 2027\\srg2026_fast_track (6)\\books\\us5mc\\cursor0.gif" \* MERGEFORMATINET </w:instrText>
            </w:r>
            <w:r w:rsidR="00A31E1B">
              <w:rPr>
                <w:lang w:val="en-US"/>
              </w:rPr>
              <w:fldChar w:fldCharType="separate"/>
            </w:r>
            <w:r w:rsidR="00AA29B1">
              <w:rPr>
                <w:lang w:val="en-US"/>
              </w:rPr>
              <w:fldChar w:fldCharType="begin"/>
            </w:r>
            <w:r w:rsidR="00AA29B1">
              <w:rPr>
                <w:lang w:val="en-US"/>
              </w:rPr>
              <w:instrText xml:space="preserve"> INCLUDEPICTURE  "C:\\Users\\mortseif\\OneDrive - SWIFT\\Documents\\Standards Dev\\Asset servicing Standards\\SR 2027\\srg2026_fast_track (6)\\books\\us5mc\\cursor0.gif" \* MERGEFORMATINET </w:instrText>
            </w:r>
            <w:r w:rsidR="00AA29B1">
              <w:rPr>
                <w:lang w:val="en-US"/>
              </w:rPr>
              <w:fldChar w:fldCharType="separate"/>
            </w:r>
            <w:r w:rsidR="00157A6E">
              <w:rPr>
                <w:lang w:val="en-US"/>
              </w:rPr>
              <w:fldChar w:fldCharType="begin"/>
            </w:r>
            <w:r w:rsidR="00157A6E">
              <w:rPr>
                <w:lang w:val="en-US"/>
              </w:rPr>
              <w:instrText xml:space="preserve"> INCLUDEPICTURE  "C:\\Users\\mortseif\\OneDrive - SWIFT\\Documents\\Standards Dev\\Asset servicing Standards\\SR 2027\\srg2026_fast_track (6)\\books\\us5mc\\cursor0.gif" \* MERGEFORMATINET </w:instrText>
            </w:r>
            <w:r w:rsidR="00157A6E">
              <w:rPr>
                <w:lang w:val="en-US"/>
              </w:rPr>
              <w:fldChar w:fldCharType="separate"/>
            </w:r>
            <w:r w:rsidR="004A1FD3">
              <w:rPr>
                <w:lang w:val="en-US"/>
              </w:rPr>
              <w:fldChar w:fldCharType="begin"/>
            </w:r>
            <w:r w:rsidR="004A1FD3">
              <w:rPr>
                <w:lang w:val="en-US"/>
              </w:rPr>
              <w:instrText xml:space="preserve"> INCLUDEPICTURE  "C:\\Users\\mortseif\\OneDrive - SWIFT\\Documents\\Standards Dev\\Asset servicing Standards\\SR 2027\\srg2026_fast_track (6)\\books\\us5mc\\cursor0.gif" \* MERGEFORMATINET </w:instrText>
            </w:r>
            <w:r w:rsidR="004A1FD3">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30215B">
              <w:rPr>
                <w:lang w:val="en-US"/>
              </w:rPr>
              <w:fldChar w:fldCharType="begin"/>
            </w:r>
            <w:r w:rsidR="0030215B">
              <w:rPr>
                <w:lang w:val="en-US"/>
              </w:rPr>
              <w:instrText xml:space="preserve"> INCLUDEPICTURE  "C:\\Users\\mortseif\\OneDrive - SWIFT\\Documents\\Standards Dev\\Asset servicing Standards\\SR 2027\\srg2026_fast_track (6)\\books\\us5mc\\cursor0.gif" \* MERGEFORMATINET </w:instrText>
            </w:r>
            <w:r w:rsidR="0030215B">
              <w:rPr>
                <w:lang w:val="en-US"/>
              </w:rPr>
              <w:fldChar w:fldCharType="separate"/>
            </w:r>
            <w:r w:rsidR="00CF5077">
              <w:rPr>
                <w:lang w:val="en-US"/>
              </w:rPr>
              <w:fldChar w:fldCharType="begin"/>
            </w:r>
            <w:r w:rsidR="00CF5077">
              <w:rPr>
                <w:lang w:val="en-US"/>
              </w:rPr>
              <w:instrText xml:space="preserve"> INCLUDEPICTURE  "C:\\Users\\mortseif\\OneDrive - SWIFT\\Documents\\Standards Dev\\Asset servicing Standards\\SR 2027\\srg2026_fast_track (6)\\books\\us5mc\\cursor0.gif" \* MERGEFORMATINET </w:instrText>
            </w:r>
            <w:r w:rsidR="00CF5077">
              <w:rPr>
                <w:lang w:val="en-US"/>
              </w:rPr>
              <w:fldChar w:fldCharType="separate"/>
            </w:r>
            <w:r w:rsidR="00DB5835">
              <w:rPr>
                <w:lang w:val="en-US"/>
              </w:rPr>
              <w:fldChar w:fldCharType="begin"/>
            </w:r>
            <w:r w:rsidR="00DB5835">
              <w:rPr>
                <w:lang w:val="en-US"/>
              </w:rPr>
              <w:instrText xml:space="preserve"> INCLUDEPICTURE  "C:\\Users\\mortseif\\OneDrive - SWIFT\\Documents\\Standards Dev\\Asset servicing Standards\\SR 2027\\srg2026_fast_track (6)\\books\\us5mc\\cursor0.gif" \* MERGEFORMATINET </w:instrText>
            </w:r>
            <w:r w:rsidR="00DB5835">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BE4BAC">
              <w:rPr>
                <w:lang w:val="en-US"/>
              </w:rPr>
              <w:fldChar w:fldCharType="begin"/>
            </w:r>
            <w:r w:rsidR="00BE4BAC">
              <w:rPr>
                <w:lang w:val="en-US"/>
              </w:rPr>
              <w:instrText xml:space="preserve"> INCLUDEPICTURE  "C:\\Users\\mortseif\\OneDrive - SWIFT\\Documents\\Standards Dev\\Asset servicing Standards\\SR 2027\\srg2026_fast_track (6)\\books\\us5mc\\cursor0.gif" \* MERGEFORMATINET </w:instrText>
            </w:r>
            <w:r w:rsidR="00BE4BAC">
              <w:rPr>
                <w:lang w:val="en-US"/>
              </w:rPr>
              <w:fldChar w:fldCharType="separate"/>
            </w:r>
            <w:r w:rsidR="00AC42B7">
              <w:rPr>
                <w:lang w:val="en-US"/>
              </w:rPr>
              <w:fldChar w:fldCharType="begin"/>
            </w:r>
            <w:r w:rsidR="00AC42B7">
              <w:rPr>
                <w:lang w:val="en-US"/>
              </w:rPr>
              <w:instrText xml:space="preserve"> INCLUDEPICTURE  "C:\\Users\\mortseif\\OneDrive - SWIFT\\Documents\\Standards Dev\\Asset servicing Standards\\SR 2027\\srg2026_fast_track (6)\\books\\us5mc\\cursor0.gif" \* MERGEFORMATINET </w:instrText>
            </w:r>
            <w:r w:rsidR="00AC42B7">
              <w:rPr>
                <w:lang w:val="en-US"/>
              </w:rPr>
              <w:fldChar w:fldCharType="separate"/>
            </w:r>
            <w:r w:rsidR="00AC42B7">
              <w:rPr>
                <w:lang w:val="en-US"/>
              </w:rPr>
              <w:fldChar w:fldCharType="end"/>
            </w:r>
            <w:r w:rsidR="00BE4BAC">
              <w:rPr>
                <w:lang w:val="en-US"/>
              </w:rPr>
              <w:fldChar w:fldCharType="end"/>
            </w:r>
            <w:r>
              <w:rPr>
                <w:lang w:val="en-US"/>
              </w:rPr>
              <w:fldChar w:fldCharType="end"/>
            </w:r>
            <w:r w:rsidR="00DB5835">
              <w:rPr>
                <w:lang w:val="en-US"/>
              </w:rPr>
              <w:fldChar w:fldCharType="end"/>
            </w:r>
            <w:r w:rsidR="00CF5077">
              <w:rPr>
                <w:lang w:val="en-US"/>
              </w:rPr>
              <w:fldChar w:fldCharType="end"/>
            </w:r>
            <w:r w:rsidR="0030215B">
              <w:rPr>
                <w:lang w:val="en-US"/>
              </w:rPr>
              <w:fldChar w:fldCharType="end"/>
            </w:r>
            <w:r>
              <w:rPr>
                <w:lang w:val="en-US"/>
              </w:rPr>
              <w:fldChar w:fldCharType="end"/>
            </w:r>
            <w:r>
              <w:rPr>
                <w:lang w:val="en-US"/>
              </w:rPr>
              <w:fldChar w:fldCharType="end"/>
            </w:r>
            <w:r>
              <w:rPr>
                <w:lang w:val="en-US"/>
              </w:rPr>
              <w:fldChar w:fldCharType="end"/>
            </w:r>
            <w:r w:rsidR="004A1FD3">
              <w:rPr>
                <w:lang w:val="en-US"/>
              </w:rPr>
              <w:fldChar w:fldCharType="end"/>
            </w:r>
            <w:r w:rsidR="00157A6E">
              <w:rPr>
                <w:lang w:val="en-US"/>
              </w:rPr>
              <w:fldChar w:fldCharType="end"/>
            </w:r>
            <w:r w:rsidR="00AA29B1">
              <w:rPr>
                <w:lang w:val="en-US"/>
              </w:rPr>
              <w:fldChar w:fldCharType="end"/>
            </w:r>
            <w:r w:rsidR="00A31E1B">
              <w:rPr>
                <w:lang w:val="en-US"/>
              </w:rPr>
              <w:fldChar w:fldCharType="end"/>
            </w:r>
            <w:r w:rsidR="00A659B3">
              <w:rPr>
                <w:lang w:val="en-US"/>
              </w:rPr>
              <w:fldChar w:fldCharType="end"/>
            </w:r>
            <w:r>
              <w:rPr>
                <w:lang w:val="en-US"/>
              </w:rPr>
              <w:fldChar w:fldCharType="end"/>
            </w:r>
            <w:r w:rsidRPr="00E71DAC">
              <w:rPr>
                <w:lang w:val="en-US"/>
              </w:rPr>
              <w:fldChar w:fldCharType="end"/>
            </w:r>
            <w:r w:rsidRPr="00E71DAC">
              <w:rPr>
                <w:lang w:val="en-US"/>
              </w:rPr>
              <w:t>Deemed Rate</w:t>
            </w:r>
          </w:p>
        </w:tc>
        <w:tc>
          <w:tcPr>
            <w:tcW w:w="3303" w:type="pct"/>
            <w:shd w:val="clear" w:color="auto" w:fill="FFFFFF"/>
          </w:tcPr>
          <w:p w14:paraId="1F5DC413" w14:textId="70FDB5A4" w:rsidR="00E71DAC" w:rsidRPr="00D1063C" w:rsidRDefault="00E71DAC" w:rsidP="00E71DAC">
            <w:pPr>
              <w:spacing w:before="0" w:after="0"/>
              <w:rPr>
                <w:lang w:val="en-US"/>
              </w:rPr>
            </w:pPr>
            <w:r w:rsidRPr="00E71DAC">
              <w:rPr>
                <w:lang w:val="en-US"/>
              </w:rPr>
              <w:t xml:space="preserve">Rate applied for the calculation of deemed proceeds which are not paid to security holders but on which withholding tax is </w:t>
            </w:r>
            <w:proofErr w:type="gramStart"/>
            <w:r w:rsidRPr="00E71DAC">
              <w:rPr>
                <w:lang w:val="en-US"/>
              </w:rPr>
              <w:t>applicable .</w:t>
            </w:r>
            <w:proofErr w:type="gramEnd"/>
          </w:p>
        </w:tc>
      </w:tr>
      <w:tr w:rsidR="00C47AD9" w:rsidRPr="00D1063C" w14:paraId="2996FB33" w14:textId="77777777" w:rsidTr="000D78FA">
        <w:trPr>
          <w:tblCellSpacing w:w="15" w:type="dxa"/>
        </w:trPr>
        <w:tc>
          <w:tcPr>
            <w:tcW w:w="641" w:type="pct"/>
            <w:shd w:val="clear" w:color="auto" w:fill="BFBFBF" w:themeFill="background1" w:themeFillShade="BF"/>
          </w:tcPr>
          <w:p w14:paraId="54BF5C34" w14:textId="1EA06105" w:rsidR="00C47AD9" w:rsidRPr="00A34534" w:rsidRDefault="00A34534" w:rsidP="00D1063C">
            <w:pPr>
              <w:spacing w:before="0" w:after="0"/>
              <w:rPr>
                <w:b/>
                <w:bCs/>
                <w:color w:val="0000FF"/>
                <w:lang w:val="en-US"/>
              </w:rPr>
            </w:pPr>
            <w:r w:rsidRPr="00A34534">
              <w:rPr>
                <w:b/>
                <w:bCs/>
                <w:color w:val="0000FF"/>
                <w:lang w:val="en-US"/>
              </w:rPr>
              <w:t>PREM</w:t>
            </w:r>
          </w:p>
        </w:tc>
        <w:tc>
          <w:tcPr>
            <w:tcW w:w="986" w:type="pct"/>
            <w:shd w:val="clear" w:color="auto" w:fill="BFBFBF" w:themeFill="background1" w:themeFillShade="BF"/>
          </w:tcPr>
          <w:p w14:paraId="4C411320" w14:textId="52E3F2F7" w:rsidR="00C47AD9" w:rsidRPr="00A34534" w:rsidRDefault="00A34534" w:rsidP="00D1063C">
            <w:pPr>
              <w:spacing w:before="0" w:after="0"/>
              <w:rPr>
                <w:b/>
                <w:bCs/>
                <w:color w:val="0000FF"/>
                <w:lang w:val="en-US"/>
              </w:rPr>
            </w:pPr>
            <w:r w:rsidRPr="00A34534">
              <w:rPr>
                <w:b/>
                <w:bCs/>
                <w:color w:val="0000FF"/>
                <w:lang w:val="en-US"/>
              </w:rPr>
              <w:t xml:space="preserve">Premium Rate </w:t>
            </w:r>
          </w:p>
        </w:tc>
        <w:tc>
          <w:tcPr>
            <w:tcW w:w="3303" w:type="pct"/>
            <w:shd w:val="clear" w:color="auto" w:fill="BFBFBF" w:themeFill="background1" w:themeFillShade="BF"/>
          </w:tcPr>
          <w:p w14:paraId="7787A377" w14:textId="18F60ECD" w:rsidR="00C47AD9" w:rsidRPr="00A34534" w:rsidRDefault="00EE5DF0" w:rsidP="00D1063C">
            <w:pPr>
              <w:spacing w:before="0" w:after="0"/>
              <w:rPr>
                <w:b/>
                <w:bCs/>
                <w:color w:val="0000FF"/>
                <w:lang w:val="en-US"/>
              </w:rPr>
            </w:pPr>
            <w:r w:rsidRPr="00742445">
              <w:rPr>
                <w:b/>
                <w:bCs/>
                <w:color w:val="0000FF"/>
                <w:lang w:val="en-US"/>
              </w:rPr>
              <w:t>Rate representing a payable premium component.</w:t>
            </w:r>
          </w:p>
        </w:tc>
      </w:tr>
      <w:tr w:rsidR="00C47AD9" w:rsidRPr="00D1063C" w14:paraId="61C941BF" w14:textId="77777777" w:rsidTr="000D78FA">
        <w:trPr>
          <w:tblCellSpacing w:w="15" w:type="dxa"/>
        </w:trPr>
        <w:tc>
          <w:tcPr>
            <w:tcW w:w="641" w:type="pct"/>
            <w:shd w:val="clear" w:color="auto" w:fill="FFFFFF"/>
            <w:hideMark/>
          </w:tcPr>
          <w:p w14:paraId="5E0BC243" w14:textId="02CEF58F" w:rsidR="00C47AD9" w:rsidRPr="00D1063C" w:rsidRDefault="00C47AD9" w:rsidP="00D1063C">
            <w:pPr>
              <w:spacing w:before="0" w:after="0"/>
              <w:rPr>
                <w:lang w:val="en-US"/>
              </w:rPr>
            </w:pPr>
            <w:r w:rsidRPr="00D1063C">
              <w:rPr>
                <w:lang w:val="en-US"/>
              </w:rPr>
              <w:t>RATE</w:t>
            </w:r>
          </w:p>
        </w:tc>
        <w:tc>
          <w:tcPr>
            <w:tcW w:w="986" w:type="pct"/>
            <w:shd w:val="clear" w:color="auto" w:fill="FFFFFF"/>
            <w:hideMark/>
          </w:tcPr>
          <w:p w14:paraId="04286B5F" w14:textId="02273C45" w:rsidR="00C47AD9" w:rsidRPr="00D1063C" w:rsidRDefault="00C47AD9" w:rsidP="00D1063C">
            <w:pPr>
              <w:spacing w:before="0" w:after="0"/>
              <w:rPr>
                <w:lang w:val="en-US"/>
              </w:rPr>
            </w:pPr>
            <w:r w:rsidRPr="00D1063C">
              <w:rPr>
                <w:lang w:val="en-US"/>
              </w:rPr>
              <w:t>Applicable Rate</w:t>
            </w:r>
          </w:p>
        </w:tc>
        <w:tc>
          <w:tcPr>
            <w:tcW w:w="3303" w:type="pct"/>
            <w:shd w:val="clear" w:color="auto" w:fill="FFFFFF"/>
            <w:hideMark/>
          </w:tcPr>
          <w:p w14:paraId="1DABC5A0" w14:textId="2EC9AC71" w:rsidR="00C47AD9" w:rsidRPr="00D1063C" w:rsidRDefault="00C47AD9" w:rsidP="00D1063C">
            <w:pPr>
              <w:spacing w:before="0" w:after="0"/>
              <w:rPr>
                <w:lang w:val="en-US"/>
              </w:rPr>
            </w:pPr>
            <w:r w:rsidRPr="00D1063C">
              <w:rPr>
                <w:lang w:val="en-US"/>
              </w:rPr>
              <w:t>Rate applicable to the event announced, for example, redemption rate for a redemption event.</w:t>
            </w:r>
          </w:p>
        </w:tc>
      </w:tr>
      <w:tr w:rsidR="00C47AD9" w:rsidRPr="00D1063C" w14:paraId="21CD3638" w14:textId="77777777" w:rsidTr="000D78FA">
        <w:trPr>
          <w:tblCellSpacing w:w="15" w:type="dxa"/>
        </w:trPr>
        <w:tc>
          <w:tcPr>
            <w:tcW w:w="641" w:type="pct"/>
            <w:shd w:val="clear" w:color="auto" w:fill="FFFFFF"/>
            <w:hideMark/>
          </w:tcPr>
          <w:p w14:paraId="02F5555A" w14:textId="184E6F74" w:rsidR="00C47AD9" w:rsidRPr="00D1063C" w:rsidRDefault="000D78FA" w:rsidP="00D1063C">
            <w:pPr>
              <w:spacing w:before="0" w:after="0"/>
              <w:rPr>
                <w:lang w:val="en-US"/>
              </w:rPr>
            </w:pPr>
            <w:r>
              <w:rPr>
                <w:lang w:val="en-US"/>
              </w:rPr>
              <w:t>…</w:t>
            </w:r>
          </w:p>
        </w:tc>
        <w:tc>
          <w:tcPr>
            <w:tcW w:w="986" w:type="pct"/>
            <w:shd w:val="clear" w:color="auto" w:fill="FFFFFF"/>
          </w:tcPr>
          <w:p w14:paraId="18D80868" w14:textId="39C6D1EF" w:rsidR="00C47AD9" w:rsidRPr="00D1063C" w:rsidRDefault="00C47AD9" w:rsidP="00D1063C">
            <w:pPr>
              <w:spacing w:before="0" w:after="0"/>
              <w:rPr>
                <w:lang w:val="en-US"/>
              </w:rPr>
            </w:pPr>
          </w:p>
        </w:tc>
        <w:tc>
          <w:tcPr>
            <w:tcW w:w="3303" w:type="pct"/>
            <w:shd w:val="clear" w:color="auto" w:fill="FFFFFF"/>
          </w:tcPr>
          <w:p w14:paraId="32C745CA" w14:textId="14166253" w:rsidR="00C47AD9" w:rsidRPr="00D1063C" w:rsidRDefault="00C47AD9" w:rsidP="00D1063C">
            <w:pPr>
              <w:spacing w:before="0" w:after="0"/>
              <w:rPr>
                <w:lang w:val="en-US"/>
              </w:rPr>
            </w:pPr>
          </w:p>
        </w:tc>
      </w:tr>
      <w:tr w:rsidR="00C47AD9" w:rsidRPr="00D1063C" w14:paraId="5522E9C0" w14:textId="77777777" w:rsidTr="000D78FA">
        <w:trPr>
          <w:tblCellSpacing w:w="15" w:type="dxa"/>
        </w:trPr>
        <w:tc>
          <w:tcPr>
            <w:tcW w:w="641" w:type="pct"/>
            <w:shd w:val="clear" w:color="auto" w:fill="FFFFFF"/>
            <w:hideMark/>
          </w:tcPr>
          <w:p w14:paraId="58A5C208" w14:textId="65B4D262" w:rsidR="00C47AD9" w:rsidRPr="00D1063C" w:rsidRDefault="00C47AD9" w:rsidP="00D1063C">
            <w:pPr>
              <w:spacing w:before="0" w:after="0"/>
              <w:rPr>
                <w:lang w:val="en-US"/>
              </w:rPr>
            </w:pPr>
            <w:r w:rsidRPr="00D1063C">
              <w:rPr>
                <w:lang w:val="en-US"/>
              </w:rPr>
              <w:lastRenderedPageBreak/>
              <w:t>WITL</w:t>
            </w:r>
          </w:p>
        </w:tc>
        <w:tc>
          <w:tcPr>
            <w:tcW w:w="986" w:type="pct"/>
            <w:shd w:val="clear" w:color="auto" w:fill="FFFFFF"/>
            <w:hideMark/>
          </w:tcPr>
          <w:p w14:paraId="6A1195E1" w14:textId="32026737" w:rsidR="00C47AD9" w:rsidRPr="00D1063C" w:rsidRDefault="00C47AD9" w:rsidP="00D1063C">
            <w:pPr>
              <w:spacing w:before="0" w:after="0"/>
              <w:rPr>
                <w:lang w:val="en-US"/>
              </w:rPr>
            </w:pPr>
            <w:r w:rsidRPr="00D1063C">
              <w:rPr>
                <w:lang w:val="en-US"/>
              </w:rPr>
              <w:t>Second Level Tax</w:t>
            </w:r>
          </w:p>
        </w:tc>
        <w:tc>
          <w:tcPr>
            <w:tcW w:w="3303" w:type="pct"/>
            <w:shd w:val="clear" w:color="auto" w:fill="FFFFFF"/>
            <w:hideMark/>
          </w:tcPr>
          <w:p w14:paraId="3FAFC4EF" w14:textId="19AF021A" w:rsidR="00C47AD9" w:rsidRPr="00D1063C" w:rsidRDefault="00C47AD9" w:rsidP="00D1063C">
            <w:pPr>
              <w:spacing w:before="0" w:after="0"/>
              <w:rPr>
                <w:lang w:val="en-US"/>
              </w:rPr>
            </w:pPr>
            <w:r w:rsidRPr="00D1063C">
              <w:rPr>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12632DCB" w14:textId="222A64D5" w:rsidR="00B002D5" w:rsidRDefault="00130047" w:rsidP="00B002D5">
      <w:pPr>
        <w:rPr>
          <w:b/>
        </w:rPr>
      </w:pPr>
      <w:r>
        <w:rPr>
          <w:b/>
        </w:rPr>
        <w:t>L</w:t>
      </w:r>
      <w:r w:rsidR="00B002D5">
        <w:rPr>
          <w:b/>
        </w:rPr>
        <w:t xml:space="preserve">. In MT566, in sequence D, </w:t>
      </w:r>
      <w:r w:rsidR="00D9010F">
        <w:rPr>
          <w:b/>
        </w:rPr>
        <w:t>add new Rate Type Code “PRPO”</w:t>
      </w:r>
      <w:r w:rsidR="00B002D5">
        <w:rPr>
          <w:b/>
        </w:rPr>
        <w:t xml:space="preserve"> to format option J in field :92a: Rate for qualifiers GRSS and NETT</w:t>
      </w:r>
      <w:r w:rsidR="00D03023">
        <w:rPr>
          <w:b/>
        </w:rPr>
        <w:t xml:space="preserve">, </w:t>
      </w:r>
      <w:r w:rsidR="003F13DC">
        <w:rPr>
          <w:b/>
        </w:rPr>
        <w:t xml:space="preserve">as </w:t>
      </w:r>
      <w:r w:rsidR="00D03023">
        <w:rPr>
          <w:b/>
        </w:rPr>
        <w:t>described and illustrated below:</w:t>
      </w:r>
    </w:p>
    <w:p w14:paraId="47C3E674" w14:textId="77777777" w:rsidR="005272D5" w:rsidRPr="005272D5" w:rsidRDefault="005272D5" w:rsidP="005272D5">
      <w:pPr>
        <w:spacing w:before="0" w:after="0"/>
        <w:rPr>
          <w:rFonts w:cs="Arial"/>
          <w:lang w:val="en-US"/>
        </w:rPr>
      </w:pPr>
      <w:r w:rsidRPr="005272D5">
        <w:rPr>
          <w:rFonts w:cs="Arial"/>
          <w:lang w:val="en-US"/>
        </w:rPr>
        <w:t>47. Field 92a: Rate</w:t>
      </w:r>
    </w:p>
    <w:p w14:paraId="416CD5E5" w14:textId="77777777" w:rsidR="005272D5" w:rsidRPr="005272D5" w:rsidRDefault="005272D5" w:rsidP="005272D5">
      <w:pPr>
        <w:spacing w:before="0" w:after="0"/>
        <w:rPr>
          <w:rFonts w:cs="Arial"/>
          <w:lang w:val="en-US"/>
        </w:rPr>
      </w:pPr>
      <w:r w:rsidRPr="005272D5">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5272D5" w:rsidRPr="005272D5" w14:paraId="322EF54A" w14:textId="77777777">
        <w:trPr>
          <w:tblCellSpacing w:w="15" w:type="dxa"/>
        </w:trPr>
        <w:tc>
          <w:tcPr>
            <w:tcW w:w="1000" w:type="pct"/>
            <w:shd w:val="clear" w:color="auto" w:fill="FFFFFF"/>
            <w:hideMark/>
          </w:tcPr>
          <w:p w14:paraId="07567F4C" w14:textId="4E0678AE" w:rsidR="005272D5" w:rsidRPr="005272D5" w:rsidRDefault="005272D5" w:rsidP="005272D5">
            <w:pPr>
              <w:spacing w:before="0" w:after="0"/>
              <w:rPr>
                <w:rFonts w:cs="Arial"/>
                <w:lang w:val="en-US"/>
              </w:rPr>
            </w:pPr>
            <w:r w:rsidRPr="005272D5">
              <w:rPr>
                <w:rFonts w:cs="Arial"/>
                <w:lang w:val="en-US"/>
              </w:rPr>
              <w:t>Option A</w:t>
            </w:r>
          </w:p>
        </w:tc>
        <w:tc>
          <w:tcPr>
            <w:tcW w:w="1500" w:type="pct"/>
            <w:shd w:val="clear" w:color="auto" w:fill="FFFFFF"/>
            <w:hideMark/>
          </w:tcPr>
          <w:p w14:paraId="1C5E3691" w14:textId="5BCAFA67"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//[N]15d</w:t>
            </w:r>
          </w:p>
        </w:tc>
        <w:tc>
          <w:tcPr>
            <w:tcW w:w="2500" w:type="pct"/>
            <w:shd w:val="clear" w:color="auto" w:fill="FFFFFF"/>
            <w:hideMark/>
          </w:tcPr>
          <w:p w14:paraId="656015BE" w14:textId="38A6B10C" w:rsidR="005272D5" w:rsidRPr="005272D5" w:rsidRDefault="005272D5" w:rsidP="005272D5">
            <w:pPr>
              <w:spacing w:before="0" w:after="0"/>
              <w:rPr>
                <w:rFonts w:cs="Arial"/>
                <w:lang w:val="en-US"/>
              </w:rPr>
            </w:pPr>
            <w:r w:rsidRPr="005272D5">
              <w:rPr>
                <w:rFonts w:cs="Arial"/>
                <w:lang w:val="en-US"/>
              </w:rPr>
              <w:t>(Qualifier)(Sign)(Rate)</w:t>
            </w:r>
          </w:p>
        </w:tc>
      </w:tr>
      <w:tr w:rsidR="005272D5" w:rsidRPr="005272D5" w14:paraId="1CD74D23" w14:textId="77777777">
        <w:trPr>
          <w:tblCellSpacing w:w="15" w:type="dxa"/>
        </w:trPr>
        <w:tc>
          <w:tcPr>
            <w:tcW w:w="1000" w:type="pct"/>
            <w:shd w:val="clear" w:color="auto" w:fill="FFFFFF"/>
            <w:hideMark/>
          </w:tcPr>
          <w:p w14:paraId="4E84D480" w14:textId="6A5ECE40" w:rsidR="005272D5" w:rsidRPr="005272D5" w:rsidRDefault="005272D5" w:rsidP="005272D5">
            <w:pPr>
              <w:spacing w:before="0" w:after="0"/>
              <w:rPr>
                <w:rFonts w:cs="Arial"/>
                <w:lang w:val="en-US"/>
              </w:rPr>
            </w:pPr>
            <w:r w:rsidRPr="005272D5">
              <w:rPr>
                <w:rFonts w:cs="Arial"/>
                <w:lang w:val="en-US"/>
              </w:rPr>
              <w:t>Option F</w:t>
            </w:r>
          </w:p>
        </w:tc>
        <w:tc>
          <w:tcPr>
            <w:tcW w:w="1500" w:type="pct"/>
            <w:shd w:val="clear" w:color="auto" w:fill="FFFFFF"/>
            <w:hideMark/>
          </w:tcPr>
          <w:p w14:paraId="58D90A51" w14:textId="55CB6525"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w:t>
            </w:r>
            <w:proofErr w:type="gramStart"/>
            <w:r w:rsidRPr="005272D5">
              <w:rPr>
                <w:rFonts w:cs="Arial"/>
                <w:lang w:val="en-US"/>
              </w:rPr>
              <w:t>3!a</w:t>
            </w:r>
            <w:proofErr w:type="gramEnd"/>
            <w:r w:rsidRPr="005272D5">
              <w:rPr>
                <w:rFonts w:cs="Arial"/>
                <w:lang w:val="en-US"/>
              </w:rPr>
              <w:t>15d</w:t>
            </w:r>
          </w:p>
        </w:tc>
        <w:tc>
          <w:tcPr>
            <w:tcW w:w="2500" w:type="pct"/>
            <w:shd w:val="clear" w:color="auto" w:fill="FFFFFF"/>
            <w:hideMark/>
          </w:tcPr>
          <w:p w14:paraId="196D9AC6" w14:textId="38725399" w:rsidR="005272D5" w:rsidRPr="005272D5" w:rsidRDefault="005272D5" w:rsidP="005272D5">
            <w:pPr>
              <w:spacing w:before="0" w:after="0"/>
              <w:rPr>
                <w:rFonts w:cs="Arial"/>
                <w:lang w:val="en-US"/>
              </w:rPr>
            </w:pPr>
            <w:r w:rsidRPr="005272D5">
              <w:rPr>
                <w:rFonts w:cs="Arial"/>
                <w:lang w:val="en-US"/>
              </w:rPr>
              <w:t>(Qualifier</w:t>
            </w:r>
            <w:proofErr w:type="gramStart"/>
            <w:r w:rsidRPr="005272D5">
              <w:rPr>
                <w:rFonts w:cs="Arial"/>
                <w:lang w:val="en-US"/>
              </w:rPr>
              <w:t>)(</w:t>
            </w:r>
            <w:proofErr w:type="gramEnd"/>
            <w:r w:rsidRPr="005272D5">
              <w:rPr>
                <w:rFonts w:cs="Arial"/>
                <w:lang w:val="en-US"/>
              </w:rPr>
              <w:t xml:space="preserve">Currency </w:t>
            </w:r>
            <w:proofErr w:type="gramStart"/>
            <w:r w:rsidRPr="005272D5">
              <w:rPr>
                <w:rFonts w:cs="Arial"/>
                <w:lang w:val="en-US"/>
              </w:rPr>
              <w:t>Code)(</w:t>
            </w:r>
            <w:proofErr w:type="gramEnd"/>
            <w:r w:rsidRPr="005272D5">
              <w:rPr>
                <w:rFonts w:cs="Arial"/>
                <w:lang w:val="en-US"/>
              </w:rPr>
              <w:t>Amount)</w:t>
            </w:r>
          </w:p>
        </w:tc>
      </w:tr>
      <w:tr w:rsidR="005272D5" w:rsidRPr="005272D5" w14:paraId="750EA892" w14:textId="77777777">
        <w:trPr>
          <w:tblCellSpacing w:w="15" w:type="dxa"/>
        </w:trPr>
        <w:tc>
          <w:tcPr>
            <w:tcW w:w="1000" w:type="pct"/>
            <w:shd w:val="clear" w:color="auto" w:fill="FFFFFF"/>
            <w:hideMark/>
          </w:tcPr>
          <w:p w14:paraId="0AB6FBD4" w14:textId="2606A095" w:rsidR="005272D5" w:rsidRPr="005272D5" w:rsidRDefault="005272D5" w:rsidP="005272D5">
            <w:pPr>
              <w:spacing w:before="0" w:after="0"/>
              <w:rPr>
                <w:rFonts w:cs="Arial"/>
                <w:lang w:val="en-US"/>
              </w:rPr>
            </w:pPr>
            <w:r w:rsidRPr="005272D5">
              <w:rPr>
                <w:rFonts w:cs="Arial"/>
                <w:lang w:val="en-US"/>
              </w:rPr>
              <w:t>Option H</w:t>
            </w:r>
          </w:p>
        </w:tc>
        <w:tc>
          <w:tcPr>
            <w:tcW w:w="1500" w:type="pct"/>
            <w:shd w:val="clear" w:color="auto" w:fill="FFFFFF"/>
            <w:hideMark/>
          </w:tcPr>
          <w:p w14:paraId="28E7ABC4" w14:textId="1230794B"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w:t>
            </w:r>
            <w:proofErr w:type="gramStart"/>
            <w:r w:rsidRPr="005272D5">
              <w:rPr>
                <w:rFonts w:cs="Arial"/>
                <w:lang w:val="en-US"/>
              </w:rPr>
              <w:t>3!a</w:t>
            </w:r>
            <w:proofErr w:type="gramEnd"/>
            <w:r w:rsidRPr="005272D5">
              <w:rPr>
                <w:rFonts w:cs="Arial"/>
                <w:lang w:val="en-US"/>
              </w:rPr>
              <w:t>15d/</w:t>
            </w:r>
            <w:proofErr w:type="gramStart"/>
            <w:r w:rsidRPr="005272D5">
              <w:rPr>
                <w:rFonts w:cs="Arial"/>
                <w:lang w:val="en-US"/>
              </w:rPr>
              <w:t>4!c</w:t>
            </w:r>
            <w:proofErr w:type="gramEnd"/>
          </w:p>
        </w:tc>
        <w:tc>
          <w:tcPr>
            <w:tcW w:w="2500" w:type="pct"/>
            <w:shd w:val="clear" w:color="auto" w:fill="FFFFFF"/>
            <w:hideMark/>
          </w:tcPr>
          <w:p w14:paraId="5AB53713" w14:textId="6AA1D166" w:rsidR="005272D5" w:rsidRPr="005272D5" w:rsidRDefault="005272D5" w:rsidP="005272D5">
            <w:pPr>
              <w:spacing w:before="0" w:after="0"/>
              <w:rPr>
                <w:rFonts w:cs="Arial"/>
                <w:lang w:val="en-US"/>
              </w:rPr>
            </w:pPr>
            <w:r w:rsidRPr="005272D5">
              <w:rPr>
                <w:rFonts w:cs="Arial"/>
                <w:lang w:val="en-US"/>
              </w:rPr>
              <w:t>(Qualifier</w:t>
            </w:r>
            <w:proofErr w:type="gramStart"/>
            <w:r w:rsidRPr="005272D5">
              <w:rPr>
                <w:rFonts w:cs="Arial"/>
                <w:lang w:val="en-US"/>
              </w:rPr>
              <w:t>)(</w:t>
            </w:r>
            <w:proofErr w:type="gramEnd"/>
            <w:r w:rsidRPr="005272D5">
              <w:rPr>
                <w:rFonts w:cs="Arial"/>
                <w:lang w:val="en-US"/>
              </w:rPr>
              <w:t xml:space="preserve">Currency </w:t>
            </w:r>
            <w:proofErr w:type="gramStart"/>
            <w:r w:rsidRPr="005272D5">
              <w:rPr>
                <w:rFonts w:cs="Arial"/>
                <w:lang w:val="en-US"/>
              </w:rPr>
              <w:t>Code)(</w:t>
            </w:r>
            <w:proofErr w:type="gramEnd"/>
            <w:r w:rsidRPr="005272D5">
              <w:rPr>
                <w:rFonts w:cs="Arial"/>
                <w:lang w:val="en-US"/>
              </w:rPr>
              <w:t>Amount</w:t>
            </w:r>
            <w:proofErr w:type="gramStart"/>
            <w:r w:rsidRPr="005272D5">
              <w:rPr>
                <w:rFonts w:cs="Arial"/>
                <w:lang w:val="en-US"/>
              </w:rPr>
              <w:t>)(</w:t>
            </w:r>
            <w:proofErr w:type="gramEnd"/>
            <w:r w:rsidRPr="005272D5">
              <w:rPr>
                <w:rFonts w:cs="Arial"/>
                <w:lang w:val="en-US"/>
              </w:rPr>
              <w:t>Rate Status)</w:t>
            </w:r>
          </w:p>
        </w:tc>
      </w:tr>
      <w:tr w:rsidR="005272D5" w:rsidRPr="005272D5" w14:paraId="24E3F63F" w14:textId="77777777">
        <w:trPr>
          <w:tblCellSpacing w:w="15" w:type="dxa"/>
        </w:trPr>
        <w:tc>
          <w:tcPr>
            <w:tcW w:w="1000" w:type="pct"/>
            <w:shd w:val="clear" w:color="auto" w:fill="FFFFFF"/>
            <w:hideMark/>
          </w:tcPr>
          <w:p w14:paraId="4E65CC9E" w14:textId="09574023" w:rsidR="005272D5" w:rsidRPr="005272D5" w:rsidRDefault="005272D5" w:rsidP="005272D5">
            <w:pPr>
              <w:spacing w:before="0" w:after="0"/>
              <w:rPr>
                <w:rFonts w:cs="Arial"/>
                <w:lang w:val="en-US"/>
              </w:rPr>
            </w:pPr>
            <w:r w:rsidRPr="005272D5">
              <w:rPr>
                <w:rFonts w:cs="Arial"/>
                <w:lang w:val="en-US"/>
              </w:rPr>
              <w:t>Option J</w:t>
            </w:r>
          </w:p>
        </w:tc>
        <w:tc>
          <w:tcPr>
            <w:tcW w:w="1500" w:type="pct"/>
            <w:shd w:val="clear" w:color="auto" w:fill="FFFFFF"/>
            <w:hideMark/>
          </w:tcPr>
          <w:p w14:paraId="3267B2AD" w14:textId="39F124C6"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/[8c]/</w:t>
            </w:r>
            <w:proofErr w:type="gramStart"/>
            <w:r w:rsidRPr="005272D5">
              <w:rPr>
                <w:rFonts w:cs="Arial"/>
                <w:lang w:val="en-US"/>
              </w:rPr>
              <w:t>4!c</w:t>
            </w:r>
            <w:proofErr w:type="gramEnd"/>
            <w:r w:rsidRPr="005272D5">
              <w:rPr>
                <w:rFonts w:cs="Arial"/>
                <w:lang w:val="en-US"/>
              </w:rPr>
              <w:t>/</w:t>
            </w:r>
            <w:proofErr w:type="gramStart"/>
            <w:r w:rsidRPr="005272D5">
              <w:rPr>
                <w:rFonts w:cs="Arial"/>
                <w:lang w:val="en-US"/>
              </w:rPr>
              <w:t>3!a</w:t>
            </w:r>
            <w:proofErr w:type="gramEnd"/>
            <w:r w:rsidRPr="005272D5">
              <w:rPr>
                <w:rFonts w:cs="Arial"/>
                <w:lang w:val="en-US"/>
              </w:rPr>
              <w:t>15d[/</w:t>
            </w:r>
            <w:proofErr w:type="gramStart"/>
            <w:r w:rsidRPr="005272D5">
              <w:rPr>
                <w:rFonts w:cs="Arial"/>
                <w:lang w:val="en-US"/>
              </w:rPr>
              <w:t>4!c</w:t>
            </w:r>
            <w:proofErr w:type="gramEnd"/>
            <w:r w:rsidRPr="005272D5">
              <w:rPr>
                <w:rFonts w:cs="Arial"/>
                <w:lang w:val="en-US"/>
              </w:rPr>
              <w:t>]</w:t>
            </w:r>
          </w:p>
        </w:tc>
        <w:tc>
          <w:tcPr>
            <w:tcW w:w="2500" w:type="pct"/>
            <w:shd w:val="clear" w:color="auto" w:fill="FFFFFF"/>
            <w:hideMark/>
          </w:tcPr>
          <w:p w14:paraId="4F3E5231" w14:textId="24E92B0D" w:rsidR="005272D5" w:rsidRPr="005272D5" w:rsidRDefault="005272D5" w:rsidP="005272D5">
            <w:pPr>
              <w:spacing w:before="0" w:after="0"/>
              <w:rPr>
                <w:rFonts w:cs="Arial"/>
                <w:lang w:val="en-US"/>
              </w:rPr>
            </w:pPr>
            <w:r w:rsidRPr="005272D5">
              <w:rPr>
                <w:rFonts w:cs="Arial"/>
                <w:lang w:val="en-US"/>
              </w:rPr>
              <w:t>(Qualifier</w:t>
            </w:r>
            <w:proofErr w:type="gramStart"/>
            <w:r w:rsidRPr="005272D5">
              <w:rPr>
                <w:rFonts w:cs="Arial"/>
                <w:lang w:val="en-US"/>
              </w:rPr>
              <w:t>)(</w:t>
            </w:r>
            <w:proofErr w:type="gramEnd"/>
            <w:r w:rsidRPr="005272D5">
              <w:rPr>
                <w:rFonts w:cs="Arial"/>
                <w:lang w:val="en-US"/>
              </w:rPr>
              <w:t xml:space="preserve">Data Source </w:t>
            </w:r>
            <w:proofErr w:type="gramStart"/>
            <w:r w:rsidRPr="005272D5">
              <w:rPr>
                <w:rFonts w:cs="Arial"/>
                <w:lang w:val="en-US"/>
              </w:rPr>
              <w:t>Scheme)(</w:t>
            </w:r>
            <w:proofErr w:type="gramEnd"/>
            <w:r w:rsidRPr="005272D5">
              <w:rPr>
                <w:rFonts w:cs="Arial"/>
                <w:lang w:val="en-US"/>
              </w:rPr>
              <w:t xml:space="preserve">Rate Type </w:t>
            </w:r>
            <w:proofErr w:type="gramStart"/>
            <w:r w:rsidRPr="005272D5">
              <w:rPr>
                <w:rFonts w:cs="Arial"/>
                <w:lang w:val="en-US"/>
              </w:rPr>
              <w:t>Code)(</w:t>
            </w:r>
            <w:proofErr w:type="gramEnd"/>
            <w:r w:rsidRPr="005272D5">
              <w:rPr>
                <w:rFonts w:cs="Arial"/>
                <w:lang w:val="en-US"/>
              </w:rPr>
              <w:t xml:space="preserve">Currency </w:t>
            </w:r>
            <w:proofErr w:type="gramStart"/>
            <w:r w:rsidRPr="005272D5">
              <w:rPr>
                <w:rFonts w:cs="Arial"/>
                <w:lang w:val="en-US"/>
              </w:rPr>
              <w:t>Code)(</w:t>
            </w:r>
            <w:proofErr w:type="gramEnd"/>
            <w:r w:rsidRPr="005272D5">
              <w:rPr>
                <w:rFonts w:cs="Arial"/>
                <w:lang w:val="en-US"/>
              </w:rPr>
              <w:t>Amount</w:t>
            </w:r>
            <w:proofErr w:type="gramStart"/>
            <w:r w:rsidRPr="005272D5">
              <w:rPr>
                <w:rFonts w:cs="Arial"/>
                <w:lang w:val="en-US"/>
              </w:rPr>
              <w:t>)(</w:t>
            </w:r>
            <w:proofErr w:type="gramEnd"/>
            <w:r w:rsidRPr="005272D5">
              <w:rPr>
                <w:rFonts w:cs="Arial"/>
                <w:lang w:val="en-US"/>
              </w:rPr>
              <w:t>Rate Status)</w:t>
            </w:r>
          </w:p>
        </w:tc>
      </w:tr>
      <w:tr w:rsidR="005272D5" w:rsidRPr="005272D5" w14:paraId="41F72905" w14:textId="77777777" w:rsidTr="005272D5">
        <w:trPr>
          <w:tblCellSpacing w:w="15" w:type="dxa"/>
        </w:trPr>
        <w:tc>
          <w:tcPr>
            <w:tcW w:w="1000" w:type="pct"/>
            <w:shd w:val="clear" w:color="auto" w:fill="FFFFFF" w:themeFill="background1"/>
            <w:hideMark/>
          </w:tcPr>
          <w:p w14:paraId="586A9D8F" w14:textId="54A48A93" w:rsidR="005272D5" w:rsidRPr="005272D5" w:rsidRDefault="005272D5" w:rsidP="005272D5">
            <w:pPr>
              <w:spacing w:before="0" w:after="0"/>
              <w:rPr>
                <w:rFonts w:cs="Arial"/>
                <w:lang w:val="en-US"/>
              </w:rPr>
            </w:pPr>
            <w:r w:rsidRPr="005272D5">
              <w:rPr>
                <w:rFonts w:cs="Arial"/>
                <w:lang w:val="en-US"/>
              </w:rPr>
              <w:t>Option K</w:t>
            </w:r>
          </w:p>
        </w:tc>
        <w:tc>
          <w:tcPr>
            <w:tcW w:w="1500" w:type="pct"/>
            <w:shd w:val="clear" w:color="auto" w:fill="FFFFFF" w:themeFill="background1"/>
            <w:hideMark/>
          </w:tcPr>
          <w:p w14:paraId="0D2B6C84" w14:textId="0FC5277C"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w:t>
            </w:r>
            <w:proofErr w:type="gramStart"/>
            <w:r w:rsidRPr="005272D5">
              <w:rPr>
                <w:rFonts w:cs="Arial"/>
                <w:lang w:val="en-US"/>
              </w:rPr>
              <w:t>4!c</w:t>
            </w:r>
            <w:proofErr w:type="gramEnd"/>
          </w:p>
        </w:tc>
        <w:tc>
          <w:tcPr>
            <w:tcW w:w="2500" w:type="pct"/>
            <w:shd w:val="clear" w:color="auto" w:fill="FFFFFF" w:themeFill="background1"/>
            <w:hideMark/>
          </w:tcPr>
          <w:p w14:paraId="55EEB734" w14:textId="2E9161E9" w:rsidR="005272D5" w:rsidRPr="005272D5" w:rsidRDefault="005272D5" w:rsidP="005272D5">
            <w:pPr>
              <w:spacing w:before="0" w:after="0"/>
              <w:rPr>
                <w:rFonts w:cs="Arial"/>
                <w:lang w:val="en-US"/>
              </w:rPr>
            </w:pPr>
            <w:r w:rsidRPr="005272D5">
              <w:rPr>
                <w:rFonts w:cs="Arial"/>
                <w:lang w:val="en-US"/>
              </w:rPr>
              <w:t>(Qualifier</w:t>
            </w:r>
            <w:proofErr w:type="gramStart"/>
            <w:r w:rsidRPr="005272D5">
              <w:rPr>
                <w:rFonts w:cs="Arial"/>
                <w:lang w:val="en-US"/>
              </w:rPr>
              <w:t>)(</w:t>
            </w:r>
            <w:proofErr w:type="gramEnd"/>
            <w:r w:rsidRPr="005272D5">
              <w:rPr>
                <w:rFonts w:cs="Arial"/>
                <w:lang w:val="en-US"/>
              </w:rPr>
              <w:t>Rate Type Code)</w:t>
            </w:r>
          </w:p>
        </w:tc>
      </w:tr>
      <w:tr w:rsidR="005272D5" w:rsidRPr="005272D5" w14:paraId="7BA1C51E" w14:textId="77777777">
        <w:trPr>
          <w:tblCellSpacing w:w="15" w:type="dxa"/>
        </w:trPr>
        <w:tc>
          <w:tcPr>
            <w:tcW w:w="1000" w:type="pct"/>
            <w:shd w:val="clear" w:color="auto" w:fill="FFFFFF"/>
            <w:hideMark/>
          </w:tcPr>
          <w:p w14:paraId="41ED8A92" w14:textId="0AB263D1" w:rsidR="005272D5" w:rsidRPr="005272D5" w:rsidRDefault="005272D5" w:rsidP="005272D5">
            <w:pPr>
              <w:spacing w:before="0" w:after="0"/>
              <w:rPr>
                <w:rFonts w:cs="Arial"/>
                <w:lang w:val="en-US"/>
              </w:rPr>
            </w:pPr>
            <w:r w:rsidRPr="005272D5">
              <w:rPr>
                <w:rFonts w:cs="Arial"/>
                <w:lang w:val="en-US"/>
              </w:rPr>
              <w:t>Option R</w:t>
            </w:r>
          </w:p>
        </w:tc>
        <w:tc>
          <w:tcPr>
            <w:tcW w:w="1500" w:type="pct"/>
            <w:shd w:val="clear" w:color="auto" w:fill="FFFFFF"/>
            <w:hideMark/>
          </w:tcPr>
          <w:p w14:paraId="50E9D024" w14:textId="44382F2C" w:rsidR="005272D5" w:rsidRPr="005272D5" w:rsidRDefault="005272D5" w:rsidP="005272D5">
            <w:pPr>
              <w:spacing w:before="0" w:after="0"/>
              <w:rPr>
                <w:rFonts w:cs="Arial"/>
                <w:lang w:val="en-US"/>
              </w:rPr>
            </w:pPr>
            <w:r w:rsidRPr="005272D5">
              <w:rPr>
                <w:rFonts w:cs="Arial"/>
                <w:lang w:val="en-US"/>
              </w:rPr>
              <w:t>:</w:t>
            </w:r>
            <w:proofErr w:type="gramStart"/>
            <w:r w:rsidRPr="005272D5">
              <w:rPr>
                <w:rFonts w:cs="Arial"/>
                <w:lang w:val="en-US"/>
              </w:rPr>
              <w:t>4!c</w:t>
            </w:r>
            <w:proofErr w:type="gramEnd"/>
            <w:r w:rsidRPr="005272D5">
              <w:rPr>
                <w:rFonts w:cs="Arial"/>
                <w:lang w:val="en-US"/>
              </w:rPr>
              <w:t>/[8c]/</w:t>
            </w:r>
            <w:proofErr w:type="gramStart"/>
            <w:r w:rsidRPr="005272D5">
              <w:rPr>
                <w:rFonts w:cs="Arial"/>
                <w:lang w:val="en-US"/>
              </w:rPr>
              <w:t>4!c</w:t>
            </w:r>
            <w:proofErr w:type="gramEnd"/>
            <w:r w:rsidRPr="005272D5">
              <w:rPr>
                <w:rFonts w:cs="Arial"/>
                <w:lang w:val="en-US"/>
              </w:rPr>
              <w:t>/15d</w:t>
            </w:r>
          </w:p>
        </w:tc>
        <w:tc>
          <w:tcPr>
            <w:tcW w:w="2500" w:type="pct"/>
            <w:shd w:val="clear" w:color="auto" w:fill="FFFFFF"/>
            <w:hideMark/>
          </w:tcPr>
          <w:p w14:paraId="34E2CB66" w14:textId="3033F357" w:rsidR="005272D5" w:rsidRPr="005272D5" w:rsidRDefault="005272D5" w:rsidP="005272D5">
            <w:pPr>
              <w:spacing w:before="0" w:after="0"/>
              <w:rPr>
                <w:rFonts w:cs="Arial"/>
                <w:lang w:val="en-US"/>
              </w:rPr>
            </w:pPr>
            <w:r w:rsidRPr="005272D5">
              <w:rPr>
                <w:rFonts w:cs="Arial"/>
                <w:lang w:val="en-US"/>
              </w:rPr>
              <w:t>(Qualifier</w:t>
            </w:r>
            <w:proofErr w:type="gramStart"/>
            <w:r w:rsidRPr="005272D5">
              <w:rPr>
                <w:rFonts w:cs="Arial"/>
                <w:lang w:val="en-US"/>
              </w:rPr>
              <w:t>)(</w:t>
            </w:r>
            <w:proofErr w:type="gramEnd"/>
            <w:r w:rsidRPr="005272D5">
              <w:rPr>
                <w:rFonts w:cs="Arial"/>
                <w:lang w:val="en-US"/>
              </w:rPr>
              <w:t xml:space="preserve">Data Source </w:t>
            </w:r>
            <w:proofErr w:type="gramStart"/>
            <w:r w:rsidRPr="005272D5">
              <w:rPr>
                <w:rFonts w:cs="Arial"/>
                <w:lang w:val="en-US"/>
              </w:rPr>
              <w:t>Scheme)(</w:t>
            </w:r>
            <w:proofErr w:type="gramEnd"/>
            <w:r w:rsidRPr="005272D5">
              <w:rPr>
                <w:rFonts w:cs="Arial"/>
                <w:lang w:val="en-US"/>
              </w:rPr>
              <w:t xml:space="preserve">Rate Type </w:t>
            </w:r>
            <w:proofErr w:type="gramStart"/>
            <w:r w:rsidRPr="005272D5">
              <w:rPr>
                <w:rFonts w:cs="Arial"/>
                <w:lang w:val="en-US"/>
              </w:rPr>
              <w:t>Code)(</w:t>
            </w:r>
            <w:proofErr w:type="gramEnd"/>
            <w:r w:rsidRPr="005272D5">
              <w:rPr>
                <w:rFonts w:cs="Arial"/>
                <w:lang w:val="en-US"/>
              </w:rPr>
              <w:t>Rate)</w:t>
            </w:r>
          </w:p>
        </w:tc>
      </w:tr>
    </w:tbl>
    <w:p w14:paraId="157EAC93" w14:textId="77777777" w:rsidR="005272D5" w:rsidRDefault="005272D5" w:rsidP="005272D5">
      <w:pPr>
        <w:spacing w:before="0" w:after="0"/>
        <w:rPr>
          <w:rFonts w:cs="Arial"/>
          <w:lang w:val="en-US"/>
        </w:rPr>
      </w:pPr>
    </w:p>
    <w:p w14:paraId="08141187" w14:textId="1BFEB551" w:rsidR="005272D5" w:rsidRPr="005272D5" w:rsidRDefault="005272D5" w:rsidP="005272D5">
      <w:pPr>
        <w:spacing w:before="0" w:after="0"/>
        <w:rPr>
          <w:rFonts w:cs="Arial"/>
          <w:lang w:val="en-US"/>
        </w:rPr>
      </w:pPr>
      <w:r w:rsidRPr="005272D5">
        <w:rPr>
          <w:rFonts w:cs="Arial"/>
          <w:lang w:val="en-US"/>
        </w:rPr>
        <w:t>PRESENCE</w:t>
      </w:r>
    </w:p>
    <w:p w14:paraId="04F124D0" w14:textId="77777777" w:rsidR="005272D5" w:rsidRPr="005272D5" w:rsidRDefault="005272D5" w:rsidP="005272D5">
      <w:pPr>
        <w:spacing w:before="0" w:after="0"/>
        <w:rPr>
          <w:rFonts w:cs="Arial"/>
          <w:lang w:val="en-US"/>
        </w:rPr>
      </w:pPr>
      <w:r w:rsidRPr="005272D5">
        <w:rPr>
          <w:rFonts w:cs="Arial"/>
          <w:lang w:val="en-US"/>
        </w:rPr>
        <w:t>Optional in mandatory sequence D</w:t>
      </w:r>
    </w:p>
    <w:p w14:paraId="090EE89E" w14:textId="77777777" w:rsidR="005272D5" w:rsidRDefault="005272D5" w:rsidP="005272D5">
      <w:pPr>
        <w:spacing w:before="0" w:after="0"/>
        <w:rPr>
          <w:rFonts w:cs="Arial"/>
          <w:lang w:val="en-US"/>
        </w:rPr>
      </w:pPr>
    </w:p>
    <w:p w14:paraId="321DFEF4" w14:textId="02CCE236" w:rsidR="005272D5" w:rsidRPr="005272D5" w:rsidRDefault="005272D5" w:rsidP="005272D5">
      <w:pPr>
        <w:spacing w:before="0" w:after="0"/>
        <w:rPr>
          <w:rFonts w:cs="Arial"/>
          <w:lang w:val="en-US"/>
        </w:rPr>
      </w:pPr>
      <w:r w:rsidRPr="005272D5">
        <w:rPr>
          <w:rFonts w:cs="Arial"/>
          <w:lang w:val="en-US"/>
        </w:rPr>
        <w:t>QUALIFIER</w:t>
      </w:r>
    </w:p>
    <w:p w14:paraId="43CAA3BE" w14:textId="77777777" w:rsidR="005272D5" w:rsidRPr="005272D5" w:rsidRDefault="005272D5" w:rsidP="005272D5">
      <w:pPr>
        <w:spacing w:before="0" w:after="0"/>
        <w:rPr>
          <w:rFonts w:cs="Arial"/>
          <w:lang w:val="en-US"/>
        </w:rPr>
      </w:pPr>
      <w:r w:rsidRPr="005272D5">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5272D5" w:rsidRPr="005272D5" w14:paraId="277DF04D"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FF88657" w14:textId="6148A10B" w:rsidR="005272D5" w:rsidRPr="005272D5" w:rsidRDefault="005272D5" w:rsidP="005272D5">
            <w:pPr>
              <w:spacing w:before="0" w:after="0"/>
              <w:rPr>
                <w:rFonts w:cs="Arial"/>
                <w:lang w:val="en-US"/>
              </w:rPr>
            </w:pPr>
            <w:r w:rsidRPr="005272D5">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C469B0A" w14:textId="6107F9BC" w:rsidR="005272D5" w:rsidRPr="005272D5" w:rsidRDefault="005272D5" w:rsidP="005272D5">
            <w:pPr>
              <w:spacing w:before="0" w:after="0"/>
              <w:rPr>
                <w:rFonts w:cs="Arial"/>
                <w:lang w:val="en-US"/>
              </w:rPr>
            </w:pPr>
            <w:r w:rsidRPr="005272D5">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BB68389" w14:textId="0396F833" w:rsidR="005272D5" w:rsidRPr="005272D5" w:rsidRDefault="005272D5" w:rsidP="005272D5">
            <w:pPr>
              <w:spacing w:before="0" w:after="0"/>
              <w:rPr>
                <w:rFonts w:cs="Arial"/>
                <w:lang w:val="en-US"/>
              </w:rPr>
            </w:pPr>
            <w:r w:rsidRPr="005272D5">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73E0DB62" w14:textId="2B80D907" w:rsidR="005272D5" w:rsidRPr="005272D5" w:rsidRDefault="005272D5" w:rsidP="005272D5">
            <w:pPr>
              <w:spacing w:before="0" w:after="0"/>
              <w:rPr>
                <w:rFonts w:cs="Arial"/>
                <w:lang w:val="en-US"/>
              </w:rPr>
            </w:pPr>
            <w:r w:rsidRPr="005272D5">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144D3CC9" w14:textId="326493C1" w:rsidR="005272D5" w:rsidRPr="005272D5" w:rsidRDefault="005272D5" w:rsidP="005272D5">
            <w:pPr>
              <w:spacing w:before="0" w:after="0"/>
              <w:rPr>
                <w:rFonts w:cs="Arial"/>
                <w:lang w:val="en-US"/>
              </w:rPr>
            </w:pPr>
            <w:r w:rsidRPr="005272D5">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722199FF" w14:textId="3A6D2FAF" w:rsidR="005272D5" w:rsidRPr="005272D5" w:rsidRDefault="005272D5" w:rsidP="005272D5">
            <w:pPr>
              <w:spacing w:before="0" w:after="0"/>
              <w:rPr>
                <w:rFonts w:cs="Arial"/>
                <w:lang w:val="en-US"/>
              </w:rPr>
            </w:pPr>
            <w:r w:rsidRPr="005272D5">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0E1DC792" w14:textId="4B0F0C77" w:rsidR="005272D5" w:rsidRPr="005272D5" w:rsidRDefault="005272D5" w:rsidP="005272D5">
            <w:pPr>
              <w:spacing w:before="0" w:after="0"/>
              <w:rPr>
                <w:rFonts w:cs="Arial"/>
                <w:lang w:val="en-US"/>
              </w:rPr>
            </w:pPr>
            <w:r w:rsidRPr="005272D5">
              <w:rPr>
                <w:rFonts w:cs="Arial"/>
                <w:lang w:val="en-US"/>
              </w:rPr>
              <w:t>Qualifier Description</w:t>
            </w:r>
          </w:p>
        </w:tc>
      </w:tr>
      <w:tr w:rsidR="005272D5" w:rsidRPr="005272D5" w14:paraId="7AF8C926"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5787FA8" w14:textId="5D8107FC" w:rsidR="005272D5" w:rsidRPr="005272D5" w:rsidRDefault="005272D5" w:rsidP="005272D5">
            <w:pPr>
              <w:spacing w:before="0" w:after="0"/>
              <w:rPr>
                <w:rFonts w:cs="Arial"/>
                <w:lang w:val="en-US"/>
              </w:rPr>
            </w:pPr>
            <w:r w:rsidRPr="005272D5">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AC62707" w14:textId="58FBB003"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ED3E699" w14:textId="4A3BE6EB" w:rsidR="005272D5" w:rsidRPr="008536BA" w:rsidRDefault="005272D5" w:rsidP="005272D5">
            <w:pPr>
              <w:spacing w:before="0" w:after="0"/>
              <w:rPr>
                <w:rFonts w:cs="Arial"/>
                <w:b/>
                <w:bCs/>
                <w:lang w:val="en-US"/>
              </w:rPr>
            </w:pPr>
            <w:r w:rsidRPr="008536BA">
              <w:rPr>
                <w:rFonts w:cs="Arial"/>
                <w:b/>
                <w:bCs/>
                <w:lang w:val="en-US"/>
              </w:rPr>
              <w:t>GRSS</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242581E" w14:textId="570CCEE0"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63B5D41" w14:textId="0D5543B9" w:rsidR="005272D5" w:rsidRPr="005272D5" w:rsidRDefault="005272D5" w:rsidP="005272D5">
            <w:pPr>
              <w:spacing w:before="0" w:after="0"/>
              <w:rPr>
                <w:rFonts w:cs="Arial"/>
                <w:lang w:val="en-US"/>
              </w:rPr>
            </w:pPr>
            <w:r w:rsidRPr="005272D5">
              <w:rPr>
                <w:rFonts w:cs="Arial"/>
                <w:lang w:val="en-US"/>
              </w:rPr>
              <w:t>C3, C4</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E753EBC" w14:textId="1104C7AC" w:rsidR="005272D5" w:rsidRPr="005272D5" w:rsidRDefault="005272D5" w:rsidP="005272D5">
            <w:pPr>
              <w:spacing w:before="0" w:after="0"/>
              <w:rPr>
                <w:rFonts w:cs="Arial"/>
                <w:lang w:val="en-US"/>
              </w:rPr>
            </w:pPr>
            <w:r w:rsidRPr="005272D5">
              <w:rPr>
                <w:rFonts w:cs="Arial"/>
                <w:lang w:val="en-US"/>
              </w:rPr>
              <w:t>F, H,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2F48E03" w14:textId="799742E4" w:rsidR="005272D5" w:rsidRPr="005272D5" w:rsidRDefault="005272D5" w:rsidP="005272D5">
            <w:pPr>
              <w:spacing w:before="0" w:after="0"/>
              <w:rPr>
                <w:rFonts w:cs="Arial"/>
                <w:lang w:val="en-US"/>
              </w:rPr>
            </w:pPr>
            <w:r w:rsidRPr="005272D5">
              <w:rPr>
                <w:rFonts w:cs="Arial"/>
                <w:lang w:val="en-US"/>
              </w:rPr>
              <w:t>Gross Distribution Rate</w:t>
            </w:r>
          </w:p>
        </w:tc>
      </w:tr>
      <w:tr w:rsidR="005272D5" w:rsidRPr="005272D5" w14:paraId="5637016D"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549C2A0" w14:textId="044B60BB" w:rsidR="005272D5" w:rsidRPr="005272D5" w:rsidRDefault="005272D5" w:rsidP="005272D5">
            <w:pPr>
              <w:spacing w:before="0" w:after="0"/>
              <w:rPr>
                <w:rFonts w:cs="Arial"/>
                <w:lang w:val="en-US"/>
              </w:rPr>
            </w:pPr>
            <w:r w:rsidRPr="005272D5">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9BC3C6E" w14:textId="53C1B4EB"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75672CA9" w14:textId="0E3685FB" w:rsidR="005272D5" w:rsidRPr="005272D5" w:rsidRDefault="005272D5" w:rsidP="005272D5">
            <w:pPr>
              <w:spacing w:before="0" w:after="0"/>
              <w:rPr>
                <w:rFonts w:cs="Arial"/>
                <w:lang w:val="en-US"/>
              </w:rPr>
            </w:pPr>
            <w:r w:rsidRPr="005272D5">
              <w:rPr>
                <w:rFonts w:cs="Arial"/>
                <w:lang w:val="en-US"/>
              </w:rPr>
              <w:t>TAXR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12295465" w14:textId="32B31A56"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6976A0D" w14:textId="2A3728F5" w:rsidR="005272D5" w:rsidRPr="005272D5" w:rsidRDefault="005272D5" w:rsidP="005272D5">
            <w:pPr>
              <w:spacing w:before="0" w:after="0"/>
              <w:rPr>
                <w:rFonts w:cs="Arial"/>
                <w:lang w:val="en-US"/>
              </w:rPr>
            </w:pPr>
            <w:r w:rsidRPr="005272D5">
              <w:rPr>
                <w:rFonts w:cs="Arial"/>
                <w:lang w:val="en-US"/>
              </w:rPr>
              <w:t>C3, C4,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9CC59E1" w14:textId="5E0D6324" w:rsidR="005272D5" w:rsidRPr="005272D5" w:rsidRDefault="005272D5" w:rsidP="005272D5">
            <w:pPr>
              <w:spacing w:before="0" w:after="0"/>
              <w:rPr>
                <w:rFonts w:cs="Arial"/>
                <w:lang w:val="en-US"/>
              </w:rPr>
            </w:pPr>
            <w:r w:rsidRPr="005272D5">
              <w:rPr>
                <w:rFonts w:cs="Arial"/>
                <w:lang w:val="en-US"/>
              </w:rPr>
              <w:t>A, F,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FA0C874" w14:textId="2D51FE9D" w:rsidR="005272D5" w:rsidRPr="005272D5" w:rsidRDefault="005272D5" w:rsidP="005272D5">
            <w:pPr>
              <w:spacing w:before="0" w:after="0"/>
              <w:rPr>
                <w:rFonts w:cs="Arial"/>
                <w:lang w:val="en-US"/>
              </w:rPr>
            </w:pPr>
            <w:r w:rsidRPr="005272D5">
              <w:rPr>
                <w:rFonts w:cs="Arial"/>
                <w:lang w:val="en-US"/>
              </w:rPr>
              <w:t>Withholding Tax Rate</w:t>
            </w:r>
          </w:p>
        </w:tc>
      </w:tr>
      <w:tr w:rsidR="005272D5" w:rsidRPr="005272D5" w14:paraId="04CBB3D5"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73E9308" w14:textId="2ABD6C6D" w:rsidR="005272D5" w:rsidRPr="005272D5" w:rsidRDefault="005272D5" w:rsidP="005272D5">
            <w:pPr>
              <w:spacing w:before="0" w:after="0"/>
              <w:rPr>
                <w:rFonts w:cs="Arial"/>
                <w:lang w:val="en-US"/>
              </w:rPr>
            </w:pPr>
            <w:r w:rsidRPr="005272D5">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69B6AFA" w14:textId="27D357D8"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363E731" w14:textId="7368596A" w:rsidR="005272D5" w:rsidRPr="005272D5" w:rsidRDefault="005272D5" w:rsidP="005272D5">
            <w:pPr>
              <w:spacing w:before="0" w:after="0"/>
              <w:rPr>
                <w:rFonts w:cs="Arial"/>
                <w:lang w:val="en-US"/>
              </w:rPr>
            </w:pPr>
            <w:r w:rsidRPr="005272D5">
              <w:rPr>
                <w:rFonts w:cs="Arial"/>
                <w:lang w:val="en-US"/>
              </w:rPr>
              <w:t>ATAX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AA90BA1" w14:textId="3C72F36E"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2300E9B" w14:textId="1E241D1C"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8AD3876" w14:textId="7DCDF507" w:rsidR="005272D5" w:rsidRPr="005272D5" w:rsidRDefault="005272D5" w:rsidP="005272D5">
            <w:pPr>
              <w:spacing w:before="0" w:after="0"/>
              <w:rPr>
                <w:rFonts w:cs="Arial"/>
                <w:lang w:val="en-US"/>
              </w:rPr>
            </w:pPr>
            <w:r w:rsidRPr="005272D5">
              <w:rPr>
                <w:rFonts w:cs="Arial"/>
                <w:lang w:val="en-US"/>
              </w:rPr>
              <w:t>A or F</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85BCCC6" w14:textId="40A0D683" w:rsidR="005272D5" w:rsidRPr="005272D5" w:rsidRDefault="005272D5" w:rsidP="005272D5">
            <w:pPr>
              <w:spacing w:before="0" w:after="0"/>
              <w:rPr>
                <w:rFonts w:cs="Arial"/>
                <w:lang w:val="en-US"/>
              </w:rPr>
            </w:pPr>
            <w:r w:rsidRPr="005272D5">
              <w:rPr>
                <w:rFonts w:cs="Arial"/>
                <w:lang w:val="en-US"/>
              </w:rPr>
              <w:t>Additional Tax</w:t>
            </w:r>
          </w:p>
        </w:tc>
      </w:tr>
      <w:tr w:rsidR="005272D5" w:rsidRPr="005272D5" w14:paraId="4A90CE69"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5BE9513" w14:textId="7A95CBD9" w:rsidR="005272D5" w:rsidRPr="005272D5" w:rsidRDefault="005272D5" w:rsidP="005272D5">
            <w:pPr>
              <w:spacing w:before="0" w:after="0"/>
              <w:rPr>
                <w:rFonts w:cs="Arial"/>
                <w:lang w:val="en-US"/>
              </w:rPr>
            </w:pPr>
            <w:r w:rsidRPr="005272D5">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B69B133" w14:textId="0AE31CD1"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0BFCD51" w14:textId="757D1759" w:rsidR="005272D5" w:rsidRPr="005272D5" w:rsidRDefault="005272D5" w:rsidP="005272D5">
            <w:pPr>
              <w:spacing w:before="0" w:after="0"/>
              <w:rPr>
                <w:rFonts w:cs="Arial"/>
                <w:lang w:val="en-US"/>
              </w:rPr>
            </w:pPr>
            <w:r w:rsidRPr="005272D5">
              <w:rPr>
                <w:rFonts w:cs="Arial"/>
                <w:lang w:val="en-US"/>
              </w:rPr>
              <w:t>OVEP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346375" w14:textId="713DC8C0"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9D860D5" w14:textId="6018CE8A"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D07C9B4" w14:textId="275885F9" w:rsidR="005272D5" w:rsidRPr="005272D5" w:rsidRDefault="005272D5" w:rsidP="005272D5">
            <w:pPr>
              <w:spacing w:before="0" w:after="0"/>
              <w:rPr>
                <w:rFonts w:cs="Arial"/>
                <w:lang w:val="en-US"/>
              </w:rPr>
            </w:pPr>
            <w:r w:rsidRPr="005272D5">
              <w:rPr>
                <w:rFonts w:cs="Arial"/>
                <w:lang w:val="en-US"/>
              </w:rPr>
              <w:t>A</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ED2082F" w14:textId="6EAB2858" w:rsidR="005272D5" w:rsidRPr="005272D5" w:rsidRDefault="005272D5" w:rsidP="005272D5">
            <w:pPr>
              <w:spacing w:before="0" w:after="0"/>
              <w:rPr>
                <w:rFonts w:cs="Arial"/>
                <w:lang w:val="en-US"/>
              </w:rPr>
            </w:pPr>
            <w:r w:rsidRPr="005272D5">
              <w:rPr>
                <w:rFonts w:cs="Arial"/>
                <w:lang w:val="en-US"/>
              </w:rPr>
              <w:t>Maximum Allowed Oversubscription Rate</w:t>
            </w:r>
          </w:p>
        </w:tc>
      </w:tr>
      <w:tr w:rsidR="005272D5" w:rsidRPr="005272D5" w14:paraId="7A9D078B" w14:textId="77777777" w:rsidTr="005272D5">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04B7C18" w14:textId="4FCA76D7" w:rsidR="005272D5" w:rsidRPr="005272D5" w:rsidRDefault="005272D5" w:rsidP="005272D5">
            <w:pPr>
              <w:spacing w:before="0" w:after="0"/>
              <w:rPr>
                <w:rFonts w:cs="Arial"/>
                <w:lang w:val="en-US"/>
              </w:rPr>
            </w:pPr>
            <w:r w:rsidRPr="005272D5">
              <w:rPr>
                <w:rFonts w:cs="Arial"/>
                <w:lang w:val="en-US"/>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AE4786A" w14:textId="6F293DE8"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9EC503B" w14:textId="457279F3" w:rsidR="005272D5" w:rsidRPr="005272D5" w:rsidRDefault="005272D5" w:rsidP="005272D5">
            <w:pPr>
              <w:spacing w:before="0" w:after="0"/>
              <w:rPr>
                <w:rFonts w:cs="Arial"/>
                <w:lang w:val="en-US"/>
              </w:rPr>
            </w:pPr>
            <w:r w:rsidRPr="005272D5">
              <w:rPr>
                <w:rFonts w:cs="Arial"/>
                <w:lang w:val="en-US"/>
              </w:rPr>
              <w:t>PROR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CE931E" w14:textId="3F53E39D"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4EEBBC5" w14:textId="1F170E9E"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5A62E30" w14:textId="2581C61A" w:rsidR="005272D5" w:rsidRPr="005272D5" w:rsidRDefault="005272D5" w:rsidP="005272D5">
            <w:pPr>
              <w:spacing w:before="0" w:after="0"/>
              <w:rPr>
                <w:rFonts w:cs="Arial"/>
                <w:lang w:val="en-US"/>
              </w:rPr>
            </w:pPr>
            <w:bookmarkStart w:id="135" w:name="mt566-49-field-92a-deleted"/>
            <w:bookmarkEnd w:id="135"/>
            <w:r w:rsidRPr="005272D5">
              <w:rPr>
                <w:rFonts w:cs="Arial"/>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346B50F" w14:textId="1DF2A66A" w:rsidR="005272D5" w:rsidRPr="005272D5" w:rsidRDefault="005272D5" w:rsidP="005272D5">
            <w:pPr>
              <w:spacing w:before="0" w:after="0"/>
              <w:rPr>
                <w:rFonts w:cs="Arial"/>
                <w:lang w:val="en-US"/>
              </w:rPr>
            </w:pPr>
            <w:r w:rsidRPr="005272D5">
              <w:rPr>
                <w:rFonts w:cs="Arial"/>
                <w:lang w:val="en-US"/>
              </w:rPr>
              <w:t>Pro-Ration Rate</w:t>
            </w:r>
          </w:p>
        </w:tc>
      </w:tr>
      <w:tr w:rsidR="005272D5" w:rsidRPr="005272D5" w14:paraId="465171D7"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374C84" w14:textId="6CE2C390" w:rsidR="005272D5" w:rsidRPr="005272D5" w:rsidRDefault="005272D5" w:rsidP="005272D5">
            <w:pPr>
              <w:spacing w:before="0" w:after="0"/>
              <w:rPr>
                <w:rFonts w:cs="Arial"/>
                <w:lang w:val="en-US"/>
              </w:rPr>
            </w:pPr>
            <w:r w:rsidRPr="005272D5">
              <w:rPr>
                <w:rFonts w:cs="Arial"/>
                <w:lang w:val="en-US"/>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57F48E1" w14:textId="49ECA8FA"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F1BD35A" w14:textId="30400650" w:rsidR="005272D5" w:rsidRPr="005272D5" w:rsidRDefault="005272D5" w:rsidP="005272D5">
            <w:pPr>
              <w:spacing w:before="0" w:after="0"/>
              <w:rPr>
                <w:rFonts w:cs="Arial"/>
                <w:lang w:val="en-US"/>
              </w:rPr>
            </w:pPr>
            <w:r w:rsidRPr="005272D5">
              <w:rPr>
                <w:rFonts w:cs="Arial"/>
                <w:lang w:val="en-US"/>
              </w:rPr>
              <w:t>INTP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8807F3" w14:textId="747EBE71"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A5D078" w14:textId="07CE6390"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E3B413E" w14:textId="37960C19" w:rsidR="005272D5" w:rsidRPr="005272D5" w:rsidRDefault="005272D5" w:rsidP="005272D5">
            <w:pPr>
              <w:spacing w:before="0" w:after="0"/>
              <w:rPr>
                <w:rFonts w:cs="Arial"/>
                <w:lang w:val="en-US"/>
              </w:rPr>
            </w:pPr>
            <w:r w:rsidRPr="005272D5">
              <w:rPr>
                <w:rFonts w:cs="Arial"/>
                <w:lang w:val="en-US"/>
              </w:rPr>
              <w:t>A, F,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242C377" w14:textId="34C17EC7" w:rsidR="005272D5" w:rsidRPr="005272D5" w:rsidRDefault="005272D5" w:rsidP="005272D5">
            <w:pPr>
              <w:spacing w:before="0" w:after="0"/>
              <w:rPr>
                <w:rFonts w:cs="Arial"/>
                <w:lang w:val="en-US"/>
              </w:rPr>
            </w:pPr>
            <w:r w:rsidRPr="005272D5">
              <w:rPr>
                <w:rFonts w:cs="Arial"/>
                <w:lang w:val="en-US"/>
              </w:rPr>
              <w:t>Gross Interest Rate Used for Payment</w:t>
            </w:r>
          </w:p>
        </w:tc>
      </w:tr>
      <w:tr w:rsidR="005272D5" w:rsidRPr="005272D5" w14:paraId="08B6E87C"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D891521" w14:textId="68695E4B" w:rsidR="005272D5" w:rsidRPr="005272D5" w:rsidRDefault="005272D5" w:rsidP="005272D5">
            <w:pPr>
              <w:spacing w:before="0" w:after="0"/>
              <w:rPr>
                <w:rFonts w:cs="Arial"/>
                <w:lang w:val="en-US"/>
              </w:rPr>
            </w:pPr>
            <w:r w:rsidRPr="005272D5">
              <w:rPr>
                <w:rFonts w:cs="Arial"/>
                <w:lang w:val="en-US"/>
              </w:rPr>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EFC6C87" w14:textId="6687242E"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4DC5334" w14:textId="1A495A10" w:rsidR="005272D5" w:rsidRPr="005272D5" w:rsidRDefault="005272D5" w:rsidP="005272D5">
            <w:pPr>
              <w:spacing w:before="0" w:after="0"/>
              <w:rPr>
                <w:rFonts w:cs="Arial"/>
                <w:lang w:val="en-US"/>
              </w:rPr>
            </w:pPr>
            <w:r w:rsidRPr="005272D5">
              <w:rPr>
                <w:rFonts w:cs="Arial"/>
                <w:lang w:val="en-US"/>
              </w:rPr>
              <w:t>TDMT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370DBC3" w14:textId="1A353DC9"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ABBAEE" w14:textId="663EAE07"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62F164C" w14:textId="56D6E85B" w:rsidR="005272D5" w:rsidRPr="005272D5" w:rsidRDefault="005272D5" w:rsidP="005272D5">
            <w:pPr>
              <w:spacing w:before="0" w:after="0"/>
              <w:rPr>
                <w:rFonts w:cs="Arial"/>
                <w:lang w:val="en-US"/>
              </w:rPr>
            </w:pPr>
            <w:r w:rsidRPr="005272D5">
              <w:rPr>
                <w:rFonts w:cs="Arial"/>
                <w:lang w:val="en-US"/>
              </w:rPr>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77759A6" w14:textId="5FB71B4A" w:rsidR="005272D5" w:rsidRPr="005272D5" w:rsidRDefault="005272D5" w:rsidP="005272D5">
            <w:pPr>
              <w:spacing w:before="0" w:after="0"/>
              <w:rPr>
                <w:rFonts w:cs="Arial"/>
                <w:lang w:val="en-US"/>
              </w:rPr>
            </w:pPr>
            <w:r w:rsidRPr="005272D5">
              <w:rPr>
                <w:rFonts w:cs="Arial"/>
                <w:lang w:val="en-US"/>
              </w:rPr>
              <w:t>Taxable Income Per Dividend/Share</w:t>
            </w:r>
          </w:p>
        </w:tc>
      </w:tr>
      <w:tr w:rsidR="005272D5" w:rsidRPr="005272D5" w14:paraId="383CFFD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C0192D8" w14:textId="7B47A1CA" w:rsidR="005272D5" w:rsidRPr="005272D5" w:rsidRDefault="005272D5" w:rsidP="005272D5">
            <w:pPr>
              <w:spacing w:before="0" w:after="0"/>
              <w:rPr>
                <w:rFonts w:cs="Arial"/>
                <w:lang w:val="en-US"/>
              </w:rPr>
            </w:pPr>
            <w:r w:rsidRPr="005272D5">
              <w:rPr>
                <w:rFonts w:cs="Arial"/>
                <w:lang w:val="en-US"/>
              </w:rPr>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36B5258" w14:textId="3309B4CF"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742C6C6" w14:textId="178E41DC" w:rsidR="005272D5" w:rsidRPr="008536BA" w:rsidRDefault="005272D5" w:rsidP="005272D5">
            <w:pPr>
              <w:spacing w:before="0" w:after="0"/>
              <w:rPr>
                <w:rFonts w:cs="Arial"/>
                <w:b/>
                <w:bCs/>
                <w:lang w:val="en-US"/>
              </w:rPr>
            </w:pPr>
            <w:r w:rsidRPr="008536BA">
              <w:rPr>
                <w:rFonts w:cs="Arial"/>
                <w:b/>
                <w:bCs/>
                <w:lang w:val="en-US"/>
              </w:rPr>
              <w:t>NETT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77D0545F" w14:textId="442E50E9"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41B46E" w14:textId="158CF774" w:rsidR="005272D5" w:rsidRPr="005272D5" w:rsidRDefault="005272D5" w:rsidP="005272D5">
            <w:pPr>
              <w:spacing w:before="0" w:after="0"/>
              <w:rPr>
                <w:rFonts w:cs="Arial"/>
                <w:lang w:val="en-US"/>
              </w:rPr>
            </w:pPr>
            <w:r w:rsidRPr="005272D5">
              <w:rPr>
                <w:rFonts w:cs="Arial"/>
                <w:lang w:val="en-US"/>
              </w:rPr>
              <w:t>C3, C4</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9B39371" w14:textId="6639C5D2" w:rsidR="005272D5" w:rsidRPr="005272D5" w:rsidRDefault="005272D5" w:rsidP="005272D5">
            <w:pPr>
              <w:spacing w:before="0" w:after="0"/>
              <w:rPr>
                <w:rFonts w:cs="Arial"/>
                <w:lang w:val="en-US"/>
              </w:rPr>
            </w:pPr>
            <w:r w:rsidRPr="005272D5">
              <w:rPr>
                <w:rFonts w:cs="Arial"/>
                <w:lang w:val="en-US"/>
              </w:rPr>
              <w:t>F, H,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92C015C" w14:textId="6041FFA1" w:rsidR="005272D5" w:rsidRPr="005272D5" w:rsidRDefault="005272D5" w:rsidP="005272D5">
            <w:pPr>
              <w:spacing w:before="0" w:after="0"/>
              <w:rPr>
                <w:rFonts w:cs="Arial"/>
                <w:lang w:val="en-US"/>
              </w:rPr>
            </w:pPr>
            <w:r w:rsidRPr="005272D5">
              <w:rPr>
                <w:rFonts w:cs="Arial"/>
                <w:lang w:val="en-US"/>
              </w:rPr>
              <w:t>Net Distribution Rate</w:t>
            </w:r>
          </w:p>
        </w:tc>
      </w:tr>
      <w:tr w:rsidR="005272D5" w:rsidRPr="005272D5" w14:paraId="73FFC282"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72E9CCA" w14:textId="11521E23" w:rsidR="005272D5" w:rsidRPr="005272D5" w:rsidRDefault="005272D5" w:rsidP="005272D5">
            <w:pPr>
              <w:spacing w:before="0" w:after="0"/>
              <w:rPr>
                <w:rFonts w:cs="Arial"/>
                <w:lang w:val="en-US"/>
              </w:rPr>
            </w:pPr>
            <w:r w:rsidRPr="005272D5">
              <w:rPr>
                <w:rFonts w:cs="Arial"/>
                <w:lang w:val="en-US"/>
              </w:rPr>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241BD22" w14:textId="7500F5A5"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F01B3B1" w14:textId="4332F635" w:rsidR="005272D5" w:rsidRPr="005272D5" w:rsidRDefault="005272D5" w:rsidP="005272D5">
            <w:pPr>
              <w:spacing w:before="0" w:after="0"/>
              <w:rPr>
                <w:rFonts w:cs="Arial"/>
                <w:lang w:val="en-US"/>
              </w:rPr>
            </w:pPr>
            <w:r w:rsidRPr="005272D5">
              <w:rPr>
                <w:rFonts w:cs="Arial"/>
                <w:lang w:val="en-US"/>
              </w:rPr>
              <w:t>WITL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F576E55" w14:textId="37FF0DFB"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8309556" w14:textId="36D5A55D" w:rsidR="005272D5" w:rsidRPr="005272D5" w:rsidRDefault="005272D5" w:rsidP="005272D5">
            <w:pPr>
              <w:spacing w:before="0" w:after="0"/>
              <w:rPr>
                <w:rFonts w:cs="Arial"/>
                <w:lang w:val="en-US"/>
              </w:rPr>
            </w:pPr>
            <w:r w:rsidRPr="005272D5">
              <w:rPr>
                <w:rFonts w:cs="Arial"/>
                <w:lang w:val="en-US"/>
              </w:rPr>
              <w:t>C3, C4,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ADDD1A5" w14:textId="2839A704" w:rsidR="005272D5" w:rsidRPr="005272D5" w:rsidRDefault="005272D5" w:rsidP="005272D5">
            <w:pPr>
              <w:spacing w:before="0" w:after="0"/>
              <w:rPr>
                <w:rFonts w:cs="Arial"/>
                <w:lang w:val="en-US"/>
              </w:rPr>
            </w:pPr>
            <w:r w:rsidRPr="005272D5">
              <w:rPr>
                <w:rFonts w:cs="Arial"/>
                <w:lang w:val="en-US"/>
              </w:rPr>
              <w:t>A, F,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AC072C4" w14:textId="7E9FBD60" w:rsidR="005272D5" w:rsidRPr="005272D5" w:rsidRDefault="005272D5" w:rsidP="005272D5">
            <w:pPr>
              <w:spacing w:before="0" w:after="0"/>
              <w:rPr>
                <w:rFonts w:cs="Arial"/>
                <w:lang w:val="en-US"/>
              </w:rPr>
            </w:pPr>
            <w:r w:rsidRPr="005272D5">
              <w:rPr>
                <w:rFonts w:cs="Arial"/>
                <w:lang w:val="en-US"/>
              </w:rPr>
              <w:t>Second Level Tax</w:t>
            </w:r>
          </w:p>
        </w:tc>
      </w:tr>
    </w:tbl>
    <w:p w14:paraId="531C88CC" w14:textId="77777777" w:rsidR="005272D5" w:rsidRDefault="005272D5" w:rsidP="005272D5">
      <w:pPr>
        <w:spacing w:before="0" w:after="0"/>
        <w:rPr>
          <w:rFonts w:cs="Arial"/>
          <w:lang w:val="en-US"/>
        </w:rPr>
      </w:pPr>
    </w:p>
    <w:p w14:paraId="35D5F85A" w14:textId="219458BA" w:rsidR="005272D5" w:rsidRPr="005272D5" w:rsidRDefault="005272D5" w:rsidP="005272D5">
      <w:pPr>
        <w:spacing w:before="0" w:after="0"/>
        <w:rPr>
          <w:rFonts w:cs="Arial"/>
          <w:lang w:val="en-US"/>
        </w:rPr>
      </w:pPr>
      <w:r w:rsidRPr="005272D5">
        <w:rPr>
          <w:rFonts w:cs="Arial"/>
          <w:lang w:val="en-US"/>
        </w:rPr>
        <w:t>DEFINITION</w:t>
      </w:r>
    </w:p>
    <w:p w14:paraId="6CA569BD" w14:textId="77777777" w:rsidR="005272D5" w:rsidRPr="005272D5" w:rsidRDefault="005272D5" w:rsidP="005272D5">
      <w:pPr>
        <w:spacing w:before="0" w:after="0"/>
        <w:rPr>
          <w:rFonts w:cs="Arial"/>
          <w:lang w:val="en-US"/>
        </w:rPr>
      </w:pPr>
      <w:r w:rsidRPr="005272D5">
        <w:rPr>
          <w:rFonts w:cs="Arial"/>
          <w:lang w:val="en-US"/>
        </w:rPr>
        <w:lastRenderedPageBreak/>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04D3A7B7" w14:textId="77777777" w:rsidTr="00D34A17">
        <w:trPr>
          <w:tblCellSpacing w:w="15" w:type="dxa"/>
        </w:trPr>
        <w:tc>
          <w:tcPr>
            <w:tcW w:w="641" w:type="pct"/>
            <w:shd w:val="clear" w:color="auto" w:fill="FFFFFF"/>
            <w:hideMark/>
          </w:tcPr>
          <w:p w14:paraId="20D657B8" w14:textId="7AFB10A2" w:rsidR="005272D5" w:rsidRPr="005272D5" w:rsidRDefault="005272D5" w:rsidP="005272D5">
            <w:pPr>
              <w:spacing w:before="0" w:after="0"/>
              <w:rPr>
                <w:rFonts w:cs="Arial"/>
                <w:lang w:val="en-US"/>
              </w:rPr>
            </w:pPr>
            <w:r w:rsidRPr="005272D5">
              <w:rPr>
                <w:rFonts w:cs="Arial"/>
                <w:lang w:val="en-US"/>
              </w:rPr>
              <w:t>ATAX</w:t>
            </w:r>
          </w:p>
        </w:tc>
        <w:tc>
          <w:tcPr>
            <w:tcW w:w="986" w:type="pct"/>
            <w:shd w:val="clear" w:color="auto" w:fill="FFFFFF"/>
            <w:hideMark/>
          </w:tcPr>
          <w:p w14:paraId="59F00296" w14:textId="6A35F87E" w:rsidR="005272D5" w:rsidRPr="005272D5" w:rsidRDefault="005272D5" w:rsidP="005272D5">
            <w:pPr>
              <w:spacing w:before="0" w:after="0"/>
              <w:rPr>
                <w:rFonts w:cs="Arial"/>
                <w:lang w:val="en-US"/>
              </w:rPr>
            </w:pPr>
            <w:r w:rsidRPr="005272D5">
              <w:rPr>
                <w:rFonts w:cs="Arial"/>
                <w:lang w:val="en-US"/>
              </w:rPr>
              <w:t>Additional Tax</w:t>
            </w:r>
          </w:p>
        </w:tc>
        <w:tc>
          <w:tcPr>
            <w:tcW w:w="3303" w:type="pct"/>
            <w:shd w:val="clear" w:color="auto" w:fill="FFFFFF"/>
            <w:hideMark/>
          </w:tcPr>
          <w:p w14:paraId="67A01F0A" w14:textId="10F4EEA3" w:rsidR="005272D5" w:rsidRPr="005272D5" w:rsidRDefault="005272D5" w:rsidP="005272D5">
            <w:pPr>
              <w:spacing w:before="0" w:after="0"/>
              <w:rPr>
                <w:rFonts w:cs="Arial"/>
                <w:lang w:val="en-US"/>
              </w:rPr>
            </w:pPr>
            <w:r w:rsidRPr="005272D5">
              <w:rPr>
                <w:rFonts w:cs="Arial"/>
                <w:lang w:val="en-US"/>
              </w:rPr>
              <w:t>Rate used for additional tax that cannot be categorised.</w:t>
            </w:r>
          </w:p>
        </w:tc>
      </w:tr>
      <w:tr w:rsidR="005272D5" w:rsidRPr="005272D5" w14:paraId="3AE9EDD5" w14:textId="77777777" w:rsidTr="00D34A17">
        <w:trPr>
          <w:tblCellSpacing w:w="15" w:type="dxa"/>
        </w:trPr>
        <w:tc>
          <w:tcPr>
            <w:tcW w:w="641" w:type="pct"/>
            <w:shd w:val="clear" w:color="auto" w:fill="FFFFFF"/>
            <w:hideMark/>
          </w:tcPr>
          <w:p w14:paraId="46D5CC3B" w14:textId="4D511113" w:rsidR="005272D5" w:rsidRPr="005272D5" w:rsidRDefault="005272D5" w:rsidP="005272D5">
            <w:pPr>
              <w:spacing w:before="0" w:after="0"/>
              <w:rPr>
                <w:rFonts w:cs="Arial"/>
                <w:lang w:val="en-US"/>
              </w:rPr>
            </w:pPr>
            <w:r w:rsidRPr="005272D5">
              <w:rPr>
                <w:rFonts w:cs="Arial"/>
                <w:lang w:val="en-US"/>
              </w:rPr>
              <w:t>GRSS</w:t>
            </w:r>
          </w:p>
        </w:tc>
        <w:tc>
          <w:tcPr>
            <w:tcW w:w="986" w:type="pct"/>
            <w:shd w:val="clear" w:color="auto" w:fill="FFFFFF"/>
            <w:hideMark/>
          </w:tcPr>
          <w:p w14:paraId="1308C87B" w14:textId="44E6AAB5" w:rsidR="005272D5" w:rsidRPr="005272D5" w:rsidRDefault="005272D5" w:rsidP="005272D5">
            <w:pPr>
              <w:spacing w:before="0" w:after="0"/>
              <w:rPr>
                <w:rFonts w:cs="Arial"/>
                <w:lang w:val="en-US"/>
              </w:rPr>
            </w:pPr>
            <w:r w:rsidRPr="005272D5">
              <w:rPr>
                <w:rFonts w:cs="Arial"/>
                <w:lang w:val="en-US"/>
              </w:rPr>
              <w:t>Gross Distribution Rate</w:t>
            </w:r>
          </w:p>
        </w:tc>
        <w:tc>
          <w:tcPr>
            <w:tcW w:w="3303" w:type="pct"/>
            <w:shd w:val="clear" w:color="auto" w:fill="FFFFFF"/>
            <w:hideMark/>
          </w:tcPr>
          <w:p w14:paraId="52FFD061" w14:textId="29944C31" w:rsidR="005272D5" w:rsidRPr="005272D5" w:rsidRDefault="005272D5" w:rsidP="005272D5">
            <w:pPr>
              <w:spacing w:before="0" w:after="0"/>
              <w:rPr>
                <w:rFonts w:cs="Arial"/>
                <w:lang w:val="en-US"/>
              </w:rPr>
            </w:pPr>
            <w:r w:rsidRPr="005272D5">
              <w:rPr>
                <w:rFonts w:cs="Arial"/>
                <w:lang w:val="en-US"/>
              </w:rPr>
              <w:t>Distribution rate before tax has been deducted.</w:t>
            </w:r>
          </w:p>
        </w:tc>
      </w:tr>
      <w:tr w:rsidR="005272D5" w:rsidRPr="005272D5" w14:paraId="56A5EA32" w14:textId="77777777" w:rsidTr="00D34A17">
        <w:trPr>
          <w:tblCellSpacing w:w="15" w:type="dxa"/>
        </w:trPr>
        <w:tc>
          <w:tcPr>
            <w:tcW w:w="641" w:type="pct"/>
            <w:shd w:val="clear" w:color="auto" w:fill="FFFFFF"/>
            <w:hideMark/>
          </w:tcPr>
          <w:p w14:paraId="3B55E0FE" w14:textId="78C6C581" w:rsidR="005272D5" w:rsidRPr="005272D5" w:rsidRDefault="005272D5" w:rsidP="005272D5">
            <w:pPr>
              <w:spacing w:before="0" w:after="0"/>
              <w:rPr>
                <w:rFonts w:cs="Arial"/>
                <w:lang w:val="en-US"/>
              </w:rPr>
            </w:pPr>
            <w:r w:rsidRPr="005272D5">
              <w:rPr>
                <w:rFonts w:cs="Arial"/>
                <w:lang w:val="en-US"/>
              </w:rPr>
              <w:t>INTP</w:t>
            </w:r>
          </w:p>
        </w:tc>
        <w:tc>
          <w:tcPr>
            <w:tcW w:w="986" w:type="pct"/>
            <w:shd w:val="clear" w:color="auto" w:fill="FFFFFF"/>
            <w:hideMark/>
          </w:tcPr>
          <w:p w14:paraId="68A5373A" w14:textId="769FE58B" w:rsidR="005272D5" w:rsidRPr="005272D5" w:rsidRDefault="005272D5" w:rsidP="005272D5">
            <w:pPr>
              <w:spacing w:before="0" w:after="0"/>
              <w:rPr>
                <w:rFonts w:cs="Arial"/>
                <w:lang w:val="en-US"/>
              </w:rPr>
            </w:pPr>
            <w:r w:rsidRPr="005272D5">
              <w:rPr>
                <w:rFonts w:cs="Arial"/>
                <w:lang w:val="en-US"/>
              </w:rPr>
              <w:t>Gross Interest Rate Used for Payment</w:t>
            </w:r>
          </w:p>
        </w:tc>
        <w:tc>
          <w:tcPr>
            <w:tcW w:w="3303" w:type="pct"/>
            <w:shd w:val="clear" w:color="auto" w:fill="FFFFFF"/>
            <w:hideMark/>
          </w:tcPr>
          <w:p w14:paraId="2544ACCD" w14:textId="2645A95F" w:rsidR="005272D5" w:rsidRPr="005272D5" w:rsidRDefault="005272D5" w:rsidP="005272D5">
            <w:pPr>
              <w:spacing w:before="0" w:after="0"/>
              <w:rPr>
                <w:rFonts w:cs="Arial"/>
                <w:lang w:val="en-US"/>
              </w:rPr>
            </w:pPr>
            <w:r w:rsidRPr="005272D5">
              <w:rPr>
                <w:rFonts w:cs="Arial"/>
                <w:lang w:val="en-US"/>
              </w:rPr>
              <w:t xml:space="preserve">The actual interest rate before tax </w:t>
            </w:r>
            <w:proofErr w:type="gramStart"/>
            <w:r w:rsidRPr="005272D5">
              <w:rPr>
                <w:rFonts w:cs="Arial"/>
                <w:lang w:val="en-US"/>
              </w:rPr>
              <w:t>used</w:t>
            </w:r>
            <w:proofErr w:type="gramEnd"/>
            <w:r w:rsidRPr="005272D5">
              <w:rPr>
                <w:rFonts w:cs="Arial"/>
                <w:lang w:val="en-US"/>
              </w:rPr>
              <w:t xml:space="preserve"> for the payment of the interest for the specified interest period.</w:t>
            </w:r>
          </w:p>
        </w:tc>
      </w:tr>
      <w:tr w:rsidR="005272D5" w:rsidRPr="005272D5" w14:paraId="24D2AE28" w14:textId="77777777" w:rsidTr="00D34A17">
        <w:trPr>
          <w:tblCellSpacing w:w="15" w:type="dxa"/>
        </w:trPr>
        <w:tc>
          <w:tcPr>
            <w:tcW w:w="641" w:type="pct"/>
            <w:shd w:val="clear" w:color="auto" w:fill="FFFFFF"/>
            <w:hideMark/>
          </w:tcPr>
          <w:p w14:paraId="36166312" w14:textId="0FCC25D4" w:rsidR="005272D5" w:rsidRPr="005272D5" w:rsidRDefault="005272D5" w:rsidP="005272D5">
            <w:pPr>
              <w:spacing w:before="0" w:after="0"/>
              <w:rPr>
                <w:rFonts w:cs="Arial"/>
                <w:lang w:val="en-US"/>
              </w:rPr>
            </w:pPr>
            <w:r w:rsidRPr="005272D5">
              <w:rPr>
                <w:rFonts w:cs="Arial"/>
                <w:lang w:val="en-US"/>
              </w:rPr>
              <w:t>NETT</w:t>
            </w:r>
          </w:p>
        </w:tc>
        <w:tc>
          <w:tcPr>
            <w:tcW w:w="986" w:type="pct"/>
            <w:shd w:val="clear" w:color="auto" w:fill="FFFFFF"/>
            <w:hideMark/>
          </w:tcPr>
          <w:p w14:paraId="13E37A64" w14:textId="6456FC80" w:rsidR="005272D5" w:rsidRPr="005272D5" w:rsidRDefault="005272D5" w:rsidP="005272D5">
            <w:pPr>
              <w:spacing w:before="0" w:after="0"/>
              <w:rPr>
                <w:rFonts w:cs="Arial"/>
                <w:lang w:val="en-US"/>
              </w:rPr>
            </w:pPr>
            <w:r w:rsidRPr="005272D5">
              <w:rPr>
                <w:rFonts w:cs="Arial"/>
                <w:lang w:val="en-US"/>
              </w:rPr>
              <w:t>Net Distribution Rate</w:t>
            </w:r>
          </w:p>
        </w:tc>
        <w:tc>
          <w:tcPr>
            <w:tcW w:w="3303" w:type="pct"/>
            <w:shd w:val="clear" w:color="auto" w:fill="FFFFFF"/>
            <w:hideMark/>
          </w:tcPr>
          <w:p w14:paraId="18DB016F" w14:textId="0ED6F42A" w:rsidR="005272D5" w:rsidRPr="005272D5" w:rsidRDefault="005272D5" w:rsidP="005272D5">
            <w:pPr>
              <w:spacing w:before="0" w:after="0"/>
              <w:rPr>
                <w:rFonts w:cs="Arial"/>
                <w:lang w:val="en-US"/>
              </w:rPr>
            </w:pPr>
            <w:r w:rsidRPr="005272D5">
              <w:rPr>
                <w:rFonts w:cs="Arial"/>
                <w:lang w:val="en-US"/>
              </w:rPr>
              <w:t>Distribution rate after tax has been deducted.</w:t>
            </w:r>
          </w:p>
        </w:tc>
      </w:tr>
      <w:tr w:rsidR="005272D5" w:rsidRPr="005272D5" w14:paraId="53749A2F" w14:textId="77777777" w:rsidTr="00D34A17">
        <w:trPr>
          <w:tblCellSpacing w:w="15" w:type="dxa"/>
        </w:trPr>
        <w:tc>
          <w:tcPr>
            <w:tcW w:w="641" w:type="pct"/>
            <w:shd w:val="clear" w:color="auto" w:fill="FFFFFF"/>
            <w:hideMark/>
          </w:tcPr>
          <w:p w14:paraId="416FFC2A" w14:textId="40867323" w:rsidR="005272D5" w:rsidRPr="005272D5" w:rsidRDefault="005272D5" w:rsidP="005272D5">
            <w:pPr>
              <w:spacing w:before="0" w:after="0"/>
              <w:rPr>
                <w:rFonts w:cs="Arial"/>
                <w:lang w:val="en-US"/>
              </w:rPr>
            </w:pPr>
            <w:r w:rsidRPr="005272D5">
              <w:rPr>
                <w:rFonts w:cs="Arial"/>
                <w:lang w:val="en-US"/>
              </w:rPr>
              <w:t>OVEP</w:t>
            </w:r>
          </w:p>
        </w:tc>
        <w:tc>
          <w:tcPr>
            <w:tcW w:w="986" w:type="pct"/>
            <w:shd w:val="clear" w:color="auto" w:fill="FFFFFF"/>
            <w:hideMark/>
          </w:tcPr>
          <w:p w14:paraId="0029A39D" w14:textId="019B78EB" w:rsidR="005272D5" w:rsidRPr="005272D5" w:rsidRDefault="005272D5" w:rsidP="005272D5">
            <w:pPr>
              <w:spacing w:before="0" w:after="0"/>
              <w:rPr>
                <w:rFonts w:cs="Arial"/>
                <w:lang w:val="en-US"/>
              </w:rPr>
            </w:pPr>
            <w:r w:rsidRPr="005272D5">
              <w:rPr>
                <w:rFonts w:cs="Arial"/>
                <w:lang w:val="en-US"/>
              </w:rPr>
              <w:t>Maximum Allowed Oversubscription Rate</w:t>
            </w:r>
          </w:p>
        </w:tc>
        <w:tc>
          <w:tcPr>
            <w:tcW w:w="3303" w:type="pct"/>
            <w:shd w:val="clear" w:color="auto" w:fill="FFFFFF"/>
            <w:hideMark/>
          </w:tcPr>
          <w:p w14:paraId="58767508" w14:textId="2E6EB763" w:rsidR="005272D5" w:rsidRPr="005272D5" w:rsidRDefault="005272D5" w:rsidP="005272D5">
            <w:pPr>
              <w:spacing w:before="0" w:after="0"/>
              <w:rPr>
                <w:rFonts w:cs="Arial"/>
                <w:lang w:val="en-US"/>
              </w:rPr>
            </w:pPr>
            <w:r w:rsidRPr="005272D5">
              <w:rPr>
                <w:rFonts w:cs="Arial"/>
                <w:lang w:val="en-US"/>
              </w:rPr>
              <w:t xml:space="preserve">A maximum percentage of shares available through the over subscription privilege, usually a percentage of the basic subscription shares, for example, an account owner subscribing to 100 shares may </w:t>
            </w:r>
            <w:proofErr w:type="gramStart"/>
            <w:r w:rsidRPr="005272D5">
              <w:rPr>
                <w:rFonts w:cs="Arial"/>
                <w:lang w:val="en-US"/>
              </w:rPr>
              <w:t>over subscribe</w:t>
            </w:r>
            <w:proofErr w:type="gramEnd"/>
            <w:r w:rsidRPr="005272D5">
              <w:rPr>
                <w:rFonts w:cs="Arial"/>
                <w:lang w:val="en-US"/>
              </w:rPr>
              <w:t xml:space="preserve"> to a maximum of 50 additional shares when the over subscription maximum is 50%.</w:t>
            </w:r>
          </w:p>
        </w:tc>
      </w:tr>
      <w:tr w:rsidR="005272D5" w:rsidRPr="005272D5" w14:paraId="6C6BAED0" w14:textId="77777777" w:rsidTr="00D34A17">
        <w:trPr>
          <w:tblCellSpacing w:w="15" w:type="dxa"/>
        </w:trPr>
        <w:tc>
          <w:tcPr>
            <w:tcW w:w="641" w:type="pct"/>
            <w:shd w:val="clear" w:color="auto" w:fill="FFFFFF"/>
            <w:hideMark/>
          </w:tcPr>
          <w:p w14:paraId="3B4BE2FA" w14:textId="0193E04F" w:rsidR="005272D5" w:rsidRPr="005272D5" w:rsidRDefault="005272D5" w:rsidP="005272D5">
            <w:pPr>
              <w:spacing w:before="0" w:after="0"/>
              <w:rPr>
                <w:rFonts w:cs="Arial"/>
                <w:lang w:val="en-US"/>
              </w:rPr>
            </w:pPr>
            <w:r w:rsidRPr="005272D5">
              <w:rPr>
                <w:rFonts w:cs="Arial"/>
                <w:lang w:val="en-US"/>
              </w:rPr>
              <w:t>PROR</w:t>
            </w:r>
          </w:p>
        </w:tc>
        <w:tc>
          <w:tcPr>
            <w:tcW w:w="986" w:type="pct"/>
            <w:shd w:val="clear" w:color="auto" w:fill="FFFFFF"/>
            <w:hideMark/>
          </w:tcPr>
          <w:p w14:paraId="694F6BDB" w14:textId="3731E7A6" w:rsidR="005272D5" w:rsidRPr="005272D5" w:rsidRDefault="005272D5" w:rsidP="005272D5">
            <w:pPr>
              <w:spacing w:before="0" w:after="0"/>
              <w:rPr>
                <w:rFonts w:cs="Arial"/>
                <w:lang w:val="en-US"/>
              </w:rPr>
            </w:pPr>
            <w:r w:rsidRPr="005272D5">
              <w:rPr>
                <w:rFonts w:cs="Arial"/>
                <w:lang w:val="en-US"/>
              </w:rPr>
              <w:t>Pro-Ration Rate</w:t>
            </w:r>
          </w:p>
        </w:tc>
        <w:tc>
          <w:tcPr>
            <w:tcW w:w="3303" w:type="pct"/>
            <w:shd w:val="clear" w:color="auto" w:fill="FFFFFF"/>
            <w:hideMark/>
          </w:tcPr>
          <w:p w14:paraId="26E9A500" w14:textId="2C22BC42" w:rsidR="005272D5" w:rsidRPr="005272D5" w:rsidRDefault="005272D5" w:rsidP="005272D5">
            <w:pPr>
              <w:spacing w:before="0" w:after="0"/>
              <w:rPr>
                <w:rFonts w:cs="Arial"/>
                <w:lang w:val="en-US"/>
              </w:rPr>
            </w:pPr>
            <w:r w:rsidRPr="005272D5">
              <w:rPr>
                <w:rFonts w:cs="Arial"/>
                <w:lang w:val="en-US"/>
              </w:rPr>
              <w:t>Percentage of securities accepted by the offeror/issuer.</w:t>
            </w:r>
          </w:p>
        </w:tc>
      </w:tr>
      <w:tr w:rsidR="00D34A17" w:rsidRPr="005272D5" w14:paraId="4259A52B" w14:textId="77777777" w:rsidTr="00D34A17">
        <w:trPr>
          <w:tblCellSpacing w:w="15" w:type="dxa"/>
        </w:trPr>
        <w:tc>
          <w:tcPr>
            <w:tcW w:w="641" w:type="pct"/>
            <w:shd w:val="clear" w:color="auto" w:fill="FFFFFF"/>
            <w:hideMark/>
          </w:tcPr>
          <w:p w14:paraId="7A1E5C24" w14:textId="0D2F64DC" w:rsidR="00D34A17" w:rsidRPr="005272D5" w:rsidRDefault="00D34A17" w:rsidP="00D34A17">
            <w:pPr>
              <w:spacing w:before="0" w:after="0"/>
              <w:rPr>
                <w:rFonts w:cs="Arial"/>
                <w:lang w:val="en-US"/>
              </w:rPr>
            </w:pPr>
            <w:r w:rsidRPr="005272D5">
              <w:rPr>
                <w:rFonts w:cs="Arial"/>
                <w:lang w:val="en-US"/>
              </w:rPr>
              <w:t>TAXR</w:t>
            </w:r>
          </w:p>
        </w:tc>
        <w:tc>
          <w:tcPr>
            <w:tcW w:w="986" w:type="pct"/>
            <w:shd w:val="clear" w:color="auto" w:fill="FFFFFF"/>
            <w:hideMark/>
          </w:tcPr>
          <w:p w14:paraId="79C1D792" w14:textId="566764A3" w:rsidR="00D34A17" w:rsidRPr="005272D5" w:rsidRDefault="00D34A17" w:rsidP="00D34A17">
            <w:pPr>
              <w:spacing w:before="0" w:after="0"/>
              <w:rPr>
                <w:rFonts w:cs="Arial"/>
                <w:lang w:val="en-US"/>
              </w:rPr>
            </w:pPr>
            <w:r w:rsidRPr="005272D5">
              <w:rPr>
                <w:rFonts w:cs="Arial"/>
                <w:lang w:val="en-US"/>
              </w:rPr>
              <w:t>Withholding Tax Rate</w:t>
            </w:r>
          </w:p>
        </w:tc>
        <w:tc>
          <w:tcPr>
            <w:tcW w:w="3303" w:type="pct"/>
            <w:shd w:val="clear" w:color="auto" w:fill="FFFFFF"/>
            <w:hideMark/>
          </w:tcPr>
          <w:p w14:paraId="1C77FE0B" w14:textId="15136D84" w:rsidR="00D34A17" w:rsidRPr="005272D5" w:rsidRDefault="00D34A17" w:rsidP="00D34A17">
            <w:pPr>
              <w:spacing w:before="0" w:after="0"/>
              <w:rPr>
                <w:rFonts w:cs="Arial"/>
                <w:lang w:val="en-US"/>
              </w:rPr>
            </w:pPr>
            <w:r w:rsidRPr="005272D5">
              <w:rPr>
                <w:rFonts w:cs="Arial"/>
                <w:lang w:val="en-US"/>
              </w:rPr>
              <w:t>Percentage of a cash distribution that will be withheld by the tax authorities of the jurisdiction of the issuer, for which a relief at source and/or reclaim may be possible.</w:t>
            </w:r>
          </w:p>
        </w:tc>
      </w:tr>
      <w:tr w:rsidR="00D34A17" w:rsidRPr="005272D5" w14:paraId="56091F87" w14:textId="77777777" w:rsidTr="00D34A17">
        <w:trPr>
          <w:tblCellSpacing w:w="15" w:type="dxa"/>
        </w:trPr>
        <w:tc>
          <w:tcPr>
            <w:tcW w:w="641" w:type="pct"/>
            <w:shd w:val="clear" w:color="auto" w:fill="FFFFFF"/>
            <w:hideMark/>
          </w:tcPr>
          <w:p w14:paraId="04222CCE" w14:textId="4508FEBB" w:rsidR="00D34A17" w:rsidRPr="005272D5" w:rsidRDefault="00D34A17" w:rsidP="00D34A17">
            <w:pPr>
              <w:spacing w:before="0" w:after="0"/>
              <w:rPr>
                <w:rFonts w:cs="Arial"/>
                <w:lang w:val="en-US"/>
              </w:rPr>
            </w:pPr>
            <w:r w:rsidRPr="005272D5">
              <w:rPr>
                <w:rFonts w:cs="Arial"/>
                <w:lang w:val="en-US"/>
              </w:rPr>
              <w:t>TDMT</w:t>
            </w:r>
          </w:p>
        </w:tc>
        <w:tc>
          <w:tcPr>
            <w:tcW w:w="986" w:type="pct"/>
            <w:shd w:val="clear" w:color="auto" w:fill="FFFFFF"/>
            <w:hideMark/>
          </w:tcPr>
          <w:p w14:paraId="2E1D8792" w14:textId="090F31CA" w:rsidR="00D34A17" w:rsidRPr="005272D5" w:rsidRDefault="00D34A17" w:rsidP="00D34A17">
            <w:pPr>
              <w:spacing w:before="0" w:after="0"/>
              <w:rPr>
                <w:rFonts w:cs="Arial"/>
                <w:lang w:val="en-US"/>
              </w:rPr>
            </w:pPr>
            <w:r w:rsidRPr="005272D5">
              <w:rPr>
                <w:rFonts w:cs="Arial"/>
                <w:lang w:val="en-US"/>
              </w:rPr>
              <w:t>Taxable Income Per Dividend/Share</w:t>
            </w:r>
          </w:p>
        </w:tc>
        <w:tc>
          <w:tcPr>
            <w:tcW w:w="3303" w:type="pct"/>
            <w:shd w:val="clear" w:color="auto" w:fill="FFFFFF"/>
            <w:hideMark/>
          </w:tcPr>
          <w:p w14:paraId="3DE6B060" w14:textId="1C19D97A" w:rsidR="00D34A17" w:rsidRPr="005272D5" w:rsidRDefault="00D34A17" w:rsidP="00D34A17">
            <w:pPr>
              <w:spacing w:before="0" w:after="0"/>
              <w:rPr>
                <w:rFonts w:cs="Arial"/>
                <w:lang w:val="en-US"/>
              </w:rPr>
            </w:pPr>
            <w:r w:rsidRPr="005272D5">
              <w:rPr>
                <w:rFonts w:cs="Arial"/>
                <w:lang w:val="en-US"/>
              </w:rPr>
              <w:t>Amount included in the dividend/NAV that is identified as gains directly or indirectly derived from interest payments, for example, in the context of the EU Savings directive.</w:t>
            </w:r>
          </w:p>
        </w:tc>
      </w:tr>
      <w:tr w:rsidR="00D34A17" w:rsidRPr="005272D5" w14:paraId="1A9B6029" w14:textId="77777777" w:rsidTr="00D34A17">
        <w:trPr>
          <w:tblCellSpacing w:w="15" w:type="dxa"/>
        </w:trPr>
        <w:tc>
          <w:tcPr>
            <w:tcW w:w="641" w:type="pct"/>
            <w:shd w:val="clear" w:color="auto" w:fill="FFFFFF"/>
            <w:hideMark/>
          </w:tcPr>
          <w:p w14:paraId="370B50EA" w14:textId="09C6A511" w:rsidR="00D34A17" w:rsidRPr="005272D5" w:rsidRDefault="00D34A17" w:rsidP="00D34A17">
            <w:pPr>
              <w:spacing w:before="0" w:after="0"/>
              <w:rPr>
                <w:rFonts w:cs="Arial"/>
                <w:lang w:val="en-US"/>
              </w:rPr>
            </w:pPr>
            <w:r w:rsidRPr="005272D5">
              <w:rPr>
                <w:rFonts w:cs="Arial"/>
                <w:lang w:val="en-US"/>
              </w:rPr>
              <w:t>WITL</w:t>
            </w:r>
          </w:p>
        </w:tc>
        <w:tc>
          <w:tcPr>
            <w:tcW w:w="986" w:type="pct"/>
            <w:shd w:val="clear" w:color="auto" w:fill="FFFFFF"/>
            <w:hideMark/>
          </w:tcPr>
          <w:p w14:paraId="482BF6CD" w14:textId="33F9764A" w:rsidR="00D34A17" w:rsidRPr="005272D5" w:rsidRDefault="00D34A17" w:rsidP="00D34A17">
            <w:pPr>
              <w:spacing w:before="0" w:after="0"/>
              <w:rPr>
                <w:rFonts w:cs="Arial"/>
                <w:lang w:val="en-US"/>
              </w:rPr>
            </w:pPr>
            <w:r w:rsidRPr="005272D5">
              <w:rPr>
                <w:rFonts w:cs="Arial"/>
                <w:lang w:val="en-US"/>
              </w:rPr>
              <w:t>Second Level Tax</w:t>
            </w:r>
          </w:p>
        </w:tc>
        <w:tc>
          <w:tcPr>
            <w:tcW w:w="3303" w:type="pct"/>
            <w:shd w:val="clear" w:color="auto" w:fill="FFFFFF"/>
            <w:hideMark/>
          </w:tcPr>
          <w:p w14:paraId="59A7EF7C" w14:textId="0C21E62B" w:rsidR="00D34A17" w:rsidRPr="005272D5" w:rsidRDefault="00D34A17" w:rsidP="00D34A17">
            <w:pPr>
              <w:spacing w:before="0" w:after="0"/>
              <w:rPr>
                <w:rFonts w:cs="Arial"/>
                <w:lang w:val="en-US"/>
              </w:rPr>
            </w:pPr>
            <w:r w:rsidRPr="005272D5">
              <w:rPr>
                <w:rFonts w:cs="Arial"/>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052CC297" w14:textId="77777777" w:rsidR="008536BA" w:rsidRDefault="008536BA" w:rsidP="005272D5">
      <w:pPr>
        <w:spacing w:before="0" w:after="0"/>
        <w:rPr>
          <w:rFonts w:cs="Arial"/>
          <w:lang w:val="en-US"/>
        </w:rPr>
      </w:pPr>
    </w:p>
    <w:p w14:paraId="793061CC" w14:textId="3F06DBD8" w:rsidR="005272D5" w:rsidRPr="005272D5" w:rsidRDefault="005272D5" w:rsidP="005272D5">
      <w:pPr>
        <w:spacing w:before="0" w:after="0"/>
        <w:rPr>
          <w:rFonts w:cs="Arial"/>
          <w:lang w:val="en-US"/>
        </w:rPr>
      </w:pPr>
      <w:r w:rsidRPr="005272D5">
        <w:rPr>
          <w:rFonts w:cs="Arial"/>
          <w:lang w:val="en-US"/>
        </w:rPr>
        <w:t>CODES</w:t>
      </w:r>
    </w:p>
    <w:p w14:paraId="5024C4E5" w14:textId="77777777" w:rsidR="005272D5" w:rsidRPr="005272D5" w:rsidRDefault="005272D5" w:rsidP="005272D5">
      <w:pPr>
        <w:spacing w:before="0" w:after="0"/>
        <w:rPr>
          <w:rFonts w:cs="Arial"/>
          <w:lang w:val="en-US"/>
        </w:rPr>
      </w:pPr>
      <w:r w:rsidRPr="005272D5">
        <w:rPr>
          <w:rFonts w:cs="Arial"/>
          <w:lang w:val="en-US"/>
        </w:rPr>
        <w:t xml:space="preserve">In option J, if Qualifier is </w:t>
      </w:r>
      <w:r w:rsidRPr="00D03023">
        <w:rPr>
          <w:rFonts w:cs="Arial"/>
          <w:b/>
          <w:bCs/>
          <w:lang w:val="en-US"/>
        </w:rPr>
        <w:t xml:space="preserve">GRSS </w:t>
      </w:r>
      <w:r w:rsidRPr="005272D5">
        <w:rPr>
          <w:rFonts w:cs="Arial"/>
          <w:lang w:val="en-US"/>
        </w:rPr>
        <w:t>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5675CEB8" w14:textId="77777777" w:rsidTr="008536BA">
        <w:trPr>
          <w:tblCellSpacing w:w="15" w:type="dxa"/>
        </w:trPr>
        <w:tc>
          <w:tcPr>
            <w:tcW w:w="641" w:type="pct"/>
            <w:shd w:val="clear" w:color="auto" w:fill="FFFFFF"/>
            <w:hideMark/>
          </w:tcPr>
          <w:p w14:paraId="2DA273B6" w14:textId="593E8CDE" w:rsidR="005272D5" w:rsidRPr="005272D5" w:rsidRDefault="005272D5" w:rsidP="005272D5">
            <w:pPr>
              <w:spacing w:before="0" w:after="0"/>
              <w:rPr>
                <w:rFonts w:cs="Arial"/>
                <w:lang w:val="en-US"/>
              </w:rPr>
            </w:pPr>
            <w:r w:rsidRPr="005272D5">
              <w:rPr>
                <w:rFonts w:cs="Arial"/>
                <w:lang w:val="en-US"/>
              </w:rPr>
              <w:t>CAPO</w:t>
            </w:r>
          </w:p>
        </w:tc>
        <w:tc>
          <w:tcPr>
            <w:tcW w:w="986" w:type="pct"/>
            <w:shd w:val="clear" w:color="auto" w:fill="FFFFFF"/>
            <w:hideMark/>
          </w:tcPr>
          <w:p w14:paraId="4C3DE3E2" w14:textId="060C9945" w:rsidR="005272D5" w:rsidRPr="005272D5" w:rsidRDefault="005272D5" w:rsidP="005272D5">
            <w:pPr>
              <w:spacing w:before="0" w:after="0"/>
              <w:rPr>
                <w:rFonts w:cs="Arial"/>
                <w:lang w:val="en-US"/>
              </w:rPr>
            </w:pPr>
            <w:r w:rsidRPr="005272D5">
              <w:rPr>
                <w:rFonts w:cs="Arial"/>
                <w:lang w:val="en-US"/>
              </w:rPr>
              <w:t>Capital Portion</w:t>
            </w:r>
          </w:p>
        </w:tc>
        <w:tc>
          <w:tcPr>
            <w:tcW w:w="3303" w:type="pct"/>
            <w:shd w:val="clear" w:color="auto" w:fill="FFFFFF"/>
            <w:hideMark/>
          </w:tcPr>
          <w:p w14:paraId="7D5C3BFA" w14:textId="471757C2" w:rsidR="005272D5" w:rsidRPr="005272D5" w:rsidRDefault="005272D5" w:rsidP="005272D5">
            <w:pPr>
              <w:spacing w:before="0" w:after="0"/>
              <w:rPr>
                <w:rFonts w:cs="Arial"/>
                <w:lang w:val="en-US"/>
              </w:rPr>
            </w:pPr>
            <w:r w:rsidRPr="005272D5">
              <w:rPr>
                <w:rFonts w:cs="Arial"/>
                <w:lang w:val="en-US"/>
              </w:rPr>
              <w:t>Rate relating to the underlying security for which capital is distributed.</w:t>
            </w:r>
          </w:p>
        </w:tc>
      </w:tr>
      <w:tr w:rsidR="005272D5" w:rsidRPr="005272D5" w14:paraId="6C7BEB56" w14:textId="77777777" w:rsidTr="008536BA">
        <w:trPr>
          <w:tblCellSpacing w:w="15" w:type="dxa"/>
        </w:trPr>
        <w:tc>
          <w:tcPr>
            <w:tcW w:w="641" w:type="pct"/>
            <w:shd w:val="clear" w:color="auto" w:fill="FFFFFF"/>
            <w:hideMark/>
          </w:tcPr>
          <w:p w14:paraId="00884E13" w14:textId="399A6B6C" w:rsidR="005272D5" w:rsidRPr="005272D5" w:rsidRDefault="005272D5" w:rsidP="005272D5">
            <w:pPr>
              <w:spacing w:before="0" w:after="0"/>
              <w:rPr>
                <w:rFonts w:cs="Arial"/>
                <w:lang w:val="en-US"/>
              </w:rPr>
            </w:pPr>
            <w:r w:rsidRPr="005272D5">
              <w:rPr>
                <w:rFonts w:cs="Arial"/>
                <w:lang w:val="en-US"/>
              </w:rPr>
              <w:t>CDFI</w:t>
            </w:r>
          </w:p>
        </w:tc>
        <w:tc>
          <w:tcPr>
            <w:tcW w:w="986" w:type="pct"/>
            <w:shd w:val="clear" w:color="auto" w:fill="FFFFFF"/>
            <w:hideMark/>
          </w:tcPr>
          <w:p w14:paraId="0827F198" w14:textId="0055C657" w:rsidR="005272D5" w:rsidRPr="005272D5" w:rsidRDefault="005272D5" w:rsidP="005272D5">
            <w:pPr>
              <w:spacing w:before="0" w:after="0"/>
              <w:rPr>
                <w:rFonts w:cs="Arial"/>
                <w:lang w:val="en-US"/>
              </w:rPr>
            </w:pPr>
            <w:r w:rsidRPr="005272D5">
              <w:rPr>
                <w:rFonts w:cs="Arial"/>
                <w:lang w:val="en-US"/>
              </w:rPr>
              <w:t>Foreign Income</w:t>
            </w:r>
          </w:p>
        </w:tc>
        <w:tc>
          <w:tcPr>
            <w:tcW w:w="3303" w:type="pct"/>
            <w:shd w:val="clear" w:color="auto" w:fill="FFFFFF"/>
            <w:hideMark/>
          </w:tcPr>
          <w:p w14:paraId="7F6BFAA8" w14:textId="36316B5C" w:rsidR="005272D5" w:rsidRPr="005272D5" w:rsidRDefault="005272D5" w:rsidP="005272D5">
            <w:pPr>
              <w:spacing w:before="0" w:after="0"/>
              <w:rPr>
                <w:rFonts w:cs="Arial"/>
                <w:lang w:val="en-US"/>
              </w:rPr>
            </w:pPr>
            <w:r w:rsidRPr="005272D5">
              <w:rPr>
                <w:rFonts w:cs="Arial"/>
                <w:lang w:val="en-US"/>
              </w:rPr>
              <w:t>Rate relating to a foreign income type such as conduit foreign income.</w:t>
            </w:r>
          </w:p>
        </w:tc>
      </w:tr>
      <w:tr w:rsidR="005272D5" w:rsidRPr="005272D5" w14:paraId="0ADE0836" w14:textId="77777777" w:rsidTr="008536BA">
        <w:trPr>
          <w:tblCellSpacing w:w="15" w:type="dxa"/>
        </w:trPr>
        <w:tc>
          <w:tcPr>
            <w:tcW w:w="641" w:type="pct"/>
            <w:shd w:val="clear" w:color="auto" w:fill="FFFFFF"/>
            <w:hideMark/>
          </w:tcPr>
          <w:p w14:paraId="690044D7" w14:textId="35DA95EA" w:rsidR="005272D5" w:rsidRPr="005272D5" w:rsidRDefault="005272D5" w:rsidP="005272D5">
            <w:pPr>
              <w:spacing w:before="0" w:after="0"/>
              <w:rPr>
                <w:rFonts w:cs="Arial"/>
                <w:lang w:val="en-US"/>
              </w:rPr>
            </w:pPr>
            <w:r w:rsidRPr="005272D5">
              <w:rPr>
                <w:rFonts w:cs="Arial"/>
                <w:lang w:val="en-US"/>
              </w:rPr>
              <w:t>FLFR</w:t>
            </w:r>
          </w:p>
        </w:tc>
        <w:tc>
          <w:tcPr>
            <w:tcW w:w="986" w:type="pct"/>
            <w:shd w:val="clear" w:color="auto" w:fill="FFFFFF"/>
            <w:hideMark/>
          </w:tcPr>
          <w:p w14:paraId="4A5DDD06" w14:textId="4589AAA9" w:rsidR="005272D5" w:rsidRPr="005272D5" w:rsidRDefault="005272D5" w:rsidP="005272D5">
            <w:pPr>
              <w:spacing w:before="0" w:after="0"/>
              <w:rPr>
                <w:rFonts w:cs="Arial"/>
                <w:lang w:val="en-US"/>
              </w:rPr>
            </w:pPr>
            <w:r w:rsidRPr="005272D5">
              <w:rPr>
                <w:rFonts w:cs="Arial"/>
                <w:lang w:val="en-US"/>
              </w:rPr>
              <w:t>Fully Franked</w:t>
            </w:r>
          </w:p>
        </w:tc>
        <w:tc>
          <w:tcPr>
            <w:tcW w:w="3303" w:type="pct"/>
            <w:shd w:val="clear" w:color="auto" w:fill="FFFFFF"/>
            <w:hideMark/>
          </w:tcPr>
          <w:p w14:paraId="0DF4FEC2" w14:textId="7DB903E3" w:rsidR="005272D5" w:rsidRPr="005272D5" w:rsidRDefault="005272D5" w:rsidP="005272D5">
            <w:pPr>
              <w:spacing w:before="0" w:after="0"/>
              <w:rPr>
                <w:rFonts w:cs="Arial"/>
                <w:lang w:val="en-US"/>
              </w:rPr>
            </w:pPr>
            <w:r w:rsidRPr="005272D5">
              <w:rPr>
                <w:rFonts w:cs="Arial"/>
                <w:lang w:val="en-US"/>
              </w:rPr>
              <w:t xml:space="preserve">Rate resulting from a fully </w:t>
            </w:r>
            <w:proofErr w:type="gramStart"/>
            <w:r w:rsidRPr="005272D5">
              <w:rPr>
                <w:rFonts w:cs="Arial"/>
                <w:lang w:val="en-US"/>
              </w:rPr>
              <w:t>franked</w:t>
            </w:r>
            <w:proofErr w:type="gramEnd"/>
            <w:r w:rsidRPr="005272D5">
              <w:rPr>
                <w:rFonts w:cs="Arial"/>
                <w:lang w:val="en-US"/>
              </w:rPr>
              <w:t xml:space="preserve"> dividend paid by a company; rate includes tax credit for companies that have made sufficient tax payments during fiscal period.</w:t>
            </w:r>
          </w:p>
        </w:tc>
      </w:tr>
      <w:tr w:rsidR="005272D5" w:rsidRPr="005272D5" w14:paraId="63814387" w14:textId="77777777" w:rsidTr="008536BA">
        <w:trPr>
          <w:tblCellSpacing w:w="15" w:type="dxa"/>
        </w:trPr>
        <w:tc>
          <w:tcPr>
            <w:tcW w:w="641" w:type="pct"/>
            <w:shd w:val="clear" w:color="auto" w:fill="FFFFFF"/>
            <w:hideMark/>
          </w:tcPr>
          <w:p w14:paraId="02EDA7C8" w14:textId="578C8B13" w:rsidR="005272D5" w:rsidRPr="005272D5" w:rsidRDefault="005272D5" w:rsidP="005272D5">
            <w:pPr>
              <w:spacing w:before="0" w:after="0"/>
              <w:rPr>
                <w:rFonts w:cs="Arial"/>
                <w:lang w:val="en-US"/>
              </w:rPr>
            </w:pPr>
            <w:r w:rsidRPr="005272D5">
              <w:rPr>
                <w:rFonts w:cs="Arial"/>
                <w:lang w:val="en-US"/>
              </w:rPr>
              <w:t>INCO</w:t>
            </w:r>
          </w:p>
        </w:tc>
        <w:tc>
          <w:tcPr>
            <w:tcW w:w="986" w:type="pct"/>
            <w:shd w:val="clear" w:color="auto" w:fill="FFFFFF"/>
            <w:hideMark/>
          </w:tcPr>
          <w:p w14:paraId="724A64EB" w14:textId="2A95AE52" w:rsidR="005272D5" w:rsidRPr="005272D5" w:rsidRDefault="005272D5" w:rsidP="005272D5">
            <w:pPr>
              <w:spacing w:before="0" w:after="0"/>
              <w:rPr>
                <w:rFonts w:cs="Arial"/>
                <w:lang w:val="en-US"/>
              </w:rPr>
            </w:pPr>
            <w:r w:rsidRPr="005272D5">
              <w:rPr>
                <w:rFonts w:cs="Arial"/>
                <w:lang w:val="en-US"/>
              </w:rPr>
              <w:t>Income Portion</w:t>
            </w:r>
          </w:p>
        </w:tc>
        <w:tc>
          <w:tcPr>
            <w:tcW w:w="3303" w:type="pct"/>
            <w:shd w:val="clear" w:color="auto" w:fill="FFFFFF"/>
            <w:hideMark/>
          </w:tcPr>
          <w:p w14:paraId="2B0E6D3B" w14:textId="027EFB63" w:rsidR="005272D5" w:rsidRPr="005272D5" w:rsidRDefault="005272D5" w:rsidP="005272D5">
            <w:pPr>
              <w:spacing w:before="0" w:after="0"/>
              <w:rPr>
                <w:rFonts w:cs="Arial"/>
                <w:lang w:val="en-US"/>
              </w:rPr>
            </w:pPr>
            <w:r w:rsidRPr="005272D5">
              <w:rPr>
                <w:rFonts w:cs="Arial"/>
                <w:lang w:val="en-US"/>
              </w:rPr>
              <w:t>Rate relating to the underlying security for which income is distributed.</w:t>
            </w:r>
          </w:p>
        </w:tc>
      </w:tr>
      <w:tr w:rsidR="005272D5" w:rsidRPr="005272D5" w14:paraId="08FB4496" w14:textId="77777777" w:rsidTr="008536BA">
        <w:trPr>
          <w:tblCellSpacing w:w="15" w:type="dxa"/>
        </w:trPr>
        <w:tc>
          <w:tcPr>
            <w:tcW w:w="641" w:type="pct"/>
            <w:shd w:val="clear" w:color="auto" w:fill="FFFFFF"/>
            <w:hideMark/>
          </w:tcPr>
          <w:p w14:paraId="71087CBD" w14:textId="12180724" w:rsidR="005272D5" w:rsidRPr="005272D5" w:rsidRDefault="005272D5" w:rsidP="005272D5">
            <w:pPr>
              <w:spacing w:before="0" w:after="0"/>
              <w:rPr>
                <w:rFonts w:cs="Arial"/>
                <w:lang w:val="en-US"/>
              </w:rPr>
            </w:pPr>
            <w:r w:rsidRPr="005272D5">
              <w:rPr>
                <w:rFonts w:cs="Arial"/>
                <w:lang w:val="en-US"/>
              </w:rPr>
              <w:t>INTR</w:t>
            </w:r>
          </w:p>
        </w:tc>
        <w:tc>
          <w:tcPr>
            <w:tcW w:w="986" w:type="pct"/>
            <w:shd w:val="clear" w:color="auto" w:fill="FFFFFF"/>
            <w:hideMark/>
          </w:tcPr>
          <w:p w14:paraId="6DA651AC" w14:textId="59269900" w:rsidR="005272D5" w:rsidRPr="005272D5" w:rsidRDefault="005272D5" w:rsidP="005272D5">
            <w:pPr>
              <w:spacing w:before="0" w:after="0"/>
              <w:rPr>
                <w:rFonts w:cs="Arial"/>
                <w:lang w:val="en-US"/>
              </w:rPr>
            </w:pPr>
            <w:r w:rsidRPr="005272D5">
              <w:rPr>
                <w:rFonts w:cs="Arial"/>
                <w:lang w:val="en-US"/>
              </w:rPr>
              <w:t>Interest</w:t>
            </w:r>
          </w:p>
        </w:tc>
        <w:tc>
          <w:tcPr>
            <w:tcW w:w="3303" w:type="pct"/>
            <w:shd w:val="clear" w:color="auto" w:fill="FFFFFF"/>
            <w:hideMark/>
          </w:tcPr>
          <w:p w14:paraId="20982CCC" w14:textId="601208EA" w:rsidR="005272D5" w:rsidRPr="005272D5" w:rsidRDefault="005272D5" w:rsidP="005272D5">
            <w:pPr>
              <w:spacing w:before="0" w:after="0"/>
              <w:rPr>
                <w:rFonts w:cs="Arial"/>
                <w:lang w:val="en-US"/>
              </w:rPr>
            </w:pPr>
            <w:r w:rsidRPr="005272D5">
              <w:rPr>
                <w:rFonts w:cs="Arial"/>
                <w:lang w:val="en-US"/>
              </w:rPr>
              <w:t>Rate relating to the underlying security for which interest is paid.</w:t>
            </w:r>
          </w:p>
        </w:tc>
      </w:tr>
      <w:tr w:rsidR="005272D5" w:rsidRPr="005272D5" w14:paraId="23B9DAEC" w14:textId="77777777" w:rsidTr="008536BA">
        <w:trPr>
          <w:tblCellSpacing w:w="15" w:type="dxa"/>
        </w:trPr>
        <w:tc>
          <w:tcPr>
            <w:tcW w:w="641" w:type="pct"/>
            <w:shd w:val="clear" w:color="auto" w:fill="FFFFFF"/>
            <w:hideMark/>
          </w:tcPr>
          <w:p w14:paraId="2A82E3FE" w14:textId="0A9FB83F" w:rsidR="005272D5" w:rsidRPr="005272D5" w:rsidRDefault="005272D5" w:rsidP="005272D5">
            <w:pPr>
              <w:spacing w:before="0" w:after="0"/>
              <w:rPr>
                <w:rFonts w:cs="Arial"/>
                <w:lang w:val="en-US"/>
              </w:rPr>
            </w:pPr>
            <w:r w:rsidRPr="005272D5">
              <w:rPr>
                <w:rFonts w:cs="Arial"/>
                <w:lang w:val="en-US"/>
              </w:rPr>
              <w:t>LTCG</w:t>
            </w:r>
          </w:p>
        </w:tc>
        <w:tc>
          <w:tcPr>
            <w:tcW w:w="986" w:type="pct"/>
            <w:shd w:val="clear" w:color="auto" w:fill="FFFFFF"/>
            <w:hideMark/>
          </w:tcPr>
          <w:p w14:paraId="7A715545" w14:textId="6D428569" w:rsidR="005272D5" w:rsidRPr="005272D5" w:rsidRDefault="005272D5" w:rsidP="005272D5">
            <w:pPr>
              <w:spacing w:before="0" w:after="0"/>
              <w:rPr>
                <w:rFonts w:cs="Arial"/>
                <w:lang w:val="en-US"/>
              </w:rPr>
            </w:pPr>
            <w:r w:rsidRPr="005272D5">
              <w:rPr>
                <w:rFonts w:cs="Arial"/>
                <w:lang w:val="en-US"/>
              </w:rPr>
              <w:t>Long Term Capital Gain</w:t>
            </w:r>
          </w:p>
        </w:tc>
        <w:tc>
          <w:tcPr>
            <w:tcW w:w="3303" w:type="pct"/>
            <w:shd w:val="clear" w:color="auto" w:fill="FFFFFF"/>
            <w:hideMark/>
          </w:tcPr>
          <w:p w14:paraId="68E13BA3" w14:textId="3F74BC5C" w:rsidR="005272D5" w:rsidRPr="005272D5" w:rsidRDefault="005272D5" w:rsidP="005272D5">
            <w:pPr>
              <w:spacing w:before="0" w:after="0"/>
              <w:rPr>
                <w:rFonts w:cs="Arial"/>
                <w:lang w:val="en-US"/>
              </w:rPr>
            </w:pPr>
            <w:r w:rsidRPr="005272D5">
              <w:rPr>
                <w:rFonts w:cs="Arial"/>
                <w:lang w:val="en-US"/>
              </w:rPr>
              <w:t>Long term capital gain.</w:t>
            </w:r>
          </w:p>
        </w:tc>
      </w:tr>
      <w:tr w:rsidR="008536BA" w:rsidRPr="005272D5" w14:paraId="34B9D2DA" w14:textId="77777777" w:rsidTr="008536BA">
        <w:trPr>
          <w:tblCellSpacing w:w="15" w:type="dxa"/>
        </w:trPr>
        <w:tc>
          <w:tcPr>
            <w:tcW w:w="641" w:type="pct"/>
            <w:shd w:val="clear" w:color="auto" w:fill="BFBFBF" w:themeFill="background1" w:themeFillShade="BF"/>
          </w:tcPr>
          <w:p w14:paraId="518904D6" w14:textId="5360E9C9" w:rsidR="008536BA" w:rsidRPr="005272D5" w:rsidRDefault="008536BA" w:rsidP="008536BA">
            <w:pPr>
              <w:spacing w:before="0" w:after="0"/>
              <w:rPr>
                <w:rFonts w:cs="Arial"/>
                <w:lang w:val="en-US"/>
              </w:rPr>
            </w:pPr>
            <w:r w:rsidRPr="00D25E49">
              <w:rPr>
                <w:b/>
                <w:bCs/>
                <w:color w:val="0000FF"/>
                <w:lang w:val="en-US"/>
              </w:rPr>
              <w:lastRenderedPageBreak/>
              <w:t>PRPO</w:t>
            </w:r>
          </w:p>
        </w:tc>
        <w:tc>
          <w:tcPr>
            <w:tcW w:w="986" w:type="pct"/>
            <w:shd w:val="clear" w:color="auto" w:fill="BFBFBF" w:themeFill="background1" w:themeFillShade="BF"/>
          </w:tcPr>
          <w:p w14:paraId="108B6880" w14:textId="47F5AEF1" w:rsidR="008536BA" w:rsidRPr="005272D5" w:rsidRDefault="008536BA" w:rsidP="008536BA">
            <w:pPr>
              <w:spacing w:before="0" w:after="0"/>
              <w:rPr>
                <w:rFonts w:cs="Arial"/>
                <w:lang w:val="en-US"/>
              </w:rPr>
            </w:pPr>
            <w:r>
              <w:rPr>
                <w:b/>
                <w:bCs/>
                <w:color w:val="0000FF"/>
                <w:lang w:val="en-US"/>
              </w:rPr>
              <w:t>Premium Portion</w:t>
            </w:r>
          </w:p>
        </w:tc>
        <w:tc>
          <w:tcPr>
            <w:tcW w:w="3303" w:type="pct"/>
            <w:shd w:val="clear" w:color="auto" w:fill="BFBFBF" w:themeFill="background1" w:themeFillShade="BF"/>
          </w:tcPr>
          <w:p w14:paraId="4F34B969" w14:textId="3745351C" w:rsidR="008536BA" w:rsidRPr="005272D5" w:rsidRDefault="008536BA" w:rsidP="008536BA">
            <w:pPr>
              <w:spacing w:before="0" w:after="0"/>
              <w:rPr>
                <w:rFonts w:cs="Arial"/>
                <w:lang w:val="en-US"/>
              </w:rPr>
            </w:pPr>
            <w:r w:rsidRPr="00A45651">
              <w:rPr>
                <w:b/>
                <w:bCs/>
                <w:color w:val="0000FF"/>
              </w:rPr>
              <w:t>Rate relating to the underlying security for which a premium is distributed.</w:t>
            </w:r>
          </w:p>
        </w:tc>
      </w:tr>
      <w:tr w:rsidR="008536BA" w:rsidRPr="005272D5" w14:paraId="590F7BAC" w14:textId="77777777" w:rsidTr="008536BA">
        <w:trPr>
          <w:tblCellSpacing w:w="15" w:type="dxa"/>
        </w:trPr>
        <w:tc>
          <w:tcPr>
            <w:tcW w:w="641" w:type="pct"/>
            <w:shd w:val="clear" w:color="auto" w:fill="FFFFFF"/>
            <w:hideMark/>
          </w:tcPr>
          <w:p w14:paraId="2C104922" w14:textId="70875D82" w:rsidR="008536BA" w:rsidRPr="005272D5" w:rsidRDefault="008536BA" w:rsidP="008536BA">
            <w:pPr>
              <w:spacing w:before="0" w:after="0"/>
              <w:rPr>
                <w:rFonts w:cs="Arial"/>
                <w:lang w:val="en-US"/>
              </w:rPr>
            </w:pPr>
            <w:r w:rsidRPr="005272D5">
              <w:rPr>
                <w:rFonts w:cs="Arial"/>
                <w:lang w:val="en-US"/>
              </w:rPr>
              <w:t>REES</w:t>
            </w:r>
          </w:p>
        </w:tc>
        <w:tc>
          <w:tcPr>
            <w:tcW w:w="986" w:type="pct"/>
            <w:shd w:val="clear" w:color="auto" w:fill="FFFFFF"/>
            <w:hideMark/>
          </w:tcPr>
          <w:p w14:paraId="07D25613" w14:textId="73FB7654" w:rsidR="008536BA" w:rsidRPr="005272D5" w:rsidRDefault="008536BA" w:rsidP="008536BA">
            <w:pPr>
              <w:spacing w:before="0" w:after="0"/>
              <w:rPr>
                <w:rFonts w:cs="Arial"/>
                <w:lang w:val="en-US"/>
              </w:rPr>
            </w:pPr>
            <w:r w:rsidRPr="005272D5">
              <w:rPr>
                <w:rFonts w:cs="Arial"/>
                <w:lang w:val="en-US"/>
              </w:rPr>
              <w:t>Real Estate Property Income Portion</w:t>
            </w:r>
          </w:p>
        </w:tc>
        <w:tc>
          <w:tcPr>
            <w:tcW w:w="3303" w:type="pct"/>
            <w:shd w:val="clear" w:color="auto" w:fill="FFFFFF"/>
            <w:hideMark/>
          </w:tcPr>
          <w:p w14:paraId="2B3CDDA3" w14:textId="7FE22FE1" w:rsidR="008536BA" w:rsidRPr="005272D5" w:rsidRDefault="008536BA" w:rsidP="008536BA">
            <w:pPr>
              <w:spacing w:before="0" w:after="0"/>
              <w:rPr>
                <w:rFonts w:cs="Arial"/>
                <w:lang w:val="en-US"/>
              </w:rPr>
            </w:pPr>
            <w:r w:rsidRPr="005272D5">
              <w:rPr>
                <w:rFonts w:cs="Arial"/>
                <w:lang w:val="en-US"/>
              </w:rPr>
              <w:t>Rate of income distribution originated by real estate investment.</w:t>
            </w:r>
          </w:p>
        </w:tc>
      </w:tr>
      <w:tr w:rsidR="008536BA" w:rsidRPr="005272D5" w14:paraId="66D9B7C2" w14:textId="77777777" w:rsidTr="008536BA">
        <w:trPr>
          <w:tblCellSpacing w:w="15" w:type="dxa"/>
        </w:trPr>
        <w:tc>
          <w:tcPr>
            <w:tcW w:w="641" w:type="pct"/>
            <w:shd w:val="clear" w:color="auto" w:fill="FFFFFF"/>
            <w:hideMark/>
          </w:tcPr>
          <w:p w14:paraId="42085DEF" w14:textId="51E02A1C" w:rsidR="008536BA" w:rsidRPr="005272D5" w:rsidRDefault="008536BA" w:rsidP="008536BA">
            <w:pPr>
              <w:spacing w:before="0" w:after="0"/>
              <w:rPr>
                <w:rFonts w:cs="Arial"/>
                <w:lang w:val="en-US"/>
              </w:rPr>
            </w:pPr>
            <w:r w:rsidRPr="005272D5">
              <w:rPr>
                <w:rFonts w:cs="Arial"/>
                <w:lang w:val="en-US"/>
              </w:rPr>
              <w:t>SOIC</w:t>
            </w:r>
          </w:p>
        </w:tc>
        <w:tc>
          <w:tcPr>
            <w:tcW w:w="986" w:type="pct"/>
            <w:shd w:val="clear" w:color="auto" w:fill="FFFFFF"/>
            <w:hideMark/>
          </w:tcPr>
          <w:p w14:paraId="56087B9B" w14:textId="438569BE" w:rsidR="008536BA" w:rsidRPr="005272D5" w:rsidRDefault="008536BA" w:rsidP="008536BA">
            <w:pPr>
              <w:spacing w:before="0" w:after="0"/>
              <w:rPr>
                <w:rFonts w:cs="Arial"/>
                <w:lang w:val="en-US"/>
              </w:rPr>
            </w:pPr>
            <w:r w:rsidRPr="005272D5">
              <w:rPr>
                <w:rFonts w:cs="Arial"/>
                <w:lang w:val="en-US"/>
              </w:rPr>
              <w:t>Sundry/Other Income</w:t>
            </w:r>
          </w:p>
        </w:tc>
        <w:tc>
          <w:tcPr>
            <w:tcW w:w="3303" w:type="pct"/>
            <w:shd w:val="clear" w:color="auto" w:fill="FFFFFF"/>
            <w:hideMark/>
          </w:tcPr>
          <w:p w14:paraId="1E7AC4B9" w14:textId="7D1D6AA8" w:rsidR="008536BA" w:rsidRPr="005272D5" w:rsidRDefault="008536BA" w:rsidP="008536BA">
            <w:pPr>
              <w:spacing w:before="0" w:after="0"/>
              <w:rPr>
                <w:rFonts w:cs="Arial"/>
                <w:lang w:val="en-US"/>
              </w:rPr>
            </w:pPr>
            <w:r w:rsidRPr="005272D5">
              <w:rPr>
                <w:rFonts w:cs="Arial"/>
                <w:lang w:val="en-US"/>
              </w:rPr>
              <w:t>Rate relating to the underlying security for which other income is paid.</w:t>
            </w:r>
          </w:p>
        </w:tc>
      </w:tr>
      <w:tr w:rsidR="008536BA" w:rsidRPr="005272D5" w14:paraId="768A0437" w14:textId="77777777" w:rsidTr="008536BA">
        <w:trPr>
          <w:tblCellSpacing w:w="15" w:type="dxa"/>
        </w:trPr>
        <w:tc>
          <w:tcPr>
            <w:tcW w:w="641" w:type="pct"/>
            <w:shd w:val="clear" w:color="auto" w:fill="FFFFFF"/>
            <w:hideMark/>
          </w:tcPr>
          <w:p w14:paraId="496B836A" w14:textId="4D69F759" w:rsidR="008536BA" w:rsidRPr="005272D5" w:rsidRDefault="008536BA" w:rsidP="008536BA">
            <w:pPr>
              <w:spacing w:before="0" w:after="0"/>
              <w:rPr>
                <w:rFonts w:cs="Arial"/>
                <w:lang w:val="en-US"/>
              </w:rPr>
            </w:pPr>
            <w:r w:rsidRPr="005272D5">
              <w:rPr>
                <w:rFonts w:cs="Arial"/>
                <w:lang w:val="en-US"/>
              </w:rPr>
              <w:t>STCG</w:t>
            </w:r>
          </w:p>
        </w:tc>
        <w:tc>
          <w:tcPr>
            <w:tcW w:w="986" w:type="pct"/>
            <w:shd w:val="clear" w:color="auto" w:fill="FFFFFF"/>
            <w:hideMark/>
          </w:tcPr>
          <w:p w14:paraId="3C9D4F9A" w14:textId="65E4E9E9" w:rsidR="008536BA" w:rsidRPr="005272D5" w:rsidRDefault="008536BA" w:rsidP="008536BA">
            <w:pPr>
              <w:spacing w:before="0" w:after="0"/>
              <w:rPr>
                <w:rFonts w:cs="Arial"/>
                <w:lang w:val="en-US"/>
              </w:rPr>
            </w:pPr>
            <w:r w:rsidRPr="005272D5">
              <w:rPr>
                <w:rFonts w:cs="Arial"/>
                <w:lang w:val="en-US"/>
              </w:rPr>
              <w:t>Short Term Capital Gain</w:t>
            </w:r>
          </w:p>
        </w:tc>
        <w:tc>
          <w:tcPr>
            <w:tcW w:w="3303" w:type="pct"/>
            <w:shd w:val="clear" w:color="auto" w:fill="FFFFFF"/>
            <w:hideMark/>
          </w:tcPr>
          <w:p w14:paraId="7A039578" w14:textId="6386B2A8" w:rsidR="008536BA" w:rsidRPr="005272D5" w:rsidRDefault="008536BA" w:rsidP="008536BA">
            <w:pPr>
              <w:spacing w:before="0" w:after="0"/>
              <w:rPr>
                <w:rFonts w:cs="Arial"/>
                <w:lang w:val="en-US"/>
              </w:rPr>
            </w:pPr>
            <w:r w:rsidRPr="005272D5">
              <w:rPr>
                <w:rFonts w:cs="Arial"/>
                <w:lang w:val="en-US"/>
              </w:rPr>
              <w:t>Short term capital gain.</w:t>
            </w:r>
          </w:p>
        </w:tc>
      </w:tr>
      <w:tr w:rsidR="008536BA" w:rsidRPr="005272D5" w14:paraId="0BAAAE50" w14:textId="77777777" w:rsidTr="008536BA">
        <w:trPr>
          <w:tblCellSpacing w:w="15" w:type="dxa"/>
        </w:trPr>
        <w:tc>
          <w:tcPr>
            <w:tcW w:w="641" w:type="pct"/>
            <w:shd w:val="clear" w:color="auto" w:fill="FFFFFF"/>
            <w:hideMark/>
          </w:tcPr>
          <w:p w14:paraId="27D0BA47" w14:textId="5F56CF4E" w:rsidR="008536BA" w:rsidRPr="005272D5" w:rsidRDefault="008536BA" w:rsidP="008536BA">
            <w:pPr>
              <w:spacing w:before="0" w:after="0"/>
              <w:rPr>
                <w:rFonts w:cs="Arial"/>
                <w:lang w:val="en-US"/>
              </w:rPr>
            </w:pPr>
            <w:r w:rsidRPr="005272D5">
              <w:rPr>
                <w:rFonts w:cs="Arial"/>
                <w:lang w:val="en-US"/>
              </w:rPr>
              <w:t>TXBL</w:t>
            </w:r>
          </w:p>
        </w:tc>
        <w:tc>
          <w:tcPr>
            <w:tcW w:w="986" w:type="pct"/>
            <w:shd w:val="clear" w:color="auto" w:fill="FFFFFF"/>
            <w:hideMark/>
          </w:tcPr>
          <w:p w14:paraId="0D86F8DB" w14:textId="3112988A" w:rsidR="008536BA" w:rsidRPr="005272D5" w:rsidRDefault="008536BA" w:rsidP="008536BA">
            <w:pPr>
              <w:spacing w:before="0" w:after="0"/>
              <w:rPr>
                <w:rFonts w:cs="Arial"/>
                <w:lang w:val="en-US"/>
              </w:rPr>
            </w:pPr>
            <w:r w:rsidRPr="005272D5">
              <w:rPr>
                <w:rFonts w:cs="Arial"/>
                <w:lang w:val="en-US"/>
              </w:rPr>
              <w:t>Taxable Portion</w:t>
            </w:r>
          </w:p>
        </w:tc>
        <w:tc>
          <w:tcPr>
            <w:tcW w:w="3303" w:type="pct"/>
            <w:shd w:val="clear" w:color="auto" w:fill="FFFFFF"/>
            <w:hideMark/>
          </w:tcPr>
          <w:p w14:paraId="0E05B2D8" w14:textId="35491396" w:rsidR="008536BA" w:rsidRPr="005272D5" w:rsidRDefault="008536BA" w:rsidP="008536BA">
            <w:pPr>
              <w:spacing w:before="0" w:after="0"/>
              <w:rPr>
                <w:rFonts w:cs="Arial"/>
                <w:lang w:val="en-US"/>
              </w:rPr>
            </w:pPr>
            <w:r w:rsidRPr="005272D5">
              <w:rPr>
                <w:rFonts w:cs="Arial"/>
                <w:lang w:val="en-US"/>
              </w:rPr>
              <w:t>Rate relating to the underlying security for which tax is charged.</w:t>
            </w:r>
          </w:p>
        </w:tc>
      </w:tr>
      <w:tr w:rsidR="008536BA" w:rsidRPr="005272D5" w14:paraId="493D001C" w14:textId="77777777" w:rsidTr="008536BA">
        <w:trPr>
          <w:tblCellSpacing w:w="15" w:type="dxa"/>
        </w:trPr>
        <w:tc>
          <w:tcPr>
            <w:tcW w:w="641" w:type="pct"/>
            <w:shd w:val="clear" w:color="auto" w:fill="FFFFFF"/>
            <w:hideMark/>
          </w:tcPr>
          <w:p w14:paraId="2DEDDC20" w14:textId="120ED2DE" w:rsidR="008536BA" w:rsidRPr="005272D5" w:rsidRDefault="008536BA" w:rsidP="008536BA">
            <w:pPr>
              <w:spacing w:before="0" w:after="0"/>
              <w:rPr>
                <w:rFonts w:cs="Arial"/>
                <w:lang w:val="en-US"/>
              </w:rPr>
            </w:pPr>
            <w:r w:rsidRPr="005272D5">
              <w:rPr>
                <w:rFonts w:cs="Arial"/>
                <w:lang w:val="en-US"/>
              </w:rPr>
              <w:t>TXDF</w:t>
            </w:r>
          </w:p>
        </w:tc>
        <w:tc>
          <w:tcPr>
            <w:tcW w:w="986" w:type="pct"/>
            <w:shd w:val="clear" w:color="auto" w:fill="FFFFFF"/>
            <w:hideMark/>
          </w:tcPr>
          <w:p w14:paraId="19227FC9" w14:textId="64795F94" w:rsidR="008536BA" w:rsidRPr="005272D5" w:rsidRDefault="008536BA" w:rsidP="008536BA">
            <w:pPr>
              <w:spacing w:before="0" w:after="0"/>
              <w:rPr>
                <w:rFonts w:cs="Arial"/>
                <w:lang w:val="en-US"/>
              </w:rPr>
            </w:pPr>
            <w:r w:rsidRPr="005272D5">
              <w:rPr>
                <w:rFonts w:cs="Arial"/>
                <w:lang w:val="en-US"/>
              </w:rPr>
              <w:t>Tax Deferred</w:t>
            </w:r>
          </w:p>
        </w:tc>
        <w:tc>
          <w:tcPr>
            <w:tcW w:w="3303" w:type="pct"/>
            <w:shd w:val="clear" w:color="auto" w:fill="FFFFFF"/>
            <w:hideMark/>
          </w:tcPr>
          <w:p w14:paraId="5B8CF26C" w14:textId="7383B1B8" w:rsidR="008536BA" w:rsidRPr="005272D5" w:rsidRDefault="008536BA" w:rsidP="008536BA">
            <w:pPr>
              <w:spacing w:before="0" w:after="0"/>
              <w:rPr>
                <w:rFonts w:cs="Arial"/>
                <w:lang w:val="en-US"/>
              </w:rPr>
            </w:pPr>
            <w:r w:rsidRPr="005272D5">
              <w:rPr>
                <w:rFonts w:cs="Arial"/>
                <w:lang w:val="en-US"/>
              </w:rPr>
              <w:t>Rate relating to the underlying security for which tax is deferred.</w:t>
            </w:r>
          </w:p>
        </w:tc>
      </w:tr>
      <w:tr w:rsidR="008536BA" w:rsidRPr="005272D5" w14:paraId="2615C86B" w14:textId="77777777" w:rsidTr="008536BA">
        <w:trPr>
          <w:tblCellSpacing w:w="15" w:type="dxa"/>
        </w:trPr>
        <w:tc>
          <w:tcPr>
            <w:tcW w:w="641" w:type="pct"/>
            <w:shd w:val="clear" w:color="auto" w:fill="FFFFFF"/>
            <w:hideMark/>
          </w:tcPr>
          <w:p w14:paraId="443A1B12" w14:textId="3E351169" w:rsidR="008536BA" w:rsidRPr="005272D5" w:rsidRDefault="008536BA" w:rsidP="008536BA">
            <w:pPr>
              <w:spacing w:before="0" w:after="0"/>
              <w:rPr>
                <w:rFonts w:cs="Arial"/>
                <w:lang w:val="en-US"/>
              </w:rPr>
            </w:pPr>
            <w:r w:rsidRPr="005272D5">
              <w:rPr>
                <w:rFonts w:cs="Arial"/>
                <w:lang w:val="en-US"/>
              </w:rPr>
              <w:t>TXFR</w:t>
            </w:r>
          </w:p>
        </w:tc>
        <w:tc>
          <w:tcPr>
            <w:tcW w:w="986" w:type="pct"/>
            <w:shd w:val="clear" w:color="auto" w:fill="FFFFFF"/>
            <w:hideMark/>
          </w:tcPr>
          <w:p w14:paraId="042D66C5" w14:textId="1776F57D" w:rsidR="008536BA" w:rsidRPr="005272D5" w:rsidRDefault="008536BA" w:rsidP="008536BA">
            <w:pPr>
              <w:spacing w:before="0" w:after="0"/>
              <w:rPr>
                <w:rFonts w:cs="Arial"/>
                <w:lang w:val="en-US"/>
              </w:rPr>
            </w:pPr>
            <w:r w:rsidRPr="005272D5">
              <w:rPr>
                <w:rFonts w:cs="Arial"/>
                <w:lang w:val="en-US"/>
              </w:rPr>
              <w:t>Tax Free</w:t>
            </w:r>
          </w:p>
        </w:tc>
        <w:tc>
          <w:tcPr>
            <w:tcW w:w="3303" w:type="pct"/>
            <w:shd w:val="clear" w:color="auto" w:fill="FFFFFF"/>
            <w:hideMark/>
          </w:tcPr>
          <w:p w14:paraId="5CCC5640" w14:textId="21AFC88D" w:rsidR="008536BA" w:rsidRPr="005272D5" w:rsidRDefault="008536BA" w:rsidP="008536BA">
            <w:pPr>
              <w:spacing w:before="0" w:after="0"/>
              <w:rPr>
                <w:rFonts w:cs="Arial"/>
                <w:lang w:val="en-US"/>
              </w:rPr>
            </w:pPr>
            <w:r w:rsidRPr="005272D5">
              <w:rPr>
                <w:rFonts w:cs="Arial"/>
                <w:lang w:val="en-US"/>
              </w:rPr>
              <w:t>Rate relating to the underlying security which is not taxable.</w:t>
            </w:r>
          </w:p>
        </w:tc>
      </w:tr>
      <w:tr w:rsidR="008536BA" w:rsidRPr="005272D5" w14:paraId="4836DC58" w14:textId="77777777" w:rsidTr="008536BA">
        <w:trPr>
          <w:tblCellSpacing w:w="15" w:type="dxa"/>
        </w:trPr>
        <w:tc>
          <w:tcPr>
            <w:tcW w:w="641" w:type="pct"/>
            <w:shd w:val="clear" w:color="auto" w:fill="FFFFFF"/>
            <w:hideMark/>
          </w:tcPr>
          <w:p w14:paraId="2CB66B51" w14:textId="0EE1B996" w:rsidR="008536BA" w:rsidRPr="005272D5" w:rsidRDefault="008536BA" w:rsidP="008536BA">
            <w:pPr>
              <w:spacing w:before="0" w:after="0"/>
              <w:rPr>
                <w:rFonts w:cs="Arial"/>
                <w:lang w:val="en-US"/>
              </w:rPr>
            </w:pPr>
            <w:r w:rsidRPr="005272D5">
              <w:rPr>
                <w:rFonts w:cs="Arial"/>
                <w:lang w:val="en-US"/>
              </w:rPr>
              <w:t>UNFR</w:t>
            </w:r>
          </w:p>
        </w:tc>
        <w:tc>
          <w:tcPr>
            <w:tcW w:w="986" w:type="pct"/>
            <w:shd w:val="clear" w:color="auto" w:fill="FFFFFF"/>
            <w:hideMark/>
          </w:tcPr>
          <w:p w14:paraId="6D3FCFF9" w14:textId="67091D75" w:rsidR="008536BA" w:rsidRPr="005272D5" w:rsidRDefault="008536BA" w:rsidP="008536BA">
            <w:pPr>
              <w:spacing w:before="0" w:after="0"/>
              <w:rPr>
                <w:rFonts w:cs="Arial"/>
                <w:lang w:val="en-US"/>
              </w:rPr>
            </w:pPr>
            <w:r w:rsidRPr="005272D5">
              <w:rPr>
                <w:rFonts w:cs="Arial"/>
                <w:lang w:val="en-US"/>
              </w:rPr>
              <w:t>Unfranked</w:t>
            </w:r>
          </w:p>
        </w:tc>
        <w:tc>
          <w:tcPr>
            <w:tcW w:w="3303" w:type="pct"/>
            <w:shd w:val="clear" w:color="auto" w:fill="FFFFFF"/>
            <w:hideMark/>
          </w:tcPr>
          <w:p w14:paraId="441A8396" w14:textId="33DD5A3D" w:rsidR="008536BA" w:rsidRPr="005272D5" w:rsidRDefault="008536BA" w:rsidP="008536BA">
            <w:pPr>
              <w:spacing w:before="0" w:after="0"/>
              <w:rPr>
                <w:rFonts w:cs="Arial"/>
                <w:lang w:val="en-US"/>
              </w:rPr>
            </w:pPr>
            <w:r w:rsidRPr="005272D5">
              <w:rPr>
                <w:rFonts w:cs="Arial"/>
                <w:lang w:val="en-US"/>
              </w:rPr>
              <w:t>Unfranked.</w:t>
            </w:r>
          </w:p>
        </w:tc>
      </w:tr>
    </w:tbl>
    <w:p w14:paraId="7772E076" w14:textId="77777777" w:rsidR="00D03023" w:rsidRDefault="00D03023" w:rsidP="005272D5">
      <w:pPr>
        <w:spacing w:before="0" w:after="0"/>
        <w:rPr>
          <w:rFonts w:cs="Arial"/>
          <w:lang w:val="en-US"/>
        </w:rPr>
      </w:pPr>
    </w:p>
    <w:p w14:paraId="3D679040" w14:textId="2FBCC233" w:rsidR="005272D5" w:rsidRPr="005272D5" w:rsidRDefault="005272D5" w:rsidP="005272D5">
      <w:pPr>
        <w:spacing w:before="0" w:after="0"/>
        <w:rPr>
          <w:rFonts w:cs="Arial"/>
          <w:lang w:val="en-US"/>
        </w:rPr>
      </w:pPr>
      <w:r w:rsidRPr="005272D5">
        <w:rPr>
          <w:rFonts w:cs="Arial"/>
          <w:lang w:val="en-US"/>
        </w:rPr>
        <w:t>CODES</w:t>
      </w:r>
    </w:p>
    <w:p w14:paraId="3ADB01A2" w14:textId="77777777" w:rsidR="00D03023" w:rsidRDefault="00D03023" w:rsidP="005272D5">
      <w:pPr>
        <w:spacing w:before="0" w:after="0"/>
        <w:rPr>
          <w:rFonts w:cs="Arial"/>
          <w:lang w:val="en-US"/>
        </w:rPr>
      </w:pPr>
    </w:p>
    <w:p w14:paraId="4915AB96" w14:textId="0D1A0914" w:rsidR="005272D5" w:rsidRPr="005272D5" w:rsidRDefault="005272D5" w:rsidP="005272D5">
      <w:pPr>
        <w:spacing w:before="0" w:after="0"/>
        <w:rPr>
          <w:rFonts w:cs="Arial"/>
          <w:lang w:val="en-US"/>
        </w:rPr>
      </w:pPr>
      <w:r w:rsidRPr="005272D5">
        <w:rPr>
          <w:rFonts w:cs="Arial"/>
          <w:lang w:val="en-US"/>
        </w:rPr>
        <w:t xml:space="preserve">In option J, if Qualifier is </w:t>
      </w:r>
      <w:r w:rsidRPr="00D03023">
        <w:rPr>
          <w:rFonts w:cs="Arial"/>
          <w:b/>
          <w:bCs/>
          <w:lang w:val="en-US"/>
        </w:rPr>
        <w:t>NETT</w:t>
      </w:r>
      <w:r w:rsidRPr="005272D5">
        <w:rPr>
          <w:rFonts w:cs="Arial"/>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73D5C092" w14:textId="77777777" w:rsidTr="008536BA">
        <w:trPr>
          <w:tblCellSpacing w:w="15" w:type="dxa"/>
        </w:trPr>
        <w:tc>
          <w:tcPr>
            <w:tcW w:w="641" w:type="pct"/>
            <w:shd w:val="clear" w:color="auto" w:fill="FFFFFF"/>
            <w:hideMark/>
          </w:tcPr>
          <w:p w14:paraId="5F646624" w14:textId="6439D19D" w:rsidR="005272D5" w:rsidRPr="005272D5" w:rsidRDefault="005272D5" w:rsidP="005272D5">
            <w:pPr>
              <w:spacing w:before="0" w:after="0"/>
              <w:rPr>
                <w:rFonts w:cs="Arial"/>
                <w:lang w:val="en-US"/>
              </w:rPr>
            </w:pPr>
            <w:r w:rsidRPr="005272D5">
              <w:rPr>
                <w:rFonts w:cs="Arial"/>
                <w:lang w:val="en-US"/>
              </w:rPr>
              <w:t>CAPO</w:t>
            </w:r>
          </w:p>
        </w:tc>
        <w:tc>
          <w:tcPr>
            <w:tcW w:w="986" w:type="pct"/>
            <w:shd w:val="clear" w:color="auto" w:fill="FFFFFF"/>
            <w:hideMark/>
          </w:tcPr>
          <w:p w14:paraId="29AF6C50" w14:textId="5EF0FA71" w:rsidR="005272D5" w:rsidRPr="005272D5" w:rsidRDefault="005272D5" w:rsidP="005272D5">
            <w:pPr>
              <w:spacing w:before="0" w:after="0"/>
              <w:rPr>
                <w:rFonts w:cs="Arial"/>
                <w:lang w:val="en-US"/>
              </w:rPr>
            </w:pPr>
            <w:r w:rsidRPr="005272D5">
              <w:rPr>
                <w:rFonts w:cs="Arial"/>
                <w:lang w:val="en-US"/>
              </w:rPr>
              <w:t>Capital Portion</w:t>
            </w:r>
          </w:p>
        </w:tc>
        <w:tc>
          <w:tcPr>
            <w:tcW w:w="3303" w:type="pct"/>
            <w:shd w:val="clear" w:color="auto" w:fill="FFFFFF"/>
            <w:hideMark/>
          </w:tcPr>
          <w:p w14:paraId="49DB0EDB" w14:textId="45589461" w:rsidR="005272D5" w:rsidRPr="005272D5" w:rsidRDefault="005272D5" w:rsidP="005272D5">
            <w:pPr>
              <w:spacing w:before="0" w:after="0"/>
              <w:rPr>
                <w:rFonts w:cs="Arial"/>
                <w:lang w:val="en-US"/>
              </w:rPr>
            </w:pPr>
            <w:r w:rsidRPr="005272D5">
              <w:rPr>
                <w:rFonts w:cs="Arial"/>
                <w:lang w:val="en-US"/>
              </w:rPr>
              <w:t>Rate relating to the underlying security for which capital is distributed.</w:t>
            </w:r>
          </w:p>
        </w:tc>
      </w:tr>
      <w:tr w:rsidR="005272D5" w:rsidRPr="005272D5" w14:paraId="47C465CE" w14:textId="77777777" w:rsidTr="008536BA">
        <w:trPr>
          <w:tblCellSpacing w:w="15" w:type="dxa"/>
        </w:trPr>
        <w:tc>
          <w:tcPr>
            <w:tcW w:w="641" w:type="pct"/>
            <w:shd w:val="clear" w:color="auto" w:fill="FFFFFF"/>
            <w:hideMark/>
          </w:tcPr>
          <w:p w14:paraId="6A499926" w14:textId="5A9C89CC" w:rsidR="005272D5" w:rsidRPr="005272D5" w:rsidRDefault="005272D5" w:rsidP="005272D5">
            <w:pPr>
              <w:spacing w:before="0" w:after="0"/>
              <w:rPr>
                <w:rFonts w:cs="Arial"/>
                <w:lang w:val="en-US"/>
              </w:rPr>
            </w:pPr>
            <w:r w:rsidRPr="005272D5">
              <w:rPr>
                <w:rFonts w:cs="Arial"/>
                <w:lang w:val="en-US"/>
              </w:rPr>
              <w:t>CDFI</w:t>
            </w:r>
          </w:p>
        </w:tc>
        <w:tc>
          <w:tcPr>
            <w:tcW w:w="986" w:type="pct"/>
            <w:shd w:val="clear" w:color="auto" w:fill="FFFFFF"/>
            <w:hideMark/>
          </w:tcPr>
          <w:p w14:paraId="2485273D" w14:textId="5C1AA9D5" w:rsidR="005272D5" w:rsidRPr="005272D5" w:rsidRDefault="005272D5" w:rsidP="005272D5">
            <w:pPr>
              <w:spacing w:before="0" w:after="0"/>
              <w:rPr>
                <w:rFonts w:cs="Arial"/>
                <w:lang w:val="en-US"/>
              </w:rPr>
            </w:pPr>
            <w:r w:rsidRPr="005272D5">
              <w:rPr>
                <w:rFonts w:cs="Arial"/>
                <w:lang w:val="en-US"/>
              </w:rPr>
              <w:t>Foreign Income</w:t>
            </w:r>
          </w:p>
        </w:tc>
        <w:tc>
          <w:tcPr>
            <w:tcW w:w="3303" w:type="pct"/>
            <w:shd w:val="clear" w:color="auto" w:fill="FFFFFF"/>
            <w:hideMark/>
          </w:tcPr>
          <w:p w14:paraId="233F203C" w14:textId="710CA508" w:rsidR="005272D5" w:rsidRPr="005272D5" w:rsidRDefault="005272D5" w:rsidP="005272D5">
            <w:pPr>
              <w:spacing w:before="0" w:after="0"/>
              <w:rPr>
                <w:rFonts w:cs="Arial"/>
                <w:lang w:val="en-US"/>
              </w:rPr>
            </w:pPr>
            <w:r w:rsidRPr="005272D5">
              <w:rPr>
                <w:rFonts w:cs="Arial"/>
                <w:lang w:val="en-US"/>
              </w:rPr>
              <w:t>Rate relating to a foreign income type such as conduit foreign income.</w:t>
            </w:r>
          </w:p>
        </w:tc>
      </w:tr>
      <w:tr w:rsidR="005272D5" w:rsidRPr="005272D5" w14:paraId="283455F4" w14:textId="77777777" w:rsidTr="008536BA">
        <w:trPr>
          <w:tblCellSpacing w:w="15" w:type="dxa"/>
        </w:trPr>
        <w:tc>
          <w:tcPr>
            <w:tcW w:w="641" w:type="pct"/>
            <w:shd w:val="clear" w:color="auto" w:fill="FFFFFF"/>
            <w:hideMark/>
          </w:tcPr>
          <w:p w14:paraId="548258AA" w14:textId="1A2C3F8A" w:rsidR="005272D5" w:rsidRPr="005272D5" w:rsidRDefault="005272D5" w:rsidP="005272D5">
            <w:pPr>
              <w:spacing w:before="0" w:after="0"/>
              <w:rPr>
                <w:rFonts w:cs="Arial"/>
                <w:lang w:val="en-US"/>
              </w:rPr>
            </w:pPr>
            <w:r w:rsidRPr="005272D5">
              <w:rPr>
                <w:rFonts w:cs="Arial"/>
                <w:lang w:val="en-US"/>
              </w:rPr>
              <w:t>FLFR</w:t>
            </w:r>
          </w:p>
        </w:tc>
        <w:tc>
          <w:tcPr>
            <w:tcW w:w="986" w:type="pct"/>
            <w:shd w:val="clear" w:color="auto" w:fill="FFFFFF"/>
            <w:hideMark/>
          </w:tcPr>
          <w:p w14:paraId="279060E1" w14:textId="58F016F9" w:rsidR="005272D5" w:rsidRPr="005272D5" w:rsidRDefault="005272D5" w:rsidP="005272D5">
            <w:pPr>
              <w:spacing w:before="0" w:after="0"/>
              <w:rPr>
                <w:rFonts w:cs="Arial"/>
                <w:lang w:val="en-US"/>
              </w:rPr>
            </w:pPr>
            <w:r w:rsidRPr="005272D5">
              <w:rPr>
                <w:rFonts w:cs="Arial"/>
                <w:lang w:val="en-US"/>
              </w:rPr>
              <w:t>Fully Franked</w:t>
            </w:r>
          </w:p>
        </w:tc>
        <w:tc>
          <w:tcPr>
            <w:tcW w:w="3303" w:type="pct"/>
            <w:shd w:val="clear" w:color="auto" w:fill="FFFFFF"/>
            <w:hideMark/>
          </w:tcPr>
          <w:p w14:paraId="68E15986" w14:textId="580F8561" w:rsidR="005272D5" w:rsidRPr="005272D5" w:rsidRDefault="005272D5" w:rsidP="005272D5">
            <w:pPr>
              <w:spacing w:before="0" w:after="0"/>
              <w:rPr>
                <w:rFonts w:cs="Arial"/>
                <w:lang w:val="en-US"/>
              </w:rPr>
            </w:pPr>
            <w:r w:rsidRPr="005272D5">
              <w:rPr>
                <w:rFonts w:cs="Arial"/>
                <w:lang w:val="en-US"/>
              </w:rPr>
              <w:t xml:space="preserve">Rate resulting from a fully </w:t>
            </w:r>
            <w:proofErr w:type="gramStart"/>
            <w:r w:rsidRPr="005272D5">
              <w:rPr>
                <w:rFonts w:cs="Arial"/>
                <w:lang w:val="en-US"/>
              </w:rPr>
              <w:t>franked</w:t>
            </w:r>
            <w:proofErr w:type="gramEnd"/>
            <w:r w:rsidRPr="005272D5">
              <w:rPr>
                <w:rFonts w:cs="Arial"/>
                <w:lang w:val="en-US"/>
              </w:rPr>
              <w:t xml:space="preserve"> dividend paid by a company; rate includes tax credit for companies that have made sufficient tax payments during fiscal period.</w:t>
            </w:r>
          </w:p>
        </w:tc>
      </w:tr>
      <w:tr w:rsidR="005272D5" w:rsidRPr="005272D5" w14:paraId="03DBC601" w14:textId="77777777" w:rsidTr="008536BA">
        <w:trPr>
          <w:tblCellSpacing w:w="15" w:type="dxa"/>
        </w:trPr>
        <w:tc>
          <w:tcPr>
            <w:tcW w:w="641" w:type="pct"/>
            <w:shd w:val="clear" w:color="auto" w:fill="FFFFFF"/>
            <w:hideMark/>
          </w:tcPr>
          <w:p w14:paraId="7AD2372C" w14:textId="32CD44FA" w:rsidR="005272D5" w:rsidRPr="005272D5" w:rsidRDefault="005272D5" w:rsidP="005272D5">
            <w:pPr>
              <w:spacing w:before="0" w:after="0"/>
              <w:rPr>
                <w:rFonts w:cs="Arial"/>
                <w:lang w:val="en-US"/>
              </w:rPr>
            </w:pPr>
            <w:r w:rsidRPr="005272D5">
              <w:rPr>
                <w:rFonts w:cs="Arial"/>
                <w:lang w:val="en-US"/>
              </w:rPr>
              <w:t>INCO</w:t>
            </w:r>
          </w:p>
        </w:tc>
        <w:tc>
          <w:tcPr>
            <w:tcW w:w="986" w:type="pct"/>
            <w:shd w:val="clear" w:color="auto" w:fill="FFFFFF"/>
            <w:hideMark/>
          </w:tcPr>
          <w:p w14:paraId="6D9B8266" w14:textId="64F1DBC8" w:rsidR="005272D5" w:rsidRPr="005272D5" w:rsidRDefault="005272D5" w:rsidP="005272D5">
            <w:pPr>
              <w:spacing w:before="0" w:after="0"/>
              <w:rPr>
                <w:rFonts w:cs="Arial"/>
                <w:lang w:val="en-US"/>
              </w:rPr>
            </w:pPr>
            <w:r w:rsidRPr="005272D5">
              <w:rPr>
                <w:rFonts w:cs="Arial"/>
                <w:lang w:val="en-US"/>
              </w:rPr>
              <w:t>Income Portion</w:t>
            </w:r>
          </w:p>
        </w:tc>
        <w:tc>
          <w:tcPr>
            <w:tcW w:w="3303" w:type="pct"/>
            <w:shd w:val="clear" w:color="auto" w:fill="FFFFFF"/>
            <w:hideMark/>
          </w:tcPr>
          <w:p w14:paraId="01E68728" w14:textId="0F074E06" w:rsidR="005272D5" w:rsidRPr="005272D5" w:rsidRDefault="005272D5" w:rsidP="005272D5">
            <w:pPr>
              <w:spacing w:before="0" w:after="0"/>
              <w:rPr>
                <w:rFonts w:cs="Arial"/>
                <w:lang w:val="en-US"/>
              </w:rPr>
            </w:pPr>
            <w:r w:rsidRPr="005272D5">
              <w:rPr>
                <w:rFonts w:cs="Arial"/>
                <w:lang w:val="en-US"/>
              </w:rPr>
              <w:t>Rate relating to the underlying security for which income is distributed.</w:t>
            </w:r>
          </w:p>
        </w:tc>
      </w:tr>
      <w:tr w:rsidR="005272D5" w:rsidRPr="005272D5" w14:paraId="4D12EAC1" w14:textId="77777777" w:rsidTr="008536BA">
        <w:trPr>
          <w:tblCellSpacing w:w="15" w:type="dxa"/>
        </w:trPr>
        <w:tc>
          <w:tcPr>
            <w:tcW w:w="641" w:type="pct"/>
            <w:shd w:val="clear" w:color="auto" w:fill="FFFFFF"/>
            <w:hideMark/>
          </w:tcPr>
          <w:p w14:paraId="2147B7E2" w14:textId="6DE5AA11" w:rsidR="005272D5" w:rsidRPr="005272D5" w:rsidRDefault="005272D5" w:rsidP="005272D5">
            <w:pPr>
              <w:spacing w:before="0" w:after="0"/>
              <w:rPr>
                <w:rFonts w:cs="Arial"/>
                <w:lang w:val="en-US"/>
              </w:rPr>
            </w:pPr>
            <w:r w:rsidRPr="005272D5">
              <w:rPr>
                <w:rFonts w:cs="Arial"/>
                <w:lang w:val="en-US"/>
              </w:rPr>
              <w:t>INTR</w:t>
            </w:r>
          </w:p>
        </w:tc>
        <w:tc>
          <w:tcPr>
            <w:tcW w:w="986" w:type="pct"/>
            <w:shd w:val="clear" w:color="auto" w:fill="FFFFFF"/>
            <w:hideMark/>
          </w:tcPr>
          <w:p w14:paraId="57662751" w14:textId="73B8CD1F" w:rsidR="005272D5" w:rsidRPr="005272D5" w:rsidRDefault="005272D5" w:rsidP="005272D5">
            <w:pPr>
              <w:spacing w:before="0" w:after="0"/>
              <w:rPr>
                <w:rFonts w:cs="Arial"/>
                <w:lang w:val="en-US"/>
              </w:rPr>
            </w:pPr>
            <w:r w:rsidRPr="005272D5">
              <w:rPr>
                <w:rFonts w:cs="Arial"/>
                <w:lang w:val="en-US"/>
              </w:rPr>
              <w:t>Interest</w:t>
            </w:r>
          </w:p>
        </w:tc>
        <w:tc>
          <w:tcPr>
            <w:tcW w:w="3303" w:type="pct"/>
            <w:shd w:val="clear" w:color="auto" w:fill="FFFFFF"/>
            <w:hideMark/>
          </w:tcPr>
          <w:p w14:paraId="04FF314C" w14:textId="7124FF46" w:rsidR="005272D5" w:rsidRPr="005272D5" w:rsidRDefault="005272D5" w:rsidP="005272D5">
            <w:pPr>
              <w:spacing w:before="0" w:after="0"/>
              <w:rPr>
                <w:rFonts w:cs="Arial"/>
                <w:lang w:val="en-US"/>
              </w:rPr>
            </w:pPr>
            <w:r w:rsidRPr="005272D5">
              <w:rPr>
                <w:rFonts w:cs="Arial"/>
                <w:lang w:val="en-US"/>
              </w:rPr>
              <w:t>Rate relating to the underlying security for which interest is paid.</w:t>
            </w:r>
          </w:p>
        </w:tc>
      </w:tr>
      <w:tr w:rsidR="008536BA" w:rsidRPr="005272D5" w14:paraId="6DC259BA" w14:textId="77777777" w:rsidTr="008536BA">
        <w:trPr>
          <w:tblCellSpacing w:w="15" w:type="dxa"/>
        </w:trPr>
        <w:tc>
          <w:tcPr>
            <w:tcW w:w="641" w:type="pct"/>
            <w:shd w:val="clear" w:color="auto" w:fill="BFBFBF" w:themeFill="background1" w:themeFillShade="BF"/>
          </w:tcPr>
          <w:p w14:paraId="35DECEF3" w14:textId="3C02D2A9" w:rsidR="008536BA" w:rsidRPr="005272D5" w:rsidRDefault="008536BA" w:rsidP="008536BA">
            <w:pPr>
              <w:spacing w:before="0" w:after="0"/>
              <w:rPr>
                <w:rFonts w:cs="Arial"/>
                <w:lang w:val="en-US"/>
              </w:rPr>
            </w:pPr>
            <w:r w:rsidRPr="00D25E49">
              <w:rPr>
                <w:b/>
                <w:bCs/>
                <w:color w:val="0000FF"/>
                <w:lang w:val="en-US"/>
              </w:rPr>
              <w:t>PRPO</w:t>
            </w:r>
          </w:p>
        </w:tc>
        <w:tc>
          <w:tcPr>
            <w:tcW w:w="986" w:type="pct"/>
            <w:shd w:val="clear" w:color="auto" w:fill="BFBFBF" w:themeFill="background1" w:themeFillShade="BF"/>
          </w:tcPr>
          <w:p w14:paraId="3FB60609" w14:textId="535868D9" w:rsidR="008536BA" w:rsidRPr="005272D5" w:rsidRDefault="008536BA" w:rsidP="008536BA">
            <w:pPr>
              <w:spacing w:before="0" w:after="0"/>
              <w:rPr>
                <w:rFonts w:cs="Arial"/>
                <w:lang w:val="en-US"/>
              </w:rPr>
            </w:pPr>
            <w:r>
              <w:rPr>
                <w:b/>
                <w:bCs/>
                <w:color w:val="0000FF"/>
                <w:lang w:val="en-US"/>
              </w:rPr>
              <w:t>Premium Portion</w:t>
            </w:r>
          </w:p>
        </w:tc>
        <w:tc>
          <w:tcPr>
            <w:tcW w:w="3303" w:type="pct"/>
            <w:shd w:val="clear" w:color="auto" w:fill="BFBFBF" w:themeFill="background1" w:themeFillShade="BF"/>
          </w:tcPr>
          <w:p w14:paraId="4512653B" w14:textId="01BB234E" w:rsidR="008536BA" w:rsidRPr="005272D5" w:rsidRDefault="008536BA" w:rsidP="008536BA">
            <w:pPr>
              <w:spacing w:before="0" w:after="0"/>
              <w:rPr>
                <w:rFonts w:cs="Arial"/>
                <w:lang w:val="en-US"/>
              </w:rPr>
            </w:pPr>
            <w:r w:rsidRPr="00A45651">
              <w:rPr>
                <w:b/>
                <w:bCs/>
                <w:color w:val="0000FF"/>
              </w:rPr>
              <w:t>Rate relating to the underlying security for which a premium is distributed.</w:t>
            </w:r>
          </w:p>
        </w:tc>
      </w:tr>
      <w:tr w:rsidR="008536BA" w:rsidRPr="005272D5" w14:paraId="12303E81" w14:textId="77777777" w:rsidTr="008536BA">
        <w:trPr>
          <w:tblCellSpacing w:w="15" w:type="dxa"/>
        </w:trPr>
        <w:tc>
          <w:tcPr>
            <w:tcW w:w="641" w:type="pct"/>
            <w:shd w:val="clear" w:color="auto" w:fill="FFFFFF"/>
            <w:hideMark/>
          </w:tcPr>
          <w:p w14:paraId="69C4C627" w14:textId="350642EE" w:rsidR="008536BA" w:rsidRPr="005272D5" w:rsidRDefault="008536BA" w:rsidP="008536BA">
            <w:pPr>
              <w:spacing w:before="0" w:after="0"/>
              <w:rPr>
                <w:rFonts w:cs="Arial"/>
                <w:lang w:val="en-US"/>
              </w:rPr>
            </w:pPr>
            <w:r w:rsidRPr="005272D5">
              <w:rPr>
                <w:rFonts w:cs="Arial"/>
                <w:lang w:val="en-US"/>
              </w:rPr>
              <w:t>REES</w:t>
            </w:r>
          </w:p>
        </w:tc>
        <w:tc>
          <w:tcPr>
            <w:tcW w:w="986" w:type="pct"/>
            <w:shd w:val="clear" w:color="auto" w:fill="FFFFFF"/>
            <w:hideMark/>
          </w:tcPr>
          <w:p w14:paraId="3CF2B06B" w14:textId="3B2A3CA6" w:rsidR="008536BA" w:rsidRPr="005272D5" w:rsidRDefault="008536BA" w:rsidP="008536BA">
            <w:pPr>
              <w:spacing w:before="0" w:after="0"/>
              <w:rPr>
                <w:rFonts w:cs="Arial"/>
                <w:lang w:val="en-US"/>
              </w:rPr>
            </w:pPr>
            <w:r w:rsidRPr="005272D5">
              <w:rPr>
                <w:rFonts w:cs="Arial"/>
                <w:lang w:val="en-US"/>
              </w:rPr>
              <w:t>Real Estate Property Income Portion</w:t>
            </w:r>
          </w:p>
        </w:tc>
        <w:tc>
          <w:tcPr>
            <w:tcW w:w="3303" w:type="pct"/>
            <w:shd w:val="clear" w:color="auto" w:fill="FFFFFF"/>
            <w:hideMark/>
          </w:tcPr>
          <w:p w14:paraId="4566C213" w14:textId="576A6391" w:rsidR="008536BA" w:rsidRPr="005272D5" w:rsidRDefault="008536BA" w:rsidP="008536BA">
            <w:pPr>
              <w:spacing w:before="0" w:after="0"/>
              <w:rPr>
                <w:rFonts w:cs="Arial"/>
                <w:lang w:val="en-US"/>
              </w:rPr>
            </w:pPr>
            <w:r w:rsidRPr="005272D5">
              <w:rPr>
                <w:rFonts w:cs="Arial"/>
                <w:lang w:val="en-US"/>
              </w:rPr>
              <w:t>Rate of income distribution originated by real estate investment.</w:t>
            </w:r>
          </w:p>
        </w:tc>
      </w:tr>
      <w:tr w:rsidR="008536BA" w:rsidRPr="005272D5" w14:paraId="4550AA44" w14:textId="77777777" w:rsidTr="008536BA">
        <w:trPr>
          <w:tblCellSpacing w:w="15" w:type="dxa"/>
        </w:trPr>
        <w:tc>
          <w:tcPr>
            <w:tcW w:w="641" w:type="pct"/>
            <w:shd w:val="clear" w:color="auto" w:fill="FFFFFF"/>
            <w:hideMark/>
          </w:tcPr>
          <w:p w14:paraId="5FDA880B" w14:textId="254EF544" w:rsidR="008536BA" w:rsidRPr="005272D5" w:rsidRDefault="008536BA" w:rsidP="008536BA">
            <w:pPr>
              <w:spacing w:before="0" w:after="0"/>
              <w:rPr>
                <w:rFonts w:cs="Arial"/>
                <w:lang w:val="en-US"/>
              </w:rPr>
            </w:pPr>
            <w:r>
              <w:rPr>
                <w:rFonts w:cs="Arial"/>
                <w:lang w:val="en-US"/>
              </w:rPr>
              <w:t>…</w:t>
            </w:r>
          </w:p>
        </w:tc>
        <w:tc>
          <w:tcPr>
            <w:tcW w:w="986" w:type="pct"/>
            <w:shd w:val="clear" w:color="auto" w:fill="FFFFFF"/>
          </w:tcPr>
          <w:p w14:paraId="5DA1FC24" w14:textId="3CED3B6A" w:rsidR="008536BA" w:rsidRPr="005272D5" w:rsidRDefault="008536BA" w:rsidP="008536BA">
            <w:pPr>
              <w:spacing w:before="0" w:after="0"/>
              <w:rPr>
                <w:rFonts w:cs="Arial"/>
                <w:lang w:val="en-US"/>
              </w:rPr>
            </w:pPr>
          </w:p>
        </w:tc>
        <w:tc>
          <w:tcPr>
            <w:tcW w:w="3303" w:type="pct"/>
            <w:shd w:val="clear" w:color="auto" w:fill="FFFFFF"/>
          </w:tcPr>
          <w:p w14:paraId="2A52CB5E" w14:textId="6123FEA7" w:rsidR="008536BA" w:rsidRPr="005272D5" w:rsidRDefault="008536BA" w:rsidP="008536BA">
            <w:pPr>
              <w:spacing w:before="0" w:after="0"/>
              <w:rPr>
                <w:rFonts w:cs="Arial"/>
                <w:lang w:val="en-US"/>
              </w:rPr>
            </w:pPr>
          </w:p>
        </w:tc>
      </w:tr>
      <w:tr w:rsidR="008536BA" w:rsidRPr="005272D5" w14:paraId="65218462" w14:textId="77777777" w:rsidTr="008536BA">
        <w:trPr>
          <w:tblCellSpacing w:w="15" w:type="dxa"/>
        </w:trPr>
        <w:tc>
          <w:tcPr>
            <w:tcW w:w="641" w:type="pct"/>
            <w:shd w:val="clear" w:color="auto" w:fill="FFFFFF"/>
            <w:hideMark/>
          </w:tcPr>
          <w:p w14:paraId="5A94E26A" w14:textId="47AE2FFA" w:rsidR="008536BA" w:rsidRPr="005272D5" w:rsidRDefault="008536BA" w:rsidP="008536BA">
            <w:pPr>
              <w:spacing w:before="0" w:after="0"/>
              <w:rPr>
                <w:rFonts w:cs="Arial"/>
                <w:lang w:val="en-US"/>
              </w:rPr>
            </w:pPr>
            <w:r w:rsidRPr="005272D5">
              <w:rPr>
                <w:rFonts w:cs="Arial"/>
                <w:lang w:val="en-US"/>
              </w:rPr>
              <w:t>UNFR</w:t>
            </w:r>
          </w:p>
        </w:tc>
        <w:tc>
          <w:tcPr>
            <w:tcW w:w="986" w:type="pct"/>
            <w:shd w:val="clear" w:color="auto" w:fill="FFFFFF"/>
            <w:hideMark/>
          </w:tcPr>
          <w:p w14:paraId="1CBEE7BC" w14:textId="41B05BF3" w:rsidR="008536BA" w:rsidRPr="005272D5" w:rsidRDefault="008536BA" w:rsidP="008536BA">
            <w:pPr>
              <w:spacing w:before="0" w:after="0"/>
              <w:rPr>
                <w:rFonts w:cs="Arial"/>
                <w:lang w:val="en-US"/>
              </w:rPr>
            </w:pPr>
            <w:r w:rsidRPr="005272D5">
              <w:rPr>
                <w:rFonts w:cs="Arial"/>
                <w:lang w:val="en-US"/>
              </w:rPr>
              <w:t>Unfranked</w:t>
            </w:r>
          </w:p>
        </w:tc>
        <w:tc>
          <w:tcPr>
            <w:tcW w:w="3303" w:type="pct"/>
            <w:shd w:val="clear" w:color="auto" w:fill="FFFFFF"/>
            <w:hideMark/>
          </w:tcPr>
          <w:p w14:paraId="62CCC800" w14:textId="661150A0" w:rsidR="008536BA" w:rsidRPr="005272D5" w:rsidRDefault="008536BA" w:rsidP="008536BA">
            <w:pPr>
              <w:spacing w:before="0" w:after="0"/>
              <w:rPr>
                <w:rFonts w:cs="Arial"/>
                <w:lang w:val="en-US"/>
              </w:rPr>
            </w:pPr>
            <w:r w:rsidRPr="005272D5">
              <w:rPr>
                <w:rFonts w:cs="Arial"/>
                <w:lang w:val="en-US"/>
              </w:rPr>
              <w:t>Unfranked.</w:t>
            </w:r>
          </w:p>
        </w:tc>
      </w:tr>
    </w:tbl>
    <w:p w14:paraId="531FEE93" w14:textId="77777777" w:rsidR="00E71DAC" w:rsidRDefault="00E71DAC" w:rsidP="00B002D5">
      <w:pPr>
        <w:rPr>
          <w:b/>
        </w:rPr>
      </w:pPr>
    </w:p>
    <w:p w14:paraId="416590CD" w14:textId="2EB7F6A3" w:rsidR="00806C9C" w:rsidRDefault="00130047" w:rsidP="00B002D5">
      <w:pPr>
        <w:rPr>
          <w:b/>
        </w:rPr>
      </w:pPr>
      <w:r>
        <w:rPr>
          <w:b/>
        </w:rPr>
        <w:t>M</w:t>
      </w:r>
      <w:r w:rsidR="00B002D5">
        <w:rPr>
          <w:b/>
        </w:rPr>
        <w:t>. In MT566, in sequence D2, add new Rate Type Code “PRPO” to format option J in field :92a: Rate for qualifiers GRSS and NETT</w:t>
      </w:r>
      <w:r w:rsidR="008536BA">
        <w:rPr>
          <w:b/>
        </w:rPr>
        <w:t xml:space="preserve">, as described and illustrated above </w:t>
      </w:r>
      <w:r w:rsidR="00806C9C">
        <w:rPr>
          <w:b/>
        </w:rPr>
        <w:t>under L</w:t>
      </w:r>
      <w:r w:rsidR="00687307">
        <w:rPr>
          <w:b/>
        </w:rPr>
        <w:t xml:space="preserve"> for sequ</w:t>
      </w:r>
      <w:r w:rsidR="008A30BB">
        <w:rPr>
          <w:b/>
        </w:rPr>
        <w:t>ence D</w:t>
      </w:r>
      <w:r w:rsidR="00806C9C">
        <w:rPr>
          <w:b/>
        </w:rPr>
        <w:t>.</w:t>
      </w:r>
    </w:p>
    <w:p w14:paraId="03DC8536" w14:textId="77777777" w:rsidR="00806C9C" w:rsidRDefault="00806C9C">
      <w:pPr>
        <w:suppressAutoHyphens w:val="0"/>
        <w:spacing w:before="0" w:after="0"/>
        <w:rPr>
          <w:b/>
        </w:rPr>
      </w:pPr>
      <w:r>
        <w:rPr>
          <w:b/>
        </w:rPr>
        <w:br w:type="page"/>
      </w:r>
    </w:p>
    <w:p w14:paraId="40E66DBC" w14:textId="7694F57D" w:rsidR="00B002D5" w:rsidRDefault="00130047" w:rsidP="00B002D5">
      <w:pPr>
        <w:rPr>
          <w:b/>
        </w:rPr>
      </w:pPr>
      <w:r>
        <w:rPr>
          <w:b/>
        </w:rPr>
        <w:lastRenderedPageBreak/>
        <w:t>N</w:t>
      </w:r>
      <w:r w:rsidR="00B002D5">
        <w:rPr>
          <w:b/>
        </w:rPr>
        <w:t xml:space="preserve">. </w:t>
      </w:r>
      <w:r w:rsidR="00FF6587">
        <w:rPr>
          <w:b/>
        </w:rPr>
        <w:t>In MT566, in sequence D2, add new</w:t>
      </w:r>
      <w:r w:rsidR="00FB6144">
        <w:rPr>
          <w:b/>
        </w:rPr>
        <w:t xml:space="preserve"> optional and non-repetitive</w:t>
      </w:r>
      <w:r w:rsidR="00FF6587">
        <w:rPr>
          <w:b/>
        </w:rPr>
        <w:t xml:space="preserve"> qualifier “OIDI” to field 19B: Amount</w:t>
      </w:r>
      <w:r w:rsidR="00FB6144">
        <w:rPr>
          <w:b/>
        </w:rPr>
        <w:t>, as described and illustrated below:</w:t>
      </w:r>
    </w:p>
    <w:p w14:paraId="7E9960CB" w14:textId="77777777" w:rsidR="00FB6144" w:rsidRPr="00FB6144" w:rsidRDefault="00FB6144" w:rsidP="00FB6144">
      <w:pPr>
        <w:spacing w:before="0" w:after="0"/>
        <w:rPr>
          <w:rFonts w:cs="Arial"/>
          <w:lang w:val="en-US"/>
        </w:rPr>
      </w:pPr>
      <w:r w:rsidRPr="00FB6144">
        <w:rPr>
          <w:rFonts w:cs="Arial"/>
          <w:lang w:val="en-US"/>
        </w:rPr>
        <w:t>86. Field 19B: Amount</w:t>
      </w:r>
    </w:p>
    <w:p w14:paraId="42179995" w14:textId="77777777" w:rsidR="00FB6144" w:rsidRDefault="00FB6144" w:rsidP="00FB6144">
      <w:pPr>
        <w:spacing w:before="0" w:after="0"/>
        <w:rPr>
          <w:rFonts w:cs="Arial"/>
          <w:lang w:val="en-US"/>
        </w:rPr>
      </w:pPr>
    </w:p>
    <w:p w14:paraId="5D234B6C" w14:textId="56F9A40E" w:rsidR="00FB6144" w:rsidRPr="00FB6144" w:rsidRDefault="00FB6144" w:rsidP="00FB6144">
      <w:pPr>
        <w:spacing w:before="0" w:after="0"/>
        <w:rPr>
          <w:rFonts w:cs="Arial"/>
          <w:lang w:val="en-US"/>
        </w:rPr>
      </w:pPr>
      <w:r w:rsidRPr="00FB6144">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FB6144" w:rsidRPr="00FB6144" w14:paraId="6F2E3193" w14:textId="77777777">
        <w:trPr>
          <w:tblCellSpacing w:w="15" w:type="dxa"/>
        </w:trPr>
        <w:tc>
          <w:tcPr>
            <w:tcW w:w="1000" w:type="pct"/>
            <w:shd w:val="clear" w:color="auto" w:fill="FFFFFF"/>
            <w:hideMark/>
          </w:tcPr>
          <w:p w14:paraId="2E115BDB" w14:textId="521CF5A0" w:rsidR="00FB6144" w:rsidRPr="00FB6144" w:rsidRDefault="00FB6144" w:rsidP="00FB6144">
            <w:pPr>
              <w:spacing w:before="0" w:after="0"/>
              <w:rPr>
                <w:rFonts w:cs="Arial"/>
                <w:lang w:val="en-US"/>
              </w:rPr>
            </w:pPr>
            <w:r w:rsidRPr="00FB6144">
              <w:rPr>
                <w:rFonts w:cs="Arial"/>
                <w:lang w:val="en-US"/>
              </w:rPr>
              <w:t>Option B</w:t>
            </w:r>
          </w:p>
        </w:tc>
        <w:tc>
          <w:tcPr>
            <w:tcW w:w="1500" w:type="pct"/>
            <w:shd w:val="clear" w:color="auto" w:fill="FFFFFF"/>
            <w:hideMark/>
          </w:tcPr>
          <w:p w14:paraId="6AFDB06E" w14:textId="37E2B5CB" w:rsidR="00FB6144" w:rsidRPr="00FB6144" w:rsidRDefault="00FB6144" w:rsidP="00FB6144">
            <w:pPr>
              <w:spacing w:before="0" w:after="0"/>
              <w:rPr>
                <w:rFonts w:cs="Arial"/>
                <w:lang w:val="en-US"/>
              </w:rPr>
            </w:pPr>
            <w:r w:rsidRPr="00FB6144">
              <w:rPr>
                <w:rFonts w:cs="Arial"/>
                <w:lang w:val="en-US"/>
              </w:rPr>
              <w:t>:</w:t>
            </w:r>
            <w:proofErr w:type="gramStart"/>
            <w:r w:rsidRPr="00FB6144">
              <w:rPr>
                <w:rFonts w:cs="Arial"/>
                <w:lang w:val="en-US"/>
              </w:rPr>
              <w:t>4!c</w:t>
            </w:r>
            <w:proofErr w:type="gramEnd"/>
            <w:r w:rsidRPr="00FB6144">
              <w:rPr>
                <w:rFonts w:cs="Arial"/>
                <w:lang w:val="en-US"/>
              </w:rPr>
              <w:t>//</w:t>
            </w:r>
            <w:proofErr w:type="gramStart"/>
            <w:r w:rsidRPr="00FB6144">
              <w:rPr>
                <w:rFonts w:cs="Arial"/>
                <w:lang w:val="en-US"/>
              </w:rPr>
              <w:t>3!a</w:t>
            </w:r>
            <w:proofErr w:type="gramEnd"/>
            <w:r w:rsidRPr="00FB6144">
              <w:rPr>
                <w:rFonts w:cs="Arial"/>
                <w:lang w:val="en-US"/>
              </w:rPr>
              <w:t>15d</w:t>
            </w:r>
          </w:p>
        </w:tc>
        <w:tc>
          <w:tcPr>
            <w:tcW w:w="2500" w:type="pct"/>
            <w:shd w:val="clear" w:color="auto" w:fill="FFFFFF"/>
            <w:hideMark/>
          </w:tcPr>
          <w:p w14:paraId="21665DEE" w14:textId="58674BD0" w:rsidR="00FB6144" w:rsidRPr="00FB6144" w:rsidRDefault="00FB6144" w:rsidP="00FB6144">
            <w:pPr>
              <w:spacing w:before="0" w:after="0"/>
              <w:rPr>
                <w:rFonts w:cs="Arial"/>
                <w:lang w:val="en-US"/>
              </w:rPr>
            </w:pPr>
            <w:r w:rsidRPr="00FB6144">
              <w:rPr>
                <w:rFonts w:cs="Arial"/>
                <w:lang w:val="en-US"/>
              </w:rPr>
              <w:t>(Qualifier</w:t>
            </w:r>
            <w:proofErr w:type="gramStart"/>
            <w:r w:rsidRPr="00FB6144">
              <w:rPr>
                <w:rFonts w:cs="Arial"/>
                <w:lang w:val="en-US"/>
              </w:rPr>
              <w:t>)(</w:t>
            </w:r>
            <w:proofErr w:type="gramEnd"/>
            <w:r w:rsidRPr="00FB6144">
              <w:rPr>
                <w:rFonts w:cs="Arial"/>
                <w:lang w:val="en-US"/>
              </w:rPr>
              <w:t xml:space="preserve">Currency </w:t>
            </w:r>
            <w:proofErr w:type="gramStart"/>
            <w:r w:rsidRPr="00FB6144">
              <w:rPr>
                <w:rFonts w:cs="Arial"/>
                <w:lang w:val="en-US"/>
              </w:rPr>
              <w:t>Code)(</w:t>
            </w:r>
            <w:proofErr w:type="gramEnd"/>
            <w:r w:rsidRPr="00FB6144">
              <w:rPr>
                <w:rFonts w:cs="Arial"/>
                <w:lang w:val="en-US"/>
              </w:rPr>
              <w:t>Amount)</w:t>
            </w:r>
          </w:p>
        </w:tc>
      </w:tr>
    </w:tbl>
    <w:p w14:paraId="29625BE7" w14:textId="77777777" w:rsidR="00FB6144" w:rsidRDefault="00FB6144" w:rsidP="00FB6144">
      <w:pPr>
        <w:spacing w:before="0" w:after="0"/>
        <w:rPr>
          <w:rFonts w:cs="Arial"/>
          <w:lang w:val="en-US"/>
        </w:rPr>
      </w:pPr>
    </w:p>
    <w:p w14:paraId="5A30C47E" w14:textId="1E6BD1F5" w:rsidR="00FB6144" w:rsidRPr="00FB6144" w:rsidRDefault="00FB6144" w:rsidP="00FB6144">
      <w:pPr>
        <w:spacing w:before="0" w:after="0"/>
        <w:rPr>
          <w:rFonts w:cs="Arial"/>
          <w:lang w:val="en-US"/>
        </w:rPr>
      </w:pPr>
      <w:r w:rsidRPr="00FB6144">
        <w:rPr>
          <w:rFonts w:cs="Arial"/>
          <w:lang w:val="en-US"/>
        </w:rPr>
        <w:t>PRESENCE</w:t>
      </w:r>
    </w:p>
    <w:p w14:paraId="1BEF0BCA" w14:textId="77777777" w:rsidR="00FB6144" w:rsidRPr="00FB6144" w:rsidRDefault="00FB6144" w:rsidP="00FB6144">
      <w:pPr>
        <w:spacing w:before="0" w:after="0"/>
        <w:rPr>
          <w:rFonts w:cs="Arial"/>
          <w:lang w:val="en-US"/>
        </w:rPr>
      </w:pPr>
      <w:r w:rsidRPr="00FB6144">
        <w:rPr>
          <w:rFonts w:cs="Arial"/>
          <w:lang w:val="en-US"/>
        </w:rPr>
        <w:t>Mandatory in optional subsequence D2</w:t>
      </w:r>
    </w:p>
    <w:p w14:paraId="04A07300" w14:textId="77777777" w:rsidR="00FB6144" w:rsidRDefault="00FB6144" w:rsidP="00FB6144">
      <w:pPr>
        <w:spacing w:before="0" w:after="0"/>
        <w:rPr>
          <w:rFonts w:cs="Arial"/>
          <w:lang w:val="en-US"/>
        </w:rPr>
      </w:pPr>
    </w:p>
    <w:p w14:paraId="3CA3FB15" w14:textId="3D6C73BA" w:rsidR="00FB6144" w:rsidRPr="00FB6144" w:rsidRDefault="00FB6144" w:rsidP="00FB6144">
      <w:pPr>
        <w:spacing w:before="0" w:after="0"/>
        <w:rPr>
          <w:rFonts w:cs="Arial"/>
          <w:lang w:val="en-US"/>
        </w:rPr>
      </w:pPr>
      <w:r w:rsidRPr="00FB6144">
        <w:rPr>
          <w:rFonts w:cs="Arial"/>
          <w:lang w:val="en-US"/>
        </w:rPr>
        <w:t>QUALIFIER</w:t>
      </w:r>
    </w:p>
    <w:p w14:paraId="79E41F08" w14:textId="77777777" w:rsidR="00FB6144" w:rsidRPr="00FB6144" w:rsidRDefault="00FB6144" w:rsidP="00FB6144">
      <w:pPr>
        <w:spacing w:before="0" w:after="0"/>
        <w:rPr>
          <w:rFonts w:cs="Arial"/>
          <w:lang w:val="en-US"/>
        </w:rPr>
      </w:pPr>
      <w:r w:rsidRPr="00FB6144">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FB6144" w:rsidRPr="00FB6144" w14:paraId="32B8538B" w14:textId="77777777" w:rsidTr="00FB6144">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F875DE8" w14:textId="5FB8EC2C" w:rsidR="00FB6144" w:rsidRPr="00FB6144" w:rsidRDefault="00FB6144" w:rsidP="00FB6144">
            <w:pPr>
              <w:spacing w:before="0" w:after="0"/>
              <w:rPr>
                <w:rFonts w:cs="Arial"/>
                <w:lang w:val="en-US"/>
              </w:rPr>
            </w:pPr>
            <w:r w:rsidRPr="00FB6144">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472A6B9E" w14:textId="28551337" w:rsidR="00FB6144" w:rsidRPr="00FB6144" w:rsidRDefault="00FB6144" w:rsidP="00FB6144">
            <w:pPr>
              <w:spacing w:before="0" w:after="0"/>
              <w:rPr>
                <w:rFonts w:cs="Arial"/>
                <w:lang w:val="en-US"/>
              </w:rPr>
            </w:pPr>
            <w:r w:rsidRPr="00FB6144">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416F5A2D" w14:textId="76ABF4D1" w:rsidR="00FB6144" w:rsidRPr="00FB6144" w:rsidRDefault="00FB6144" w:rsidP="00FB6144">
            <w:pPr>
              <w:spacing w:before="0" w:after="0"/>
              <w:rPr>
                <w:rFonts w:cs="Arial"/>
                <w:lang w:val="en-US"/>
              </w:rPr>
            </w:pPr>
            <w:r w:rsidRPr="00FB6144">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67E338A7" w14:textId="4CC4AA37" w:rsidR="00FB6144" w:rsidRPr="00FB6144" w:rsidRDefault="00FB6144" w:rsidP="00FB6144">
            <w:pPr>
              <w:spacing w:before="0" w:after="0"/>
              <w:rPr>
                <w:rFonts w:cs="Arial"/>
                <w:lang w:val="en-US"/>
              </w:rPr>
            </w:pPr>
            <w:r w:rsidRPr="00FB6144">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3014360" w14:textId="50D5608B" w:rsidR="00FB6144" w:rsidRPr="00FB6144" w:rsidRDefault="00FB6144" w:rsidP="00FB6144">
            <w:pPr>
              <w:spacing w:before="0" w:after="0"/>
              <w:rPr>
                <w:rFonts w:cs="Arial"/>
                <w:lang w:val="en-US"/>
              </w:rPr>
            </w:pPr>
            <w:r w:rsidRPr="00FB6144">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2827226" w14:textId="5D0E89DB" w:rsidR="00FB6144" w:rsidRPr="00FB6144" w:rsidRDefault="00FB6144" w:rsidP="00FB6144">
            <w:pPr>
              <w:spacing w:before="0" w:after="0"/>
              <w:rPr>
                <w:rFonts w:cs="Arial"/>
                <w:lang w:val="en-US"/>
              </w:rPr>
            </w:pPr>
            <w:r w:rsidRPr="00FB6144">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5161DF17" w14:textId="7EBC694F" w:rsidR="00FB6144" w:rsidRPr="00FB6144" w:rsidRDefault="00FB6144" w:rsidP="00FB6144">
            <w:pPr>
              <w:spacing w:before="0" w:after="0"/>
              <w:rPr>
                <w:rFonts w:cs="Arial"/>
                <w:lang w:val="en-US"/>
              </w:rPr>
            </w:pPr>
            <w:r w:rsidRPr="00FB6144">
              <w:rPr>
                <w:rFonts w:cs="Arial"/>
                <w:lang w:val="en-US"/>
              </w:rPr>
              <w:t>Qualifier Description</w:t>
            </w:r>
          </w:p>
        </w:tc>
      </w:tr>
      <w:tr w:rsidR="00FB6144" w:rsidRPr="00FB6144" w14:paraId="7234D324"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469BB55" w14:textId="56053F18" w:rsidR="00FB6144" w:rsidRPr="00FB6144" w:rsidRDefault="00FB6144" w:rsidP="00FB6144">
            <w:pPr>
              <w:spacing w:before="0" w:after="0"/>
              <w:rPr>
                <w:rFonts w:cs="Arial"/>
                <w:lang w:val="en-US"/>
              </w:rPr>
            </w:pPr>
            <w:r w:rsidRPr="00FB6144">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744A2CA" w14:textId="5D0CA721" w:rsidR="00FB6144" w:rsidRPr="00FB6144" w:rsidRDefault="00FB6144" w:rsidP="00FB6144">
            <w:pPr>
              <w:spacing w:before="0" w:after="0"/>
              <w:rPr>
                <w:rFonts w:cs="Arial"/>
                <w:lang w:val="en-US"/>
              </w:rPr>
            </w:pPr>
            <w:r w:rsidRPr="00FB6144">
              <w:rPr>
                <w:rFonts w:cs="Arial"/>
                <w:lang w:val="en-US"/>
              </w:rPr>
              <w:t>M</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F260357" w14:textId="67DBB25F" w:rsidR="00FB6144" w:rsidRPr="00FB6144" w:rsidRDefault="00FB6144" w:rsidP="00FB6144">
            <w:pPr>
              <w:spacing w:before="0" w:after="0"/>
              <w:rPr>
                <w:rFonts w:cs="Arial"/>
                <w:lang w:val="en-US"/>
              </w:rPr>
            </w:pPr>
            <w:r w:rsidRPr="00FB6144">
              <w:rPr>
                <w:rFonts w:cs="Arial"/>
                <w:lang w:val="en-US"/>
              </w:rPr>
              <w:t>PSTA</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05ADFEB" w14:textId="098A770F"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94D26DF" w14:textId="0A842C7D"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FD8ED16" w14:textId="741FBCF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00C480D" w14:textId="37CD03FF" w:rsidR="00FB6144" w:rsidRPr="00FB6144" w:rsidRDefault="00FB6144" w:rsidP="00FB6144">
            <w:pPr>
              <w:spacing w:before="0" w:after="0"/>
              <w:rPr>
                <w:rFonts w:cs="Arial"/>
                <w:lang w:val="en-US"/>
              </w:rPr>
            </w:pPr>
            <w:r w:rsidRPr="00FB6144">
              <w:rPr>
                <w:rFonts w:cs="Arial"/>
                <w:lang w:val="en-US"/>
              </w:rPr>
              <w:t>Posting Amount</w:t>
            </w:r>
          </w:p>
        </w:tc>
      </w:tr>
      <w:tr w:rsidR="00FB6144" w:rsidRPr="00FB6144" w14:paraId="333A187C"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F9503AA" w14:textId="57D647F2" w:rsidR="00FB6144" w:rsidRPr="00FB6144" w:rsidRDefault="00FB6144" w:rsidP="00FB6144">
            <w:pPr>
              <w:spacing w:before="0" w:after="0"/>
              <w:rPr>
                <w:rFonts w:cs="Arial"/>
                <w:lang w:val="en-US"/>
              </w:rPr>
            </w:pPr>
            <w:r w:rsidRPr="00FB6144">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2BA747D" w14:textId="1B1D1558"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13B043" w14:textId="71D69C51" w:rsidR="00FB6144" w:rsidRPr="00FB6144" w:rsidRDefault="00FB6144" w:rsidP="00FB6144">
            <w:pPr>
              <w:spacing w:before="0" w:after="0"/>
              <w:rPr>
                <w:rFonts w:cs="Arial"/>
                <w:lang w:val="en-US"/>
              </w:rPr>
            </w:pPr>
            <w:r w:rsidRPr="00FB6144">
              <w:rPr>
                <w:rFonts w:cs="Arial"/>
                <w:lang w:val="en-US"/>
              </w:rPr>
              <w:t>RESU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C5DAD71" w14:textId="67D4ECB6"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0D39D3E" w14:textId="64D336F6" w:rsidR="00FB6144" w:rsidRPr="00FB6144" w:rsidRDefault="00FB6144" w:rsidP="00FB6144">
            <w:pPr>
              <w:spacing w:before="0" w:after="0"/>
              <w:rPr>
                <w:rFonts w:cs="Arial"/>
                <w:lang w:val="en-US"/>
              </w:rPr>
            </w:pPr>
            <w:r w:rsidRPr="00FB6144">
              <w:rPr>
                <w:rFonts w:cs="Arial"/>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1444186" w14:textId="56543476"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29257AB" w14:textId="0EFC1AC9" w:rsidR="00FB6144" w:rsidRPr="00FB6144" w:rsidRDefault="00FB6144" w:rsidP="00FB6144">
            <w:pPr>
              <w:spacing w:before="0" w:after="0"/>
              <w:rPr>
                <w:rFonts w:cs="Arial"/>
                <w:lang w:val="en-US"/>
              </w:rPr>
            </w:pPr>
            <w:r w:rsidRPr="00FB6144">
              <w:rPr>
                <w:rFonts w:cs="Arial"/>
                <w:lang w:val="en-US"/>
              </w:rPr>
              <w:t>Resulting Amount</w:t>
            </w:r>
          </w:p>
        </w:tc>
      </w:tr>
      <w:tr w:rsidR="00FB6144" w:rsidRPr="00FB6144" w14:paraId="2E1595A9"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6CA1876" w14:textId="357884C3" w:rsidR="00FB6144" w:rsidRPr="00FB6144" w:rsidRDefault="00FB6144" w:rsidP="00FB6144">
            <w:pPr>
              <w:spacing w:before="0" w:after="0"/>
              <w:rPr>
                <w:rFonts w:cs="Arial"/>
                <w:lang w:val="en-US"/>
              </w:rPr>
            </w:pPr>
            <w:r w:rsidRPr="00FB6144">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2194D09" w14:textId="19CDD144"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FAD0C1D" w14:textId="7E18DF12" w:rsidR="00FB6144" w:rsidRPr="00FB6144" w:rsidRDefault="00FB6144" w:rsidP="00FB6144">
            <w:pPr>
              <w:spacing w:before="0" w:after="0"/>
              <w:rPr>
                <w:rFonts w:cs="Arial"/>
                <w:lang w:val="en-US"/>
              </w:rPr>
            </w:pPr>
            <w:r w:rsidRPr="00FB6144">
              <w:rPr>
                <w:rFonts w:cs="Arial"/>
                <w:lang w:val="en-US"/>
              </w:rPr>
              <w:t>OCMT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CB69710" w14:textId="39AAC178"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CE3B8C" w14:textId="0028AA30"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9CF31B8" w14:textId="36EF454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CB31ABC" w14:textId="28DF6C46" w:rsidR="00FB6144" w:rsidRPr="00FB6144" w:rsidRDefault="00FB6144" w:rsidP="00FB6144">
            <w:pPr>
              <w:spacing w:before="0" w:after="0"/>
              <w:rPr>
                <w:rFonts w:cs="Arial"/>
                <w:lang w:val="en-US"/>
              </w:rPr>
            </w:pPr>
            <w:r w:rsidRPr="00FB6144">
              <w:rPr>
                <w:rFonts w:cs="Arial"/>
                <w:lang w:val="en-US"/>
              </w:rPr>
              <w:t>Original Currency and Ordered Amount</w:t>
            </w:r>
          </w:p>
        </w:tc>
      </w:tr>
      <w:tr w:rsidR="00FB6144" w:rsidRPr="00FB6144" w14:paraId="40639D98"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D1B3583" w14:textId="730BB7C8" w:rsidR="00FB6144" w:rsidRPr="00FB6144" w:rsidRDefault="00FB6144" w:rsidP="00FB6144">
            <w:pPr>
              <w:spacing w:before="0" w:after="0"/>
              <w:rPr>
                <w:rFonts w:cs="Arial"/>
                <w:lang w:val="en-US"/>
              </w:rPr>
            </w:pPr>
            <w:r w:rsidRPr="00FB6144">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7E09025" w14:textId="7960AE32"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D06C611" w14:textId="3EAB351F" w:rsidR="00FB6144" w:rsidRPr="00FB6144" w:rsidRDefault="00FB6144" w:rsidP="00FB6144">
            <w:pPr>
              <w:spacing w:before="0" w:after="0"/>
              <w:rPr>
                <w:rFonts w:cs="Arial"/>
                <w:lang w:val="en-US"/>
              </w:rPr>
            </w:pPr>
            <w:r w:rsidRPr="00FB6144">
              <w:rPr>
                <w:rFonts w:cs="Arial"/>
                <w:lang w:val="en-US"/>
              </w:rPr>
              <w:t>CAPG</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7E93FDB" w14:textId="0C083C8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A43B1EA" w14:textId="36602FE8"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0D3381" w14:textId="68C71CE2"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F7D9901" w14:textId="0E77E225" w:rsidR="00FB6144" w:rsidRPr="00FB6144" w:rsidRDefault="00FB6144" w:rsidP="00FB6144">
            <w:pPr>
              <w:spacing w:before="0" w:after="0"/>
              <w:rPr>
                <w:rFonts w:cs="Arial"/>
                <w:lang w:val="en-US"/>
              </w:rPr>
            </w:pPr>
            <w:r w:rsidRPr="00FB6144">
              <w:rPr>
                <w:rFonts w:cs="Arial"/>
                <w:lang w:val="en-US"/>
              </w:rPr>
              <w:t>Capital Gains Amount</w:t>
            </w:r>
          </w:p>
        </w:tc>
      </w:tr>
      <w:tr w:rsidR="00FB6144" w:rsidRPr="00FB6144" w14:paraId="17FB67A6"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8A1AF27" w14:textId="2387D84A" w:rsidR="00FB6144" w:rsidRPr="00FB6144" w:rsidRDefault="00FB6144" w:rsidP="00FB6144">
            <w:pPr>
              <w:spacing w:before="0" w:after="0"/>
              <w:rPr>
                <w:rFonts w:cs="Arial"/>
                <w:lang w:val="en-US"/>
              </w:rPr>
            </w:pPr>
            <w:r w:rsidRPr="00FB6144">
              <w:rPr>
                <w:rFonts w:cs="Arial"/>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DC94A53" w14:textId="5F962FDE"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E354638" w14:textId="51C7FE71" w:rsidR="00FB6144" w:rsidRPr="00FB6144" w:rsidRDefault="00FB6144" w:rsidP="00FB6144">
            <w:pPr>
              <w:spacing w:before="0" w:after="0"/>
              <w:rPr>
                <w:rFonts w:cs="Arial"/>
                <w:lang w:val="en-US"/>
              </w:rPr>
            </w:pPr>
            <w:r w:rsidRPr="00FB6144">
              <w:rPr>
                <w:rFonts w:cs="Arial"/>
                <w:lang w:val="en-US"/>
              </w:rPr>
              <w:t>INDM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CD393C1" w14:textId="4D4A0909"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BD842E7" w14:textId="6C604EDF"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8B986B" w14:textId="30793387"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0632E7E" w14:textId="4CF52362" w:rsidR="00FB6144" w:rsidRPr="00FB6144" w:rsidRDefault="00FB6144" w:rsidP="00FB6144">
            <w:pPr>
              <w:spacing w:before="0" w:after="0"/>
              <w:rPr>
                <w:rFonts w:cs="Arial"/>
                <w:lang w:val="en-US"/>
              </w:rPr>
            </w:pPr>
            <w:r w:rsidRPr="00FB6144">
              <w:rPr>
                <w:rFonts w:cs="Arial"/>
                <w:lang w:val="en-US"/>
              </w:rPr>
              <w:t>Indemnity Amount</w:t>
            </w:r>
          </w:p>
        </w:tc>
      </w:tr>
      <w:tr w:rsidR="00FB6144" w:rsidRPr="00FB6144" w14:paraId="055B4D0E"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C416E9" w14:textId="6386C019" w:rsidR="00FB6144" w:rsidRPr="00FB6144" w:rsidRDefault="00FB6144" w:rsidP="00FB6144">
            <w:pPr>
              <w:spacing w:before="0" w:after="0"/>
              <w:rPr>
                <w:rFonts w:cs="Arial"/>
                <w:lang w:val="en-US"/>
              </w:rPr>
            </w:pPr>
            <w:r w:rsidRPr="00FB6144">
              <w:rPr>
                <w:rFonts w:cs="Arial"/>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7AFA6AF" w14:textId="19699B21"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89A70B4" w14:textId="68F375AD" w:rsidR="00FB6144" w:rsidRPr="00FB6144" w:rsidRDefault="00FB6144" w:rsidP="00FB6144">
            <w:pPr>
              <w:spacing w:before="0" w:after="0"/>
              <w:rPr>
                <w:rFonts w:cs="Arial"/>
                <w:lang w:val="en-US"/>
              </w:rPr>
            </w:pPr>
            <w:r w:rsidRPr="00FB6144">
              <w:rPr>
                <w:rFonts w:cs="Arial"/>
                <w:lang w:val="en-US"/>
              </w:rPr>
              <w:t>CINL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7E256CD" w14:textId="463B1EA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28ACCC" w14:textId="063813F3"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079DC0A" w14:textId="4FCE6F3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DFB1B83" w14:textId="13DEBD9F" w:rsidR="00FB6144" w:rsidRPr="00FB6144" w:rsidRDefault="00FB6144" w:rsidP="00FB6144">
            <w:pPr>
              <w:spacing w:before="0" w:after="0"/>
              <w:rPr>
                <w:rFonts w:cs="Arial"/>
                <w:lang w:val="en-US"/>
              </w:rPr>
            </w:pPr>
            <w:r w:rsidRPr="00FB6144">
              <w:rPr>
                <w:rFonts w:cs="Arial"/>
                <w:lang w:val="en-US"/>
              </w:rPr>
              <w:t>Cash in Lieu of Shares</w:t>
            </w:r>
          </w:p>
        </w:tc>
      </w:tr>
      <w:tr w:rsidR="00FB6144" w:rsidRPr="00FB6144" w14:paraId="131DFB8C"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AA7D693" w14:textId="7A8DDD2C" w:rsidR="00FB6144" w:rsidRPr="00FB6144" w:rsidRDefault="00FB6144" w:rsidP="00FB6144">
            <w:pPr>
              <w:spacing w:before="0" w:after="0"/>
              <w:rPr>
                <w:rFonts w:cs="Arial"/>
                <w:lang w:val="en-US"/>
              </w:rPr>
            </w:pPr>
            <w:r w:rsidRPr="00FB6144">
              <w:rPr>
                <w:rFonts w:cs="Arial"/>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DF79A1" w14:textId="48ECAE9C"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F49E01F" w14:textId="6A0B0252" w:rsidR="00FB6144" w:rsidRPr="00FB6144" w:rsidRDefault="00FB6144" w:rsidP="00FB6144">
            <w:pPr>
              <w:spacing w:before="0" w:after="0"/>
              <w:rPr>
                <w:rFonts w:cs="Arial"/>
                <w:lang w:val="en-US"/>
              </w:rPr>
            </w:pPr>
            <w:r w:rsidRPr="00FB6144">
              <w:rPr>
                <w:rFonts w:cs="Arial"/>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027B570" w14:textId="40CC45BF"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E688206" w14:textId="1DE596F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A50EF3B" w14:textId="7546C92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DF6761D" w14:textId="4C0010FF" w:rsidR="00FB6144" w:rsidRPr="00FB6144" w:rsidRDefault="00FB6144" w:rsidP="00FB6144">
            <w:pPr>
              <w:spacing w:before="0" w:after="0"/>
              <w:rPr>
                <w:rFonts w:cs="Arial"/>
                <w:lang w:val="en-US"/>
              </w:rPr>
            </w:pPr>
            <w:r w:rsidRPr="00FB6144">
              <w:rPr>
                <w:rFonts w:cs="Arial"/>
                <w:lang w:val="en-US"/>
              </w:rPr>
              <w:t>Charges/Fees Amount</w:t>
            </w:r>
          </w:p>
        </w:tc>
      </w:tr>
      <w:tr w:rsidR="00FB6144" w:rsidRPr="00FB6144" w14:paraId="26E40BDA"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047E881" w14:textId="1EB8FDEB" w:rsidR="00FB6144" w:rsidRPr="00FB6144" w:rsidRDefault="00FB6144" w:rsidP="00FB6144">
            <w:pPr>
              <w:spacing w:before="0" w:after="0"/>
              <w:rPr>
                <w:rFonts w:cs="Arial"/>
                <w:lang w:val="en-US"/>
              </w:rPr>
            </w:pPr>
            <w:r w:rsidRPr="00FB6144">
              <w:rPr>
                <w:rFonts w:cs="Arial"/>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1AF4AA5" w14:textId="1207A668"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CCF751C" w14:textId="64F842B8" w:rsidR="00FB6144" w:rsidRPr="00FB6144" w:rsidRDefault="00FB6144" w:rsidP="00FB6144">
            <w:pPr>
              <w:spacing w:before="0" w:after="0"/>
              <w:rPr>
                <w:rFonts w:cs="Arial"/>
                <w:lang w:val="en-US"/>
              </w:rPr>
            </w:pPr>
            <w:r w:rsidRPr="00FB6144">
              <w:rPr>
                <w:rFonts w:cs="Arial"/>
                <w:lang w:val="en-US"/>
              </w:rPr>
              <w:t>FLFR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CC7AE0" w14:textId="4A31B8D8"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92DD10" w14:textId="3BCAFB63"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53761B1" w14:textId="3E54B22E"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8AB8397" w14:textId="2F901EE4" w:rsidR="00FB6144" w:rsidRPr="00FB6144" w:rsidRDefault="00FB6144" w:rsidP="00FB6144">
            <w:pPr>
              <w:spacing w:before="0" w:after="0"/>
              <w:rPr>
                <w:rFonts w:cs="Arial"/>
                <w:lang w:val="en-US"/>
              </w:rPr>
            </w:pPr>
            <w:r w:rsidRPr="00FB6144">
              <w:rPr>
                <w:rFonts w:cs="Arial"/>
                <w:lang w:val="en-US"/>
              </w:rPr>
              <w:t>Fully Franked Amount</w:t>
            </w:r>
          </w:p>
        </w:tc>
      </w:tr>
      <w:tr w:rsidR="00FB6144" w:rsidRPr="00FB6144" w14:paraId="1AFC1124"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5A7756D" w14:textId="4DEA1533" w:rsidR="00FB6144" w:rsidRPr="00FB6144" w:rsidRDefault="00FB6144" w:rsidP="00FB6144">
            <w:pPr>
              <w:spacing w:before="0" w:after="0"/>
              <w:rPr>
                <w:rFonts w:cs="Arial"/>
                <w:lang w:val="en-US"/>
              </w:rPr>
            </w:pPr>
            <w:r w:rsidRPr="00FB6144">
              <w:rPr>
                <w:rFonts w:cs="Arial"/>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4509829" w14:textId="7F08416F"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2EA3443" w14:textId="4D8A6DAF" w:rsidR="00FB6144" w:rsidRPr="00FB6144" w:rsidRDefault="00FB6144" w:rsidP="00FB6144">
            <w:pPr>
              <w:spacing w:before="0" w:after="0"/>
              <w:rPr>
                <w:rFonts w:cs="Arial"/>
                <w:lang w:val="en-US"/>
              </w:rPr>
            </w:pPr>
            <w:r w:rsidRPr="00FB6144">
              <w:rPr>
                <w:rFonts w:cs="Arial"/>
                <w:lang w:val="en-US"/>
              </w:rPr>
              <w:t>UNFR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E3C03C" w14:textId="6035A920"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552AC18" w14:textId="66C37212"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FA0D695" w14:textId="526ACFEA"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854DF01" w14:textId="789545BA" w:rsidR="00FB6144" w:rsidRPr="00FB6144" w:rsidRDefault="00FB6144" w:rsidP="00FB6144">
            <w:pPr>
              <w:spacing w:before="0" w:after="0"/>
              <w:rPr>
                <w:rFonts w:cs="Arial"/>
                <w:lang w:val="en-US"/>
              </w:rPr>
            </w:pPr>
            <w:r w:rsidRPr="00FB6144">
              <w:rPr>
                <w:rFonts w:cs="Arial"/>
                <w:lang w:val="en-US"/>
              </w:rPr>
              <w:t>Unfranked Amount</w:t>
            </w:r>
          </w:p>
        </w:tc>
      </w:tr>
      <w:tr w:rsidR="00FB6144" w:rsidRPr="00FB6144" w14:paraId="25CF9E87"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32A5B82" w14:textId="6D2A3597" w:rsidR="00FB6144" w:rsidRPr="00FB6144" w:rsidRDefault="00FB6144" w:rsidP="00FB6144">
            <w:pPr>
              <w:spacing w:before="0" w:after="0"/>
              <w:rPr>
                <w:rFonts w:cs="Arial"/>
                <w:lang w:val="en-US"/>
              </w:rPr>
            </w:pPr>
            <w:r w:rsidRPr="00FB6144">
              <w:rPr>
                <w:rFonts w:cs="Arial"/>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B05645E" w14:textId="28BE7E8E"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8E83155" w14:textId="43407510" w:rsidR="00FB6144" w:rsidRPr="00FB6144" w:rsidRDefault="00FB6144" w:rsidP="00FB6144">
            <w:pPr>
              <w:spacing w:before="0" w:after="0"/>
              <w:rPr>
                <w:rFonts w:cs="Arial"/>
                <w:lang w:val="en-US"/>
              </w:rPr>
            </w:pPr>
            <w:r w:rsidRPr="00FB6144">
              <w:rPr>
                <w:rFonts w:cs="Arial"/>
                <w:lang w:val="en-US"/>
              </w:rPr>
              <w:t>TXFR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EB952C9" w14:textId="5B18B71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6A9B8BE" w14:textId="31FE51A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821350E" w14:textId="7234157C"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CFD205E" w14:textId="334FC344" w:rsidR="00FB6144" w:rsidRPr="00FB6144" w:rsidRDefault="00FB6144" w:rsidP="00FB6144">
            <w:pPr>
              <w:spacing w:before="0" w:after="0"/>
              <w:rPr>
                <w:rFonts w:cs="Arial"/>
                <w:lang w:val="en-US"/>
              </w:rPr>
            </w:pPr>
            <w:r w:rsidRPr="00FB6144">
              <w:rPr>
                <w:rFonts w:cs="Arial"/>
                <w:lang w:val="en-US"/>
              </w:rPr>
              <w:t>Tax Free Amount</w:t>
            </w:r>
          </w:p>
        </w:tc>
      </w:tr>
      <w:tr w:rsidR="00FB6144" w:rsidRPr="00FB6144" w14:paraId="7F6CEF50"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901557F" w14:textId="0C3C85D4" w:rsidR="00FB6144" w:rsidRPr="00FB6144" w:rsidRDefault="00FB6144" w:rsidP="00FB6144">
            <w:pPr>
              <w:spacing w:before="0" w:after="0"/>
              <w:rPr>
                <w:rFonts w:cs="Arial"/>
                <w:lang w:val="en-US"/>
              </w:rPr>
            </w:pPr>
            <w:r>
              <w:rPr>
                <w:rFonts w:cs="Arial"/>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3339A24F" w14:textId="0E4952A6" w:rsidR="00FB6144" w:rsidRPr="00FB6144" w:rsidRDefault="00FB6144" w:rsidP="00FB6144">
            <w:pPr>
              <w:spacing w:before="0" w:after="0"/>
              <w:rPr>
                <w:rFonts w:cs="Arial"/>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45147AE1" w14:textId="3FF75374" w:rsidR="00FB6144" w:rsidRPr="00FB6144" w:rsidRDefault="00FB6144" w:rsidP="00FB6144">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3DBADCD6" w14:textId="6D5A6591" w:rsidR="00FB6144" w:rsidRPr="00FB6144" w:rsidRDefault="00FB6144" w:rsidP="00FB6144">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44B6C214" w14:textId="57A4EE64" w:rsidR="00FB6144" w:rsidRPr="00FB6144" w:rsidRDefault="00FB6144" w:rsidP="00FB6144">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324045EB" w14:textId="179C0628" w:rsidR="00FB6144" w:rsidRPr="00FB6144" w:rsidRDefault="00FB6144" w:rsidP="00FB6144">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66C71B3D" w14:textId="08E6C18D" w:rsidR="00FB6144" w:rsidRPr="00FB6144" w:rsidRDefault="00FB6144" w:rsidP="00FB6144">
            <w:pPr>
              <w:spacing w:before="0" w:after="0"/>
              <w:rPr>
                <w:rFonts w:cs="Arial"/>
                <w:lang w:val="en-US"/>
              </w:rPr>
            </w:pPr>
          </w:p>
        </w:tc>
      </w:tr>
      <w:tr w:rsidR="00FB6144" w:rsidRPr="00FB6144" w14:paraId="2DB16221"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6E02CAD" w14:textId="234D7A8E" w:rsidR="00FB6144" w:rsidRPr="00FB6144" w:rsidRDefault="00FB6144" w:rsidP="00FB6144">
            <w:pPr>
              <w:spacing w:before="0" w:after="0"/>
              <w:rPr>
                <w:rFonts w:cs="Arial"/>
                <w:lang w:val="en-US"/>
              </w:rPr>
            </w:pPr>
            <w:r w:rsidRPr="00FB6144">
              <w:rPr>
                <w:rFonts w:cs="Arial"/>
                <w:lang w:val="en-US"/>
              </w:rPr>
              <w:t>54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1EA205" w14:textId="4AB48B47"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3A63FE" w14:textId="39AF5728" w:rsidR="00FB6144" w:rsidRPr="00FB6144" w:rsidRDefault="00FB6144" w:rsidP="00FB6144">
            <w:pPr>
              <w:spacing w:before="0" w:after="0"/>
              <w:rPr>
                <w:rFonts w:cs="Arial"/>
                <w:lang w:val="en-US"/>
              </w:rPr>
            </w:pPr>
            <w:r w:rsidRPr="00FB6144">
              <w:rPr>
                <w:rFonts w:cs="Arial"/>
                <w:lang w:val="en-US"/>
              </w:rPr>
              <w:t>DEIT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E1B00BB" w14:textId="36D72359"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CF7F0B4" w14:textId="435FC1E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DA2372" w14:textId="3E3C338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18EC893" w14:textId="3E03B4D8" w:rsidR="00FB6144" w:rsidRPr="00FB6144" w:rsidRDefault="00FB6144" w:rsidP="00FB6144">
            <w:pPr>
              <w:spacing w:before="0" w:after="0"/>
              <w:rPr>
                <w:rFonts w:cs="Arial"/>
                <w:lang w:val="en-US"/>
              </w:rPr>
            </w:pPr>
            <w:r w:rsidRPr="00FB6144">
              <w:rPr>
                <w:rFonts w:cs="Arial"/>
                <w:lang w:val="en-US"/>
              </w:rPr>
              <w:t>Deemed Interest Amount</w:t>
            </w:r>
          </w:p>
        </w:tc>
      </w:tr>
      <w:tr w:rsidR="00FB6144" w:rsidRPr="00FB6144" w14:paraId="01A2B1D3"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90E64B5" w14:textId="2170AD74" w:rsidR="00FB6144" w:rsidRPr="00FB6144" w:rsidRDefault="00FB6144" w:rsidP="00FB6144">
            <w:pPr>
              <w:spacing w:before="0" w:after="0"/>
              <w:rPr>
                <w:rFonts w:cs="Arial"/>
                <w:lang w:val="en-US"/>
              </w:rPr>
            </w:pPr>
            <w:r w:rsidRPr="00FB6144">
              <w:rPr>
                <w:rFonts w:cs="Arial"/>
                <w:lang w:val="en-US"/>
              </w:rPr>
              <w:t>55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3A29A2" w14:textId="532B9A4F"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A5BCFF8" w14:textId="6C5C7EA0" w:rsidR="00FB6144" w:rsidRPr="00FB6144" w:rsidRDefault="00FB6144" w:rsidP="00FB6144">
            <w:pPr>
              <w:spacing w:before="0" w:after="0"/>
              <w:rPr>
                <w:rFonts w:cs="Arial"/>
                <w:lang w:val="en-US"/>
              </w:rPr>
            </w:pPr>
            <w:r w:rsidRPr="00FB6144">
              <w:rPr>
                <w:rFonts w:cs="Arial"/>
                <w:lang w:val="en-US"/>
              </w:rPr>
              <w:t>DERY</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F4625B2" w14:textId="26F7BD74"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1211E3D" w14:textId="60C358CA"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E91FEAD" w14:textId="7C0FE837"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1E3F7B4" w14:textId="50CE2E1E" w:rsidR="00FB6144" w:rsidRPr="00FB6144" w:rsidRDefault="00FB6144" w:rsidP="00FB6144">
            <w:pPr>
              <w:spacing w:before="0" w:after="0"/>
              <w:rPr>
                <w:rFonts w:cs="Arial"/>
                <w:lang w:val="en-US"/>
              </w:rPr>
            </w:pPr>
            <w:r w:rsidRPr="00FB6144">
              <w:rPr>
                <w:rFonts w:cs="Arial"/>
                <w:lang w:val="en-US"/>
              </w:rPr>
              <w:t>Deemed Royalties Amount</w:t>
            </w:r>
          </w:p>
        </w:tc>
      </w:tr>
      <w:tr w:rsidR="00FB6144" w:rsidRPr="00FB6144" w14:paraId="22CB8C6F"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8CA1AD" w14:textId="01600061" w:rsidR="00FB6144" w:rsidRPr="00FB6144" w:rsidRDefault="00FB6144" w:rsidP="00FB6144">
            <w:pPr>
              <w:spacing w:before="0" w:after="0"/>
              <w:rPr>
                <w:rFonts w:cs="Arial"/>
                <w:lang w:val="en-US"/>
              </w:rPr>
            </w:pPr>
            <w:r w:rsidRPr="00FB6144">
              <w:rPr>
                <w:rFonts w:cs="Arial"/>
                <w:lang w:val="en-US"/>
              </w:rPr>
              <w:t>56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3234245" w14:textId="0BB40604"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AB1F687" w14:textId="61F49CA7" w:rsidR="00FB6144" w:rsidRPr="00FB6144" w:rsidRDefault="00FB6144" w:rsidP="00FB6144">
            <w:pPr>
              <w:spacing w:before="0" w:after="0"/>
              <w:rPr>
                <w:rFonts w:cs="Arial"/>
                <w:lang w:val="en-US"/>
              </w:rPr>
            </w:pPr>
            <w:r w:rsidRPr="00FB6144">
              <w:rPr>
                <w:rFonts w:cs="Arial"/>
                <w:lang w:val="en-US"/>
              </w:rPr>
              <w:t>ADJS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84B925B" w14:textId="42A55CB5"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63A7A76" w14:textId="6B4EE1F2"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78CCB2" w14:textId="0947AB48"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1519B9C" w14:textId="74E49DC4" w:rsidR="00FB6144" w:rsidRPr="00FB6144" w:rsidRDefault="00FB6144" w:rsidP="00FB6144">
            <w:pPr>
              <w:spacing w:before="0" w:after="0"/>
              <w:rPr>
                <w:rFonts w:cs="Arial"/>
                <w:lang w:val="en-US"/>
              </w:rPr>
            </w:pPr>
            <w:r w:rsidRPr="00FB6144">
              <w:rPr>
                <w:rFonts w:cs="Arial"/>
                <w:lang w:val="en-US"/>
              </w:rPr>
              <w:t>Adjusted Subscription Amount</w:t>
            </w:r>
          </w:p>
        </w:tc>
      </w:tr>
      <w:tr w:rsidR="00FB6144" w:rsidRPr="00FB6144" w14:paraId="2C35C65D"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5D75337" w14:textId="03C47A17" w:rsidR="00FB6144" w:rsidRPr="00FB6144" w:rsidRDefault="00FB6144" w:rsidP="00FB6144">
            <w:pPr>
              <w:spacing w:before="0" w:after="0"/>
              <w:rPr>
                <w:rFonts w:cs="Arial"/>
                <w:lang w:val="en-US"/>
              </w:rPr>
            </w:pPr>
            <w:r w:rsidRPr="00FB6144">
              <w:rPr>
                <w:rFonts w:cs="Arial"/>
                <w:lang w:val="en-US"/>
              </w:rPr>
              <w:t>57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0A05D77" w14:textId="2F5A3896"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32E7B12" w14:textId="50E9144C" w:rsidR="00FB6144" w:rsidRPr="00FB6144" w:rsidRDefault="00FB6144" w:rsidP="00FB6144">
            <w:pPr>
              <w:spacing w:before="0" w:after="0"/>
              <w:rPr>
                <w:rFonts w:cs="Arial"/>
                <w:lang w:val="en-US"/>
              </w:rPr>
            </w:pPr>
            <w:r w:rsidRPr="00FB6144">
              <w:rPr>
                <w:rFonts w:cs="Arial"/>
                <w:lang w:val="en-US"/>
              </w:rPr>
              <w:t>REFU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934170A" w14:textId="68EA164C"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E64A8A3" w14:textId="46A4EF4C"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A64312" w14:textId="413277C6"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367B273" w14:textId="46E2CB5B" w:rsidR="00FB6144" w:rsidRPr="00FB6144" w:rsidRDefault="00FB6144" w:rsidP="00FB6144">
            <w:pPr>
              <w:spacing w:before="0" w:after="0"/>
              <w:rPr>
                <w:rFonts w:cs="Arial"/>
                <w:lang w:val="en-US"/>
              </w:rPr>
            </w:pPr>
            <w:r w:rsidRPr="00FB6144">
              <w:rPr>
                <w:rFonts w:cs="Arial"/>
                <w:lang w:val="en-US"/>
              </w:rPr>
              <w:t>Refunded Subscription Amount</w:t>
            </w:r>
          </w:p>
        </w:tc>
      </w:tr>
      <w:tr w:rsidR="00FB6144" w:rsidRPr="00FB6144" w14:paraId="661C6098"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607966F" w14:textId="2CFDE87D" w:rsidR="00FB6144" w:rsidRPr="00FB6144" w:rsidRDefault="00FB6144" w:rsidP="00FB6144">
            <w:pPr>
              <w:spacing w:before="0" w:after="0"/>
              <w:rPr>
                <w:rFonts w:cs="Arial"/>
                <w:lang w:val="en-US"/>
              </w:rPr>
            </w:pPr>
            <w:r w:rsidRPr="00FB6144">
              <w:rPr>
                <w:rFonts w:cs="Arial"/>
                <w:lang w:val="en-US"/>
              </w:rPr>
              <w:t>58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C22E017" w14:textId="50CAE17D"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0FB9BF0" w14:textId="725E02E7" w:rsidR="00FB6144" w:rsidRPr="00FB6144" w:rsidRDefault="00FB6144" w:rsidP="00FB6144">
            <w:pPr>
              <w:spacing w:before="0" w:after="0"/>
              <w:rPr>
                <w:rFonts w:cs="Arial"/>
                <w:lang w:val="en-US"/>
              </w:rPr>
            </w:pPr>
            <w:r w:rsidRPr="00FB6144">
              <w:rPr>
                <w:rFonts w:cs="Arial"/>
                <w:lang w:val="en-US"/>
              </w:rPr>
              <w:t>BUYU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F9A07E6" w14:textId="1E56581E"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32DE7DC" w14:textId="2C9EDF36"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324AC93" w14:textId="0087D51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0FD7273" w14:textId="05074213" w:rsidR="00FB6144" w:rsidRPr="00FB6144" w:rsidRDefault="00FB6144" w:rsidP="00FB6144">
            <w:pPr>
              <w:spacing w:before="0" w:after="0"/>
              <w:rPr>
                <w:rFonts w:cs="Arial"/>
                <w:lang w:val="en-US"/>
              </w:rPr>
            </w:pPr>
            <w:r w:rsidRPr="00FB6144">
              <w:rPr>
                <w:rFonts w:cs="Arial"/>
                <w:lang w:val="en-US"/>
              </w:rPr>
              <w:t>Buy Up Amount</w:t>
            </w:r>
          </w:p>
        </w:tc>
      </w:tr>
      <w:tr w:rsidR="00FB6144" w:rsidRPr="00FB6144" w14:paraId="41CEBE82"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3D43993" w14:textId="502E020E" w:rsidR="00FB6144" w:rsidRPr="00FB6144" w:rsidRDefault="00FB6144" w:rsidP="00FB6144">
            <w:pPr>
              <w:spacing w:before="0" w:after="0"/>
              <w:rPr>
                <w:rFonts w:cs="Arial"/>
                <w:b/>
                <w:bCs/>
                <w:color w:val="0000FF"/>
                <w:lang w:val="en-US"/>
              </w:rPr>
            </w:pPr>
            <w:r w:rsidRPr="00FB6144">
              <w:rPr>
                <w:rFonts w:cs="Arial"/>
                <w:b/>
                <w:bCs/>
                <w:color w:val="0000FF"/>
                <w:lang w:val="en-US"/>
              </w:rPr>
              <w:t>59</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FB183D0" w14:textId="1011C428" w:rsidR="00FB6144" w:rsidRPr="00FB6144" w:rsidRDefault="00FB6144" w:rsidP="00FB6144">
            <w:pPr>
              <w:spacing w:before="0" w:after="0"/>
              <w:rPr>
                <w:rFonts w:cs="Arial"/>
                <w:b/>
                <w:bCs/>
                <w:color w:val="0000FF"/>
                <w:lang w:val="en-US"/>
              </w:rPr>
            </w:pPr>
            <w:r w:rsidRPr="00FB6144">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81A7A02" w14:textId="202AA66E" w:rsidR="00FB6144" w:rsidRPr="00FB6144" w:rsidRDefault="00FB6144" w:rsidP="00FB6144">
            <w:pPr>
              <w:spacing w:before="0" w:after="0"/>
              <w:rPr>
                <w:rFonts w:cs="Arial"/>
                <w:b/>
                <w:bCs/>
                <w:color w:val="0000FF"/>
                <w:lang w:val="en-US"/>
              </w:rPr>
            </w:pPr>
            <w:r w:rsidRPr="00FB6144">
              <w:rPr>
                <w:rFonts w:cs="Arial"/>
                <w:b/>
                <w:bCs/>
                <w:color w:val="0000FF"/>
                <w:lang w:val="en-US"/>
              </w:rPr>
              <w:t>OID</w:t>
            </w:r>
            <w:r w:rsidR="00F108C9">
              <w:rPr>
                <w:rFonts w:cs="Arial"/>
                <w:b/>
                <w:bCs/>
                <w:color w:val="0000FF"/>
                <w:lang w:val="en-US"/>
              </w:rPr>
              <w:t>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AC78874" w14:textId="59C27EE4" w:rsidR="00FB6144" w:rsidRPr="00FB6144" w:rsidRDefault="00FB6144" w:rsidP="00FB6144">
            <w:pPr>
              <w:spacing w:before="0" w:after="0"/>
              <w:rPr>
                <w:rFonts w:cs="Arial"/>
                <w:b/>
                <w:bCs/>
                <w:color w:val="0000FF"/>
                <w:lang w:val="en-US"/>
              </w:rPr>
            </w:pPr>
            <w:r w:rsidRPr="00FB6144">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3CA8901" w14:textId="6C321E54" w:rsidR="00FB6144" w:rsidRPr="00FB6144" w:rsidRDefault="00FB6144" w:rsidP="00FB6144">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BF6D46A" w14:textId="584F2B45" w:rsidR="00FB6144" w:rsidRPr="00FB6144" w:rsidRDefault="00FB6144" w:rsidP="00FB6144">
            <w:pPr>
              <w:spacing w:before="0" w:after="0"/>
              <w:rPr>
                <w:rFonts w:cs="Arial"/>
                <w:b/>
                <w:bCs/>
                <w:color w:val="0000FF"/>
                <w:lang w:val="en-US"/>
              </w:rPr>
            </w:pPr>
            <w:r w:rsidRPr="00FB6144">
              <w:rPr>
                <w:rFonts w:cs="Arial"/>
                <w:b/>
                <w:bCs/>
                <w:color w:val="0000FF"/>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3FB34F" w14:textId="52FADC30" w:rsidR="00FB6144" w:rsidRPr="00FB6144" w:rsidRDefault="000C4E25" w:rsidP="00FB6144">
            <w:pPr>
              <w:spacing w:before="0" w:after="0"/>
              <w:rPr>
                <w:rFonts w:cs="Arial"/>
                <w:b/>
                <w:bCs/>
                <w:color w:val="0000FF"/>
                <w:lang w:val="en-US"/>
              </w:rPr>
            </w:pPr>
            <w:r w:rsidRPr="005A2A74">
              <w:rPr>
                <w:rFonts w:cs="Arial"/>
                <w:b/>
                <w:bCs/>
                <w:color w:val="0000FF"/>
                <w:lang w:val="en-US"/>
              </w:rPr>
              <w:t>Original Issue Discount (OID) Amount</w:t>
            </w:r>
          </w:p>
        </w:tc>
      </w:tr>
    </w:tbl>
    <w:p w14:paraId="6A0DF458" w14:textId="77777777" w:rsidR="000C4E25" w:rsidRDefault="000C4E25" w:rsidP="00FB6144">
      <w:pPr>
        <w:spacing w:before="0" w:after="0"/>
        <w:rPr>
          <w:rFonts w:cs="Arial"/>
          <w:lang w:val="en-US"/>
        </w:rPr>
      </w:pPr>
    </w:p>
    <w:p w14:paraId="69B2979C" w14:textId="7CDDF506" w:rsidR="00FB6144" w:rsidRPr="00FB6144" w:rsidRDefault="00FB6144" w:rsidP="00FB6144">
      <w:pPr>
        <w:spacing w:before="0" w:after="0"/>
        <w:rPr>
          <w:rFonts w:cs="Arial"/>
          <w:lang w:val="en-US"/>
        </w:rPr>
      </w:pPr>
      <w:r w:rsidRPr="00FB6144">
        <w:rPr>
          <w:rFonts w:cs="Arial"/>
          <w:lang w:val="en-US"/>
        </w:rPr>
        <w:t>DEFINITION</w:t>
      </w:r>
    </w:p>
    <w:p w14:paraId="036F2733" w14:textId="77777777" w:rsidR="00FB6144" w:rsidRPr="00FB6144" w:rsidRDefault="00FB6144" w:rsidP="00FB6144">
      <w:pPr>
        <w:spacing w:before="0" w:after="0"/>
        <w:rPr>
          <w:rFonts w:cs="Arial"/>
          <w:lang w:val="en-US"/>
        </w:rPr>
      </w:pPr>
      <w:r w:rsidRPr="00FB6144">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36"/>
        <w:gridCol w:w="1754"/>
        <w:gridCol w:w="5723"/>
      </w:tblGrid>
      <w:tr w:rsidR="00FB6144" w:rsidRPr="00FB6144" w14:paraId="75D31EBA" w14:textId="77777777" w:rsidTr="001A2D6E">
        <w:trPr>
          <w:tblCellSpacing w:w="15" w:type="dxa"/>
        </w:trPr>
        <w:tc>
          <w:tcPr>
            <w:tcW w:w="633" w:type="pct"/>
            <w:shd w:val="clear" w:color="auto" w:fill="FFFFFF"/>
            <w:hideMark/>
          </w:tcPr>
          <w:p w14:paraId="5A3F75BD" w14:textId="36DF1BE8" w:rsidR="00FB6144" w:rsidRPr="00FB6144" w:rsidRDefault="00FB6144" w:rsidP="00FB6144">
            <w:pPr>
              <w:spacing w:before="0" w:after="0"/>
              <w:rPr>
                <w:rFonts w:cs="Arial"/>
                <w:lang w:val="en-US"/>
              </w:rPr>
            </w:pPr>
            <w:r w:rsidRPr="00FB6144">
              <w:rPr>
                <w:rFonts w:cs="Arial"/>
                <w:lang w:val="en-US"/>
              </w:rPr>
              <w:t>ACRU</w:t>
            </w:r>
          </w:p>
        </w:tc>
        <w:tc>
          <w:tcPr>
            <w:tcW w:w="1001" w:type="pct"/>
            <w:shd w:val="clear" w:color="auto" w:fill="FFFFFF"/>
            <w:hideMark/>
          </w:tcPr>
          <w:p w14:paraId="4F94C5ED" w14:textId="3E57815C" w:rsidR="00FB6144" w:rsidRPr="00FB6144" w:rsidRDefault="00FB6144" w:rsidP="00FB6144">
            <w:pPr>
              <w:spacing w:before="0" w:after="0"/>
              <w:rPr>
                <w:rFonts w:cs="Arial"/>
                <w:lang w:val="en-US"/>
              </w:rPr>
            </w:pPr>
            <w:r w:rsidRPr="00FB6144">
              <w:rPr>
                <w:rFonts w:cs="Arial"/>
                <w:lang w:val="en-US"/>
              </w:rPr>
              <w:t>Accrued Interest Amount</w:t>
            </w:r>
          </w:p>
        </w:tc>
        <w:tc>
          <w:tcPr>
            <w:tcW w:w="3296" w:type="pct"/>
            <w:shd w:val="clear" w:color="auto" w:fill="FFFFFF"/>
            <w:hideMark/>
          </w:tcPr>
          <w:p w14:paraId="1979EF04" w14:textId="763FC169" w:rsidR="00FB6144" w:rsidRPr="00FB6144" w:rsidRDefault="00FB6144" w:rsidP="00FB6144">
            <w:pPr>
              <w:spacing w:before="0" w:after="0"/>
              <w:rPr>
                <w:rFonts w:cs="Arial"/>
                <w:lang w:val="en-US"/>
              </w:rPr>
            </w:pPr>
            <w:r w:rsidRPr="00FB6144">
              <w:rPr>
                <w:rFonts w:cs="Arial"/>
                <w:lang w:val="en-US"/>
              </w:rPr>
              <w:t>Amount of interest that has been accrued in between coupon payment periods.</w:t>
            </w:r>
          </w:p>
        </w:tc>
      </w:tr>
      <w:tr w:rsidR="00FB6144" w:rsidRPr="00FB6144" w14:paraId="7AC97FE0" w14:textId="77777777" w:rsidTr="001A2D6E">
        <w:trPr>
          <w:tblCellSpacing w:w="15" w:type="dxa"/>
        </w:trPr>
        <w:tc>
          <w:tcPr>
            <w:tcW w:w="633" w:type="pct"/>
            <w:shd w:val="clear" w:color="auto" w:fill="FFFFFF"/>
            <w:hideMark/>
          </w:tcPr>
          <w:p w14:paraId="3F4EC134" w14:textId="0FC152DA" w:rsidR="00FB6144" w:rsidRPr="00FB6144" w:rsidRDefault="00FB6144" w:rsidP="00FB6144">
            <w:pPr>
              <w:spacing w:before="0" w:after="0"/>
              <w:rPr>
                <w:rFonts w:cs="Arial"/>
                <w:lang w:val="en-US"/>
              </w:rPr>
            </w:pPr>
            <w:r w:rsidRPr="00FB6144">
              <w:rPr>
                <w:rFonts w:cs="Arial"/>
                <w:lang w:val="en-US"/>
              </w:rPr>
              <w:t>ADJS</w:t>
            </w:r>
          </w:p>
        </w:tc>
        <w:tc>
          <w:tcPr>
            <w:tcW w:w="1001" w:type="pct"/>
            <w:shd w:val="clear" w:color="auto" w:fill="FFFFFF"/>
            <w:hideMark/>
          </w:tcPr>
          <w:p w14:paraId="4B56B6A4" w14:textId="176697BC" w:rsidR="00FB6144" w:rsidRPr="00FB6144" w:rsidRDefault="00FB6144" w:rsidP="00FB6144">
            <w:pPr>
              <w:spacing w:before="0" w:after="0"/>
              <w:rPr>
                <w:rFonts w:cs="Arial"/>
                <w:lang w:val="en-US"/>
              </w:rPr>
            </w:pPr>
            <w:r w:rsidRPr="00FB6144">
              <w:rPr>
                <w:rFonts w:cs="Arial"/>
                <w:lang w:val="en-US"/>
              </w:rPr>
              <w:t>Adjusted Subscription Amount</w:t>
            </w:r>
          </w:p>
        </w:tc>
        <w:tc>
          <w:tcPr>
            <w:tcW w:w="3296" w:type="pct"/>
            <w:shd w:val="clear" w:color="auto" w:fill="FFFFFF"/>
            <w:hideMark/>
          </w:tcPr>
          <w:p w14:paraId="58A987BF" w14:textId="4EF04C81" w:rsidR="00FB6144" w:rsidRPr="00FB6144" w:rsidRDefault="00FB6144" w:rsidP="00FB6144">
            <w:pPr>
              <w:spacing w:before="0" w:after="0"/>
              <w:rPr>
                <w:rFonts w:cs="Arial"/>
                <w:lang w:val="en-US"/>
              </w:rPr>
            </w:pPr>
            <w:r w:rsidRPr="00FB6144">
              <w:rPr>
                <w:rFonts w:cs="Arial"/>
                <w:lang w:val="en-US"/>
              </w:rPr>
              <w:t>Amount of money debited or credited to adjust for the difference between the estimated and the final subscription rate for Rights Exercise events.</w:t>
            </w:r>
          </w:p>
        </w:tc>
      </w:tr>
      <w:tr w:rsidR="00FB6144" w:rsidRPr="00FB6144" w14:paraId="06DBCCA7" w14:textId="77777777" w:rsidTr="001A2D6E">
        <w:trPr>
          <w:tblCellSpacing w:w="15" w:type="dxa"/>
        </w:trPr>
        <w:tc>
          <w:tcPr>
            <w:tcW w:w="633" w:type="pct"/>
            <w:shd w:val="clear" w:color="auto" w:fill="FFFFFF"/>
            <w:hideMark/>
          </w:tcPr>
          <w:p w14:paraId="1F3BBE3F" w14:textId="6268BACB" w:rsidR="00FB6144" w:rsidRPr="00FB6144" w:rsidRDefault="00FB6144" w:rsidP="00FB6144">
            <w:pPr>
              <w:spacing w:before="0" w:after="0"/>
              <w:rPr>
                <w:rFonts w:cs="Arial"/>
                <w:lang w:val="en-US"/>
              </w:rPr>
            </w:pPr>
            <w:r w:rsidRPr="00FB6144">
              <w:rPr>
                <w:rFonts w:cs="Arial"/>
                <w:lang w:val="en-US"/>
              </w:rPr>
              <w:lastRenderedPageBreak/>
              <w:t>ARRE</w:t>
            </w:r>
          </w:p>
        </w:tc>
        <w:tc>
          <w:tcPr>
            <w:tcW w:w="1001" w:type="pct"/>
            <w:shd w:val="clear" w:color="auto" w:fill="FFFFFF"/>
            <w:hideMark/>
          </w:tcPr>
          <w:p w14:paraId="51FE32C1" w14:textId="62213344" w:rsidR="00FB6144" w:rsidRPr="00FB6144" w:rsidRDefault="00FB6144" w:rsidP="00FB6144">
            <w:pPr>
              <w:spacing w:before="0" w:after="0"/>
              <w:rPr>
                <w:rFonts w:cs="Arial"/>
                <w:lang w:val="en-US"/>
              </w:rPr>
            </w:pPr>
            <w:r w:rsidRPr="00FB6144">
              <w:rPr>
                <w:rFonts w:cs="Arial"/>
                <w:lang w:val="en-US"/>
              </w:rPr>
              <w:t>Tax Arrear Amount</w:t>
            </w:r>
          </w:p>
        </w:tc>
        <w:tc>
          <w:tcPr>
            <w:tcW w:w="3296" w:type="pct"/>
            <w:shd w:val="clear" w:color="auto" w:fill="FFFFFF"/>
            <w:hideMark/>
          </w:tcPr>
          <w:p w14:paraId="1FEDF4FA" w14:textId="0E2CB38B" w:rsidR="00FB6144" w:rsidRPr="00FB6144" w:rsidRDefault="00FB6144" w:rsidP="00FB6144">
            <w:pPr>
              <w:spacing w:before="0" w:after="0"/>
              <w:rPr>
                <w:rFonts w:cs="Arial"/>
                <w:lang w:val="en-US"/>
              </w:rPr>
            </w:pPr>
            <w:r w:rsidRPr="00FB6144">
              <w:rPr>
                <w:rFonts w:cs="Arial"/>
                <w:lang w:val="en-US"/>
              </w:rPr>
              <w:t>Amount of money paid by the Tax Authorities in addition to the payment of the tax refund itself.</w:t>
            </w:r>
          </w:p>
        </w:tc>
      </w:tr>
      <w:tr w:rsidR="00FB6144" w:rsidRPr="00FB6144" w14:paraId="2775CCC7" w14:textId="77777777" w:rsidTr="001A2D6E">
        <w:trPr>
          <w:tblCellSpacing w:w="15" w:type="dxa"/>
        </w:trPr>
        <w:tc>
          <w:tcPr>
            <w:tcW w:w="633" w:type="pct"/>
            <w:shd w:val="clear" w:color="auto" w:fill="FFFFFF"/>
            <w:hideMark/>
          </w:tcPr>
          <w:p w14:paraId="3946CE21" w14:textId="5A2C3878" w:rsidR="00FB6144" w:rsidRPr="00FB6144" w:rsidRDefault="00FB6144" w:rsidP="00FB6144">
            <w:pPr>
              <w:spacing w:before="0" w:after="0"/>
              <w:rPr>
                <w:rFonts w:cs="Arial"/>
                <w:lang w:val="en-US"/>
              </w:rPr>
            </w:pPr>
            <w:r w:rsidRPr="00FB6144">
              <w:rPr>
                <w:rFonts w:cs="Arial"/>
                <w:lang w:val="en-US"/>
              </w:rPr>
              <w:t>ATAX</w:t>
            </w:r>
          </w:p>
        </w:tc>
        <w:tc>
          <w:tcPr>
            <w:tcW w:w="1001" w:type="pct"/>
            <w:shd w:val="clear" w:color="auto" w:fill="FFFFFF"/>
            <w:hideMark/>
          </w:tcPr>
          <w:p w14:paraId="6C5E88F3" w14:textId="25AAD8A2" w:rsidR="00FB6144" w:rsidRPr="00FB6144" w:rsidRDefault="00FB6144" w:rsidP="00FB6144">
            <w:pPr>
              <w:spacing w:before="0" w:after="0"/>
              <w:rPr>
                <w:rFonts w:cs="Arial"/>
                <w:lang w:val="en-US"/>
              </w:rPr>
            </w:pPr>
            <w:r w:rsidRPr="00FB6144">
              <w:rPr>
                <w:rFonts w:cs="Arial"/>
                <w:lang w:val="en-US"/>
              </w:rPr>
              <w:t>Additional Tax Amount</w:t>
            </w:r>
          </w:p>
        </w:tc>
        <w:tc>
          <w:tcPr>
            <w:tcW w:w="3296" w:type="pct"/>
            <w:shd w:val="clear" w:color="auto" w:fill="FFFFFF"/>
            <w:hideMark/>
          </w:tcPr>
          <w:p w14:paraId="01B8BEA1" w14:textId="274B5AC4" w:rsidR="00FB6144" w:rsidRPr="00FB6144" w:rsidRDefault="00FB6144" w:rsidP="00FB6144">
            <w:pPr>
              <w:spacing w:before="0" w:after="0"/>
              <w:rPr>
                <w:rFonts w:cs="Arial"/>
                <w:lang w:val="en-US"/>
              </w:rPr>
            </w:pPr>
            <w:r w:rsidRPr="00FB6144">
              <w:rPr>
                <w:rFonts w:cs="Arial"/>
                <w:lang w:val="en-US"/>
              </w:rPr>
              <w:t>Amount of additional taxes that cannot be categorised.</w:t>
            </w:r>
          </w:p>
        </w:tc>
      </w:tr>
      <w:tr w:rsidR="00FB6144" w:rsidRPr="00FB6144" w14:paraId="547A8DEA" w14:textId="77777777" w:rsidTr="001A2D6E">
        <w:trPr>
          <w:tblCellSpacing w:w="15" w:type="dxa"/>
        </w:trPr>
        <w:tc>
          <w:tcPr>
            <w:tcW w:w="633" w:type="pct"/>
            <w:shd w:val="clear" w:color="auto" w:fill="FFFFFF"/>
            <w:hideMark/>
          </w:tcPr>
          <w:p w14:paraId="6D3DC12A" w14:textId="3138227E" w:rsidR="00FB6144" w:rsidRPr="00FB6144" w:rsidRDefault="00FB6144" w:rsidP="00FB6144">
            <w:pPr>
              <w:spacing w:before="0" w:after="0"/>
              <w:rPr>
                <w:rFonts w:cs="Arial"/>
                <w:lang w:val="en-US"/>
              </w:rPr>
            </w:pPr>
            <w:r w:rsidRPr="00FB6144">
              <w:rPr>
                <w:rFonts w:cs="Arial"/>
                <w:lang w:val="en-US"/>
              </w:rPr>
              <w:t>BUYU</w:t>
            </w:r>
          </w:p>
        </w:tc>
        <w:tc>
          <w:tcPr>
            <w:tcW w:w="1001" w:type="pct"/>
            <w:shd w:val="clear" w:color="auto" w:fill="FFFFFF"/>
            <w:hideMark/>
          </w:tcPr>
          <w:p w14:paraId="7528550D" w14:textId="5D23B9BA" w:rsidR="00FB6144" w:rsidRPr="00FB6144" w:rsidRDefault="00FB6144" w:rsidP="00FB6144">
            <w:pPr>
              <w:spacing w:before="0" w:after="0"/>
              <w:rPr>
                <w:rFonts w:cs="Arial"/>
                <w:lang w:val="en-US"/>
              </w:rPr>
            </w:pPr>
            <w:r w:rsidRPr="00FB6144">
              <w:rPr>
                <w:rFonts w:cs="Arial"/>
                <w:lang w:val="en-US"/>
              </w:rPr>
              <w:t>Buy Up Amount</w:t>
            </w:r>
          </w:p>
        </w:tc>
        <w:tc>
          <w:tcPr>
            <w:tcW w:w="3296" w:type="pct"/>
            <w:shd w:val="clear" w:color="auto" w:fill="FFFFFF"/>
            <w:hideMark/>
          </w:tcPr>
          <w:p w14:paraId="2753CA09" w14:textId="597EDA93" w:rsidR="00FB6144" w:rsidRPr="00FB6144" w:rsidRDefault="00FB6144" w:rsidP="00FB6144">
            <w:pPr>
              <w:spacing w:before="0" w:after="0"/>
              <w:rPr>
                <w:rFonts w:cs="Arial"/>
                <w:lang w:val="en-US"/>
              </w:rPr>
            </w:pPr>
            <w:r w:rsidRPr="00FB6144">
              <w:rPr>
                <w:rFonts w:cs="Arial"/>
                <w:lang w:val="en-US"/>
              </w:rPr>
              <w:t>Amount of cash debited in the context of a buy up option.</w:t>
            </w:r>
          </w:p>
        </w:tc>
      </w:tr>
      <w:tr w:rsidR="00FB6144" w:rsidRPr="00FB6144" w14:paraId="3F986B01" w14:textId="77777777" w:rsidTr="001A2D6E">
        <w:trPr>
          <w:tblCellSpacing w:w="15" w:type="dxa"/>
        </w:trPr>
        <w:tc>
          <w:tcPr>
            <w:tcW w:w="633" w:type="pct"/>
            <w:shd w:val="clear" w:color="auto" w:fill="FFFFFF"/>
            <w:hideMark/>
          </w:tcPr>
          <w:p w14:paraId="7CA33141" w14:textId="19806A12" w:rsidR="00FB6144" w:rsidRPr="00FB6144" w:rsidRDefault="001A2D6E" w:rsidP="00FB6144">
            <w:pPr>
              <w:spacing w:before="0" w:after="0"/>
              <w:rPr>
                <w:rFonts w:cs="Arial"/>
                <w:lang w:val="en-US"/>
              </w:rPr>
            </w:pPr>
            <w:r>
              <w:rPr>
                <w:rFonts w:cs="Arial"/>
                <w:lang w:val="en-US"/>
              </w:rPr>
              <w:t>…</w:t>
            </w:r>
          </w:p>
        </w:tc>
        <w:tc>
          <w:tcPr>
            <w:tcW w:w="1001" w:type="pct"/>
            <w:shd w:val="clear" w:color="auto" w:fill="FFFFFF"/>
          </w:tcPr>
          <w:p w14:paraId="1BA5965B" w14:textId="261A8DE2" w:rsidR="00FB6144" w:rsidRPr="00FB6144" w:rsidRDefault="00FB6144" w:rsidP="00FB6144">
            <w:pPr>
              <w:spacing w:before="0" w:after="0"/>
              <w:rPr>
                <w:rFonts w:cs="Arial"/>
                <w:lang w:val="en-US"/>
              </w:rPr>
            </w:pPr>
          </w:p>
        </w:tc>
        <w:tc>
          <w:tcPr>
            <w:tcW w:w="3296" w:type="pct"/>
            <w:shd w:val="clear" w:color="auto" w:fill="FFFFFF"/>
          </w:tcPr>
          <w:p w14:paraId="3A85F1C2" w14:textId="6E71FD97" w:rsidR="00FB6144" w:rsidRPr="00FB6144" w:rsidRDefault="00FB6144" w:rsidP="00FB6144">
            <w:pPr>
              <w:spacing w:before="0" w:after="0"/>
              <w:rPr>
                <w:rFonts w:cs="Arial"/>
                <w:lang w:val="en-US"/>
              </w:rPr>
            </w:pPr>
          </w:p>
        </w:tc>
      </w:tr>
      <w:tr w:rsidR="00FB6144" w:rsidRPr="00FB6144" w14:paraId="0A692FE4" w14:textId="77777777" w:rsidTr="001A2D6E">
        <w:trPr>
          <w:tblCellSpacing w:w="15" w:type="dxa"/>
        </w:trPr>
        <w:tc>
          <w:tcPr>
            <w:tcW w:w="633" w:type="pct"/>
            <w:shd w:val="clear" w:color="auto" w:fill="FFFFFF"/>
            <w:hideMark/>
          </w:tcPr>
          <w:p w14:paraId="135BFD3A" w14:textId="6176AFF7" w:rsidR="00FB6144" w:rsidRPr="00FB6144" w:rsidRDefault="00FB6144" w:rsidP="00FB6144">
            <w:pPr>
              <w:spacing w:before="0" w:after="0"/>
              <w:rPr>
                <w:rFonts w:cs="Arial"/>
                <w:lang w:val="en-US"/>
              </w:rPr>
            </w:pPr>
            <w:r w:rsidRPr="00FB6144">
              <w:rPr>
                <w:rFonts w:cs="Arial"/>
                <w:lang w:val="en-US"/>
              </w:rPr>
              <w:t>OCMT</w:t>
            </w:r>
          </w:p>
        </w:tc>
        <w:tc>
          <w:tcPr>
            <w:tcW w:w="1001" w:type="pct"/>
            <w:shd w:val="clear" w:color="auto" w:fill="FFFFFF"/>
            <w:hideMark/>
          </w:tcPr>
          <w:p w14:paraId="4B0E4800" w14:textId="75AFBA45" w:rsidR="00FB6144" w:rsidRPr="00FB6144" w:rsidRDefault="00FB6144" w:rsidP="00FB6144">
            <w:pPr>
              <w:spacing w:before="0" w:after="0"/>
              <w:rPr>
                <w:rFonts w:cs="Arial"/>
                <w:lang w:val="en-US"/>
              </w:rPr>
            </w:pPr>
            <w:r w:rsidRPr="00FB6144">
              <w:rPr>
                <w:rFonts w:cs="Arial"/>
                <w:lang w:val="en-US"/>
              </w:rPr>
              <w:t>Original Currency and Ordered Amount</w:t>
            </w:r>
          </w:p>
        </w:tc>
        <w:tc>
          <w:tcPr>
            <w:tcW w:w="3296" w:type="pct"/>
            <w:shd w:val="clear" w:color="auto" w:fill="FFFFFF"/>
            <w:hideMark/>
          </w:tcPr>
          <w:p w14:paraId="7DED0F19" w14:textId="6AEB8028" w:rsidR="00FB6144" w:rsidRPr="00FB6144" w:rsidRDefault="00FB6144" w:rsidP="00FB6144">
            <w:pPr>
              <w:spacing w:before="0" w:after="0"/>
              <w:rPr>
                <w:rFonts w:cs="Arial"/>
                <w:lang w:val="en-US"/>
              </w:rPr>
            </w:pPr>
            <w:r w:rsidRPr="00FB6144">
              <w:rPr>
                <w:rFonts w:cs="Arial"/>
                <w:lang w:val="en-US"/>
              </w:rPr>
              <w:t>Posting/settlement amount in its original currency when conversion from/into another currency has occurred.</w:t>
            </w:r>
          </w:p>
        </w:tc>
      </w:tr>
      <w:tr w:rsidR="00B03485" w:rsidRPr="00FB6144" w14:paraId="7723D538" w14:textId="77777777" w:rsidTr="001A2D6E">
        <w:trPr>
          <w:tblCellSpacing w:w="15" w:type="dxa"/>
        </w:trPr>
        <w:tc>
          <w:tcPr>
            <w:tcW w:w="633" w:type="pct"/>
            <w:shd w:val="clear" w:color="auto" w:fill="BFBFBF" w:themeFill="background1" w:themeFillShade="BF"/>
          </w:tcPr>
          <w:p w14:paraId="11005AC9" w14:textId="746F4298" w:rsidR="00B03485" w:rsidRPr="001A2D6E" w:rsidRDefault="00B03485" w:rsidP="00B03485">
            <w:pPr>
              <w:spacing w:before="0" w:after="0"/>
              <w:rPr>
                <w:rFonts w:cs="Arial"/>
                <w:b/>
                <w:bCs/>
                <w:color w:val="0000FF"/>
                <w:lang w:val="en-US"/>
              </w:rPr>
            </w:pPr>
            <w:r w:rsidRPr="001A2D6E">
              <w:rPr>
                <w:rFonts w:cs="Arial"/>
                <w:b/>
                <w:bCs/>
                <w:color w:val="0000FF"/>
                <w:lang w:val="en-US"/>
              </w:rPr>
              <w:t>OIDI</w:t>
            </w:r>
          </w:p>
        </w:tc>
        <w:tc>
          <w:tcPr>
            <w:tcW w:w="1001" w:type="pct"/>
            <w:shd w:val="clear" w:color="auto" w:fill="BFBFBF" w:themeFill="background1" w:themeFillShade="BF"/>
          </w:tcPr>
          <w:p w14:paraId="55A79115" w14:textId="0E425E87" w:rsidR="00B03485" w:rsidRPr="001A2D6E" w:rsidRDefault="00B03485" w:rsidP="00B03485">
            <w:pPr>
              <w:spacing w:before="0" w:after="0"/>
              <w:rPr>
                <w:rFonts w:cs="Arial"/>
                <w:b/>
                <w:bCs/>
                <w:color w:val="0000FF"/>
                <w:lang w:val="en-US"/>
              </w:rPr>
            </w:pPr>
            <w:r w:rsidRPr="006100B0">
              <w:rPr>
                <w:rFonts w:cs="Arial"/>
                <w:b/>
                <w:bCs/>
                <w:color w:val="0000FF"/>
                <w:lang w:val="en-US"/>
              </w:rPr>
              <w:t>Original Issue Discount (OID) Amount</w:t>
            </w:r>
          </w:p>
        </w:tc>
        <w:tc>
          <w:tcPr>
            <w:tcW w:w="3296" w:type="pct"/>
            <w:shd w:val="clear" w:color="auto" w:fill="BFBFBF" w:themeFill="background1" w:themeFillShade="BF"/>
          </w:tcPr>
          <w:p w14:paraId="1875B816" w14:textId="2331181E" w:rsidR="00B03485" w:rsidRPr="001A2D6E" w:rsidRDefault="00B03485" w:rsidP="00B03485">
            <w:pPr>
              <w:spacing w:before="0" w:after="0"/>
              <w:rPr>
                <w:rFonts w:cs="Arial"/>
                <w:b/>
                <w:bCs/>
                <w:color w:val="0000FF"/>
                <w:lang w:val="en-US"/>
              </w:rPr>
            </w:pPr>
            <w:r w:rsidRPr="006100B0">
              <w:rPr>
                <w:rFonts w:cs="Arial"/>
                <w:b/>
                <w:bCs/>
                <w:color w:val="0000FF"/>
                <w:lang w:val="en-US"/>
              </w:rPr>
              <w:t>Amount of discount accrued on a debt instrument at issue</w:t>
            </w:r>
            <w:r>
              <w:rPr>
                <w:rFonts w:cs="Arial"/>
                <w:b/>
                <w:bCs/>
                <w:color w:val="0000FF"/>
                <w:lang w:val="en-US"/>
              </w:rPr>
              <w:t>.</w:t>
            </w:r>
          </w:p>
        </w:tc>
      </w:tr>
      <w:tr w:rsidR="00B03485" w:rsidRPr="00FB6144" w14:paraId="68432E13" w14:textId="77777777" w:rsidTr="001A2D6E">
        <w:trPr>
          <w:tblCellSpacing w:w="15" w:type="dxa"/>
        </w:trPr>
        <w:tc>
          <w:tcPr>
            <w:tcW w:w="633" w:type="pct"/>
            <w:shd w:val="clear" w:color="auto" w:fill="FFFFFF"/>
            <w:hideMark/>
          </w:tcPr>
          <w:p w14:paraId="005EF069" w14:textId="5AD92967" w:rsidR="00B03485" w:rsidRPr="00FB6144" w:rsidRDefault="00B03485" w:rsidP="00B03485">
            <w:pPr>
              <w:spacing w:before="0" w:after="0"/>
              <w:rPr>
                <w:rFonts w:cs="Arial"/>
                <w:lang w:val="en-US"/>
              </w:rPr>
            </w:pPr>
            <w:r w:rsidRPr="00FB6144">
              <w:rPr>
                <w:rFonts w:cs="Arial"/>
                <w:lang w:val="en-US"/>
              </w:rPr>
              <w:t>PAMM</w:t>
            </w:r>
          </w:p>
        </w:tc>
        <w:tc>
          <w:tcPr>
            <w:tcW w:w="1001" w:type="pct"/>
            <w:shd w:val="clear" w:color="auto" w:fill="FFFFFF"/>
            <w:hideMark/>
          </w:tcPr>
          <w:p w14:paraId="5539908F" w14:textId="6CA0A8AC" w:rsidR="00B03485" w:rsidRPr="00FB6144" w:rsidRDefault="00B03485" w:rsidP="00B03485">
            <w:pPr>
              <w:spacing w:before="0" w:after="0"/>
              <w:rPr>
                <w:rFonts w:cs="Arial"/>
                <w:lang w:val="en-US"/>
              </w:rPr>
            </w:pPr>
            <w:r w:rsidRPr="00FB6144">
              <w:rPr>
                <w:rFonts w:cs="Arial"/>
                <w:lang w:val="en-US"/>
              </w:rPr>
              <w:t>Paying/Sub-paying Agent Commission</w:t>
            </w:r>
          </w:p>
        </w:tc>
        <w:tc>
          <w:tcPr>
            <w:tcW w:w="3296" w:type="pct"/>
            <w:shd w:val="clear" w:color="auto" w:fill="FFFFFF"/>
            <w:hideMark/>
          </w:tcPr>
          <w:p w14:paraId="1C6BA26F" w14:textId="4913DD09" w:rsidR="00B03485" w:rsidRPr="00FB6144" w:rsidRDefault="00B03485" w:rsidP="00B03485">
            <w:pPr>
              <w:spacing w:before="0" w:after="0"/>
              <w:rPr>
                <w:rFonts w:cs="Arial"/>
                <w:lang w:val="en-US"/>
              </w:rPr>
            </w:pPr>
            <w:r w:rsidRPr="00FB6144">
              <w:rPr>
                <w:rFonts w:cs="Arial"/>
                <w:lang w:val="en-US"/>
              </w:rPr>
              <w:t>Amount of paying/sub-paying agent commission.</w:t>
            </w:r>
          </w:p>
        </w:tc>
      </w:tr>
      <w:tr w:rsidR="00B03485" w:rsidRPr="00FB6144" w14:paraId="471C3651" w14:textId="77777777" w:rsidTr="001A2D6E">
        <w:trPr>
          <w:tblCellSpacing w:w="15" w:type="dxa"/>
        </w:trPr>
        <w:tc>
          <w:tcPr>
            <w:tcW w:w="633" w:type="pct"/>
            <w:shd w:val="clear" w:color="auto" w:fill="FFFFFF"/>
            <w:hideMark/>
          </w:tcPr>
          <w:p w14:paraId="744B801E" w14:textId="6D902ED2" w:rsidR="00B03485" w:rsidRPr="00FB6144" w:rsidRDefault="00B03485" w:rsidP="00B03485">
            <w:pPr>
              <w:spacing w:before="0" w:after="0"/>
              <w:rPr>
                <w:rFonts w:cs="Arial"/>
                <w:lang w:val="en-US"/>
              </w:rPr>
            </w:pPr>
            <w:r w:rsidRPr="00FB6144">
              <w:rPr>
                <w:rFonts w:cs="Arial"/>
                <w:lang w:val="en-US"/>
              </w:rPr>
              <w:t>PRIN</w:t>
            </w:r>
          </w:p>
        </w:tc>
        <w:tc>
          <w:tcPr>
            <w:tcW w:w="1001" w:type="pct"/>
            <w:shd w:val="clear" w:color="auto" w:fill="FFFFFF"/>
            <w:hideMark/>
          </w:tcPr>
          <w:p w14:paraId="0F7EEA59" w14:textId="1B5C8E3A" w:rsidR="00B03485" w:rsidRPr="00FB6144" w:rsidRDefault="00B03485" w:rsidP="00B03485">
            <w:pPr>
              <w:spacing w:before="0" w:after="0"/>
              <w:rPr>
                <w:rFonts w:cs="Arial"/>
                <w:lang w:val="en-US"/>
              </w:rPr>
            </w:pPr>
            <w:r w:rsidRPr="00FB6144">
              <w:rPr>
                <w:rFonts w:cs="Arial"/>
                <w:lang w:val="en-US"/>
              </w:rPr>
              <w:t>Principal or Corpus</w:t>
            </w:r>
          </w:p>
        </w:tc>
        <w:tc>
          <w:tcPr>
            <w:tcW w:w="3296" w:type="pct"/>
            <w:shd w:val="clear" w:color="auto" w:fill="FFFFFF"/>
            <w:hideMark/>
          </w:tcPr>
          <w:p w14:paraId="12F11E18" w14:textId="5C2F194B" w:rsidR="00B03485" w:rsidRPr="00FB6144" w:rsidRDefault="00B03485" w:rsidP="00B03485">
            <w:pPr>
              <w:spacing w:before="0" w:after="0"/>
              <w:rPr>
                <w:rFonts w:cs="Arial"/>
                <w:lang w:val="en-US"/>
              </w:rPr>
            </w:pPr>
            <w:r w:rsidRPr="00FB6144">
              <w:rPr>
                <w:rFonts w:cs="Arial"/>
                <w:lang w:val="en-US"/>
              </w:rPr>
              <w:t>Amount of money representing a distribution of a bond's principal, for example, repayment of outstanding debt.</w:t>
            </w:r>
          </w:p>
        </w:tc>
      </w:tr>
      <w:tr w:rsidR="00B03485" w:rsidRPr="00FB6144" w14:paraId="0259ACD1" w14:textId="77777777" w:rsidTr="001A2D6E">
        <w:trPr>
          <w:tblCellSpacing w:w="15" w:type="dxa"/>
        </w:trPr>
        <w:tc>
          <w:tcPr>
            <w:tcW w:w="633" w:type="pct"/>
            <w:shd w:val="clear" w:color="auto" w:fill="FFFFFF"/>
            <w:hideMark/>
          </w:tcPr>
          <w:p w14:paraId="205C92BA" w14:textId="7A125AFE" w:rsidR="00B03485" w:rsidRPr="00FB6144" w:rsidRDefault="00B03485" w:rsidP="00B03485">
            <w:pPr>
              <w:spacing w:before="0" w:after="0"/>
              <w:rPr>
                <w:rFonts w:cs="Arial"/>
                <w:lang w:val="en-US"/>
              </w:rPr>
            </w:pPr>
            <w:r w:rsidRPr="00FB6144">
              <w:rPr>
                <w:rFonts w:cs="Arial"/>
                <w:lang w:val="en-US"/>
              </w:rPr>
              <w:t>PSTA</w:t>
            </w:r>
          </w:p>
        </w:tc>
        <w:tc>
          <w:tcPr>
            <w:tcW w:w="1001" w:type="pct"/>
            <w:shd w:val="clear" w:color="auto" w:fill="FFFFFF"/>
            <w:hideMark/>
          </w:tcPr>
          <w:p w14:paraId="1A75A01F" w14:textId="47AFE467" w:rsidR="00B03485" w:rsidRPr="00FB6144" w:rsidRDefault="00B03485" w:rsidP="00B03485">
            <w:pPr>
              <w:spacing w:before="0" w:after="0"/>
              <w:rPr>
                <w:rFonts w:cs="Arial"/>
                <w:lang w:val="en-US"/>
              </w:rPr>
            </w:pPr>
            <w:r w:rsidRPr="00FB6144">
              <w:rPr>
                <w:rFonts w:cs="Arial"/>
                <w:lang w:val="en-US"/>
              </w:rPr>
              <w:t>Posting Amount</w:t>
            </w:r>
          </w:p>
        </w:tc>
        <w:tc>
          <w:tcPr>
            <w:tcW w:w="3296" w:type="pct"/>
            <w:shd w:val="clear" w:color="auto" w:fill="FFFFFF"/>
            <w:hideMark/>
          </w:tcPr>
          <w:p w14:paraId="2D8C81BB" w14:textId="76F223E6" w:rsidR="00B03485" w:rsidRPr="00FB6144" w:rsidRDefault="00B03485" w:rsidP="00B03485">
            <w:pPr>
              <w:spacing w:before="0" w:after="0"/>
              <w:rPr>
                <w:rFonts w:cs="Arial"/>
                <w:lang w:val="en-US"/>
              </w:rPr>
            </w:pPr>
            <w:r w:rsidRPr="00FB6144">
              <w:rPr>
                <w:rFonts w:cs="Arial"/>
                <w:lang w:val="en-US"/>
              </w:rPr>
              <w:t>Amount of money that is to be/was posted to the account.</w:t>
            </w:r>
          </w:p>
        </w:tc>
      </w:tr>
      <w:tr w:rsidR="00B03485" w:rsidRPr="00FB6144" w14:paraId="31EA5D0C" w14:textId="77777777" w:rsidTr="00EF2293">
        <w:trPr>
          <w:tblCellSpacing w:w="15" w:type="dxa"/>
        </w:trPr>
        <w:tc>
          <w:tcPr>
            <w:tcW w:w="633" w:type="pct"/>
            <w:shd w:val="clear" w:color="auto" w:fill="BFBFBF" w:themeFill="background1" w:themeFillShade="BF"/>
            <w:hideMark/>
          </w:tcPr>
          <w:p w14:paraId="45478526" w14:textId="45E36990" w:rsidR="00B03485" w:rsidRPr="00FB6144" w:rsidRDefault="00B03485" w:rsidP="00B03485">
            <w:pPr>
              <w:spacing w:before="0" w:after="0"/>
              <w:rPr>
                <w:rFonts w:cs="Arial"/>
                <w:lang w:val="en-US"/>
              </w:rPr>
            </w:pPr>
            <w:r w:rsidRPr="00FB6144">
              <w:rPr>
                <w:rFonts w:cs="Arial"/>
                <w:lang w:val="en-US"/>
              </w:rPr>
              <w:t>REDP</w:t>
            </w:r>
          </w:p>
        </w:tc>
        <w:tc>
          <w:tcPr>
            <w:tcW w:w="1001" w:type="pct"/>
            <w:shd w:val="clear" w:color="auto" w:fill="BFBFBF" w:themeFill="background1" w:themeFillShade="BF"/>
            <w:hideMark/>
          </w:tcPr>
          <w:p w14:paraId="63CBD7A0" w14:textId="7D1449C7" w:rsidR="00B03485" w:rsidRPr="00FB6144" w:rsidRDefault="00B03485" w:rsidP="00B03485">
            <w:pPr>
              <w:spacing w:before="0" w:after="0"/>
              <w:rPr>
                <w:rFonts w:cs="Arial"/>
                <w:lang w:val="en-US"/>
              </w:rPr>
            </w:pPr>
            <w:r w:rsidRPr="00EF2293">
              <w:rPr>
                <w:rFonts w:cs="Arial"/>
                <w:b/>
                <w:bCs/>
                <w:strike/>
                <w:color w:val="FF0000"/>
                <w:lang w:val="en-US"/>
              </w:rPr>
              <w:t xml:space="preserve">Redemption </w:t>
            </w:r>
            <w:r w:rsidRPr="00FB6144">
              <w:rPr>
                <w:rFonts w:cs="Arial"/>
                <w:lang w:val="en-US"/>
              </w:rPr>
              <w:t>Premium Amount</w:t>
            </w:r>
          </w:p>
        </w:tc>
        <w:tc>
          <w:tcPr>
            <w:tcW w:w="3296" w:type="pct"/>
            <w:shd w:val="clear" w:color="auto" w:fill="BFBFBF" w:themeFill="background1" w:themeFillShade="BF"/>
            <w:hideMark/>
          </w:tcPr>
          <w:p w14:paraId="0D2467FF" w14:textId="77777777" w:rsidR="00EF2293" w:rsidRDefault="00EF2293" w:rsidP="00EF2293">
            <w:pPr>
              <w:spacing w:before="0" w:after="0"/>
              <w:rPr>
                <w:rFonts w:cs="Arial"/>
                <w:b/>
                <w:bCs/>
                <w:strike/>
                <w:color w:val="FF0000"/>
                <w:lang w:val="en-US"/>
              </w:rPr>
            </w:pPr>
            <w:r w:rsidRPr="00EA753A">
              <w:rPr>
                <w:rFonts w:cs="Arial"/>
                <w:b/>
                <w:bCs/>
                <w:strike/>
                <w:color w:val="FF0000"/>
                <w:lang w:val="en-US"/>
              </w:rPr>
              <w:t>Amount of money (not interest) in addition to the principal at the redemption of a bond.</w:t>
            </w:r>
          </w:p>
          <w:p w14:paraId="1E1BF749" w14:textId="57C4B35A" w:rsidR="00B03485" w:rsidRPr="00EF2293" w:rsidRDefault="00EF2293" w:rsidP="00B03485">
            <w:pPr>
              <w:spacing w:before="0" w:after="0"/>
              <w:rPr>
                <w:rFonts w:cs="Arial"/>
                <w:b/>
                <w:bCs/>
                <w:strike/>
                <w:color w:val="0000FF"/>
                <w:lang w:val="en-US"/>
              </w:rPr>
            </w:pPr>
            <w:r w:rsidRPr="00A73DCF">
              <w:rPr>
                <w:b/>
                <w:bCs/>
                <w:color w:val="0000FF"/>
              </w:rPr>
              <w:t>Amount representing a payable premium component.</w:t>
            </w:r>
          </w:p>
        </w:tc>
      </w:tr>
      <w:tr w:rsidR="00B03485" w:rsidRPr="00FB6144" w14:paraId="47EE964A" w14:textId="77777777" w:rsidTr="00947D17">
        <w:trPr>
          <w:tblCellSpacing w:w="15" w:type="dxa"/>
        </w:trPr>
        <w:tc>
          <w:tcPr>
            <w:tcW w:w="633" w:type="pct"/>
            <w:shd w:val="clear" w:color="auto" w:fill="FFFFFF"/>
            <w:hideMark/>
          </w:tcPr>
          <w:p w14:paraId="070071AD" w14:textId="6042F563" w:rsidR="00B03485" w:rsidRPr="00FB6144" w:rsidRDefault="00B03485" w:rsidP="00B03485">
            <w:pPr>
              <w:spacing w:before="0" w:after="0"/>
              <w:rPr>
                <w:rFonts w:cs="Arial"/>
                <w:lang w:val="en-US"/>
              </w:rPr>
            </w:pPr>
            <w:r>
              <w:rPr>
                <w:rFonts w:cs="Arial"/>
                <w:lang w:val="en-US"/>
              </w:rPr>
              <w:t>…</w:t>
            </w:r>
          </w:p>
        </w:tc>
        <w:tc>
          <w:tcPr>
            <w:tcW w:w="1001" w:type="pct"/>
            <w:shd w:val="clear" w:color="auto" w:fill="FFFFFF"/>
          </w:tcPr>
          <w:p w14:paraId="3715A4EF" w14:textId="5F3A39E9" w:rsidR="00B03485" w:rsidRPr="00FB6144" w:rsidRDefault="00B03485" w:rsidP="00B03485">
            <w:pPr>
              <w:spacing w:before="0" w:after="0"/>
              <w:rPr>
                <w:rFonts w:cs="Arial"/>
                <w:lang w:val="en-US"/>
              </w:rPr>
            </w:pPr>
          </w:p>
        </w:tc>
        <w:tc>
          <w:tcPr>
            <w:tcW w:w="3296" w:type="pct"/>
            <w:shd w:val="clear" w:color="auto" w:fill="FFFFFF"/>
          </w:tcPr>
          <w:p w14:paraId="5465294F" w14:textId="03CCB4A1" w:rsidR="00B03485" w:rsidRPr="00FB6144" w:rsidRDefault="00B03485" w:rsidP="00B03485">
            <w:pPr>
              <w:spacing w:before="0" w:after="0"/>
              <w:rPr>
                <w:rFonts w:cs="Arial"/>
                <w:lang w:val="en-US"/>
              </w:rPr>
            </w:pPr>
          </w:p>
        </w:tc>
      </w:tr>
      <w:tr w:rsidR="00B03485" w:rsidRPr="00FB6144" w14:paraId="459CD2E7" w14:textId="77777777" w:rsidTr="001A2D6E">
        <w:trPr>
          <w:tblCellSpacing w:w="15" w:type="dxa"/>
        </w:trPr>
        <w:tc>
          <w:tcPr>
            <w:tcW w:w="633" w:type="pct"/>
            <w:shd w:val="clear" w:color="auto" w:fill="FFFFFF"/>
            <w:hideMark/>
          </w:tcPr>
          <w:p w14:paraId="35ACCFA1" w14:textId="3099011C" w:rsidR="00B03485" w:rsidRPr="00FB6144" w:rsidRDefault="00B03485" w:rsidP="00B03485">
            <w:pPr>
              <w:spacing w:before="0" w:after="0"/>
              <w:rPr>
                <w:rFonts w:cs="Arial"/>
                <w:lang w:val="en-US"/>
              </w:rPr>
            </w:pPr>
            <w:r w:rsidRPr="00FB6144">
              <w:rPr>
                <w:rFonts w:cs="Arial"/>
                <w:lang w:val="en-US"/>
              </w:rPr>
              <w:t>WITL</w:t>
            </w:r>
          </w:p>
        </w:tc>
        <w:tc>
          <w:tcPr>
            <w:tcW w:w="1001" w:type="pct"/>
            <w:shd w:val="clear" w:color="auto" w:fill="FFFFFF"/>
            <w:hideMark/>
          </w:tcPr>
          <w:p w14:paraId="41A6271C" w14:textId="01490CA2" w:rsidR="00B03485" w:rsidRPr="00FB6144" w:rsidRDefault="00B03485" w:rsidP="00B03485">
            <w:pPr>
              <w:spacing w:before="0" w:after="0"/>
              <w:rPr>
                <w:rFonts w:cs="Arial"/>
                <w:lang w:val="en-US"/>
              </w:rPr>
            </w:pPr>
            <w:r w:rsidRPr="00FB6144">
              <w:rPr>
                <w:rFonts w:cs="Arial"/>
                <w:lang w:val="en-US"/>
              </w:rPr>
              <w:t>Second Level Tax Amount</w:t>
            </w:r>
          </w:p>
        </w:tc>
        <w:tc>
          <w:tcPr>
            <w:tcW w:w="3296" w:type="pct"/>
            <w:shd w:val="clear" w:color="auto" w:fill="FFFFFF"/>
            <w:hideMark/>
          </w:tcPr>
          <w:p w14:paraId="1E372BED" w14:textId="6851A656" w:rsidR="00B03485" w:rsidRPr="00FB6144" w:rsidRDefault="00B03485" w:rsidP="00B03485">
            <w:pPr>
              <w:spacing w:before="0" w:after="0"/>
              <w:rPr>
                <w:rFonts w:cs="Arial"/>
                <w:lang w:val="en-US"/>
              </w:rPr>
            </w:pPr>
            <w:r w:rsidRPr="00FB6144">
              <w:rPr>
                <w:rFonts w:cs="Arial"/>
                <w:lang w:val="en-US"/>
              </w:rPr>
              <w:t>Amount of money withheld by the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5BFF0E1E" w14:textId="74D28A18" w:rsidR="00A45C5B" w:rsidRDefault="00130047" w:rsidP="00B002D5">
      <w:pPr>
        <w:rPr>
          <w:b/>
        </w:rPr>
      </w:pPr>
      <w:r>
        <w:rPr>
          <w:b/>
        </w:rPr>
        <w:t>O</w:t>
      </w:r>
      <w:r w:rsidR="00A45C5B">
        <w:rPr>
          <w:b/>
        </w:rPr>
        <w:t xml:space="preserve">. In MT566, in sequence D2, amend the definition for qualifier “REDP” in field 19B: Amount as described </w:t>
      </w:r>
      <w:r w:rsidR="00EF2293">
        <w:rPr>
          <w:b/>
        </w:rPr>
        <w:t xml:space="preserve">above under </w:t>
      </w:r>
      <w:r w:rsidR="00E92BF2">
        <w:rPr>
          <w:b/>
        </w:rPr>
        <w:t>N;</w:t>
      </w:r>
    </w:p>
    <w:p w14:paraId="18ED0CC4" w14:textId="500385A0" w:rsidR="00A45C5B" w:rsidRDefault="00130047" w:rsidP="00A45C5B">
      <w:pPr>
        <w:rPr>
          <w:b/>
        </w:rPr>
      </w:pPr>
      <w:r>
        <w:rPr>
          <w:b/>
        </w:rPr>
        <w:t>P</w:t>
      </w:r>
      <w:r w:rsidR="00A45C5B">
        <w:rPr>
          <w:b/>
        </w:rPr>
        <w:t xml:space="preserve">. In MT566, in sequences </w:t>
      </w:r>
      <w:r w:rsidR="008D36FB">
        <w:rPr>
          <w:b/>
        </w:rPr>
        <w:t xml:space="preserve">C, D, D1a and </w:t>
      </w:r>
      <w:r w:rsidR="001021FD">
        <w:rPr>
          <w:b/>
        </w:rPr>
        <w:t>D2</w:t>
      </w:r>
      <w:r w:rsidR="00A45C5B">
        <w:rPr>
          <w:b/>
        </w:rPr>
        <w:t xml:space="preserve">, remove Percentage Type Codes “DISC” and “PREM” from field option </w:t>
      </w:r>
      <w:r w:rsidR="00A45C5B" w:rsidRPr="00860310">
        <w:rPr>
          <w:b/>
        </w:rPr>
        <w:t>:90A:</w:t>
      </w:r>
      <w:r w:rsidR="00A45C5B">
        <w:rPr>
          <w:b/>
        </w:rPr>
        <w:t xml:space="preserve"> in field :90</w:t>
      </w:r>
      <w:proofErr w:type="gramStart"/>
      <w:r w:rsidR="00A45C5B">
        <w:rPr>
          <w:b/>
        </w:rPr>
        <w:t>a:;</w:t>
      </w:r>
      <w:proofErr w:type="gramEnd"/>
    </w:p>
    <w:p w14:paraId="3F0C018F" w14:textId="77777777" w:rsidR="00371693" w:rsidRPr="00371693" w:rsidRDefault="00371693" w:rsidP="00371693">
      <w:pPr>
        <w:spacing w:before="0" w:after="0"/>
        <w:rPr>
          <w:rFonts w:cs="Arial"/>
        </w:rPr>
      </w:pPr>
      <w:r w:rsidRPr="00371693">
        <w:rPr>
          <w:rFonts w:cs="Arial"/>
        </w:rPr>
        <w:t>36. Field 90a: Price</w:t>
      </w:r>
    </w:p>
    <w:p w14:paraId="43FD21CE" w14:textId="77777777" w:rsidR="00371693" w:rsidRDefault="00371693" w:rsidP="00371693">
      <w:pPr>
        <w:spacing w:before="0" w:after="0"/>
        <w:rPr>
          <w:rFonts w:cs="Arial"/>
        </w:rPr>
      </w:pPr>
    </w:p>
    <w:p w14:paraId="4AA49B6C" w14:textId="31E547B8" w:rsidR="00371693" w:rsidRPr="00371693" w:rsidRDefault="00371693" w:rsidP="00371693">
      <w:pPr>
        <w:spacing w:before="0" w:after="0"/>
        <w:rPr>
          <w:rFonts w:cs="Arial"/>
        </w:rPr>
      </w:pPr>
      <w:r w:rsidRPr="00371693">
        <w:rPr>
          <w:rFonts w:cs="Arial"/>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371693" w:rsidRPr="00371693" w14:paraId="00C2F47E" w14:textId="77777777">
        <w:trPr>
          <w:tblCellSpacing w:w="15" w:type="dxa"/>
        </w:trPr>
        <w:tc>
          <w:tcPr>
            <w:tcW w:w="1000" w:type="pct"/>
            <w:shd w:val="clear" w:color="auto" w:fill="FFFFFF"/>
            <w:hideMark/>
          </w:tcPr>
          <w:p w14:paraId="27EB5B39" w14:textId="3D68C3BC" w:rsidR="00371693" w:rsidRPr="00371693" w:rsidRDefault="00371693" w:rsidP="00371693">
            <w:pPr>
              <w:spacing w:before="0" w:after="0"/>
              <w:rPr>
                <w:rFonts w:cs="Arial"/>
              </w:rPr>
            </w:pPr>
            <w:r w:rsidRPr="00371693">
              <w:rPr>
                <w:rFonts w:cs="Arial"/>
              </w:rPr>
              <w:t>Option A</w:t>
            </w:r>
          </w:p>
        </w:tc>
        <w:tc>
          <w:tcPr>
            <w:tcW w:w="1500" w:type="pct"/>
            <w:shd w:val="clear" w:color="auto" w:fill="FFFFFF"/>
            <w:hideMark/>
          </w:tcPr>
          <w:p w14:paraId="0B175D25" w14:textId="7DA49D10" w:rsidR="00371693" w:rsidRPr="00371693" w:rsidRDefault="00371693" w:rsidP="00371693">
            <w:pPr>
              <w:spacing w:before="0" w:after="0"/>
              <w:rPr>
                <w:rFonts w:cs="Arial"/>
              </w:rPr>
            </w:pPr>
            <w:r w:rsidRPr="00371693">
              <w:rPr>
                <w:rFonts w:cs="Arial"/>
              </w:rPr>
              <w:t>:</w:t>
            </w:r>
            <w:proofErr w:type="gramStart"/>
            <w:r w:rsidRPr="00371693">
              <w:rPr>
                <w:rFonts w:cs="Arial"/>
              </w:rPr>
              <w:t>4!c</w:t>
            </w:r>
            <w:proofErr w:type="gramEnd"/>
            <w:r w:rsidRPr="00371693">
              <w:rPr>
                <w:rFonts w:cs="Arial"/>
              </w:rPr>
              <w:t>//</w:t>
            </w:r>
            <w:proofErr w:type="gramStart"/>
            <w:r w:rsidRPr="00371693">
              <w:rPr>
                <w:rFonts w:cs="Arial"/>
              </w:rPr>
              <w:t>4!c</w:t>
            </w:r>
            <w:proofErr w:type="gramEnd"/>
            <w:r w:rsidRPr="00371693">
              <w:rPr>
                <w:rFonts w:cs="Arial"/>
              </w:rPr>
              <w:t>/[N]15d</w:t>
            </w:r>
          </w:p>
        </w:tc>
        <w:tc>
          <w:tcPr>
            <w:tcW w:w="2500" w:type="pct"/>
            <w:shd w:val="clear" w:color="auto" w:fill="FFFFFF"/>
            <w:hideMark/>
          </w:tcPr>
          <w:p w14:paraId="1A5D1A34" w14:textId="0C65DE81" w:rsidR="00371693" w:rsidRPr="00371693" w:rsidRDefault="00371693" w:rsidP="00371693">
            <w:pPr>
              <w:spacing w:before="0" w:after="0"/>
              <w:rPr>
                <w:rFonts w:cs="Arial"/>
              </w:rPr>
            </w:pPr>
            <w:r w:rsidRPr="00371693">
              <w:rPr>
                <w:rFonts w:cs="Arial"/>
              </w:rPr>
              <w:t>(Qualifier</w:t>
            </w:r>
            <w:proofErr w:type="gramStart"/>
            <w:r w:rsidRPr="00371693">
              <w:rPr>
                <w:rFonts w:cs="Arial"/>
              </w:rPr>
              <w:t>)(</w:t>
            </w:r>
            <w:proofErr w:type="gramEnd"/>
            <w:r w:rsidRPr="00371693">
              <w:rPr>
                <w:rFonts w:cs="Arial"/>
              </w:rPr>
              <w:t xml:space="preserve">Percentage Type </w:t>
            </w:r>
            <w:proofErr w:type="gramStart"/>
            <w:r w:rsidRPr="00371693">
              <w:rPr>
                <w:rFonts w:cs="Arial"/>
              </w:rPr>
              <w:t>Code)(</w:t>
            </w:r>
            <w:proofErr w:type="gramEnd"/>
            <w:r w:rsidRPr="00371693">
              <w:rPr>
                <w:rFonts w:cs="Arial"/>
              </w:rPr>
              <w:t>Sign)(Price)</w:t>
            </w:r>
          </w:p>
        </w:tc>
      </w:tr>
      <w:tr w:rsidR="00371693" w:rsidRPr="00371693" w14:paraId="27366EF3" w14:textId="77777777">
        <w:trPr>
          <w:tblCellSpacing w:w="15" w:type="dxa"/>
        </w:trPr>
        <w:tc>
          <w:tcPr>
            <w:tcW w:w="1000" w:type="pct"/>
            <w:shd w:val="clear" w:color="auto" w:fill="FFFFFF"/>
            <w:hideMark/>
          </w:tcPr>
          <w:p w14:paraId="522A30B5" w14:textId="39E7A078" w:rsidR="00371693" w:rsidRPr="00371693" w:rsidRDefault="00371693" w:rsidP="00371693">
            <w:pPr>
              <w:spacing w:before="0" w:after="0"/>
              <w:rPr>
                <w:rFonts w:cs="Arial"/>
              </w:rPr>
            </w:pPr>
            <w:r w:rsidRPr="00371693">
              <w:rPr>
                <w:rFonts w:cs="Arial"/>
              </w:rPr>
              <w:t>Option B</w:t>
            </w:r>
          </w:p>
        </w:tc>
        <w:tc>
          <w:tcPr>
            <w:tcW w:w="1500" w:type="pct"/>
            <w:shd w:val="clear" w:color="auto" w:fill="FFFFFF"/>
            <w:hideMark/>
          </w:tcPr>
          <w:p w14:paraId="379B6CAB" w14:textId="2FEAE208" w:rsidR="00371693" w:rsidRPr="00371693" w:rsidRDefault="00371693" w:rsidP="00371693">
            <w:pPr>
              <w:spacing w:before="0" w:after="0"/>
              <w:rPr>
                <w:rFonts w:cs="Arial"/>
              </w:rPr>
            </w:pPr>
            <w:r w:rsidRPr="00371693">
              <w:rPr>
                <w:rFonts w:cs="Arial"/>
              </w:rPr>
              <w:t>:</w:t>
            </w:r>
            <w:proofErr w:type="gramStart"/>
            <w:r w:rsidRPr="00371693">
              <w:rPr>
                <w:rFonts w:cs="Arial"/>
              </w:rPr>
              <w:t>4!c</w:t>
            </w:r>
            <w:proofErr w:type="gramEnd"/>
            <w:r w:rsidRPr="00371693">
              <w:rPr>
                <w:rFonts w:cs="Arial"/>
              </w:rPr>
              <w:t>//</w:t>
            </w:r>
            <w:proofErr w:type="gramStart"/>
            <w:r w:rsidRPr="00371693">
              <w:rPr>
                <w:rFonts w:cs="Arial"/>
              </w:rPr>
              <w:t>4!c</w:t>
            </w:r>
            <w:proofErr w:type="gramEnd"/>
            <w:r w:rsidRPr="00371693">
              <w:rPr>
                <w:rFonts w:cs="Arial"/>
              </w:rPr>
              <w:t>/</w:t>
            </w:r>
            <w:proofErr w:type="gramStart"/>
            <w:r w:rsidRPr="00371693">
              <w:rPr>
                <w:rFonts w:cs="Arial"/>
              </w:rPr>
              <w:t>3!a</w:t>
            </w:r>
            <w:proofErr w:type="gramEnd"/>
            <w:r w:rsidRPr="00371693">
              <w:rPr>
                <w:rFonts w:cs="Arial"/>
              </w:rPr>
              <w:t>15d</w:t>
            </w:r>
          </w:p>
        </w:tc>
        <w:tc>
          <w:tcPr>
            <w:tcW w:w="2500" w:type="pct"/>
            <w:shd w:val="clear" w:color="auto" w:fill="FFFFFF"/>
            <w:hideMark/>
          </w:tcPr>
          <w:p w14:paraId="60A4A40D" w14:textId="1E64638E" w:rsidR="00371693" w:rsidRPr="00371693" w:rsidRDefault="00371693" w:rsidP="00371693">
            <w:pPr>
              <w:spacing w:before="0" w:after="0"/>
              <w:rPr>
                <w:rFonts w:cs="Arial"/>
              </w:rPr>
            </w:pPr>
            <w:r w:rsidRPr="00371693">
              <w:rPr>
                <w:rFonts w:cs="Arial"/>
              </w:rPr>
              <w:t>(Qualifier</w:t>
            </w:r>
            <w:proofErr w:type="gramStart"/>
            <w:r w:rsidRPr="00371693">
              <w:rPr>
                <w:rFonts w:cs="Arial"/>
              </w:rPr>
              <w:t>)(</w:t>
            </w:r>
            <w:proofErr w:type="gramEnd"/>
            <w:r w:rsidRPr="00371693">
              <w:rPr>
                <w:rFonts w:cs="Arial"/>
              </w:rPr>
              <w:t xml:space="preserve">Amount Type </w:t>
            </w:r>
            <w:proofErr w:type="gramStart"/>
            <w:r w:rsidRPr="00371693">
              <w:rPr>
                <w:rFonts w:cs="Arial"/>
              </w:rPr>
              <w:t>Code)(</w:t>
            </w:r>
            <w:proofErr w:type="gramEnd"/>
            <w:r w:rsidRPr="00371693">
              <w:rPr>
                <w:rFonts w:cs="Arial"/>
              </w:rPr>
              <w:t xml:space="preserve">Currency </w:t>
            </w:r>
            <w:proofErr w:type="gramStart"/>
            <w:r w:rsidRPr="00371693">
              <w:rPr>
                <w:rFonts w:cs="Arial"/>
              </w:rPr>
              <w:t>Code)(</w:t>
            </w:r>
            <w:proofErr w:type="gramEnd"/>
            <w:r w:rsidRPr="00371693">
              <w:rPr>
                <w:rFonts w:cs="Arial"/>
              </w:rPr>
              <w:t>Price)</w:t>
            </w:r>
          </w:p>
        </w:tc>
      </w:tr>
      <w:tr w:rsidR="00371693" w:rsidRPr="00371693" w14:paraId="57377AFA" w14:textId="77777777">
        <w:trPr>
          <w:tblCellSpacing w:w="15" w:type="dxa"/>
        </w:trPr>
        <w:tc>
          <w:tcPr>
            <w:tcW w:w="1000" w:type="pct"/>
            <w:shd w:val="clear" w:color="auto" w:fill="FFFFFF"/>
            <w:hideMark/>
          </w:tcPr>
          <w:p w14:paraId="6E4B2D27" w14:textId="6A10F136" w:rsidR="00371693" w:rsidRPr="00371693" w:rsidRDefault="00371693" w:rsidP="00371693">
            <w:pPr>
              <w:spacing w:before="0" w:after="0"/>
              <w:rPr>
                <w:rFonts w:cs="Arial"/>
              </w:rPr>
            </w:pPr>
            <w:r w:rsidRPr="00371693">
              <w:rPr>
                <w:rFonts w:cs="Arial"/>
              </w:rPr>
              <w:t>Option L</w:t>
            </w:r>
          </w:p>
        </w:tc>
        <w:tc>
          <w:tcPr>
            <w:tcW w:w="1500" w:type="pct"/>
            <w:shd w:val="clear" w:color="auto" w:fill="FFFFFF"/>
            <w:hideMark/>
          </w:tcPr>
          <w:p w14:paraId="551018F1" w14:textId="6C4DECF7" w:rsidR="00371693" w:rsidRPr="00371693" w:rsidRDefault="00371693" w:rsidP="00371693">
            <w:pPr>
              <w:spacing w:before="0" w:after="0"/>
              <w:rPr>
                <w:rFonts w:cs="Arial"/>
              </w:rPr>
            </w:pPr>
            <w:r w:rsidRPr="00371693">
              <w:rPr>
                <w:rFonts w:cs="Arial"/>
              </w:rPr>
              <w:t>:</w:t>
            </w:r>
            <w:proofErr w:type="gramStart"/>
            <w:r w:rsidRPr="00371693">
              <w:rPr>
                <w:rFonts w:cs="Arial"/>
              </w:rPr>
              <w:t>4!c</w:t>
            </w:r>
            <w:proofErr w:type="gramEnd"/>
            <w:r w:rsidRPr="00371693">
              <w:rPr>
                <w:rFonts w:cs="Arial"/>
              </w:rPr>
              <w:t>//[N]15d</w:t>
            </w:r>
          </w:p>
        </w:tc>
        <w:tc>
          <w:tcPr>
            <w:tcW w:w="2500" w:type="pct"/>
            <w:shd w:val="clear" w:color="auto" w:fill="FFFFFF"/>
            <w:hideMark/>
          </w:tcPr>
          <w:p w14:paraId="6599C56B" w14:textId="0F123668" w:rsidR="00371693" w:rsidRPr="00371693" w:rsidRDefault="00371693" w:rsidP="00371693">
            <w:pPr>
              <w:spacing w:before="0" w:after="0"/>
              <w:rPr>
                <w:rFonts w:cs="Arial"/>
              </w:rPr>
            </w:pPr>
            <w:r w:rsidRPr="00371693">
              <w:rPr>
                <w:rFonts w:cs="Arial"/>
              </w:rPr>
              <w:t>(Qualifier)(Sign</w:t>
            </w:r>
            <w:proofErr w:type="gramStart"/>
            <w:r w:rsidRPr="00371693">
              <w:rPr>
                <w:rFonts w:cs="Arial"/>
              </w:rPr>
              <w:t>)(</w:t>
            </w:r>
            <w:proofErr w:type="gramEnd"/>
            <w:r w:rsidRPr="00371693">
              <w:rPr>
                <w:rFonts w:cs="Arial"/>
              </w:rPr>
              <w:t>Index Points)</w:t>
            </w:r>
          </w:p>
        </w:tc>
      </w:tr>
    </w:tbl>
    <w:p w14:paraId="5801B034" w14:textId="77777777" w:rsidR="00371693" w:rsidRDefault="00371693" w:rsidP="00371693">
      <w:pPr>
        <w:spacing w:before="0" w:after="0"/>
        <w:rPr>
          <w:rFonts w:cs="Arial"/>
        </w:rPr>
      </w:pPr>
    </w:p>
    <w:p w14:paraId="0675B240" w14:textId="53D18ECF" w:rsidR="00371693" w:rsidRPr="00371693" w:rsidRDefault="00371693" w:rsidP="00371693">
      <w:pPr>
        <w:spacing w:before="0" w:after="0"/>
        <w:rPr>
          <w:rFonts w:cs="Arial"/>
        </w:rPr>
      </w:pPr>
      <w:r w:rsidRPr="00371693">
        <w:rPr>
          <w:rFonts w:cs="Arial"/>
        </w:rPr>
        <w:t>PRESENCE</w:t>
      </w:r>
    </w:p>
    <w:p w14:paraId="6C43E42A" w14:textId="77777777" w:rsidR="00371693" w:rsidRPr="00371693" w:rsidRDefault="00371693" w:rsidP="00371693">
      <w:pPr>
        <w:spacing w:before="0" w:after="0"/>
        <w:rPr>
          <w:rFonts w:cs="Arial"/>
        </w:rPr>
      </w:pPr>
      <w:r w:rsidRPr="00371693">
        <w:rPr>
          <w:rFonts w:cs="Arial"/>
        </w:rPr>
        <w:t>Optional in optional sequence C</w:t>
      </w:r>
    </w:p>
    <w:p w14:paraId="1A2A3464" w14:textId="77777777" w:rsidR="00371693" w:rsidRDefault="00371693" w:rsidP="00371693">
      <w:pPr>
        <w:spacing w:before="0" w:after="0"/>
        <w:rPr>
          <w:rFonts w:cs="Arial"/>
        </w:rPr>
      </w:pPr>
    </w:p>
    <w:p w14:paraId="039511D4" w14:textId="5283824A" w:rsidR="00371693" w:rsidRPr="00371693" w:rsidRDefault="00371693" w:rsidP="00371693">
      <w:pPr>
        <w:spacing w:before="0" w:after="0"/>
        <w:rPr>
          <w:rFonts w:cs="Arial"/>
        </w:rPr>
      </w:pPr>
      <w:r w:rsidRPr="00371693">
        <w:rPr>
          <w:rFonts w:cs="Arial"/>
        </w:rPr>
        <w:t>QUALIFIER</w:t>
      </w:r>
    </w:p>
    <w:p w14:paraId="08D99B28" w14:textId="77777777" w:rsidR="00371693" w:rsidRPr="00371693" w:rsidRDefault="00371693" w:rsidP="00371693">
      <w:pPr>
        <w:spacing w:before="0" w:after="0"/>
        <w:rPr>
          <w:rFonts w:cs="Arial"/>
        </w:rPr>
      </w:pPr>
      <w:r w:rsidRPr="00371693">
        <w:rPr>
          <w:rFonts w:cs="Arial"/>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371693" w:rsidRPr="00371693" w14:paraId="5889F74E"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F21F64B" w14:textId="637524F9" w:rsidR="00371693" w:rsidRPr="00371693" w:rsidRDefault="00371693" w:rsidP="00371693">
            <w:pPr>
              <w:spacing w:before="0" w:after="0"/>
              <w:rPr>
                <w:rFonts w:cs="Arial"/>
              </w:rPr>
            </w:pPr>
            <w:r w:rsidRPr="00371693">
              <w:rPr>
                <w:rFonts w:cs="Arial"/>
              </w:rPr>
              <w:lastRenderedPageBreak/>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4F26DE4" w14:textId="524896D1" w:rsidR="00371693" w:rsidRPr="00371693" w:rsidRDefault="00371693" w:rsidP="00371693">
            <w:pPr>
              <w:spacing w:before="0" w:after="0"/>
              <w:rPr>
                <w:rFonts w:cs="Arial"/>
              </w:rPr>
            </w:pPr>
            <w:r w:rsidRPr="00371693">
              <w:rPr>
                <w:rFonts w:cs="Arial"/>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136EAB15" w14:textId="6C4F3652" w:rsidR="00371693" w:rsidRPr="00371693" w:rsidRDefault="00371693" w:rsidP="00371693">
            <w:pPr>
              <w:spacing w:before="0" w:after="0"/>
              <w:rPr>
                <w:rFonts w:cs="Arial"/>
              </w:rPr>
            </w:pPr>
            <w:r w:rsidRPr="00371693">
              <w:rPr>
                <w:rFonts w:cs="Arial"/>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17A603CC" w14:textId="4ACDCABA" w:rsidR="00371693" w:rsidRPr="00371693" w:rsidRDefault="00371693" w:rsidP="00371693">
            <w:pPr>
              <w:spacing w:before="0" w:after="0"/>
              <w:rPr>
                <w:rFonts w:cs="Arial"/>
              </w:rPr>
            </w:pPr>
            <w:r w:rsidRPr="00371693">
              <w:rPr>
                <w:rFonts w:cs="Arial"/>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6EC614E" w14:textId="4871B97D" w:rsidR="00371693" w:rsidRPr="00371693" w:rsidRDefault="00371693" w:rsidP="00371693">
            <w:pPr>
              <w:spacing w:before="0" w:after="0"/>
              <w:rPr>
                <w:rFonts w:cs="Arial"/>
              </w:rPr>
            </w:pPr>
            <w:r w:rsidRPr="00371693">
              <w:rPr>
                <w:rFonts w:cs="Arial"/>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55DD004" w14:textId="53A51297" w:rsidR="00371693" w:rsidRPr="00371693" w:rsidRDefault="00371693" w:rsidP="00371693">
            <w:pPr>
              <w:spacing w:before="0" w:after="0"/>
              <w:rPr>
                <w:rFonts w:cs="Arial"/>
              </w:rPr>
            </w:pPr>
            <w:r w:rsidRPr="00371693">
              <w:rPr>
                <w:rFonts w:cs="Arial"/>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3B020BC2" w14:textId="71039942" w:rsidR="00371693" w:rsidRPr="00371693" w:rsidRDefault="00371693" w:rsidP="00371693">
            <w:pPr>
              <w:spacing w:before="0" w:after="0"/>
              <w:rPr>
                <w:rFonts w:cs="Arial"/>
              </w:rPr>
            </w:pPr>
            <w:r w:rsidRPr="00371693">
              <w:rPr>
                <w:rFonts w:cs="Arial"/>
              </w:rPr>
              <w:t>Qualifier Description</w:t>
            </w:r>
          </w:p>
        </w:tc>
      </w:tr>
      <w:tr w:rsidR="00371693" w:rsidRPr="00371693" w14:paraId="538CBA04"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FE13F68" w14:textId="205FEDE1" w:rsidR="00371693" w:rsidRPr="00371693" w:rsidRDefault="00371693" w:rsidP="00371693">
            <w:pPr>
              <w:spacing w:before="0" w:after="0"/>
              <w:rPr>
                <w:rFonts w:cs="Arial"/>
              </w:rPr>
            </w:pPr>
            <w:r w:rsidRPr="00371693">
              <w:rPr>
                <w:rFonts w:cs="Arial"/>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F4A4AFA" w14:textId="751378EC"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02B3CA1" w14:textId="7AEAD4CF" w:rsidR="00371693" w:rsidRPr="00371693" w:rsidRDefault="00371693" w:rsidP="00371693">
            <w:pPr>
              <w:spacing w:before="0" w:after="0"/>
              <w:rPr>
                <w:rFonts w:cs="Arial"/>
              </w:rPr>
            </w:pPr>
            <w:r w:rsidRPr="00371693">
              <w:rPr>
                <w:rFonts w:cs="Arial"/>
              </w:rPr>
              <w:t>MRKT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5C19DDE" w14:textId="26AEBF4A"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FD21C06" w14:textId="0A77E3A5"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A89EBDF" w14:textId="77A02062" w:rsidR="00371693" w:rsidRPr="00371693" w:rsidRDefault="00371693" w:rsidP="00371693">
            <w:pPr>
              <w:spacing w:before="0" w:after="0"/>
              <w:rPr>
                <w:rFonts w:cs="Arial"/>
              </w:rPr>
            </w:pPr>
            <w:r w:rsidRPr="00371693">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82A8DBF" w14:textId="3380FF3B" w:rsidR="00371693" w:rsidRPr="00371693" w:rsidRDefault="00371693" w:rsidP="00371693">
            <w:pPr>
              <w:spacing w:before="0" w:after="0"/>
              <w:rPr>
                <w:rFonts w:cs="Arial"/>
              </w:rPr>
            </w:pPr>
            <w:r w:rsidRPr="00371693">
              <w:rPr>
                <w:rFonts w:cs="Arial"/>
              </w:rPr>
              <w:t>Market Price</w:t>
            </w:r>
          </w:p>
        </w:tc>
      </w:tr>
      <w:tr w:rsidR="00371693" w:rsidRPr="00371693" w14:paraId="6E5BF9CE"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8C91F4B" w14:textId="665E9998" w:rsidR="00371693" w:rsidRPr="00371693" w:rsidRDefault="00371693" w:rsidP="00371693">
            <w:pPr>
              <w:spacing w:before="0" w:after="0"/>
              <w:rPr>
                <w:rFonts w:cs="Arial"/>
              </w:rPr>
            </w:pPr>
            <w:r w:rsidRPr="00371693">
              <w:rPr>
                <w:rFonts w:cs="Arial"/>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6C2530B" w14:textId="0D840385"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7F89BD2" w14:textId="63ED2141" w:rsidR="00371693" w:rsidRPr="00371693" w:rsidRDefault="00371693" w:rsidP="00371693">
            <w:pPr>
              <w:spacing w:before="0" w:after="0"/>
              <w:rPr>
                <w:rFonts w:cs="Arial"/>
              </w:rPr>
            </w:pPr>
            <w:r w:rsidRPr="00371693">
              <w:rPr>
                <w:rFonts w:cs="Arial"/>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777EA46C" w14:textId="76D0518E"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076BAF8" w14:textId="30B38BCB"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EFA01F" w14:textId="26BDB9D5" w:rsidR="00371693" w:rsidRPr="00371693" w:rsidRDefault="00371693" w:rsidP="00371693">
            <w:pPr>
              <w:spacing w:before="0" w:after="0"/>
              <w:rPr>
                <w:rFonts w:cs="Arial"/>
              </w:rPr>
            </w:pPr>
            <w:r w:rsidRPr="00371693">
              <w:rPr>
                <w:rFonts w:cs="Arial"/>
              </w:rPr>
              <w:t>A, B,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4DEB1E9" w14:textId="254B4197" w:rsidR="00371693" w:rsidRPr="00371693" w:rsidRDefault="00371693" w:rsidP="00371693">
            <w:pPr>
              <w:spacing w:before="0" w:after="0"/>
              <w:rPr>
                <w:rFonts w:cs="Arial"/>
              </w:rPr>
            </w:pPr>
            <w:r w:rsidRPr="00371693">
              <w:rPr>
                <w:rFonts w:cs="Arial"/>
              </w:rPr>
              <w:t>Maximum Price</w:t>
            </w:r>
          </w:p>
        </w:tc>
      </w:tr>
      <w:tr w:rsidR="00371693" w:rsidRPr="00371693" w14:paraId="02576412"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98B3C96" w14:textId="12B11C0F" w:rsidR="00371693" w:rsidRPr="00371693" w:rsidRDefault="00371693" w:rsidP="00371693">
            <w:pPr>
              <w:spacing w:before="0" w:after="0"/>
              <w:rPr>
                <w:rFonts w:cs="Arial"/>
              </w:rPr>
            </w:pPr>
            <w:r w:rsidRPr="00371693">
              <w:rPr>
                <w:rFonts w:cs="Arial"/>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DA01DEF" w14:textId="74DADBAC"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2A932B1" w14:textId="17E74146" w:rsidR="00371693" w:rsidRPr="00371693" w:rsidRDefault="00371693" w:rsidP="00371693">
            <w:pPr>
              <w:spacing w:before="0" w:after="0"/>
              <w:rPr>
                <w:rFonts w:cs="Arial"/>
              </w:rPr>
            </w:pPr>
            <w:r w:rsidRPr="00371693">
              <w:rPr>
                <w:rFonts w:cs="Arial"/>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00A741D" w14:textId="09249DE1"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153EC6" w14:textId="24819A9C"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615FB49" w14:textId="1C0A3450" w:rsidR="00371693" w:rsidRPr="00371693" w:rsidRDefault="00371693" w:rsidP="00371693">
            <w:pPr>
              <w:spacing w:before="0" w:after="0"/>
              <w:rPr>
                <w:rFonts w:cs="Arial"/>
              </w:rPr>
            </w:pPr>
            <w:r w:rsidRPr="00371693">
              <w:rPr>
                <w:rFonts w:cs="Arial"/>
              </w:rPr>
              <w:t>A, B,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4560053" w14:textId="39E5FC1A" w:rsidR="00371693" w:rsidRPr="00371693" w:rsidRDefault="00371693" w:rsidP="00371693">
            <w:pPr>
              <w:spacing w:before="0" w:after="0"/>
              <w:rPr>
                <w:rFonts w:cs="Arial"/>
              </w:rPr>
            </w:pPr>
            <w:r w:rsidRPr="00371693">
              <w:rPr>
                <w:rFonts w:cs="Arial"/>
              </w:rPr>
              <w:t>Minimum Price</w:t>
            </w:r>
          </w:p>
        </w:tc>
      </w:tr>
    </w:tbl>
    <w:p w14:paraId="10FD0907" w14:textId="77777777" w:rsidR="00371693" w:rsidRDefault="00371693" w:rsidP="00371693">
      <w:pPr>
        <w:spacing w:before="0" w:after="0"/>
        <w:rPr>
          <w:rFonts w:cs="Arial"/>
        </w:rPr>
      </w:pPr>
    </w:p>
    <w:p w14:paraId="6DA6B9F0" w14:textId="60289C32" w:rsidR="00371693" w:rsidRPr="00371693" w:rsidRDefault="00371693" w:rsidP="00371693">
      <w:pPr>
        <w:spacing w:before="0" w:after="0"/>
        <w:rPr>
          <w:rFonts w:cs="Arial"/>
        </w:rPr>
      </w:pPr>
      <w:r w:rsidRPr="00371693">
        <w:rPr>
          <w:rFonts w:cs="Arial"/>
        </w:rPr>
        <w:t>DEFINITION</w:t>
      </w:r>
    </w:p>
    <w:p w14:paraId="30381D42" w14:textId="77777777" w:rsidR="00371693" w:rsidRPr="00371693" w:rsidRDefault="00371693" w:rsidP="00371693">
      <w:pPr>
        <w:spacing w:before="0" w:after="0"/>
        <w:rPr>
          <w:rFonts w:cs="Arial"/>
        </w:rPr>
      </w:pPr>
      <w:r w:rsidRPr="00371693">
        <w:rPr>
          <w:rFonts w:cs="Arial"/>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702CC5CA" w14:textId="77777777">
        <w:trPr>
          <w:tblCellSpacing w:w="15" w:type="dxa"/>
        </w:trPr>
        <w:tc>
          <w:tcPr>
            <w:tcW w:w="650" w:type="pct"/>
            <w:shd w:val="clear" w:color="auto" w:fill="FFFFFF"/>
            <w:hideMark/>
          </w:tcPr>
          <w:p w14:paraId="73C73B20" w14:textId="4F7FA566" w:rsidR="00371693" w:rsidRPr="00371693" w:rsidRDefault="00371693" w:rsidP="00371693">
            <w:pPr>
              <w:spacing w:before="0" w:after="0"/>
              <w:rPr>
                <w:rFonts w:cs="Arial"/>
              </w:rPr>
            </w:pPr>
            <w:r w:rsidRPr="00371693">
              <w:rPr>
                <w:rFonts w:cs="Arial"/>
              </w:rPr>
              <w:t>MAXP</w:t>
            </w:r>
          </w:p>
        </w:tc>
        <w:tc>
          <w:tcPr>
            <w:tcW w:w="1000" w:type="pct"/>
            <w:shd w:val="clear" w:color="auto" w:fill="FFFFFF"/>
            <w:hideMark/>
          </w:tcPr>
          <w:p w14:paraId="3D3425C6" w14:textId="47A37CF1" w:rsidR="00371693" w:rsidRPr="00371693" w:rsidRDefault="00371693" w:rsidP="00371693">
            <w:pPr>
              <w:spacing w:before="0" w:after="0"/>
              <w:rPr>
                <w:rFonts w:cs="Arial"/>
              </w:rPr>
            </w:pPr>
            <w:r w:rsidRPr="00371693">
              <w:rPr>
                <w:rFonts w:cs="Arial"/>
              </w:rPr>
              <w:t>Maximum Price</w:t>
            </w:r>
          </w:p>
        </w:tc>
        <w:tc>
          <w:tcPr>
            <w:tcW w:w="3350" w:type="pct"/>
            <w:shd w:val="clear" w:color="auto" w:fill="FFFFFF"/>
            <w:hideMark/>
          </w:tcPr>
          <w:p w14:paraId="1499ED2E" w14:textId="3BFDC48E" w:rsidR="00371693" w:rsidRPr="00371693" w:rsidRDefault="00371693" w:rsidP="00371693">
            <w:pPr>
              <w:spacing w:before="0" w:after="0"/>
              <w:rPr>
                <w:rFonts w:cs="Arial"/>
              </w:rPr>
            </w:pPr>
            <w:r w:rsidRPr="00371693">
              <w:rPr>
                <w:rFonts w:cs="Arial"/>
              </w:rPr>
              <w:t>Maximum or cap price at which a holder can bid, for example on a Dutch auction offer.</w:t>
            </w:r>
          </w:p>
        </w:tc>
      </w:tr>
      <w:tr w:rsidR="00371693" w:rsidRPr="00371693" w14:paraId="7B2916BF" w14:textId="77777777">
        <w:trPr>
          <w:tblCellSpacing w:w="15" w:type="dxa"/>
        </w:trPr>
        <w:tc>
          <w:tcPr>
            <w:tcW w:w="650" w:type="pct"/>
            <w:shd w:val="clear" w:color="auto" w:fill="FFFFFF"/>
            <w:hideMark/>
          </w:tcPr>
          <w:p w14:paraId="00ACCC8D" w14:textId="4ABD7D62" w:rsidR="00371693" w:rsidRPr="00371693" w:rsidRDefault="00371693" w:rsidP="00371693">
            <w:pPr>
              <w:spacing w:before="0" w:after="0"/>
              <w:rPr>
                <w:rFonts w:cs="Arial"/>
              </w:rPr>
            </w:pPr>
            <w:r w:rsidRPr="00371693">
              <w:rPr>
                <w:rFonts w:cs="Arial"/>
              </w:rPr>
              <w:t>MINP</w:t>
            </w:r>
          </w:p>
        </w:tc>
        <w:tc>
          <w:tcPr>
            <w:tcW w:w="1000" w:type="pct"/>
            <w:shd w:val="clear" w:color="auto" w:fill="FFFFFF"/>
            <w:hideMark/>
          </w:tcPr>
          <w:p w14:paraId="002FDB93" w14:textId="3FE70CCE" w:rsidR="00371693" w:rsidRPr="00371693" w:rsidRDefault="00371693" w:rsidP="00371693">
            <w:pPr>
              <w:spacing w:before="0" w:after="0"/>
              <w:rPr>
                <w:rFonts w:cs="Arial"/>
              </w:rPr>
            </w:pPr>
            <w:r w:rsidRPr="00371693">
              <w:rPr>
                <w:rFonts w:cs="Arial"/>
              </w:rPr>
              <w:t>Minimum Price</w:t>
            </w:r>
          </w:p>
        </w:tc>
        <w:tc>
          <w:tcPr>
            <w:tcW w:w="3350" w:type="pct"/>
            <w:shd w:val="clear" w:color="auto" w:fill="FFFFFF"/>
            <w:hideMark/>
          </w:tcPr>
          <w:p w14:paraId="4707392C" w14:textId="69519498" w:rsidR="00371693" w:rsidRPr="00371693" w:rsidRDefault="00371693" w:rsidP="00371693">
            <w:pPr>
              <w:spacing w:before="0" w:after="0"/>
              <w:rPr>
                <w:rFonts w:cs="Arial"/>
              </w:rPr>
            </w:pPr>
            <w:r w:rsidRPr="00371693">
              <w:rPr>
                <w:rFonts w:cs="Arial"/>
              </w:rPr>
              <w:t>Minimum or floor price at which a holder can bid, for example on a Dutch auction offer.</w:t>
            </w:r>
          </w:p>
        </w:tc>
      </w:tr>
      <w:tr w:rsidR="00371693" w:rsidRPr="00371693" w14:paraId="72669CA0" w14:textId="77777777">
        <w:trPr>
          <w:tblCellSpacing w:w="15" w:type="dxa"/>
        </w:trPr>
        <w:tc>
          <w:tcPr>
            <w:tcW w:w="650" w:type="pct"/>
            <w:shd w:val="clear" w:color="auto" w:fill="FFFFFF"/>
            <w:hideMark/>
          </w:tcPr>
          <w:p w14:paraId="725A95F2" w14:textId="2F5FDAB8" w:rsidR="00371693" w:rsidRPr="00371693" w:rsidRDefault="00371693" w:rsidP="00371693">
            <w:pPr>
              <w:spacing w:before="0" w:after="0"/>
              <w:rPr>
                <w:rFonts w:cs="Arial"/>
              </w:rPr>
            </w:pPr>
            <w:r w:rsidRPr="00371693">
              <w:rPr>
                <w:rFonts w:cs="Arial"/>
              </w:rPr>
              <w:t>MRKT</w:t>
            </w:r>
          </w:p>
        </w:tc>
        <w:tc>
          <w:tcPr>
            <w:tcW w:w="1000" w:type="pct"/>
            <w:shd w:val="clear" w:color="auto" w:fill="FFFFFF"/>
            <w:hideMark/>
          </w:tcPr>
          <w:p w14:paraId="183748CC" w14:textId="270847BE" w:rsidR="00371693" w:rsidRPr="00371693" w:rsidRDefault="00371693" w:rsidP="00371693">
            <w:pPr>
              <w:spacing w:before="0" w:after="0"/>
              <w:rPr>
                <w:rFonts w:cs="Arial"/>
              </w:rPr>
            </w:pPr>
            <w:r w:rsidRPr="00371693">
              <w:rPr>
                <w:rFonts w:cs="Arial"/>
              </w:rPr>
              <w:t>Market Price</w:t>
            </w:r>
          </w:p>
        </w:tc>
        <w:tc>
          <w:tcPr>
            <w:tcW w:w="3350" w:type="pct"/>
            <w:shd w:val="clear" w:color="auto" w:fill="FFFFFF"/>
            <w:hideMark/>
          </w:tcPr>
          <w:p w14:paraId="1BF07288" w14:textId="37232379" w:rsidR="00371693" w:rsidRPr="00371693" w:rsidRDefault="00371693" w:rsidP="00371693">
            <w:pPr>
              <w:spacing w:before="0" w:after="0"/>
              <w:rPr>
                <w:rFonts w:cs="Arial"/>
              </w:rPr>
            </w:pPr>
            <w:r w:rsidRPr="00371693">
              <w:rPr>
                <w:rFonts w:cs="Arial"/>
              </w:rPr>
              <w:t>Last reported/known price of a financial instrument in a market.</w:t>
            </w:r>
          </w:p>
        </w:tc>
      </w:tr>
    </w:tbl>
    <w:p w14:paraId="569E2555" w14:textId="77777777" w:rsidR="00371693" w:rsidRDefault="00371693" w:rsidP="00371693">
      <w:pPr>
        <w:spacing w:before="0" w:after="0"/>
        <w:rPr>
          <w:rFonts w:cs="Arial"/>
        </w:rPr>
      </w:pPr>
    </w:p>
    <w:p w14:paraId="6593A26E" w14:textId="5650035F" w:rsidR="00371693" w:rsidRPr="00371693" w:rsidRDefault="00371693" w:rsidP="00371693">
      <w:pPr>
        <w:spacing w:before="0" w:after="0"/>
        <w:rPr>
          <w:rFonts w:cs="Arial"/>
        </w:rPr>
      </w:pPr>
      <w:r w:rsidRPr="00371693">
        <w:rPr>
          <w:rFonts w:cs="Arial"/>
        </w:rPr>
        <w:t>CODES</w:t>
      </w:r>
    </w:p>
    <w:p w14:paraId="6BCB3CFC" w14:textId="77777777" w:rsidR="00371693" w:rsidRPr="00371693" w:rsidRDefault="00371693" w:rsidP="00371693">
      <w:pPr>
        <w:spacing w:before="0" w:after="0"/>
        <w:rPr>
          <w:rFonts w:cs="Arial"/>
        </w:rPr>
      </w:pPr>
      <w:r w:rsidRPr="00371693">
        <w:rPr>
          <w:rFonts w:cs="Arial"/>
          <w:b/>
          <w:bCs/>
        </w:rPr>
        <w:t>In option A,</w:t>
      </w:r>
      <w:r w:rsidRPr="00371693">
        <w:rPr>
          <w:rFonts w:cs="Arial"/>
        </w:rPr>
        <w:t xml:space="preserve">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64B594BB" w14:textId="77777777" w:rsidTr="00371693">
        <w:trPr>
          <w:tblCellSpacing w:w="15" w:type="dxa"/>
        </w:trPr>
        <w:tc>
          <w:tcPr>
            <w:tcW w:w="650" w:type="pct"/>
            <w:shd w:val="clear" w:color="auto" w:fill="BFBFBF" w:themeFill="background1" w:themeFillShade="BF"/>
            <w:hideMark/>
          </w:tcPr>
          <w:p w14:paraId="6EEF8661" w14:textId="411F749A" w:rsidR="00371693" w:rsidRPr="00371693" w:rsidRDefault="00371693" w:rsidP="00371693">
            <w:pPr>
              <w:spacing w:before="0" w:after="0"/>
              <w:rPr>
                <w:rFonts w:cs="Arial"/>
                <w:b/>
                <w:bCs/>
                <w:strike/>
                <w:color w:val="FF0000"/>
              </w:rPr>
            </w:pPr>
            <w:r w:rsidRPr="00371693">
              <w:rPr>
                <w:rFonts w:cs="Arial"/>
                <w:b/>
                <w:bCs/>
                <w:strike/>
                <w:color w:val="FF0000"/>
              </w:rPr>
              <w:t>DISC</w:t>
            </w:r>
          </w:p>
        </w:tc>
        <w:tc>
          <w:tcPr>
            <w:tcW w:w="1000" w:type="pct"/>
            <w:shd w:val="clear" w:color="auto" w:fill="BFBFBF" w:themeFill="background1" w:themeFillShade="BF"/>
            <w:hideMark/>
          </w:tcPr>
          <w:p w14:paraId="76033ABC" w14:textId="13154E35" w:rsidR="00371693" w:rsidRPr="00371693" w:rsidRDefault="00371693" w:rsidP="00371693">
            <w:pPr>
              <w:spacing w:before="0" w:after="0"/>
              <w:rPr>
                <w:rFonts w:cs="Arial"/>
                <w:b/>
                <w:bCs/>
                <w:strike/>
                <w:color w:val="FF0000"/>
              </w:rPr>
            </w:pPr>
            <w:r w:rsidRPr="00371693">
              <w:rPr>
                <w:rFonts w:cs="Arial"/>
                <w:b/>
                <w:bCs/>
                <w:strike/>
                <w:color w:val="FF0000"/>
              </w:rPr>
              <w:t>Discount</w:t>
            </w:r>
          </w:p>
        </w:tc>
        <w:tc>
          <w:tcPr>
            <w:tcW w:w="3350" w:type="pct"/>
            <w:shd w:val="clear" w:color="auto" w:fill="BFBFBF" w:themeFill="background1" w:themeFillShade="BF"/>
            <w:hideMark/>
          </w:tcPr>
          <w:p w14:paraId="74F1361B" w14:textId="74DFF6E4" w:rsidR="00371693" w:rsidRPr="00371693" w:rsidRDefault="00371693" w:rsidP="00371693">
            <w:pPr>
              <w:spacing w:before="0" w:after="0"/>
              <w:rPr>
                <w:rFonts w:cs="Arial"/>
                <w:b/>
                <w:bCs/>
                <w:strike/>
                <w:color w:val="FF0000"/>
              </w:rPr>
            </w:pPr>
            <w:r w:rsidRPr="00371693">
              <w:rPr>
                <w:rFonts w:cs="Arial"/>
                <w:b/>
                <w:bCs/>
                <w:strike/>
                <w:color w:val="FF0000"/>
              </w:rPr>
              <w:t>Price expressed as the number of percentage points below par, for example, a discount price of 2.0% equals a price of 98 when par is 100.</w:t>
            </w:r>
          </w:p>
        </w:tc>
      </w:tr>
      <w:tr w:rsidR="00371693" w:rsidRPr="00371693" w14:paraId="22C8B38F" w14:textId="77777777">
        <w:trPr>
          <w:tblCellSpacing w:w="15" w:type="dxa"/>
        </w:trPr>
        <w:tc>
          <w:tcPr>
            <w:tcW w:w="650" w:type="pct"/>
            <w:shd w:val="clear" w:color="auto" w:fill="FFFFFF"/>
            <w:hideMark/>
          </w:tcPr>
          <w:p w14:paraId="2517AB91" w14:textId="0D964B02" w:rsidR="00371693" w:rsidRPr="00371693" w:rsidRDefault="00371693" w:rsidP="00371693">
            <w:pPr>
              <w:spacing w:before="0" w:after="0"/>
              <w:rPr>
                <w:rFonts w:cs="Arial"/>
              </w:rPr>
            </w:pPr>
            <w:r w:rsidRPr="00371693">
              <w:rPr>
                <w:rFonts w:cs="Arial"/>
              </w:rPr>
              <w:t>PRCT</w:t>
            </w:r>
          </w:p>
        </w:tc>
        <w:tc>
          <w:tcPr>
            <w:tcW w:w="1000" w:type="pct"/>
            <w:shd w:val="clear" w:color="auto" w:fill="FFFFFF"/>
            <w:hideMark/>
          </w:tcPr>
          <w:p w14:paraId="181DA728" w14:textId="2EC3BD8C" w:rsidR="00371693" w:rsidRPr="00371693" w:rsidRDefault="00371693" w:rsidP="00371693">
            <w:pPr>
              <w:spacing w:before="0" w:after="0"/>
              <w:rPr>
                <w:rFonts w:cs="Arial"/>
              </w:rPr>
            </w:pPr>
            <w:r w:rsidRPr="00371693">
              <w:rPr>
                <w:rFonts w:cs="Arial"/>
              </w:rPr>
              <w:t>Percentage</w:t>
            </w:r>
          </w:p>
        </w:tc>
        <w:tc>
          <w:tcPr>
            <w:tcW w:w="3350" w:type="pct"/>
            <w:shd w:val="clear" w:color="auto" w:fill="FFFFFF"/>
            <w:hideMark/>
          </w:tcPr>
          <w:p w14:paraId="44A255F7" w14:textId="1C929756" w:rsidR="00371693" w:rsidRPr="00371693" w:rsidRDefault="00371693" w:rsidP="00371693">
            <w:pPr>
              <w:spacing w:before="0" w:after="0"/>
              <w:rPr>
                <w:rFonts w:cs="Arial"/>
              </w:rPr>
            </w:pPr>
            <w:r w:rsidRPr="00371693">
              <w:rPr>
                <w:rFonts w:cs="Arial"/>
              </w:rPr>
              <w:t>Price expressed as a percentage of par.</w:t>
            </w:r>
          </w:p>
        </w:tc>
      </w:tr>
      <w:tr w:rsidR="00371693" w:rsidRPr="00371693" w14:paraId="47C8F6A7" w14:textId="77777777" w:rsidTr="00371693">
        <w:trPr>
          <w:tblCellSpacing w:w="15" w:type="dxa"/>
        </w:trPr>
        <w:tc>
          <w:tcPr>
            <w:tcW w:w="650" w:type="pct"/>
            <w:shd w:val="clear" w:color="auto" w:fill="BFBFBF" w:themeFill="background1" w:themeFillShade="BF"/>
            <w:hideMark/>
          </w:tcPr>
          <w:p w14:paraId="089D2BBA" w14:textId="7D121C84" w:rsidR="00371693" w:rsidRPr="00371693" w:rsidRDefault="00371693" w:rsidP="00371693">
            <w:pPr>
              <w:spacing w:before="0" w:after="0"/>
              <w:rPr>
                <w:rFonts w:cs="Arial"/>
                <w:b/>
                <w:bCs/>
                <w:strike/>
                <w:color w:val="FF0000"/>
              </w:rPr>
            </w:pPr>
            <w:r w:rsidRPr="00371693">
              <w:rPr>
                <w:rFonts w:cs="Arial"/>
                <w:b/>
                <w:bCs/>
                <w:strike/>
                <w:color w:val="FF0000"/>
              </w:rPr>
              <w:t>PREM</w:t>
            </w:r>
          </w:p>
        </w:tc>
        <w:tc>
          <w:tcPr>
            <w:tcW w:w="1000" w:type="pct"/>
            <w:shd w:val="clear" w:color="auto" w:fill="BFBFBF" w:themeFill="background1" w:themeFillShade="BF"/>
            <w:hideMark/>
          </w:tcPr>
          <w:p w14:paraId="10A32995" w14:textId="197381B3" w:rsidR="00371693" w:rsidRPr="00371693" w:rsidRDefault="00371693" w:rsidP="00371693">
            <w:pPr>
              <w:spacing w:before="0" w:after="0"/>
              <w:rPr>
                <w:rFonts w:cs="Arial"/>
                <w:b/>
                <w:bCs/>
                <w:strike/>
                <w:color w:val="FF0000"/>
              </w:rPr>
            </w:pPr>
            <w:r w:rsidRPr="00371693">
              <w:rPr>
                <w:rFonts w:cs="Arial"/>
                <w:b/>
                <w:bCs/>
                <w:strike/>
                <w:color w:val="FF0000"/>
              </w:rPr>
              <w:t>Premium</w:t>
            </w:r>
          </w:p>
        </w:tc>
        <w:tc>
          <w:tcPr>
            <w:tcW w:w="3350" w:type="pct"/>
            <w:shd w:val="clear" w:color="auto" w:fill="BFBFBF" w:themeFill="background1" w:themeFillShade="BF"/>
            <w:hideMark/>
          </w:tcPr>
          <w:p w14:paraId="5E7EF6A5" w14:textId="34EDE7A4" w:rsidR="00371693" w:rsidRPr="00371693" w:rsidRDefault="00371693" w:rsidP="00371693">
            <w:pPr>
              <w:spacing w:before="0" w:after="0"/>
              <w:rPr>
                <w:rFonts w:cs="Arial"/>
                <w:b/>
                <w:bCs/>
                <w:strike/>
                <w:color w:val="FF0000"/>
              </w:rPr>
            </w:pPr>
            <w:r w:rsidRPr="00371693">
              <w:rPr>
                <w:rFonts w:cs="Arial"/>
                <w:b/>
                <w:bCs/>
                <w:strike/>
                <w:color w:val="FF0000"/>
              </w:rPr>
              <w:t>Price expressed as the number of percentage points above par, for example, a premium price of 2.0% equals a price of 102 when par is 100.</w:t>
            </w:r>
          </w:p>
        </w:tc>
      </w:tr>
      <w:tr w:rsidR="00371693" w:rsidRPr="00371693" w14:paraId="207FD9F7" w14:textId="77777777">
        <w:trPr>
          <w:tblCellSpacing w:w="15" w:type="dxa"/>
        </w:trPr>
        <w:tc>
          <w:tcPr>
            <w:tcW w:w="650" w:type="pct"/>
            <w:shd w:val="clear" w:color="auto" w:fill="FFFFFF"/>
            <w:hideMark/>
          </w:tcPr>
          <w:p w14:paraId="03AB2EED" w14:textId="1E955687" w:rsidR="00371693" w:rsidRPr="00371693" w:rsidRDefault="00371693" w:rsidP="00371693">
            <w:pPr>
              <w:spacing w:before="0" w:after="0"/>
              <w:rPr>
                <w:rFonts w:cs="Arial"/>
              </w:rPr>
            </w:pPr>
            <w:r w:rsidRPr="00371693">
              <w:rPr>
                <w:rFonts w:cs="Arial"/>
              </w:rPr>
              <w:t>YIEL</w:t>
            </w:r>
          </w:p>
        </w:tc>
        <w:tc>
          <w:tcPr>
            <w:tcW w:w="1000" w:type="pct"/>
            <w:shd w:val="clear" w:color="auto" w:fill="FFFFFF"/>
            <w:hideMark/>
          </w:tcPr>
          <w:p w14:paraId="5933EDCC" w14:textId="13430551" w:rsidR="00371693" w:rsidRPr="00371693" w:rsidRDefault="00371693" w:rsidP="00371693">
            <w:pPr>
              <w:spacing w:before="0" w:after="0"/>
              <w:rPr>
                <w:rFonts w:cs="Arial"/>
              </w:rPr>
            </w:pPr>
            <w:r w:rsidRPr="00371693">
              <w:rPr>
                <w:rFonts w:cs="Arial"/>
              </w:rPr>
              <w:t>Yield</w:t>
            </w:r>
          </w:p>
        </w:tc>
        <w:tc>
          <w:tcPr>
            <w:tcW w:w="3350" w:type="pct"/>
            <w:shd w:val="clear" w:color="auto" w:fill="FFFFFF"/>
            <w:hideMark/>
          </w:tcPr>
          <w:p w14:paraId="383691B0" w14:textId="15EF6D19" w:rsidR="00371693" w:rsidRPr="00371693" w:rsidRDefault="00371693" w:rsidP="00371693">
            <w:pPr>
              <w:spacing w:before="0" w:after="0"/>
              <w:rPr>
                <w:rFonts w:cs="Arial"/>
              </w:rPr>
            </w:pPr>
            <w:r w:rsidRPr="00371693">
              <w:rPr>
                <w:rFonts w:cs="Arial"/>
              </w:rPr>
              <w:t>Price expressed as a yield.</w:t>
            </w:r>
          </w:p>
        </w:tc>
      </w:tr>
    </w:tbl>
    <w:p w14:paraId="2039583D" w14:textId="77777777" w:rsidR="00371693" w:rsidRDefault="00371693" w:rsidP="00371693">
      <w:pPr>
        <w:spacing w:before="0" w:after="0"/>
        <w:rPr>
          <w:rFonts w:cs="Arial"/>
        </w:rPr>
      </w:pPr>
    </w:p>
    <w:p w14:paraId="590F6AA2" w14:textId="1412BDD7" w:rsidR="00A45C5B" w:rsidRDefault="00130047" w:rsidP="00A45C5B">
      <w:pPr>
        <w:rPr>
          <w:b/>
        </w:rPr>
      </w:pPr>
      <w:r>
        <w:rPr>
          <w:b/>
        </w:rPr>
        <w:t>Q</w:t>
      </w:r>
      <w:r w:rsidR="00A45C5B">
        <w:rPr>
          <w:b/>
        </w:rPr>
        <w:t xml:space="preserve">. In MT566, in sequences </w:t>
      </w:r>
      <w:r w:rsidR="001021FD">
        <w:rPr>
          <w:b/>
        </w:rPr>
        <w:t>C, D, D1a and D2</w:t>
      </w:r>
      <w:r w:rsidR="00A45C5B">
        <w:rPr>
          <w:b/>
        </w:rPr>
        <w:t>, remove Amount Type Codes “DISC” and “PREM” from field option :90B: in field :90</w:t>
      </w:r>
      <w:proofErr w:type="gramStart"/>
      <w:r w:rsidR="00A45C5B">
        <w:rPr>
          <w:b/>
        </w:rPr>
        <w:t>a:,</w:t>
      </w:r>
      <w:proofErr w:type="gramEnd"/>
      <w:r w:rsidR="00A45C5B">
        <w:rPr>
          <w:b/>
        </w:rPr>
        <w:t xml:space="preserve"> as described and illustrated below;</w:t>
      </w:r>
    </w:p>
    <w:p w14:paraId="635A8619" w14:textId="77777777" w:rsidR="00371693" w:rsidRPr="00371693" w:rsidRDefault="00371693" w:rsidP="00371693">
      <w:pPr>
        <w:spacing w:before="0" w:after="0"/>
        <w:rPr>
          <w:rFonts w:cs="Arial"/>
        </w:rPr>
      </w:pPr>
      <w:r w:rsidRPr="00371693">
        <w:rPr>
          <w:rFonts w:cs="Arial"/>
        </w:rPr>
        <w:t>CODES</w:t>
      </w:r>
    </w:p>
    <w:p w14:paraId="22D76472" w14:textId="77777777" w:rsidR="00371693" w:rsidRPr="00371693" w:rsidRDefault="00371693" w:rsidP="00371693">
      <w:pPr>
        <w:spacing w:before="0" w:after="0"/>
        <w:rPr>
          <w:rFonts w:cs="Arial"/>
        </w:rPr>
      </w:pPr>
      <w:r w:rsidRPr="007B29C6">
        <w:rPr>
          <w:rFonts w:cs="Arial"/>
          <w:b/>
          <w:bCs/>
        </w:rPr>
        <w:t>In option B,</w:t>
      </w:r>
      <w:r w:rsidRPr="00371693">
        <w:rPr>
          <w:rFonts w:cs="Arial"/>
        </w:rPr>
        <w:t xml:space="preserve">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56A9A0C1" w14:textId="77777777" w:rsidTr="00E04DF4">
        <w:trPr>
          <w:tblCellSpacing w:w="15" w:type="dxa"/>
        </w:trPr>
        <w:tc>
          <w:tcPr>
            <w:tcW w:w="650" w:type="pct"/>
            <w:shd w:val="clear" w:color="auto" w:fill="FFFFFF"/>
            <w:hideMark/>
          </w:tcPr>
          <w:p w14:paraId="3C352A74" w14:textId="77777777" w:rsidR="00371693" w:rsidRPr="00371693" w:rsidRDefault="00371693" w:rsidP="00E04DF4">
            <w:pPr>
              <w:spacing w:before="0" w:after="0"/>
              <w:rPr>
                <w:rFonts w:cs="Arial"/>
              </w:rPr>
            </w:pPr>
            <w:r w:rsidRPr="00371693">
              <w:rPr>
                <w:rFonts w:cs="Arial"/>
              </w:rPr>
              <w:t>ACTU</w:t>
            </w:r>
          </w:p>
        </w:tc>
        <w:tc>
          <w:tcPr>
            <w:tcW w:w="1000" w:type="pct"/>
            <w:shd w:val="clear" w:color="auto" w:fill="FFFFFF"/>
            <w:hideMark/>
          </w:tcPr>
          <w:p w14:paraId="5EAA7117" w14:textId="77777777" w:rsidR="00371693" w:rsidRPr="00371693" w:rsidRDefault="00371693" w:rsidP="00E04DF4">
            <w:pPr>
              <w:spacing w:before="0" w:after="0"/>
              <w:rPr>
                <w:rFonts w:cs="Arial"/>
              </w:rPr>
            </w:pPr>
            <w:r w:rsidRPr="00371693">
              <w:rPr>
                <w:rFonts w:cs="Arial"/>
              </w:rPr>
              <w:t>Actual Amount</w:t>
            </w:r>
          </w:p>
        </w:tc>
        <w:tc>
          <w:tcPr>
            <w:tcW w:w="3350" w:type="pct"/>
            <w:shd w:val="clear" w:color="auto" w:fill="FFFFFF"/>
            <w:hideMark/>
          </w:tcPr>
          <w:p w14:paraId="4BC16E19" w14:textId="77777777" w:rsidR="00371693" w:rsidRPr="00371693" w:rsidRDefault="00371693" w:rsidP="00E04DF4">
            <w:pPr>
              <w:spacing w:before="0" w:after="0"/>
              <w:rPr>
                <w:rFonts w:cs="Arial"/>
              </w:rPr>
            </w:pPr>
            <w:r w:rsidRPr="00371693">
              <w:rPr>
                <w:rFonts w:cs="Arial"/>
              </w:rPr>
              <w:t>Price expressed as an amount of currency per unit or per share.</w:t>
            </w:r>
          </w:p>
        </w:tc>
      </w:tr>
      <w:tr w:rsidR="00371693" w:rsidRPr="00371693" w14:paraId="364B2B31" w14:textId="77777777" w:rsidTr="007B29C6">
        <w:trPr>
          <w:tblCellSpacing w:w="15" w:type="dxa"/>
        </w:trPr>
        <w:tc>
          <w:tcPr>
            <w:tcW w:w="650" w:type="pct"/>
            <w:shd w:val="clear" w:color="auto" w:fill="BFBFBF" w:themeFill="background1" w:themeFillShade="BF"/>
            <w:hideMark/>
          </w:tcPr>
          <w:p w14:paraId="4488E6A0" w14:textId="77777777" w:rsidR="00371693" w:rsidRPr="007B29C6" w:rsidRDefault="00371693" w:rsidP="00E04DF4">
            <w:pPr>
              <w:spacing w:before="0" w:after="0"/>
              <w:rPr>
                <w:rFonts w:cs="Arial"/>
                <w:b/>
                <w:bCs/>
                <w:strike/>
                <w:color w:val="FF0000"/>
              </w:rPr>
            </w:pPr>
            <w:r w:rsidRPr="007B29C6">
              <w:rPr>
                <w:rFonts w:cs="Arial"/>
                <w:b/>
                <w:bCs/>
                <w:strike/>
                <w:color w:val="FF0000"/>
              </w:rPr>
              <w:t>DISC</w:t>
            </w:r>
          </w:p>
        </w:tc>
        <w:tc>
          <w:tcPr>
            <w:tcW w:w="1000" w:type="pct"/>
            <w:shd w:val="clear" w:color="auto" w:fill="BFBFBF" w:themeFill="background1" w:themeFillShade="BF"/>
            <w:hideMark/>
          </w:tcPr>
          <w:p w14:paraId="53047226" w14:textId="77777777" w:rsidR="00371693" w:rsidRPr="007B29C6" w:rsidRDefault="00371693" w:rsidP="00E04DF4">
            <w:pPr>
              <w:spacing w:before="0" w:after="0"/>
              <w:rPr>
                <w:rFonts w:cs="Arial"/>
                <w:b/>
                <w:bCs/>
                <w:strike/>
                <w:color w:val="FF0000"/>
              </w:rPr>
            </w:pPr>
            <w:r w:rsidRPr="007B29C6">
              <w:rPr>
                <w:rFonts w:cs="Arial"/>
                <w:b/>
                <w:bCs/>
                <w:strike/>
                <w:color w:val="FF0000"/>
              </w:rPr>
              <w:t>Discount</w:t>
            </w:r>
          </w:p>
        </w:tc>
        <w:tc>
          <w:tcPr>
            <w:tcW w:w="3350" w:type="pct"/>
            <w:shd w:val="clear" w:color="auto" w:fill="BFBFBF" w:themeFill="background1" w:themeFillShade="BF"/>
            <w:hideMark/>
          </w:tcPr>
          <w:p w14:paraId="6C9BF677" w14:textId="77777777" w:rsidR="00371693" w:rsidRPr="007B29C6" w:rsidRDefault="00371693" w:rsidP="00E04DF4">
            <w:pPr>
              <w:spacing w:before="0" w:after="0"/>
              <w:rPr>
                <w:rFonts w:cs="Arial"/>
                <w:b/>
                <w:bCs/>
                <w:strike/>
                <w:color w:val="FF0000"/>
              </w:rPr>
            </w:pPr>
            <w:r w:rsidRPr="007B29C6">
              <w:rPr>
                <w:rFonts w:cs="Arial"/>
                <w:b/>
                <w:bCs/>
                <w:strike/>
                <w:color w:val="FF0000"/>
              </w:rPr>
              <w:t>Price expressed as a discount amount.</w:t>
            </w:r>
          </w:p>
        </w:tc>
      </w:tr>
      <w:tr w:rsidR="00371693" w:rsidRPr="00371693" w14:paraId="6CFABAEE" w14:textId="77777777" w:rsidTr="00E04DF4">
        <w:trPr>
          <w:tblCellSpacing w:w="15" w:type="dxa"/>
        </w:trPr>
        <w:tc>
          <w:tcPr>
            <w:tcW w:w="650" w:type="pct"/>
            <w:shd w:val="clear" w:color="auto" w:fill="FFFFFF"/>
            <w:hideMark/>
          </w:tcPr>
          <w:p w14:paraId="7CC4C94B" w14:textId="77777777" w:rsidR="00371693" w:rsidRPr="00371693" w:rsidRDefault="00371693" w:rsidP="00E04DF4">
            <w:pPr>
              <w:spacing w:before="0" w:after="0"/>
              <w:rPr>
                <w:rFonts w:cs="Arial"/>
              </w:rPr>
            </w:pPr>
            <w:r w:rsidRPr="00371693">
              <w:rPr>
                <w:rFonts w:cs="Arial"/>
              </w:rPr>
              <w:t>PLOT</w:t>
            </w:r>
          </w:p>
        </w:tc>
        <w:tc>
          <w:tcPr>
            <w:tcW w:w="1000" w:type="pct"/>
            <w:shd w:val="clear" w:color="auto" w:fill="FFFFFF"/>
            <w:hideMark/>
          </w:tcPr>
          <w:p w14:paraId="246B41ED" w14:textId="77777777" w:rsidR="00371693" w:rsidRPr="00371693" w:rsidRDefault="00371693" w:rsidP="00E04DF4">
            <w:pPr>
              <w:spacing w:before="0" w:after="0"/>
              <w:rPr>
                <w:rFonts w:cs="Arial"/>
              </w:rPr>
            </w:pPr>
            <w:r w:rsidRPr="00371693">
              <w:rPr>
                <w:rFonts w:cs="Arial"/>
              </w:rPr>
              <w:t>Lot</w:t>
            </w:r>
          </w:p>
        </w:tc>
        <w:tc>
          <w:tcPr>
            <w:tcW w:w="3350" w:type="pct"/>
            <w:shd w:val="clear" w:color="auto" w:fill="FFFFFF"/>
            <w:hideMark/>
          </w:tcPr>
          <w:p w14:paraId="41CCE85B" w14:textId="77777777" w:rsidR="00371693" w:rsidRPr="00371693" w:rsidRDefault="00371693" w:rsidP="00E04DF4">
            <w:pPr>
              <w:spacing w:before="0" w:after="0"/>
              <w:rPr>
                <w:rFonts w:cs="Arial"/>
              </w:rPr>
            </w:pPr>
            <w:r w:rsidRPr="00371693">
              <w:rPr>
                <w:rFonts w:cs="Arial"/>
              </w:rPr>
              <w:t>Price expressed as an amount of money per lot.</w:t>
            </w:r>
          </w:p>
        </w:tc>
      </w:tr>
      <w:tr w:rsidR="00371693" w:rsidRPr="00371693" w14:paraId="1ABE1E4A" w14:textId="77777777" w:rsidTr="008D11FD">
        <w:trPr>
          <w:tblCellSpacing w:w="15" w:type="dxa"/>
        </w:trPr>
        <w:tc>
          <w:tcPr>
            <w:tcW w:w="650" w:type="pct"/>
            <w:shd w:val="clear" w:color="auto" w:fill="BFBFBF" w:themeFill="background1" w:themeFillShade="BF"/>
            <w:hideMark/>
          </w:tcPr>
          <w:p w14:paraId="69E22E6D" w14:textId="77777777" w:rsidR="00371693" w:rsidRPr="007B29C6" w:rsidRDefault="00371693" w:rsidP="00E04DF4">
            <w:pPr>
              <w:spacing w:before="0" w:after="0"/>
              <w:rPr>
                <w:rFonts w:cs="Arial"/>
                <w:b/>
                <w:bCs/>
                <w:strike/>
                <w:color w:val="FF0000"/>
              </w:rPr>
            </w:pPr>
            <w:r w:rsidRPr="007B29C6">
              <w:rPr>
                <w:rFonts w:cs="Arial"/>
                <w:b/>
                <w:bCs/>
                <w:strike/>
                <w:color w:val="FF0000"/>
              </w:rPr>
              <w:t>PREM</w:t>
            </w:r>
          </w:p>
        </w:tc>
        <w:tc>
          <w:tcPr>
            <w:tcW w:w="1000" w:type="pct"/>
            <w:shd w:val="clear" w:color="auto" w:fill="BFBFBF" w:themeFill="background1" w:themeFillShade="BF"/>
            <w:hideMark/>
          </w:tcPr>
          <w:p w14:paraId="251BF014" w14:textId="77777777" w:rsidR="00371693" w:rsidRPr="007B29C6" w:rsidRDefault="00371693" w:rsidP="00E04DF4">
            <w:pPr>
              <w:spacing w:before="0" w:after="0"/>
              <w:rPr>
                <w:rFonts w:cs="Arial"/>
                <w:b/>
                <w:bCs/>
                <w:strike/>
                <w:color w:val="FF0000"/>
              </w:rPr>
            </w:pPr>
            <w:r w:rsidRPr="007B29C6">
              <w:rPr>
                <w:rFonts w:cs="Arial"/>
                <w:b/>
                <w:bCs/>
                <w:strike/>
                <w:color w:val="FF0000"/>
              </w:rPr>
              <w:t>Premium</w:t>
            </w:r>
          </w:p>
        </w:tc>
        <w:tc>
          <w:tcPr>
            <w:tcW w:w="3350" w:type="pct"/>
            <w:shd w:val="clear" w:color="auto" w:fill="BFBFBF" w:themeFill="background1" w:themeFillShade="BF"/>
            <w:hideMark/>
          </w:tcPr>
          <w:p w14:paraId="3BD5F8FF" w14:textId="77777777" w:rsidR="00371693" w:rsidRPr="007B29C6" w:rsidRDefault="00371693" w:rsidP="00E04DF4">
            <w:pPr>
              <w:spacing w:before="0" w:after="0"/>
              <w:rPr>
                <w:rFonts w:cs="Arial"/>
                <w:b/>
                <w:bCs/>
                <w:strike/>
                <w:color w:val="FF0000"/>
              </w:rPr>
            </w:pPr>
            <w:r w:rsidRPr="007B29C6">
              <w:rPr>
                <w:rFonts w:cs="Arial"/>
                <w:b/>
                <w:bCs/>
                <w:strike/>
                <w:color w:val="FF0000"/>
              </w:rPr>
              <w:t>Price expressed as a premium.</w:t>
            </w:r>
          </w:p>
        </w:tc>
      </w:tr>
    </w:tbl>
    <w:p w14:paraId="253C6983" w14:textId="77777777" w:rsidR="008F1FA7" w:rsidRDefault="008F1FA7" w:rsidP="00EB297D">
      <w:pPr>
        <w:rPr>
          <w:b/>
        </w:rPr>
      </w:pPr>
    </w:p>
    <w:p w14:paraId="3D182D75" w14:textId="55D3464A" w:rsidR="00EB297D" w:rsidRDefault="00130047" w:rsidP="00EB297D">
      <w:pPr>
        <w:rPr>
          <w:b/>
        </w:rPr>
      </w:pPr>
      <w:r>
        <w:rPr>
          <w:b/>
        </w:rPr>
        <w:t>R</w:t>
      </w:r>
      <w:r w:rsidR="00260F59">
        <w:rPr>
          <w:b/>
        </w:rPr>
        <w:t>. In MT56</w:t>
      </w:r>
      <w:r w:rsidR="000E0EB5">
        <w:rPr>
          <w:b/>
        </w:rPr>
        <w:t>5</w:t>
      </w:r>
      <w:r w:rsidR="00260F59">
        <w:rPr>
          <w:b/>
        </w:rPr>
        <w:t xml:space="preserve">, in sequences </w:t>
      </w:r>
      <w:r w:rsidR="00EB297D">
        <w:rPr>
          <w:b/>
        </w:rPr>
        <w:t xml:space="preserve">D, D1a and D2, remove Percentage Type Codes “DISC” and “PREM” from field option </w:t>
      </w:r>
      <w:r w:rsidR="00EB297D" w:rsidRPr="00860310">
        <w:rPr>
          <w:b/>
        </w:rPr>
        <w:t>:90A:</w:t>
      </w:r>
      <w:r w:rsidR="00EB297D">
        <w:rPr>
          <w:b/>
        </w:rPr>
        <w:t xml:space="preserve"> in field :90</w:t>
      </w:r>
      <w:proofErr w:type="gramStart"/>
      <w:r w:rsidR="00EB297D">
        <w:rPr>
          <w:b/>
        </w:rPr>
        <w:t>a:</w:t>
      </w:r>
      <w:r w:rsidR="00890863">
        <w:rPr>
          <w:b/>
        </w:rPr>
        <w:t>,</w:t>
      </w:r>
      <w:proofErr w:type="gramEnd"/>
      <w:r w:rsidR="00890863">
        <w:rPr>
          <w:b/>
        </w:rPr>
        <w:t xml:space="preserve"> as </w:t>
      </w:r>
      <w:r w:rsidR="00E754FA">
        <w:rPr>
          <w:b/>
        </w:rPr>
        <w:t xml:space="preserve">described and </w:t>
      </w:r>
      <w:r w:rsidR="00890863">
        <w:rPr>
          <w:b/>
        </w:rPr>
        <w:t xml:space="preserve">illustrated under P. for </w:t>
      </w:r>
      <w:r w:rsidR="00E754FA">
        <w:rPr>
          <w:b/>
        </w:rPr>
        <w:t>MT566.</w:t>
      </w:r>
    </w:p>
    <w:p w14:paraId="74CC1161" w14:textId="77777777" w:rsidR="008F1FA7" w:rsidRDefault="008F1FA7" w:rsidP="00EB297D">
      <w:pPr>
        <w:rPr>
          <w:b/>
        </w:rPr>
      </w:pPr>
    </w:p>
    <w:p w14:paraId="11EA8D1F" w14:textId="19A89E42" w:rsidR="00EB297D" w:rsidRDefault="00130047" w:rsidP="00EB297D">
      <w:pPr>
        <w:rPr>
          <w:b/>
        </w:rPr>
      </w:pPr>
      <w:r>
        <w:rPr>
          <w:b/>
        </w:rPr>
        <w:lastRenderedPageBreak/>
        <w:t>S</w:t>
      </w:r>
      <w:r w:rsidR="00EB297D">
        <w:rPr>
          <w:b/>
        </w:rPr>
        <w:t>. In MT56</w:t>
      </w:r>
      <w:r w:rsidR="000E0EB5">
        <w:rPr>
          <w:b/>
        </w:rPr>
        <w:t>5</w:t>
      </w:r>
      <w:r w:rsidR="00EB297D">
        <w:rPr>
          <w:b/>
        </w:rPr>
        <w:t>, in sequences D, D1a and D2, remove Amount Type Codes “DISC” and “PREM” from field option :90B: in field :90</w:t>
      </w:r>
      <w:proofErr w:type="gramStart"/>
      <w:r w:rsidR="00EB297D">
        <w:rPr>
          <w:b/>
        </w:rPr>
        <w:t>a:,</w:t>
      </w:r>
      <w:proofErr w:type="gramEnd"/>
      <w:r w:rsidR="00EB297D">
        <w:rPr>
          <w:b/>
        </w:rPr>
        <w:t xml:space="preserve"> as described and illustrated below</w:t>
      </w:r>
      <w:r w:rsidR="00E754FA">
        <w:rPr>
          <w:b/>
        </w:rPr>
        <w:t>, as described and illustrated above under Q. for MT566.</w:t>
      </w:r>
    </w:p>
    <w:p w14:paraId="35FDAD88" w14:textId="4D68274A" w:rsidR="00260F59" w:rsidRDefault="00130047" w:rsidP="00A45C5B">
      <w:pPr>
        <w:rPr>
          <w:b/>
        </w:rPr>
      </w:pPr>
      <w:r>
        <w:rPr>
          <w:b/>
        </w:rPr>
        <w:t>T</w:t>
      </w:r>
      <w:r w:rsidR="00BC598A">
        <w:rPr>
          <w:b/>
        </w:rPr>
        <w:t>. In MT56</w:t>
      </w:r>
      <w:r w:rsidR="000E0EB5">
        <w:rPr>
          <w:b/>
        </w:rPr>
        <w:t>5</w:t>
      </w:r>
      <w:r w:rsidR="00BC598A">
        <w:rPr>
          <w:b/>
        </w:rPr>
        <w:t xml:space="preserve">, </w:t>
      </w:r>
      <w:r w:rsidR="00B75467">
        <w:rPr>
          <w:b/>
        </w:rPr>
        <w:t>in sequence D</w:t>
      </w:r>
      <w:r w:rsidR="003E6064">
        <w:rPr>
          <w:b/>
        </w:rPr>
        <w:t>, remove qualifiers “INDC”, “MRKT” and “ISSU”</w:t>
      </w:r>
      <w:r w:rsidR="005D6AE5">
        <w:rPr>
          <w:b/>
        </w:rPr>
        <w:t xml:space="preserve"> in field</w:t>
      </w:r>
      <w:r w:rsidR="009829D2">
        <w:rPr>
          <w:b/>
        </w:rPr>
        <w:t xml:space="preserve"> :90a: Price</w:t>
      </w:r>
      <w:r w:rsidR="001F6614">
        <w:rPr>
          <w:b/>
        </w:rPr>
        <w:t xml:space="preserve">, as described and illustrated below: </w:t>
      </w:r>
    </w:p>
    <w:p w14:paraId="2D336975" w14:textId="77777777" w:rsidR="001F6614" w:rsidRPr="003E4128" w:rsidRDefault="001F6614" w:rsidP="003E4128">
      <w:pPr>
        <w:spacing w:before="0" w:after="0"/>
        <w:rPr>
          <w:rFonts w:cs="Arial"/>
          <w:lang w:val="en-US"/>
        </w:rPr>
      </w:pPr>
      <w:r w:rsidRPr="003E4128">
        <w:rPr>
          <w:rFonts w:cs="Arial"/>
          <w:lang w:val="en-US"/>
        </w:rPr>
        <w:t>47. Field 90a: Price</w:t>
      </w:r>
    </w:p>
    <w:p w14:paraId="361F859F" w14:textId="77777777" w:rsidR="003E4128" w:rsidRDefault="003E4128" w:rsidP="003E4128">
      <w:pPr>
        <w:spacing w:before="0" w:after="0"/>
        <w:rPr>
          <w:rFonts w:cs="Arial"/>
          <w:lang w:val="en-US"/>
        </w:rPr>
      </w:pPr>
    </w:p>
    <w:p w14:paraId="28618386" w14:textId="67C61BA5" w:rsidR="001F6614" w:rsidRPr="003E4128" w:rsidRDefault="001F6614" w:rsidP="003E4128">
      <w:pPr>
        <w:spacing w:before="0" w:after="0"/>
        <w:rPr>
          <w:rFonts w:cs="Arial"/>
          <w:lang w:val="en-US"/>
        </w:rPr>
      </w:pPr>
      <w:r w:rsidRPr="003E4128">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F6614" w:rsidRPr="003E4128" w14:paraId="5A5D4DB9" w14:textId="77777777">
        <w:trPr>
          <w:tblCellSpacing w:w="15" w:type="dxa"/>
        </w:trPr>
        <w:tc>
          <w:tcPr>
            <w:tcW w:w="1000" w:type="pct"/>
            <w:shd w:val="clear" w:color="auto" w:fill="FFFFFF"/>
            <w:hideMark/>
          </w:tcPr>
          <w:p w14:paraId="3FFF733D" w14:textId="6D670772" w:rsidR="001F6614" w:rsidRPr="003E4128" w:rsidRDefault="001F6614" w:rsidP="003E4128">
            <w:pPr>
              <w:spacing w:before="0" w:after="0"/>
              <w:rPr>
                <w:rFonts w:cs="Arial"/>
                <w:lang w:val="en-US"/>
              </w:rPr>
            </w:pPr>
            <w:r w:rsidRPr="003E4128">
              <w:rPr>
                <w:rFonts w:cs="Arial"/>
                <w:lang w:val="en-US"/>
              </w:rPr>
              <w:t>Option A</w:t>
            </w:r>
          </w:p>
        </w:tc>
        <w:tc>
          <w:tcPr>
            <w:tcW w:w="1500" w:type="pct"/>
            <w:shd w:val="clear" w:color="auto" w:fill="FFFFFF"/>
            <w:hideMark/>
          </w:tcPr>
          <w:p w14:paraId="45F4B08B" w14:textId="2BC6ADD6"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4!c</w:t>
            </w:r>
            <w:proofErr w:type="gramEnd"/>
            <w:r w:rsidRPr="003E4128">
              <w:rPr>
                <w:rFonts w:cs="Arial"/>
                <w:lang w:val="en-US"/>
              </w:rPr>
              <w:t>/[N]15d</w:t>
            </w:r>
          </w:p>
        </w:tc>
        <w:tc>
          <w:tcPr>
            <w:tcW w:w="2500" w:type="pct"/>
            <w:shd w:val="clear" w:color="auto" w:fill="FFFFFF"/>
            <w:hideMark/>
          </w:tcPr>
          <w:p w14:paraId="5725A5FA" w14:textId="05978D14" w:rsidR="001F6614" w:rsidRPr="003E4128" w:rsidRDefault="001F6614" w:rsidP="003E4128">
            <w:pPr>
              <w:spacing w:before="0" w:after="0"/>
              <w:rPr>
                <w:rFonts w:cs="Arial"/>
                <w:lang w:val="en-US"/>
              </w:rPr>
            </w:pPr>
            <w:r w:rsidRPr="003E4128">
              <w:rPr>
                <w:rFonts w:cs="Arial"/>
                <w:lang w:val="en-US"/>
              </w:rPr>
              <w:t>(Qualifier</w:t>
            </w:r>
            <w:proofErr w:type="gramStart"/>
            <w:r w:rsidRPr="003E4128">
              <w:rPr>
                <w:rFonts w:cs="Arial"/>
                <w:lang w:val="en-US"/>
              </w:rPr>
              <w:t>)(</w:t>
            </w:r>
            <w:proofErr w:type="gramEnd"/>
            <w:r w:rsidRPr="003E4128">
              <w:rPr>
                <w:rFonts w:cs="Arial"/>
                <w:lang w:val="en-US"/>
              </w:rPr>
              <w:t xml:space="preserve">Percentage Type </w:t>
            </w:r>
            <w:proofErr w:type="gramStart"/>
            <w:r w:rsidRPr="003E4128">
              <w:rPr>
                <w:rFonts w:cs="Arial"/>
                <w:lang w:val="en-US"/>
              </w:rPr>
              <w:t>Code)(</w:t>
            </w:r>
            <w:proofErr w:type="gramEnd"/>
            <w:r w:rsidRPr="003E4128">
              <w:rPr>
                <w:rFonts w:cs="Arial"/>
                <w:lang w:val="en-US"/>
              </w:rPr>
              <w:t>Sign)(Price)</w:t>
            </w:r>
          </w:p>
        </w:tc>
      </w:tr>
      <w:tr w:rsidR="001F6614" w:rsidRPr="003E4128" w14:paraId="78A95B13" w14:textId="77777777">
        <w:trPr>
          <w:tblCellSpacing w:w="15" w:type="dxa"/>
        </w:trPr>
        <w:tc>
          <w:tcPr>
            <w:tcW w:w="1000" w:type="pct"/>
            <w:shd w:val="clear" w:color="auto" w:fill="FFFFFF"/>
            <w:hideMark/>
          </w:tcPr>
          <w:p w14:paraId="487B8D3F" w14:textId="5901BE2F" w:rsidR="001F6614" w:rsidRPr="003E4128" w:rsidRDefault="001F6614" w:rsidP="003E4128">
            <w:pPr>
              <w:spacing w:before="0" w:after="0"/>
              <w:rPr>
                <w:rFonts w:cs="Arial"/>
                <w:lang w:val="en-US"/>
              </w:rPr>
            </w:pPr>
            <w:r w:rsidRPr="003E4128">
              <w:rPr>
                <w:rFonts w:cs="Arial"/>
                <w:lang w:val="en-US"/>
              </w:rPr>
              <w:t>Option B</w:t>
            </w:r>
          </w:p>
        </w:tc>
        <w:tc>
          <w:tcPr>
            <w:tcW w:w="1500" w:type="pct"/>
            <w:shd w:val="clear" w:color="auto" w:fill="FFFFFF"/>
            <w:hideMark/>
          </w:tcPr>
          <w:p w14:paraId="46E677F6" w14:textId="6D36D765"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3!a</w:t>
            </w:r>
            <w:proofErr w:type="gramEnd"/>
            <w:r w:rsidRPr="003E4128">
              <w:rPr>
                <w:rFonts w:cs="Arial"/>
                <w:lang w:val="en-US"/>
              </w:rPr>
              <w:t>15d</w:t>
            </w:r>
          </w:p>
        </w:tc>
        <w:tc>
          <w:tcPr>
            <w:tcW w:w="2500" w:type="pct"/>
            <w:shd w:val="clear" w:color="auto" w:fill="FFFFFF"/>
            <w:hideMark/>
          </w:tcPr>
          <w:p w14:paraId="1294FC8D" w14:textId="5E0AB6C7" w:rsidR="001F6614" w:rsidRPr="003E4128" w:rsidRDefault="001F6614" w:rsidP="003E4128">
            <w:pPr>
              <w:spacing w:before="0" w:after="0"/>
              <w:rPr>
                <w:rFonts w:cs="Arial"/>
                <w:lang w:val="en-US"/>
              </w:rPr>
            </w:pPr>
            <w:r w:rsidRPr="003E4128">
              <w:rPr>
                <w:rFonts w:cs="Arial"/>
                <w:lang w:val="en-US"/>
              </w:rPr>
              <w:t>(Qualifier</w:t>
            </w:r>
            <w:proofErr w:type="gramStart"/>
            <w:r w:rsidRPr="003E4128">
              <w:rPr>
                <w:rFonts w:cs="Arial"/>
                <w:lang w:val="en-US"/>
              </w:rPr>
              <w:t>)(</w:t>
            </w:r>
            <w:proofErr w:type="gramEnd"/>
            <w:r w:rsidRPr="003E4128">
              <w:rPr>
                <w:rFonts w:cs="Arial"/>
                <w:lang w:val="en-US"/>
              </w:rPr>
              <w:t xml:space="preserve">Amount Type </w:t>
            </w:r>
            <w:proofErr w:type="gramStart"/>
            <w:r w:rsidRPr="003E4128">
              <w:rPr>
                <w:rFonts w:cs="Arial"/>
                <w:lang w:val="en-US"/>
              </w:rPr>
              <w:t>Code)(</w:t>
            </w:r>
            <w:proofErr w:type="gramEnd"/>
            <w:r w:rsidRPr="003E4128">
              <w:rPr>
                <w:rFonts w:cs="Arial"/>
                <w:lang w:val="en-US"/>
              </w:rPr>
              <w:t xml:space="preserve">Currency </w:t>
            </w:r>
            <w:proofErr w:type="gramStart"/>
            <w:r w:rsidRPr="003E4128">
              <w:rPr>
                <w:rFonts w:cs="Arial"/>
                <w:lang w:val="en-US"/>
              </w:rPr>
              <w:t>Code)(</w:t>
            </w:r>
            <w:proofErr w:type="gramEnd"/>
            <w:r w:rsidRPr="003E4128">
              <w:rPr>
                <w:rFonts w:cs="Arial"/>
                <w:lang w:val="en-US"/>
              </w:rPr>
              <w:t>Price)</w:t>
            </w:r>
          </w:p>
        </w:tc>
      </w:tr>
      <w:tr w:rsidR="001F6614" w:rsidRPr="003E4128" w14:paraId="7D8B9732" w14:textId="77777777">
        <w:trPr>
          <w:tblCellSpacing w:w="15" w:type="dxa"/>
        </w:trPr>
        <w:tc>
          <w:tcPr>
            <w:tcW w:w="1000" w:type="pct"/>
            <w:shd w:val="clear" w:color="auto" w:fill="FFFFFF"/>
            <w:hideMark/>
          </w:tcPr>
          <w:p w14:paraId="1417EE67" w14:textId="3BD20C2E" w:rsidR="001F6614" w:rsidRPr="003E4128" w:rsidRDefault="001F6614" w:rsidP="003E4128">
            <w:pPr>
              <w:spacing w:before="0" w:after="0"/>
              <w:rPr>
                <w:rFonts w:cs="Arial"/>
                <w:lang w:val="en-US"/>
              </w:rPr>
            </w:pPr>
            <w:r w:rsidRPr="003E4128">
              <w:rPr>
                <w:rFonts w:cs="Arial"/>
                <w:lang w:val="en-US"/>
              </w:rPr>
              <w:t>Option E</w:t>
            </w:r>
          </w:p>
        </w:tc>
        <w:tc>
          <w:tcPr>
            <w:tcW w:w="1500" w:type="pct"/>
            <w:shd w:val="clear" w:color="auto" w:fill="FFFFFF"/>
            <w:hideMark/>
          </w:tcPr>
          <w:p w14:paraId="75219AB0" w14:textId="4E8B7921"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4!c</w:t>
            </w:r>
            <w:proofErr w:type="gramEnd"/>
          </w:p>
        </w:tc>
        <w:tc>
          <w:tcPr>
            <w:tcW w:w="2500" w:type="pct"/>
            <w:shd w:val="clear" w:color="auto" w:fill="FFFFFF"/>
            <w:hideMark/>
          </w:tcPr>
          <w:p w14:paraId="253857C3" w14:textId="2F96C5BF" w:rsidR="001F6614" w:rsidRPr="003E4128" w:rsidRDefault="001F6614" w:rsidP="003E4128">
            <w:pPr>
              <w:spacing w:before="0" w:after="0"/>
              <w:rPr>
                <w:rFonts w:cs="Arial"/>
                <w:lang w:val="en-US"/>
              </w:rPr>
            </w:pPr>
            <w:r w:rsidRPr="003E4128">
              <w:rPr>
                <w:rFonts w:cs="Arial"/>
                <w:lang w:val="en-US"/>
              </w:rPr>
              <w:t>(Qualifier</w:t>
            </w:r>
            <w:proofErr w:type="gramStart"/>
            <w:r w:rsidRPr="003E4128">
              <w:rPr>
                <w:rFonts w:cs="Arial"/>
                <w:lang w:val="en-US"/>
              </w:rPr>
              <w:t>)(</w:t>
            </w:r>
            <w:proofErr w:type="gramEnd"/>
            <w:r w:rsidRPr="003E4128">
              <w:rPr>
                <w:rFonts w:cs="Arial"/>
                <w:lang w:val="en-US"/>
              </w:rPr>
              <w:t>Price Code)</w:t>
            </w:r>
          </w:p>
        </w:tc>
      </w:tr>
      <w:tr w:rsidR="001F6614" w:rsidRPr="0004351C" w14:paraId="47116CB5" w14:textId="77777777">
        <w:trPr>
          <w:tblCellSpacing w:w="15" w:type="dxa"/>
        </w:trPr>
        <w:tc>
          <w:tcPr>
            <w:tcW w:w="1000" w:type="pct"/>
            <w:shd w:val="clear" w:color="auto" w:fill="FFFFFF"/>
            <w:hideMark/>
          </w:tcPr>
          <w:p w14:paraId="6F3464AE" w14:textId="24F1E7A8" w:rsidR="001F6614" w:rsidRPr="003E4128" w:rsidRDefault="001F6614" w:rsidP="003E4128">
            <w:pPr>
              <w:spacing w:before="0" w:after="0"/>
              <w:rPr>
                <w:rFonts w:cs="Arial"/>
                <w:lang w:val="en-US"/>
              </w:rPr>
            </w:pPr>
            <w:r w:rsidRPr="003E4128">
              <w:rPr>
                <w:rFonts w:cs="Arial"/>
                <w:lang w:val="en-US"/>
              </w:rPr>
              <w:t>Option F</w:t>
            </w:r>
          </w:p>
        </w:tc>
        <w:tc>
          <w:tcPr>
            <w:tcW w:w="1500" w:type="pct"/>
            <w:shd w:val="clear" w:color="auto" w:fill="FFFFFF"/>
            <w:hideMark/>
          </w:tcPr>
          <w:p w14:paraId="48074971" w14:textId="21D64746"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3!a</w:t>
            </w:r>
            <w:proofErr w:type="gramEnd"/>
            <w:r w:rsidRPr="003E4128">
              <w:rPr>
                <w:rFonts w:cs="Arial"/>
                <w:lang w:val="en-US"/>
              </w:rPr>
              <w:t>15d/</w:t>
            </w:r>
            <w:proofErr w:type="gramStart"/>
            <w:r w:rsidRPr="003E4128">
              <w:rPr>
                <w:rFonts w:cs="Arial"/>
                <w:lang w:val="en-US"/>
              </w:rPr>
              <w:t>4!c</w:t>
            </w:r>
            <w:proofErr w:type="gramEnd"/>
            <w:r w:rsidRPr="003E4128">
              <w:rPr>
                <w:rFonts w:cs="Arial"/>
                <w:lang w:val="en-US"/>
              </w:rPr>
              <w:t>/15d</w:t>
            </w:r>
          </w:p>
        </w:tc>
        <w:tc>
          <w:tcPr>
            <w:tcW w:w="2500" w:type="pct"/>
            <w:shd w:val="clear" w:color="auto" w:fill="FFFFFF"/>
            <w:hideMark/>
          </w:tcPr>
          <w:p w14:paraId="5A9952FC" w14:textId="1C7166F6" w:rsidR="001F6614" w:rsidRPr="0004351C" w:rsidRDefault="001F6614" w:rsidP="003E4128">
            <w:pPr>
              <w:spacing w:before="0" w:after="0"/>
              <w:rPr>
                <w:rFonts w:cs="Arial"/>
                <w:lang w:val="fr-BE"/>
              </w:rPr>
            </w:pPr>
            <w:r w:rsidRPr="0004351C">
              <w:rPr>
                <w:rFonts w:cs="Arial"/>
                <w:lang w:val="fr-BE"/>
              </w:rPr>
              <w:t>(Qualifier</w:t>
            </w:r>
            <w:proofErr w:type="gramStart"/>
            <w:r w:rsidRPr="0004351C">
              <w:rPr>
                <w:rFonts w:cs="Arial"/>
                <w:lang w:val="fr-BE"/>
              </w:rPr>
              <w:t>)(</w:t>
            </w:r>
            <w:proofErr w:type="gramEnd"/>
            <w:r w:rsidRPr="0004351C">
              <w:rPr>
                <w:rFonts w:cs="Arial"/>
                <w:lang w:val="fr-BE"/>
              </w:rPr>
              <w:t xml:space="preserve">Amount Type </w:t>
            </w:r>
            <w:proofErr w:type="gramStart"/>
            <w:r w:rsidRPr="0004351C">
              <w:rPr>
                <w:rFonts w:cs="Arial"/>
                <w:lang w:val="fr-BE"/>
              </w:rPr>
              <w:t>Code)(</w:t>
            </w:r>
            <w:proofErr w:type="gramEnd"/>
            <w:r w:rsidRPr="0004351C">
              <w:rPr>
                <w:rFonts w:cs="Arial"/>
                <w:lang w:val="fr-BE"/>
              </w:rPr>
              <w:t xml:space="preserve">Currency </w:t>
            </w:r>
            <w:proofErr w:type="gramStart"/>
            <w:r w:rsidRPr="0004351C">
              <w:rPr>
                <w:rFonts w:cs="Arial"/>
                <w:lang w:val="fr-BE"/>
              </w:rPr>
              <w:t>Code)(</w:t>
            </w:r>
            <w:proofErr w:type="gramEnd"/>
            <w:r w:rsidRPr="0004351C">
              <w:rPr>
                <w:rFonts w:cs="Arial"/>
                <w:lang w:val="fr-BE"/>
              </w:rPr>
              <w:t>Amount</w:t>
            </w:r>
            <w:proofErr w:type="gramStart"/>
            <w:r w:rsidRPr="0004351C">
              <w:rPr>
                <w:rFonts w:cs="Arial"/>
                <w:lang w:val="fr-BE"/>
              </w:rPr>
              <w:t>)(</w:t>
            </w:r>
            <w:proofErr w:type="gramEnd"/>
            <w:r w:rsidRPr="0004351C">
              <w:rPr>
                <w:rFonts w:cs="Arial"/>
                <w:lang w:val="fr-BE"/>
              </w:rPr>
              <w:t xml:space="preserve">Quantity Type </w:t>
            </w:r>
            <w:proofErr w:type="gramStart"/>
            <w:r w:rsidRPr="0004351C">
              <w:rPr>
                <w:rFonts w:cs="Arial"/>
                <w:lang w:val="fr-BE"/>
              </w:rPr>
              <w:t>Code)(</w:t>
            </w:r>
            <w:proofErr w:type="gramEnd"/>
            <w:r w:rsidRPr="0004351C">
              <w:rPr>
                <w:rFonts w:cs="Arial"/>
                <w:lang w:val="fr-BE"/>
              </w:rPr>
              <w:t>Quantity)</w:t>
            </w:r>
          </w:p>
        </w:tc>
      </w:tr>
      <w:tr w:rsidR="001F6614" w:rsidRPr="003E4128" w14:paraId="629E5DB9" w14:textId="77777777">
        <w:trPr>
          <w:tblCellSpacing w:w="15" w:type="dxa"/>
        </w:trPr>
        <w:tc>
          <w:tcPr>
            <w:tcW w:w="1000" w:type="pct"/>
            <w:shd w:val="clear" w:color="auto" w:fill="FFFFFF"/>
            <w:hideMark/>
          </w:tcPr>
          <w:p w14:paraId="02842975" w14:textId="0F1F0D9B" w:rsidR="001F6614" w:rsidRPr="003E4128" w:rsidRDefault="001F6614" w:rsidP="003E4128">
            <w:pPr>
              <w:spacing w:before="0" w:after="0"/>
              <w:rPr>
                <w:rFonts w:cs="Arial"/>
                <w:lang w:val="en-US"/>
              </w:rPr>
            </w:pPr>
            <w:r w:rsidRPr="003E4128">
              <w:rPr>
                <w:rFonts w:cs="Arial"/>
                <w:lang w:val="en-US"/>
              </w:rPr>
              <w:t>Option J</w:t>
            </w:r>
          </w:p>
        </w:tc>
        <w:tc>
          <w:tcPr>
            <w:tcW w:w="1500" w:type="pct"/>
            <w:shd w:val="clear" w:color="auto" w:fill="FFFFFF"/>
            <w:hideMark/>
          </w:tcPr>
          <w:p w14:paraId="23372ED8" w14:textId="6DE59EC8"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4!c</w:t>
            </w:r>
            <w:proofErr w:type="gramEnd"/>
            <w:r w:rsidRPr="003E4128">
              <w:rPr>
                <w:rFonts w:cs="Arial"/>
                <w:lang w:val="en-US"/>
              </w:rPr>
              <w:t>/</w:t>
            </w:r>
            <w:proofErr w:type="gramStart"/>
            <w:r w:rsidRPr="003E4128">
              <w:rPr>
                <w:rFonts w:cs="Arial"/>
                <w:lang w:val="en-US"/>
              </w:rPr>
              <w:t>3!a</w:t>
            </w:r>
            <w:proofErr w:type="gramEnd"/>
            <w:r w:rsidRPr="003E4128">
              <w:rPr>
                <w:rFonts w:cs="Arial"/>
                <w:lang w:val="en-US"/>
              </w:rPr>
              <w:t>15d/</w:t>
            </w:r>
            <w:proofErr w:type="gramStart"/>
            <w:r w:rsidRPr="003E4128">
              <w:rPr>
                <w:rFonts w:cs="Arial"/>
                <w:lang w:val="en-US"/>
              </w:rPr>
              <w:t>3!a</w:t>
            </w:r>
            <w:proofErr w:type="gramEnd"/>
            <w:r w:rsidRPr="003E4128">
              <w:rPr>
                <w:rFonts w:cs="Arial"/>
                <w:lang w:val="en-US"/>
              </w:rPr>
              <w:t>15d</w:t>
            </w:r>
          </w:p>
        </w:tc>
        <w:tc>
          <w:tcPr>
            <w:tcW w:w="2500" w:type="pct"/>
            <w:shd w:val="clear" w:color="auto" w:fill="FFFFFF"/>
            <w:hideMark/>
          </w:tcPr>
          <w:p w14:paraId="170CD6EF" w14:textId="4FCFCEF9" w:rsidR="001F6614" w:rsidRPr="003E4128" w:rsidRDefault="001F6614" w:rsidP="003E4128">
            <w:pPr>
              <w:spacing w:before="0" w:after="0"/>
              <w:rPr>
                <w:rFonts w:cs="Arial"/>
                <w:lang w:val="en-US"/>
              </w:rPr>
            </w:pPr>
            <w:r w:rsidRPr="003E4128">
              <w:rPr>
                <w:rFonts w:cs="Arial"/>
                <w:lang w:val="en-US"/>
              </w:rPr>
              <w:t>(Qualifier</w:t>
            </w:r>
            <w:proofErr w:type="gramStart"/>
            <w:r w:rsidRPr="003E4128">
              <w:rPr>
                <w:rFonts w:cs="Arial"/>
                <w:lang w:val="en-US"/>
              </w:rPr>
              <w:t>)(</w:t>
            </w:r>
            <w:proofErr w:type="gramEnd"/>
            <w:r w:rsidRPr="003E4128">
              <w:rPr>
                <w:rFonts w:cs="Arial"/>
                <w:lang w:val="en-US"/>
              </w:rPr>
              <w:t xml:space="preserve">Amount Type </w:t>
            </w:r>
            <w:proofErr w:type="gramStart"/>
            <w:r w:rsidRPr="003E4128">
              <w:rPr>
                <w:rFonts w:cs="Arial"/>
                <w:lang w:val="en-US"/>
              </w:rPr>
              <w:t>Code)(</w:t>
            </w:r>
            <w:proofErr w:type="gramEnd"/>
            <w:r w:rsidRPr="003E4128">
              <w:rPr>
                <w:rFonts w:cs="Arial"/>
                <w:lang w:val="en-US"/>
              </w:rPr>
              <w:t xml:space="preserve">Currency </w:t>
            </w:r>
            <w:proofErr w:type="gramStart"/>
            <w:r w:rsidRPr="003E4128">
              <w:rPr>
                <w:rFonts w:cs="Arial"/>
                <w:lang w:val="en-US"/>
              </w:rPr>
              <w:t>Code)(</w:t>
            </w:r>
            <w:proofErr w:type="gramEnd"/>
            <w:r w:rsidRPr="003E4128">
              <w:rPr>
                <w:rFonts w:cs="Arial"/>
                <w:lang w:val="en-US"/>
              </w:rPr>
              <w:t>Amount</w:t>
            </w:r>
            <w:proofErr w:type="gramStart"/>
            <w:r w:rsidRPr="003E4128">
              <w:rPr>
                <w:rFonts w:cs="Arial"/>
                <w:lang w:val="en-US"/>
              </w:rPr>
              <w:t>)(</w:t>
            </w:r>
            <w:proofErr w:type="gramEnd"/>
            <w:r w:rsidRPr="003E4128">
              <w:rPr>
                <w:rFonts w:cs="Arial"/>
                <w:lang w:val="en-US"/>
              </w:rPr>
              <w:t xml:space="preserve">Currency </w:t>
            </w:r>
            <w:proofErr w:type="gramStart"/>
            <w:r w:rsidRPr="003E4128">
              <w:rPr>
                <w:rFonts w:cs="Arial"/>
                <w:lang w:val="en-US"/>
              </w:rPr>
              <w:t>Code)(</w:t>
            </w:r>
            <w:proofErr w:type="gramEnd"/>
            <w:r w:rsidRPr="003E4128">
              <w:rPr>
                <w:rFonts w:cs="Arial"/>
                <w:lang w:val="en-US"/>
              </w:rPr>
              <w:t>Amount)</w:t>
            </w:r>
          </w:p>
        </w:tc>
      </w:tr>
      <w:tr w:rsidR="001F6614" w:rsidRPr="003E4128" w14:paraId="724C337B" w14:textId="77777777">
        <w:trPr>
          <w:tblCellSpacing w:w="15" w:type="dxa"/>
        </w:trPr>
        <w:tc>
          <w:tcPr>
            <w:tcW w:w="1000" w:type="pct"/>
            <w:shd w:val="clear" w:color="auto" w:fill="FFFFFF"/>
            <w:hideMark/>
          </w:tcPr>
          <w:p w14:paraId="707E664F" w14:textId="1B714126" w:rsidR="001F6614" w:rsidRPr="003E4128" w:rsidRDefault="001F6614" w:rsidP="003E4128">
            <w:pPr>
              <w:spacing w:before="0" w:after="0"/>
              <w:rPr>
                <w:rFonts w:cs="Arial"/>
                <w:lang w:val="en-US"/>
              </w:rPr>
            </w:pPr>
            <w:r w:rsidRPr="003E4128">
              <w:rPr>
                <w:rFonts w:cs="Arial"/>
                <w:lang w:val="en-US"/>
              </w:rPr>
              <w:t>Option L</w:t>
            </w:r>
          </w:p>
        </w:tc>
        <w:tc>
          <w:tcPr>
            <w:tcW w:w="1500" w:type="pct"/>
            <w:shd w:val="clear" w:color="auto" w:fill="FFFFFF"/>
            <w:hideMark/>
          </w:tcPr>
          <w:p w14:paraId="3C27D850" w14:textId="3CA74072" w:rsidR="001F6614" w:rsidRPr="003E4128" w:rsidRDefault="001F6614" w:rsidP="003E4128">
            <w:pPr>
              <w:spacing w:before="0" w:after="0"/>
              <w:rPr>
                <w:rFonts w:cs="Arial"/>
                <w:lang w:val="en-US"/>
              </w:rPr>
            </w:pPr>
            <w:r w:rsidRPr="003E4128">
              <w:rPr>
                <w:rFonts w:cs="Arial"/>
                <w:lang w:val="en-US"/>
              </w:rPr>
              <w:t>:</w:t>
            </w:r>
            <w:proofErr w:type="gramStart"/>
            <w:r w:rsidRPr="003E4128">
              <w:rPr>
                <w:rFonts w:cs="Arial"/>
                <w:lang w:val="en-US"/>
              </w:rPr>
              <w:t>4!c</w:t>
            </w:r>
            <w:proofErr w:type="gramEnd"/>
            <w:r w:rsidRPr="003E4128">
              <w:rPr>
                <w:rFonts w:cs="Arial"/>
                <w:lang w:val="en-US"/>
              </w:rPr>
              <w:t>//[N]15d</w:t>
            </w:r>
          </w:p>
        </w:tc>
        <w:tc>
          <w:tcPr>
            <w:tcW w:w="2500" w:type="pct"/>
            <w:shd w:val="clear" w:color="auto" w:fill="FFFFFF"/>
            <w:hideMark/>
          </w:tcPr>
          <w:p w14:paraId="5FA25964" w14:textId="381D2220" w:rsidR="001F6614" w:rsidRPr="003E4128" w:rsidRDefault="001F6614" w:rsidP="003E4128">
            <w:pPr>
              <w:spacing w:before="0" w:after="0"/>
              <w:rPr>
                <w:rFonts w:cs="Arial"/>
                <w:lang w:val="en-US"/>
              </w:rPr>
            </w:pPr>
            <w:r w:rsidRPr="003E4128">
              <w:rPr>
                <w:rFonts w:cs="Arial"/>
                <w:lang w:val="en-US"/>
              </w:rPr>
              <w:t>(Qualifier)(Sign</w:t>
            </w:r>
            <w:proofErr w:type="gramStart"/>
            <w:r w:rsidRPr="003E4128">
              <w:rPr>
                <w:rFonts w:cs="Arial"/>
                <w:lang w:val="en-US"/>
              </w:rPr>
              <w:t>)(</w:t>
            </w:r>
            <w:proofErr w:type="gramEnd"/>
            <w:r w:rsidRPr="003E4128">
              <w:rPr>
                <w:rFonts w:cs="Arial"/>
                <w:lang w:val="en-US"/>
              </w:rPr>
              <w:t>Index Points)</w:t>
            </w:r>
          </w:p>
        </w:tc>
      </w:tr>
    </w:tbl>
    <w:p w14:paraId="69851B10" w14:textId="77777777" w:rsidR="003E4128" w:rsidRDefault="003E4128" w:rsidP="003E4128">
      <w:pPr>
        <w:spacing w:before="0" w:after="0"/>
        <w:rPr>
          <w:rFonts w:cs="Arial"/>
          <w:lang w:val="en-US"/>
        </w:rPr>
      </w:pPr>
    </w:p>
    <w:p w14:paraId="705FF3EF" w14:textId="72560830" w:rsidR="001F6614" w:rsidRPr="003E4128" w:rsidRDefault="001F6614" w:rsidP="003E4128">
      <w:pPr>
        <w:spacing w:before="0" w:after="0"/>
        <w:rPr>
          <w:rFonts w:cs="Arial"/>
          <w:lang w:val="en-US"/>
        </w:rPr>
      </w:pPr>
      <w:r w:rsidRPr="003E4128">
        <w:rPr>
          <w:rFonts w:cs="Arial"/>
          <w:lang w:val="en-US"/>
        </w:rPr>
        <w:t>PRESENCE</w:t>
      </w:r>
    </w:p>
    <w:p w14:paraId="2C1E1A93" w14:textId="77777777" w:rsidR="001F6614" w:rsidRPr="003E4128" w:rsidRDefault="001F6614" w:rsidP="003E4128">
      <w:pPr>
        <w:spacing w:before="0" w:after="0"/>
        <w:rPr>
          <w:rFonts w:cs="Arial"/>
          <w:lang w:val="en-US"/>
        </w:rPr>
      </w:pPr>
      <w:r w:rsidRPr="003E4128">
        <w:rPr>
          <w:rFonts w:cs="Arial"/>
          <w:lang w:val="en-US"/>
        </w:rPr>
        <w:t>Optional in mandatory sequence D</w:t>
      </w:r>
    </w:p>
    <w:p w14:paraId="77DF5E4D" w14:textId="77777777" w:rsidR="003E4128" w:rsidRDefault="003E4128" w:rsidP="003E4128">
      <w:pPr>
        <w:spacing w:before="0" w:after="0"/>
        <w:rPr>
          <w:rFonts w:cs="Arial"/>
          <w:lang w:val="en-US"/>
        </w:rPr>
      </w:pPr>
    </w:p>
    <w:p w14:paraId="19EE51E5" w14:textId="326C17F2" w:rsidR="001F6614" w:rsidRPr="003E4128" w:rsidRDefault="001F6614" w:rsidP="003E4128">
      <w:pPr>
        <w:spacing w:before="0" w:after="0"/>
        <w:rPr>
          <w:rFonts w:cs="Arial"/>
          <w:lang w:val="en-US"/>
        </w:rPr>
      </w:pPr>
      <w:r w:rsidRPr="003E4128">
        <w:rPr>
          <w:rFonts w:cs="Arial"/>
          <w:lang w:val="en-US"/>
        </w:rPr>
        <w:t>QUALIFIER</w:t>
      </w:r>
    </w:p>
    <w:p w14:paraId="66C88585" w14:textId="77777777" w:rsidR="001F6614" w:rsidRPr="003E4128" w:rsidRDefault="001F6614" w:rsidP="003E4128">
      <w:pPr>
        <w:spacing w:before="0" w:after="0"/>
        <w:rPr>
          <w:rFonts w:cs="Arial"/>
          <w:lang w:val="en-US"/>
        </w:rPr>
      </w:pPr>
      <w:r w:rsidRPr="003E4128">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F6614" w:rsidRPr="003E4128" w14:paraId="239F6965"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35B73C86" w14:textId="054F8B37" w:rsidR="001F6614" w:rsidRPr="003E4128" w:rsidRDefault="001F6614" w:rsidP="003E4128">
            <w:pPr>
              <w:spacing w:before="0" w:after="0"/>
              <w:rPr>
                <w:rFonts w:cs="Arial"/>
                <w:lang w:val="en-US"/>
              </w:rPr>
            </w:pPr>
            <w:r w:rsidRPr="003E4128">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199A829" w14:textId="705C0038" w:rsidR="001F6614" w:rsidRPr="003E4128" w:rsidRDefault="001F6614" w:rsidP="003E4128">
            <w:pPr>
              <w:spacing w:before="0" w:after="0"/>
              <w:rPr>
                <w:rFonts w:cs="Arial"/>
                <w:lang w:val="en-US"/>
              </w:rPr>
            </w:pPr>
            <w:r w:rsidRPr="003E4128">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ED511AD" w14:textId="59DE33D7" w:rsidR="001F6614" w:rsidRPr="003E4128" w:rsidRDefault="001F6614" w:rsidP="003E4128">
            <w:pPr>
              <w:spacing w:before="0" w:after="0"/>
              <w:rPr>
                <w:rFonts w:cs="Arial"/>
                <w:lang w:val="en-US"/>
              </w:rPr>
            </w:pPr>
            <w:r w:rsidRPr="003E4128">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1F13D917" w14:textId="7F99F877" w:rsidR="001F6614" w:rsidRPr="003E4128" w:rsidRDefault="001F6614" w:rsidP="003E4128">
            <w:pPr>
              <w:spacing w:before="0" w:after="0"/>
              <w:rPr>
                <w:rFonts w:cs="Arial"/>
                <w:lang w:val="en-US"/>
              </w:rPr>
            </w:pPr>
            <w:r w:rsidRPr="003E4128">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77C0685" w14:textId="46FFB6AC" w:rsidR="001F6614" w:rsidRPr="003E4128" w:rsidRDefault="001F6614" w:rsidP="003E4128">
            <w:pPr>
              <w:spacing w:before="0" w:after="0"/>
              <w:rPr>
                <w:rFonts w:cs="Arial"/>
                <w:lang w:val="en-US"/>
              </w:rPr>
            </w:pPr>
            <w:r w:rsidRPr="003E4128">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C12FAE0" w14:textId="25F44756" w:rsidR="001F6614" w:rsidRPr="003E4128" w:rsidRDefault="001F6614" w:rsidP="003E4128">
            <w:pPr>
              <w:spacing w:before="0" w:after="0"/>
              <w:rPr>
                <w:rFonts w:cs="Arial"/>
                <w:lang w:val="en-US"/>
              </w:rPr>
            </w:pPr>
            <w:r w:rsidRPr="003E4128">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0F2F460F" w14:textId="273C467F" w:rsidR="001F6614" w:rsidRPr="003E4128" w:rsidRDefault="001F6614" w:rsidP="003E4128">
            <w:pPr>
              <w:spacing w:before="0" w:after="0"/>
              <w:rPr>
                <w:rFonts w:cs="Arial"/>
                <w:lang w:val="en-US"/>
              </w:rPr>
            </w:pPr>
            <w:r w:rsidRPr="003E4128">
              <w:rPr>
                <w:rFonts w:cs="Arial"/>
                <w:lang w:val="en-US"/>
              </w:rPr>
              <w:t>Qualifier Description</w:t>
            </w:r>
          </w:p>
        </w:tc>
      </w:tr>
      <w:tr w:rsidR="001F6614" w:rsidRPr="003E4128" w14:paraId="77154B3B"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59B0728" w14:textId="4B548E6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76E5D9B" w14:textId="572E527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009AF25" w14:textId="56B6F34A"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INDC</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E90DBE3" w14:textId="1BC63377"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65044D8" w14:textId="4B78D570"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06DEE80" w14:textId="52279882"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637893" w14:textId="0B9015F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Indicative Price</w:t>
            </w:r>
          </w:p>
        </w:tc>
      </w:tr>
      <w:tr w:rsidR="001F6614" w:rsidRPr="003E4128" w14:paraId="2A972CB3"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6F4209B" w14:textId="3CDB898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E938BAF" w14:textId="6360456D"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or</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D62AD50" w14:textId="4B84F2BD"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MRKT</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D9FAFC1" w14:textId="23017A9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22642D9" w14:textId="6984BEF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0DF6076" w14:textId="5615D23C"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48482B5" w14:textId="2129EAB6"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Market Price</w:t>
            </w:r>
          </w:p>
        </w:tc>
      </w:tr>
      <w:tr w:rsidR="001F6614" w:rsidRPr="003E4128" w14:paraId="6122C17D"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9AABCB" w14:textId="1D847B9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CBD3947" w14:textId="68EE119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24B2AEA" w14:textId="0B4023CE"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8BA2FD8" w14:textId="2BED5D8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9CA4D54" w14:textId="5A1335D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10583E1" w14:textId="1440DC4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BA12C07" w14:textId="49B0784C"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Issue Price</w:t>
            </w:r>
          </w:p>
        </w:tc>
      </w:tr>
      <w:tr w:rsidR="001F6614" w:rsidRPr="003E4128" w14:paraId="3EC1D9D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D65B40D" w14:textId="32A36BA9" w:rsidR="001F6614" w:rsidRPr="003E4128" w:rsidRDefault="001F6614" w:rsidP="003E4128">
            <w:pPr>
              <w:spacing w:before="0" w:after="0"/>
              <w:rPr>
                <w:rFonts w:cs="Arial"/>
                <w:lang w:val="en-US"/>
              </w:rPr>
            </w:pPr>
            <w:r w:rsidRPr="003E4128">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1B90FD2" w14:textId="7339C06F" w:rsidR="001F6614" w:rsidRPr="003E4128" w:rsidRDefault="001F6614" w:rsidP="003E4128">
            <w:pPr>
              <w:spacing w:before="0" w:after="0"/>
              <w:rPr>
                <w:rFonts w:cs="Arial"/>
                <w:lang w:val="en-US"/>
              </w:rPr>
            </w:pPr>
            <w:r w:rsidRPr="003E4128">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3A0AE81" w14:textId="023D9E0C" w:rsidR="001F6614" w:rsidRPr="003E4128" w:rsidRDefault="001F6614" w:rsidP="003E4128">
            <w:pPr>
              <w:spacing w:before="0" w:after="0"/>
              <w:rPr>
                <w:rFonts w:cs="Arial"/>
                <w:lang w:val="en-US"/>
              </w:rPr>
            </w:pPr>
            <w:r w:rsidRPr="003E4128">
              <w:rPr>
                <w:rFonts w:cs="Arial"/>
                <w:lang w:val="en-US"/>
              </w:rPr>
              <w:t>OFFR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6533BB7" w14:textId="27E181FA" w:rsidR="001F6614" w:rsidRPr="003E4128" w:rsidRDefault="001F6614" w:rsidP="003E4128">
            <w:pPr>
              <w:spacing w:before="0" w:after="0"/>
              <w:rPr>
                <w:rFonts w:cs="Arial"/>
                <w:lang w:val="en-US"/>
              </w:rPr>
            </w:pPr>
            <w:r w:rsidRPr="003E4128">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26C5CF" w14:textId="66DC44D2" w:rsidR="001F6614" w:rsidRPr="003E4128" w:rsidRDefault="001F6614" w:rsidP="003E4128">
            <w:pPr>
              <w:spacing w:before="0" w:after="0"/>
              <w:rPr>
                <w:rFonts w:cs="Arial"/>
                <w:lang w:val="en-US"/>
              </w:rPr>
            </w:pPr>
            <w:r w:rsidRPr="003E4128">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47F4003" w14:textId="40900941" w:rsidR="001F6614" w:rsidRPr="003E4128" w:rsidRDefault="001F6614" w:rsidP="003E4128">
            <w:pPr>
              <w:spacing w:before="0" w:after="0"/>
              <w:rPr>
                <w:rFonts w:cs="Arial"/>
                <w:lang w:val="en-US"/>
              </w:rPr>
            </w:pPr>
            <w:r w:rsidRPr="003E4128">
              <w:rPr>
                <w:rFonts w:cs="Arial"/>
                <w:lang w:val="en-US"/>
              </w:rPr>
              <w:t>A, B, E, F, J,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0C77435" w14:textId="50F2F4FF" w:rsidR="001F6614" w:rsidRPr="003E4128" w:rsidRDefault="001F6614" w:rsidP="003E4128">
            <w:pPr>
              <w:spacing w:before="0" w:after="0"/>
              <w:rPr>
                <w:rFonts w:cs="Arial"/>
                <w:lang w:val="en-US"/>
              </w:rPr>
            </w:pPr>
            <w:r w:rsidRPr="003E4128">
              <w:rPr>
                <w:rFonts w:cs="Arial"/>
                <w:lang w:val="en-US"/>
              </w:rPr>
              <w:t>Generic Cash Price Received per Product</w:t>
            </w:r>
          </w:p>
        </w:tc>
      </w:tr>
      <w:tr w:rsidR="001F6614" w:rsidRPr="003E4128" w14:paraId="080773F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DCDE21F" w14:textId="3BE8B42E" w:rsidR="001F6614" w:rsidRPr="003E4128" w:rsidRDefault="001F6614" w:rsidP="003E4128">
            <w:pPr>
              <w:spacing w:before="0" w:after="0"/>
              <w:rPr>
                <w:rFonts w:cs="Arial"/>
                <w:lang w:val="en-US"/>
              </w:rPr>
            </w:pPr>
            <w:r w:rsidRPr="003E4128">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E6885C5" w14:textId="2F037877" w:rsidR="001F6614" w:rsidRPr="003E4128" w:rsidRDefault="001F6614" w:rsidP="003E4128">
            <w:pPr>
              <w:spacing w:before="0" w:after="0"/>
              <w:rPr>
                <w:rFonts w:cs="Arial"/>
                <w:lang w:val="en-US"/>
              </w:rPr>
            </w:pPr>
            <w:r w:rsidRPr="003E4128">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AE0AD7C" w14:textId="1133E6EB" w:rsidR="001F6614" w:rsidRPr="003E4128" w:rsidRDefault="001F6614" w:rsidP="003E4128">
            <w:pPr>
              <w:spacing w:before="0" w:after="0"/>
              <w:rPr>
                <w:rFonts w:cs="Arial"/>
                <w:lang w:val="en-US"/>
              </w:rPr>
            </w:pPr>
            <w:r w:rsidRPr="003E4128">
              <w:rPr>
                <w:rFonts w:cs="Arial"/>
                <w:lang w:val="en-US"/>
              </w:rPr>
              <w:t>PRPP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86C3C7F" w14:textId="72A9FEEB" w:rsidR="001F6614" w:rsidRPr="003E4128" w:rsidRDefault="001F6614" w:rsidP="003E4128">
            <w:pPr>
              <w:spacing w:before="0" w:after="0"/>
              <w:rPr>
                <w:rFonts w:cs="Arial"/>
                <w:lang w:val="en-US"/>
              </w:rPr>
            </w:pPr>
            <w:r w:rsidRPr="003E4128">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59B4CC" w14:textId="61ECE061" w:rsidR="001F6614" w:rsidRPr="003E4128" w:rsidRDefault="001F6614" w:rsidP="003E4128">
            <w:pPr>
              <w:spacing w:before="0" w:after="0"/>
              <w:rPr>
                <w:rFonts w:cs="Arial"/>
                <w:lang w:val="en-US"/>
              </w:rPr>
            </w:pPr>
            <w:r w:rsidRPr="003E4128">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B79B5BA" w14:textId="72F30BE8" w:rsidR="001F6614" w:rsidRPr="003E4128" w:rsidRDefault="001F6614" w:rsidP="003E4128">
            <w:pPr>
              <w:spacing w:before="0" w:after="0"/>
              <w:rPr>
                <w:rFonts w:cs="Arial"/>
                <w:lang w:val="en-US"/>
              </w:rPr>
            </w:pPr>
            <w:r w:rsidRPr="003E4128">
              <w:rPr>
                <w:rFonts w:cs="Arial"/>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73D5C36" w14:textId="358374E8" w:rsidR="001F6614" w:rsidRPr="003E4128" w:rsidRDefault="001F6614" w:rsidP="003E4128">
            <w:pPr>
              <w:spacing w:before="0" w:after="0"/>
              <w:rPr>
                <w:rFonts w:cs="Arial"/>
                <w:lang w:val="en-US"/>
              </w:rPr>
            </w:pPr>
            <w:r w:rsidRPr="003E4128">
              <w:rPr>
                <w:rFonts w:cs="Arial"/>
                <w:lang w:val="en-US"/>
              </w:rPr>
              <w:t>Generic Cash Price Paid per Product</w:t>
            </w:r>
          </w:p>
        </w:tc>
      </w:tr>
    </w:tbl>
    <w:p w14:paraId="3E57D615" w14:textId="77777777" w:rsidR="003E4128" w:rsidRDefault="003E4128" w:rsidP="003E4128">
      <w:pPr>
        <w:spacing w:before="0" w:after="0"/>
        <w:rPr>
          <w:rFonts w:cs="Arial"/>
          <w:lang w:val="en-US"/>
        </w:rPr>
      </w:pPr>
    </w:p>
    <w:p w14:paraId="20F77C75" w14:textId="4F31A370" w:rsidR="001F6614" w:rsidRPr="003E4128" w:rsidRDefault="001F6614" w:rsidP="003E4128">
      <w:pPr>
        <w:spacing w:before="0" w:after="0"/>
        <w:rPr>
          <w:rFonts w:cs="Arial"/>
          <w:lang w:val="en-US"/>
        </w:rPr>
      </w:pPr>
      <w:r w:rsidRPr="003E4128">
        <w:rPr>
          <w:rFonts w:cs="Arial"/>
          <w:lang w:val="en-US"/>
        </w:rPr>
        <w:t>DEFINITION</w:t>
      </w:r>
    </w:p>
    <w:p w14:paraId="516E45CE" w14:textId="77777777" w:rsidR="001F6614" w:rsidRPr="003E4128" w:rsidRDefault="001F6614" w:rsidP="003E4128">
      <w:pPr>
        <w:spacing w:before="0" w:after="0"/>
        <w:rPr>
          <w:rFonts w:cs="Arial"/>
          <w:lang w:val="en-US"/>
        </w:rPr>
      </w:pPr>
      <w:r w:rsidRPr="003E4128">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F6614" w:rsidRPr="003E4128" w14:paraId="3EFAA9EA" w14:textId="77777777" w:rsidTr="007B6B74">
        <w:trPr>
          <w:tblCellSpacing w:w="15" w:type="dxa"/>
        </w:trPr>
        <w:tc>
          <w:tcPr>
            <w:tcW w:w="650" w:type="pct"/>
            <w:shd w:val="clear" w:color="auto" w:fill="BFBFBF" w:themeFill="background1" w:themeFillShade="BF"/>
            <w:hideMark/>
          </w:tcPr>
          <w:p w14:paraId="0E78DD9C" w14:textId="3E871DD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INDC</w:t>
            </w:r>
          </w:p>
        </w:tc>
        <w:tc>
          <w:tcPr>
            <w:tcW w:w="1000" w:type="pct"/>
            <w:shd w:val="clear" w:color="auto" w:fill="BFBFBF" w:themeFill="background1" w:themeFillShade="BF"/>
            <w:hideMark/>
          </w:tcPr>
          <w:p w14:paraId="4DDA611E" w14:textId="501789A2"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Indicative Price</w:t>
            </w:r>
          </w:p>
        </w:tc>
        <w:tc>
          <w:tcPr>
            <w:tcW w:w="3350" w:type="pct"/>
            <w:shd w:val="clear" w:color="auto" w:fill="BFBFBF" w:themeFill="background1" w:themeFillShade="BF"/>
            <w:hideMark/>
          </w:tcPr>
          <w:p w14:paraId="4DCCA59F" w14:textId="409B2FD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Estimated price, for example, for valuation purposes.</w:t>
            </w:r>
          </w:p>
        </w:tc>
      </w:tr>
      <w:tr w:rsidR="001F6614" w:rsidRPr="003E4128" w14:paraId="59DEC924" w14:textId="77777777" w:rsidTr="007B6B74">
        <w:trPr>
          <w:tblCellSpacing w:w="15" w:type="dxa"/>
        </w:trPr>
        <w:tc>
          <w:tcPr>
            <w:tcW w:w="650" w:type="pct"/>
            <w:shd w:val="clear" w:color="auto" w:fill="BFBFBF" w:themeFill="background1" w:themeFillShade="BF"/>
            <w:hideMark/>
          </w:tcPr>
          <w:p w14:paraId="31555817" w14:textId="7A94E62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w:t>
            </w:r>
          </w:p>
        </w:tc>
        <w:tc>
          <w:tcPr>
            <w:tcW w:w="1000" w:type="pct"/>
            <w:shd w:val="clear" w:color="auto" w:fill="BFBFBF" w:themeFill="background1" w:themeFillShade="BF"/>
            <w:hideMark/>
          </w:tcPr>
          <w:p w14:paraId="32213B47" w14:textId="4E09640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Issue Price</w:t>
            </w:r>
          </w:p>
        </w:tc>
        <w:tc>
          <w:tcPr>
            <w:tcW w:w="3350" w:type="pct"/>
            <w:shd w:val="clear" w:color="auto" w:fill="BFBFBF" w:themeFill="background1" w:themeFillShade="BF"/>
            <w:hideMark/>
          </w:tcPr>
          <w:p w14:paraId="3FEBF33A" w14:textId="6ED7466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Initial issue price of a financial instrument.</w:t>
            </w:r>
          </w:p>
        </w:tc>
      </w:tr>
      <w:tr w:rsidR="001F6614" w:rsidRPr="003E4128" w14:paraId="27CFFEC0" w14:textId="77777777" w:rsidTr="007B6B74">
        <w:trPr>
          <w:tblCellSpacing w:w="15" w:type="dxa"/>
        </w:trPr>
        <w:tc>
          <w:tcPr>
            <w:tcW w:w="650" w:type="pct"/>
            <w:shd w:val="clear" w:color="auto" w:fill="BFBFBF" w:themeFill="background1" w:themeFillShade="BF"/>
            <w:hideMark/>
          </w:tcPr>
          <w:p w14:paraId="52D75872" w14:textId="295CF05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MRKT</w:t>
            </w:r>
          </w:p>
        </w:tc>
        <w:tc>
          <w:tcPr>
            <w:tcW w:w="1000" w:type="pct"/>
            <w:shd w:val="clear" w:color="auto" w:fill="BFBFBF" w:themeFill="background1" w:themeFillShade="BF"/>
            <w:hideMark/>
          </w:tcPr>
          <w:p w14:paraId="2A68FC9C" w14:textId="49CFEE2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Market Price</w:t>
            </w:r>
          </w:p>
        </w:tc>
        <w:tc>
          <w:tcPr>
            <w:tcW w:w="3350" w:type="pct"/>
            <w:shd w:val="clear" w:color="auto" w:fill="BFBFBF" w:themeFill="background1" w:themeFillShade="BF"/>
            <w:hideMark/>
          </w:tcPr>
          <w:p w14:paraId="18AFB56E" w14:textId="6A5C8866"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Last reported/known price of a financial instrument in a market.</w:t>
            </w:r>
          </w:p>
        </w:tc>
      </w:tr>
      <w:tr w:rsidR="001F6614" w:rsidRPr="003E4128" w14:paraId="02D559B1" w14:textId="77777777">
        <w:trPr>
          <w:tblCellSpacing w:w="15" w:type="dxa"/>
        </w:trPr>
        <w:tc>
          <w:tcPr>
            <w:tcW w:w="650" w:type="pct"/>
            <w:shd w:val="clear" w:color="auto" w:fill="FFFFFF"/>
            <w:hideMark/>
          </w:tcPr>
          <w:p w14:paraId="716CD1A8" w14:textId="0FC3B83C" w:rsidR="001F6614" w:rsidRPr="003E4128" w:rsidRDefault="001F6614" w:rsidP="003E4128">
            <w:pPr>
              <w:spacing w:before="0" w:after="0"/>
              <w:rPr>
                <w:rFonts w:cs="Arial"/>
                <w:lang w:val="en-US"/>
              </w:rPr>
            </w:pPr>
            <w:r w:rsidRPr="003E4128">
              <w:rPr>
                <w:rFonts w:cs="Arial"/>
                <w:lang w:val="en-US"/>
              </w:rPr>
              <w:t>OFFR</w:t>
            </w:r>
          </w:p>
        </w:tc>
        <w:tc>
          <w:tcPr>
            <w:tcW w:w="1000" w:type="pct"/>
            <w:shd w:val="clear" w:color="auto" w:fill="FFFFFF"/>
            <w:hideMark/>
          </w:tcPr>
          <w:p w14:paraId="76B405ED" w14:textId="485E59F7" w:rsidR="001F6614" w:rsidRPr="003E4128" w:rsidRDefault="001F6614" w:rsidP="003E4128">
            <w:pPr>
              <w:spacing w:before="0" w:after="0"/>
              <w:rPr>
                <w:rFonts w:cs="Arial"/>
                <w:lang w:val="en-US"/>
              </w:rPr>
            </w:pPr>
            <w:r w:rsidRPr="003E4128">
              <w:rPr>
                <w:rFonts w:cs="Arial"/>
                <w:lang w:val="en-US"/>
              </w:rPr>
              <w:t>Generic Cash Price Received per Product</w:t>
            </w:r>
          </w:p>
        </w:tc>
        <w:tc>
          <w:tcPr>
            <w:tcW w:w="3350" w:type="pct"/>
            <w:shd w:val="clear" w:color="auto" w:fill="FFFFFF"/>
            <w:hideMark/>
          </w:tcPr>
          <w:p w14:paraId="73544483" w14:textId="10F57EF7" w:rsidR="001F6614" w:rsidRPr="003E4128" w:rsidRDefault="001F6614" w:rsidP="003E4128">
            <w:pPr>
              <w:spacing w:before="0" w:after="0"/>
              <w:rPr>
                <w:rFonts w:cs="Arial"/>
                <w:lang w:val="en-US"/>
              </w:rPr>
            </w:pPr>
            <w:r w:rsidRPr="003E4128">
              <w:rPr>
                <w:rFonts w:cs="Arial"/>
                <w:lang w:val="en-US"/>
              </w:rPr>
              <w:t>Generic cash price received per product by the underlying security holder either as a percentage or an amount, for example, redemption price.</w:t>
            </w:r>
          </w:p>
        </w:tc>
      </w:tr>
      <w:tr w:rsidR="001F6614" w:rsidRPr="003E4128" w14:paraId="4C4E8E1E" w14:textId="77777777">
        <w:trPr>
          <w:tblCellSpacing w:w="15" w:type="dxa"/>
        </w:trPr>
        <w:tc>
          <w:tcPr>
            <w:tcW w:w="650" w:type="pct"/>
            <w:shd w:val="clear" w:color="auto" w:fill="FFFFFF"/>
            <w:hideMark/>
          </w:tcPr>
          <w:p w14:paraId="4DDE97C4" w14:textId="26385009" w:rsidR="001F6614" w:rsidRPr="003E4128" w:rsidRDefault="001F6614" w:rsidP="003E4128">
            <w:pPr>
              <w:spacing w:before="0" w:after="0"/>
              <w:rPr>
                <w:rFonts w:cs="Arial"/>
                <w:lang w:val="en-US"/>
              </w:rPr>
            </w:pPr>
            <w:r w:rsidRPr="003E4128">
              <w:rPr>
                <w:rFonts w:cs="Arial"/>
                <w:lang w:val="en-US"/>
              </w:rPr>
              <w:t>PRPP</w:t>
            </w:r>
          </w:p>
        </w:tc>
        <w:tc>
          <w:tcPr>
            <w:tcW w:w="1000" w:type="pct"/>
            <w:shd w:val="clear" w:color="auto" w:fill="FFFFFF"/>
            <w:hideMark/>
          </w:tcPr>
          <w:p w14:paraId="6F712A72" w14:textId="6EE7C0AF" w:rsidR="001F6614" w:rsidRPr="003E4128" w:rsidRDefault="001F6614" w:rsidP="003E4128">
            <w:pPr>
              <w:spacing w:before="0" w:after="0"/>
              <w:rPr>
                <w:rFonts w:cs="Arial"/>
                <w:lang w:val="en-US"/>
              </w:rPr>
            </w:pPr>
            <w:r w:rsidRPr="003E4128">
              <w:rPr>
                <w:rFonts w:cs="Arial"/>
                <w:lang w:val="en-US"/>
              </w:rPr>
              <w:t>Generic Cash Price Paid per Product</w:t>
            </w:r>
          </w:p>
        </w:tc>
        <w:tc>
          <w:tcPr>
            <w:tcW w:w="3350" w:type="pct"/>
            <w:shd w:val="clear" w:color="auto" w:fill="FFFFFF"/>
            <w:hideMark/>
          </w:tcPr>
          <w:p w14:paraId="63764C00" w14:textId="557E2620" w:rsidR="001F6614" w:rsidRPr="003E4128" w:rsidRDefault="001F6614" w:rsidP="003E4128">
            <w:pPr>
              <w:spacing w:before="0" w:after="0"/>
              <w:rPr>
                <w:rFonts w:cs="Arial"/>
                <w:lang w:val="en-US"/>
              </w:rPr>
            </w:pPr>
            <w:r w:rsidRPr="003E4128">
              <w:rPr>
                <w:rFonts w:cs="Arial"/>
                <w:lang w:val="en-US"/>
              </w:rPr>
              <w:t>Generic cash price paid per product by the underlying security holder either as a percentage or an amount, for example, reinvestment price.</w:t>
            </w:r>
          </w:p>
        </w:tc>
      </w:tr>
    </w:tbl>
    <w:p w14:paraId="47FA9820" w14:textId="77777777" w:rsidR="001F6614" w:rsidRDefault="001F6614" w:rsidP="003E4128">
      <w:pPr>
        <w:spacing w:before="0" w:after="0"/>
        <w:rPr>
          <w:rFonts w:cs="Arial"/>
          <w:lang w:val="en-US"/>
        </w:rPr>
      </w:pPr>
    </w:p>
    <w:p w14:paraId="046D6398" w14:textId="5B40B977" w:rsidR="00960F94" w:rsidRDefault="00960F94" w:rsidP="00A21048">
      <w:r>
        <w:rPr>
          <w:b/>
        </w:rPr>
        <w:lastRenderedPageBreak/>
        <w:t>U. In MT564, in sequence E and E2, add format option R to field :92: Rate for qualifiers GRSS, INTP and NETT</w:t>
      </w:r>
      <w:r w:rsidR="00BE6D75">
        <w:rPr>
          <w:b/>
        </w:rPr>
        <w:t>, as illustrated below for sequence E</w:t>
      </w:r>
      <w:r>
        <w:rPr>
          <w:b/>
        </w:rPr>
        <w:t xml:space="preserve">: </w:t>
      </w:r>
    </w:p>
    <w:p w14:paraId="39A5149D" w14:textId="2D893971" w:rsidR="005E0594" w:rsidRPr="00575A47" w:rsidRDefault="005E0594" w:rsidP="00A21048">
      <w:r w:rsidRPr="00575A47">
        <w:t>68. Field 92a: Rate</w:t>
      </w:r>
    </w:p>
    <w:p w14:paraId="0D14A960" w14:textId="77777777" w:rsidR="005E0594" w:rsidRPr="00575A47" w:rsidRDefault="005E0594" w:rsidP="00A21048">
      <w:r w:rsidRPr="00575A4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5E0594" w:rsidRPr="00575A47" w14:paraId="363A6396" w14:textId="77777777">
        <w:trPr>
          <w:tblCellSpacing w:w="15" w:type="dxa"/>
        </w:trPr>
        <w:tc>
          <w:tcPr>
            <w:tcW w:w="1000" w:type="pct"/>
            <w:shd w:val="clear" w:color="auto" w:fill="FFFFFF"/>
            <w:hideMark/>
          </w:tcPr>
          <w:p w14:paraId="6CB26F49" w14:textId="770443D3" w:rsidR="005E0594" w:rsidRPr="00575A47" w:rsidRDefault="005E0594" w:rsidP="00575A47">
            <w:pPr>
              <w:spacing w:before="0" w:after="0"/>
            </w:pPr>
            <w:r w:rsidRPr="00575A47">
              <w:t>Option A</w:t>
            </w:r>
          </w:p>
        </w:tc>
        <w:tc>
          <w:tcPr>
            <w:tcW w:w="1500" w:type="pct"/>
            <w:shd w:val="clear" w:color="auto" w:fill="FFFFFF"/>
            <w:hideMark/>
          </w:tcPr>
          <w:p w14:paraId="14643231" w14:textId="1C19D7A1" w:rsidR="005E0594" w:rsidRPr="00575A47" w:rsidRDefault="005E0594" w:rsidP="00575A47">
            <w:pPr>
              <w:spacing w:before="0" w:after="0"/>
            </w:pPr>
            <w:r w:rsidRPr="00575A47">
              <w:t>:</w:t>
            </w:r>
            <w:proofErr w:type="gramStart"/>
            <w:r w:rsidRPr="00575A47">
              <w:t>4!c</w:t>
            </w:r>
            <w:proofErr w:type="gramEnd"/>
            <w:r w:rsidRPr="00575A47">
              <w:t>//[N]15d</w:t>
            </w:r>
          </w:p>
        </w:tc>
        <w:tc>
          <w:tcPr>
            <w:tcW w:w="2500" w:type="pct"/>
            <w:shd w:val="clear" w:color="auto" w:fill="FFFFFF"/>
            <w:hideMark/>
          </w:tcPr>
          <w:p w14:paraId="62E64037" w14:textId="19D12BBC" w:rsidR="005E0594" w:rsidRPr="00575A47" w:rsidRDefault="005E0594" w:rsidP="00575A47">
            <w:pPr>
              <w:spacing w:before="0" w:after="0"/>
            </w:pPr>
            <w:r w:rsidRPr="00575A47">
              <w:t>(Qualifier)(Sign)(Rate)</w:t>
            </w:r>
          </w:p>
        </w:tc>
      </w:tr>
      <w:tr w:rsidR="005E0594" w:rsidRPr="00575A47" w14:paraId="033553D2" w14:textId="77777777">
        <w:trPr>
          <w:tblCellSpacing w:w="15" w:type="dxa"/>
        </w:trPr>
        <w:tc>
          <w:tcPr>
            <w:tcW w:w="1000" w:type="pct"/>
            <w:shd w:val="clear" w:color="auto" w:fill="FFFFFF"/>
            <w:hideMark/>
          </w:tcPr>
          <w:p w14:paraId="790B30A7" w14:textId="40C36907" w:rsidR="005E0594" w:rsidRPr="00575A47" w:rsidRDefault="005E0594" w:rsidP="00575A47">
            <w:pPr>
              <w:spacing w:before="0" w:after="0"/>
            </w:pPr>
            <w:r w:rsidRPr="00575A47">
              <w:t>Option B</w:t>
            </w:r>
          </w:p>
        </w:tc>
        <w:tc>
          <w:tcPr>
            <w:tcW w:w="1500" w:type="pct"/>
            <w:shd w:val="clear" w:color="auto" w:fill="FFFFFF"/>
            <w:hideMark/>
          </w:tcPr>
          <w:p w14:paraId="3D567B97" w14:textId="32763B07" w:rsidR="005E0594" w:rsidRPr="00575A47" w:rsidRDefault="005E0594" w:rsidP="00575A47">
            <w:pPr>
              <w:spacing w:before="0" w:after="0"/>
            </w:pPr>
            <w:r w:rsidRPr="00575A47">
              <w:t>:</w:t>
            </w:r>
            <w:proofErr w:type="gramStart"/>
            <w:r w:rsidRPr="00575A47">
              <w:t>4!c</w:t>
            </w:r>
            <w:proofErr w:type="gramEnd"/>
            <w:r w:rsidRPr="00575A47">
              <w:t>//</w:t>
            </w:r>
            <w:proofErr w:type="gramStart"/>
            <w:r w:rsidRPr="00575A47">
              <w:t>3!a</w:t>
            </w:r>
            <w:proofErr w:type="gramEnd"/>
            <w:r w:rsidRPr="00575A47">
              <w:t>/</w:t>
            </w:r>
            <w:proofErr w:type="gramStart"/>
            <w:r w:rsidRPr="00575A47">
              <w:t>3!a</w:t>
            </w:r>
            <w:proofErr w:type="gramEnd"/>
            <w:r w:rsidRPr="00575A47">
              <w:t>/15d</w:t>
            </w:r>
          </w:p>
        </w:tc>
        <w:tc>
          <w:tcPr>
            <w:tcW w:w="2500" w:type="pct"/>
            <w:shd w:val="clear" w:color="auto" w:fill="FFFFFF"/>
            <w:hideMark/>
          </w:tcPr>
          <w:p w14:paraId="39D032B0" w14:textId="6C6C25F0" w:rsidR="005E0594" w:rsidRPr="00575A47" w:rsidRDefault="005E0594" w:rsidP="00575A47">
            <w:pPr>
              <w:spacing w:before="0" w:after="0"/>
            </w:pPr>
            <w:r w:rsidRPr="00575A47">
              <w:t>(Qualifier</w:t>
            </w:r>
            <w:proofErr w:type="gramStart"/>
            <w:r w:rsidRPr="00575A47">
              <w:t>)(</w:t>
            </w:r>
            <w:proofErr w:type="gramEnd"/>
            <w:r w:rsidRPr="00575A47">
              <w:t xml:space="preserve">First Currency </w:t>
            </w:r>
            <w:proofErr w:type="gramStart"/>
            <w:r w:rsidRPr="00575A47">
              <w:t>Code)(</w:t>
            </w:r>
            <w:proofErr w:type="gramEnd"/>
            <w:r w:rsidRPr="00575A47">
              <w:t xml:space="preserve">Second Currency </w:t>
            </w:r>
            <w:proofErr w:type="gramStart"/>
            <w:r w:rsidRPr="00575A47">
              <w:t>Code)(</w:t>
            </w:r>
            <w:proofErr w:type="gramEnd"/>
            <w:r w:rsidRPr="00575A47">
              <w:t>Rate)</w:t>
            </w:r>
          </w:p>
        </w:tc>
      </w:tr>
      <w:tr w:rsidR="005E0594" w:rsidRPr="00575A47" w14:paraId="3E0F1BDD" w14:textId="77777777">
        <w:trPr>
          <w:tblCellSpacing w:w="15" w:type="dxa"/>
        </w:trPr>
        <w:tc>
          <w:tcPr>
            <w:tcW w:w="1000" w:type="pct"/>
            <w:shd w:val="clear" w:color="auto" w:fill="FFFFFF"/>
            <w:hideMark/>
          </w:tcPr>
          <w:p w14:paraId="2FDD5683" w14:textId="30D476B0" w:rsidR="005E0594" w:rsidRPr="00575A47" w:rsidRDefault="005E0594" w:rsidP="00CC7E55">
            <w:pPr>
              <w:spacing w:before="0" w:after="0"/>
            </w:pPr>
            <w:r w:rsidRPr="00575A47">
              <w:t>Option F</w:t>
            </w:r>
          </w:p>
        </w:tc>
        <w:tc>
          <w:tcPr>
            <w:tcW w:w="1500" w:type="pct"/>
            <w:shd w:val="clear" w:color="auto" w:fill="FFFFFF"/>
            <w:hideMark/>
          </w:tcPr>
          <w:p w14:paraId="594CB469" w14:textId="045477B3" w:rsidR="005E0594" w:rsidRPr="00575A47" w:rsidRDefault="005E0594" w:rsidP="00CC7E55">
            <w:pPr>
              <w:spacing w:before="0" w:after="0"/>
            </w:pPr>
            <w:r w:rsidRPr="00575A47">
              <w:t>:</w:t>
            </w:r>
            <w:proofErr w:type="gramStart"/>
            <w:r w:rsidRPr="00575A47">
              <w:t>4!c</w:t>
            </w:r>
            <w:proofErr w:type="gramEnd"/>
            <w:r w:rsidRPr="00575A47">
              <w:t>//</w:t>
            </w:r>
            <w:proofErr w:type="gramStart"/>
            <w:r w:rsidRPr="00575A47">
              <w:t>3!a</w:t>
            </w:r>
            <w:proofErr w:type="gramEnd"/>
            <w:r w:rsidRPr="00575A47">
              <w:t>15d</w:t>
            </w:r>
          </w:p>
        </w:tc>
        <w:tc>
          <w:tcPr>
            <w:tcW w:w="2500" w:type="pct"/>
            <w:shd w:val="clear" w:color="auto" w:fill="FFFFFF"/>
            <w:hideMark/>
          </w:tcPr>
          <w:p w14:paraId="6EB2024C" w14:textId="60080DC8" w:rsidR="005E0594" w:rsidRPr="00575A47" w:rsidRDefault="005E0594" w:rsidP="00CC7E55">
            <w:pPr>
              <w:spacing w:before="0" w:after="0"/>
            </w:pPr>
            <w:r w:rsidRPr="00575A47">
              <w:t>(Qualifier</w:t>
            </w:r>
            <w:proofErr w:type="gramStart"/>
            <w:r w:rsidRPr="00575A47">
              <w:t>)(</w:t>
            </w:r>
            <w:proofErr w:type="gramEnd"/>
            <w:r w:rsidRPr="00575A47">
              <w:t xml:space="preserve">Currency </w:t>
            </w:r>
            <w:proofErr w:type="gramStart"/>
            <w:r w:rsidRPr="00575A47">
              <w:t>Code)(</w:t>
            </w:r>
            <w:proofErr w:type="gramEnd"/>
            <w:r w:rsidRPr="00575A47">
              <w:t>Amount)</w:t>
            </w:r>
          </w:p>
        </w:tc>
      </w:tr>
      <w:tr w:rsidR="005E0594" w:rsidRPr="00575A47" w14:paraId="58A0C61E" w14:textId="77777777">
        <w:trPr>
          <w:tblCellSpacing w:w="15" w:type="dxa"/>
        </w:trPr>
        <w:tc>
          <w:tcPr>
            <w:tcW w:w="1000" w:type="pct"/>
            <w:shd w:val="clear" w:color="auto" w:fill="FFFFFF"/>
            <w:hideMark/>
          </w:tcPr>
          <w:p w14:paraId="64ACC9AB" w14:textId="3BC0AD51" w:rsidR="005E0594" w:rsidRPr="00575A47" w:rsidRDefault="005E0594" w:rsidP="00575A47">
            <w:pPr>
              <w:spacing w:before="0" w:after="0"/>
            </w:pPr>
            <w:r w:rsidRPr="00575A47">
              <w:t>Option H</w:t>
            </w:r>
          </w:p>
        </w:tc>
        <w:tc>
          <w:tcPr>
            <w:tcW w:w="1500" w:type="pct"/>
            <w:shd w:val="clear" w:color="auto" w:fill="FFFFFF"/>
            <w:hideMark/>
          </w:tcPr>
          <w:p w14:paraId="53C1A3E6" w14:textId="18D0A0B8" w:rsidR="005E0594" w:rsidRPr="00575A47" w:rsidRDefault="005E0594" w:rsidP="00575A47">
            <w:pPr>
              <w:spacing w:before="0" w:after="0"/>
            </w:pPr>
            <w:r w:rsidRPr="00575A47">
              <w:t>:</w:t>
            </w:r>
            <w:proofErr w:type="gramStart"/>
            <w:r w:rsidRPr="00575A47">
              <w:t>4!c</w:t>
            </w:r>
            <w:proofErr w:type="gramEnd"/>
            <w:r w:rsidRPr="00575A47">
              <w:t>//</w:t>
            </w:r>
            <w:proofErr w:type="gramStart"/>
            <w:r w:rsidRPr="00575A47">
              <w:t>3!a</w:t>
            </w:r>
            <w:proofErr w:type="gramEnd"/>
            <w:r w:rsidRPr="00575A47">
              <w:t>15d/</w:t>
            </w:r>
            <w:proofErr w:type="gramStart"/>
            <w:r w:rsidRPr="00575A47">
              <w:t>4!c</w:t>
            </w:r>
            <w:proofErr w:type="gramEnd"/>
          </w:p>
        </w:tc>
        <w:tc>
          <w:tcPr>
            <w:tcW w:w="2500" w:type="pct"/>
            <w:shd w:val="clear" w:color="auto" w:fill="FFFFFF"/>
            <w:hideMark/>
          </w:tcPr>
          <w:p w14:paraId="46B99548" w14:textId="093F06D1" w:rsidR="005E0594" w:rsidRPr="00575A47" w:rsidRDefault="005E0594" w:rsidP="00575A47">
            <w:pPr>
              <w:spacing w:before="0" w:after="0"/>
            </w:pPr>
            <w:r w:rsidRPr="00575A47">
              <w:t>(Qualifier</w:t>
            </w:r>
            <w:proofErr w:type="gramStart"/>
            <w:r w:rsidRPr="00575A47">
              <w:t>)(</w:t>
            </w:r>
            <w:proofErr w:type="gramEnd"/>
            <w:r w:rsidRPr="00575A47">
              <w:t xml:space="preserve">Currency </w:t>
            </w:r>
            <w:proofErr w:type="gramStart"/>
            <w:r w:rsidRPr="00575A47">
              <w:t>Code)(</w:t>
            </w:r>
            <w:proofErr w:type="gramEnd"/>
            <w:r w:rsidRPr="00575A47">
              <w:t>Amount</w:t>
            </w:r>
            <w:proofErr w:type="gramStart"/>
            <w:r w:rsidRPr="00575A47">
              <w:t>)(</w:t>
            </w:r>
            <w:proofErr w:type="gramEnd"/>
            <w:r w:rsidRPr="00575A47">
              <w:t>Rate Status)</w:t>
            </w:r>
          </w:p>
        </w:tc>
      </w:tr>
      <w:tr w:rsidR="005E0594" w:rsidRPr="00575A47" w14:paraId="15A45A6B" w14:textId="77777777">
        <w:trPr>
          <w:tblCellSpacing w:w="15" w:type="dxa"/>
        </w:trPr>
        <w:tc>
          <w:tcPr>
            <w:tcW w:w="1000" w:type="pct"/>
            <w:shd w:val="clear" w:color="auto" w:fill="FFFFFF"/>
            <w:hideMark/>
          </w:tcPr>
          <w:p w14:paraId="2ADD5A5F" w14:textId="3777322B" w:rsidR="005E0594" w:rsidRPr="00575A47" w:rsidRDefault="005E0594" w:rsidP="00575A47">
            <w:pPr>
              <w:spacing w:before="0" w:after="0"/>
            </w:pPr>
            <w:r w:rsidRPr="00575A47">
              <w:t>Option J</w:t>
            </w:r>
          </w:p>
        </w:tc>
        <w:tc>
          <w:tcPr>
            <w:tcW w:w="1500" w:type="pct"/>
            <w:shd w:val="clear" w:color="auto" w:fill="FFFFFF"/>
            <w:hideMark/>
          </w:tcPr>
          <w:p w14:paraId="08E0B074" w14:textId="3C72EF3C" w:rsidR="005E0594" w:rsidRPr="00575A47" w:rsidRDefault="005E0594" w:rsidP="00575A47">
            <w:pPr>
              <w:spacing w:before="0" w:after="0"/>
            </w:pPr>
            <w:r w:rsidRPr="00575A47">
              <w:t>:</w:t>
            </w:r>
            <w:proofErr w:type="gramStart"/>
            <w:r w:rsidRPr="00575A47">
              <w:t>4!c</w:t>
            </w:r>
            <w:proofErr w:type="gramEnd"/>
            <w:r w:rsidRPr="00575A47">
              <w:t>/[8c]/</w:t>
            </w:r>
            <w:proofErr w:type="gramStart"/>
            <w:r w:rsidRPr="00575A47">
              <w:t>4!c</w:t>
            </w:r>
            <w:proofErr w:type="gramEnd"/>
            <w:r w:rsidRPr="00575A47">
              <w:t>/</w:t>
            </w:r>
            <w:proofErr w:type="gramStart"/>
            <w:r w:rsidRPr="00575A47">
              <w:t>3!a</w:t>
            </w:r>
            <w:proofErr w:type="gramEnd"/>
            <w:r w:rsidRPr="00575A47">
              <w:t>15d[/</w:t>
            </w:r>
            <w:proofErr w:type="gramStart"/>
            <w:r w:rsidRPr="00575A47">
              <w:t>4!c</w:t>
            </w:r>
            <w:proofErr w:type="gramEnd"/>
            <w:r w:rsidRPr="00575A47">
              <w:t>]</w:t>
            </w:r>
          </w:p>
        </w:tc>
        <w:tc>
          <w:tcPr>
            <w:tcW w:w="2500" w:type="pct"/>
            <w:shd w:val="clear" w:color="auto" w:fill="FFFFFF"/>
            <w:hideMark/>
          </w:tcPr>
          <w:p w14:paraId="2EDDFFA0" w14:textId="2652E322" w:rsidR="005E0594" w:rsidRPr="00575A47" w:rsidRDefault="005E0594" w:rsidP="00575A47">
            <w:pPr>
              <w:spacing w:before="0" w:after="0"/>
            </w:pPr>
            <w:r w:rsidRPr="00575A47">
              <w:t>(Qualifier</w:t>
            </w:r>
            <w:proofErr w:type="gramStart"/>
            <w:r w:rsidRPr="00575A47">
              <w:t>)(</w:t>
            </w:r>
            <w:proofErr w:type="gramEnd"/>
            <w:r w:rsidRPr="00575A47">
              <w:t xml:space="preserve">Data Source </w:t>
            </w:r>
            <w:proofErr w:type="gramStart"/>
            <w:r w:rsidRPr="00575A47">
              <w:t>Scheme)(</w:t>
            </w:r>
            <w:proofErr w:type="gramEnd"/>
            <w:r w:rsidRPr="00575A47">
              <w:t xml:space="preserve">Rate Type </w:t>
            </w:r>
            <w:proofErr w:type="gramStart"/>
            <w:r w:rsidRPr="00575A47">
              <w:t>Code)(</w:t>
            </w:r>
            <w:proofErr w:type="gramEnd"/>
            <w:r w:rsidRPr="00575A47">
              <w:t xml:space="preserve">Currency </w:t>
            </w:r>
            <w:proofErr w:type="gramStart"/>
            <w:r w:rsidRPr="00575A47">
              <w:t>Code)(</w:t>
            </w:r>
            <w:proofErr w:type="gramEnd"/>
            <w:r w:rsidRPr="00575A47">
              <w:t>Amount</w:t>
            </w:r>
            <w:proofErr w:type="gramStart"/>
            <w:r w:rsidRPr="00575A47">
              <w:t>)(</w:t>
            </w:r>
            <w:proofErr w:type="gramEnd"/>
            <w:r w:rsidRPr="00575A47">
              <w:t>Rate Status)</w:t>
            </w:r>
          </w:p>
        </w:tc>
      </w:tr>
      <w:tr w:rsidR="005E0594" w:rsidRPr="00575A47" w14:paraId="1C7647C4" w14:textId="77777777">
        <w:trPr>
          <w:tblCellSpacing w:w="15" w:type="dxa"/>
        </w:trPr>
        <w:tc>
          <w:tcPr>
            <w:tcW w:w="1000" w:type="pct"/>
            <w:shd w:val="clear" w:color="auto" w:fill="FFFFFF"/>
            <w:hideMark/>
          </w:tcPr>
          <w:p w14:paraId="5D2D84AD" w14:textId="0DFDBDA7" w:rsidR="005E0594" w:rsidRPr="00CC7E55" w:rsidRDefault="005E0594" w:rsidP="00575A47">
            <w:pPr>
              <w:spacing w:before="0" w:after="0"/>
            </w:pPr>
            <w:r w:rsidRPr="00CC7E55">
              <w:t>Option K</w:t>
            </w:r>
          </w:p>
        </w:tc>
        <w:tc>
          <w:tcPr>
            <w:tcW w:w="1500" w:type="pct"/>
            <w:shd w:val="clear" w:color="auto" w:fill="FFFFFF"/>
            <w:hideMark/>
          </w:tcPr>
          <w:p w14:paraId="3647B777" w14:textId="786FEC4C" w:rsidR="005E0594" w:rsidRPr="00CC7E55" w:rsidRDefault="005E0594" w:rsidP="00575A47">
            <w:pPr>
              <w:spacing w:before="0" w:after="0"/>
            </w:pPr>
            <w:r w:rsidRPr="00CC7E55">
              <w:t>:</w:t>
            </w:r>
            <w:proofErr w:type="gramStart"/>
            <w:r w:rsidRPr="00CC7E55">
              <w:t>4!c</w:t>
            </w:r>
            <w:proofErr w:type="gramEnd"/>
            <w:r w:rsidRPr="00CC7E55">
              <w:t>//</w:t>
            </w:r>
            <w:proofErr w:type="gramStart"/>
            <w:r w:rsidRPr="00CC7E55">
              <w:t>4!c</w:t>
            </w:r>
            <w:proofErr w:type="gramEnd"/>
          </w:p>
        </w:tc>
        <w:tc>
          <w:tcPr>
            <w:tcW w:w="2500" w:type="pct"/>
            <w:shd w:val="clear" w:color="auto" w:fill="FFFFFF"/>
            <w:hideMark/>
          </w:tcPr>
          <w:p w14:paraId="7856292B" w14:textId="6E59CA48" w:rsidR="005E0594" w:rsidRPr="00CC7E55" w:rsidRDefault="005E0594" w:rsidP="00575A47">
            <w:pPr>
              <w:spacing w:before="0" w:after="0"/>
            </w:pPr>
            <w:r w:rsidRPr="00CC7E55">
              <w:t>(Qualifier</w:t>
            </w:r>
            <w:proofErr w:type="gramStart"/>
            <w:r w:rsidRPr="00CC7E55">
              <w:t>)(</w:t>
            </w:r>
            <w:proofErr w:type="gramEnd"/>
            <w:r w:rsidRPr="00CC7E55">
              <w:t>Rate Type Code)</w:t>
            </w:r>
          </w:p>
        </w:tc>
      </w:tr>
      <w:tr w:rsidR="005E0594" w:rsidRPr="00575A47" w14:paraId="580FA8A9" w14:textId="77777777">
        <w:trPr>
          <w:tblCellSpacing w:w="15" w:type="dxa"/>
        </w:trPr>
        <w:tc>
          <w:tcPr>
            <w:tcW w:w="1000" w:type="pct"/>
            <w:shd w:val="clear" w:color="auto" w:fill="FFFFFF"/>
            <w:hideMark/>
          </w:tcPr>
          <w:p w14:paraId="00ABE879" w14:textId="38966EB4" w:rsidR="005E0594" w:rsidRPr="00575A47" w:rsidRDefault="005E0594" w:rsidP="00575A47">
            <w:pPr>
              <w:spacing w:before="0" w:after="0"/>
            </w:pPr>
            <w:r w:rsidRPr="00575A47">
              <w:t>Option P</w:t>
            </w:r>
          </w:p>
        </w:tc>
        <w:tc>
          <w:tcPr>
            <w:tcW w:w="1500" w:type="pct"/>
            <w:shd w:val="clear" w:color="auto" w:fill="FFFFFF"/>
            <w:hideMark/>
          </w:tcPr>
          <w:p w14:paraId="5E021B42" w14:textId="120EBD33" w:rsidR="005E0594" w:rsidRPr="00575A47" w:rsidRDefault="005E0594" w:rsidP="00575A47">
            <w:pPr>
              <w:spacing w:before="0" w:after="0"/>
            </w:pPr>
            <w:r w:rsidRPr="00575A47">
              <w:t>:</w:t>
            </w:r>
            <w:proofErr w:type="gramStart"/>
            <w:r w:rsidRPr="00575A47">
              <w:t>4!c</w:t>
            </w:r>
            <w:proofErr w:type="gramEnd"/>
            <w:r w:rsidRPr="00575A47">
              <w:t>//15d</w:t>
            </w:r>
          </w:p>
        </w:tc>
        <w:tc>
          <w:tcPr>
            <w:tcW w:w="2500" w:type="pct"/>
            <w:shd w:val="clear" w:color="auto" w:fill="FFFFFF"/>
            <w:hideMark/>
          </w:tcPr>
          <w:p w14:paraId="11DCA0C0" w14:textId="0A423E30" w:rsidR="005E0594" w:rsidRPr="00575A47" w:rsidRDefault="005E0594" w:rsidP="00575A47">
            <w:pPr>
              <w:spacing w:before="0" w:after="0"/>
            </w:pPr>
            <w:r w:rsidRPr="00575A47">
              <w:t>(Qualifier</w:t>
            </w:r>
            <w:proofErr w:type="gramStart"/>
            <w:r w:rsidRPr="00575A47">
              <w:t>)(</w:t>
            </w:r>
            <w:proofErr w:type="gramEnd"/>
            <w:r w:rsidRPr="00575A47">
              <w:t>Index Points)</w:t>
            </w:r>
          </w:p>
        </w:tc>
      </w:tr>
      <w:tr w:rsidR="005E0594" w:rsidRPr="00575A47" w14:paraId="5566EAEF" w14:textId="77777777">
        <w:trPr>
          <w:tblCellSpacing w:w="15" w:type="dxa"/>
        </w:trPr>
        <w:tc>
          <w:tcPr>
            <w:tcW w:w="1000" w:type="pct"/>
            <w:shd w:val="clear" w:color="auto" w:fill="FFFFFF"/>
            <w:hideMark/>
          </w:tcPr>
          <w:p w14:paraId="6BC63D19" w14:textId="4C08BFDF" w:rsidR="005E0594" w:rsidRPr="00CC7E55" w:rsidRDefault="005E0594" w:rsidP="00575A47">
            <w:pPr>
              <w:spacing w:before="0" w:after="0"/>
            </w:pPr>
            <w:r w:rsidRPr="00CC7E55">
              <w:t>Option R</w:t>
            </w:r>
          </w:p>
        </w:tc>
        <w:tc>
          <w:tcPr>
            <w:tcW w:w="1500" w:type="pct"/>
            <w:shd w:val="clear" w:color="auto" w:fill="FFFFFF"/>
            <w:hideMark/>
          </w:tcPr>
          <w:p w14:paraId="2F22E2E4" w14:textId="1F81FFAB" w:rsidR="005E0594" w:rsidRPr="00CC7E55" w:rsidRDefault="005E0594" w:rsidP="00575A47">
            <w:pPr>
              <w:spacing w:before="0" w:after="0"/>
            </w:pPr>
            <w:r w:rsidRPr="00CC7E55">
              <w:t>:</w:t>
            </w:r>
            <w:proofErr w:type="gramStart"/>
            <w:r w:rsidRPr="00CC7E55">
              <w:t>4!c</w:t>
            </w:r>
            <w:proofErr w:type="gramEnd"/>
            <w:r w:rsidRPr="00CC7E55">
              <w:t>/[8c]/</w:t>
            </w:r>
            <w:proofErr w:type="gramStart"/>
            <w:r w:rsidRPr="00CC7E55">
              <w:t>4!c</w:t>
            </w:r>
            <w:proofErr w:type="gramEnd"/>
            <w:r w:rsidRPr="00CC7E55">
              <w:t>/15d</w:t>
            </w:r>
          </w:p>
        </w:tc>
        <w:tc>
          <w:tcPr>
            <w:tcW w:w="2500" w:type="pct"/>
            <w:shd w:val="clear" w:color="auto" w:fill="FFFFFF"/>
            <w:hideMark/>
          </w:tcPr>
          <w:p w14:paraId="68671393" w14:textId="5F44E793" w:rsidR="005E0594" w:rsidRPr="00CC7E55" w:rsidRDefault="005E0594" w:rsidP="00575A47">
            <w:pPr>
              <w:spacing w:before="0" w:after="0"/>
            </w:pPr>
            <w:r w:rsidRPr="00CC7E55">
              <w:t>(Qualifier</w:t>
            </w:r>
            <w:proofErr w:type="gramStart"/>
            <w:r w:rsidRPr="00CC7E55">
              <w:t>)(</w:t>
            </w:r>
            <w:proofErr w:type="gramEnd"/>
            <w:r w:rsidRPr="00CC7E55">
              <w:t xml:space="preserve">Data Source </w:t>
            </w:r>
            <w:proofErr w:type="gramStart"/>
            <w:r w:rsidRPr="00CC7E55">
              <w:t>Scheme)(</w:t>
            </w:r>
            <w:proofErr w:type="gramEnd"/>
            <w:r w:rsidRPr="00CC7E55">
              <w:t xml:space="preserve">Rate Type </w:t>
            </w:r>
            <w:proofErr w:type="gramStart"/>
            <w:r w:rsidRPr="00CC7E55">
              <w:t>Code)(</w:t>
            </w:r>
            <w:proofErr w:type="gramEnd"/>
            <w:r w:rsidRPr="00CC7E55">
              <w:t>Rate)</w:t>
            </w:r>
          </w:p>
        </w:tc>
      </w:tr>
    </w:tbl>
    <w:p w14:paraId="684FA851" w14:textId="77777777" w:rsidR="005E0594" w:rsidRPr="00575A47" w:rsidRDefault="005E0594" w:rsidP="00A21048">
      <w:pPr>
        <w:spacing w:before="0" w:after="0"/>
      </w:pPr>
      <w:r w:rsidRPr="00575A47">
        <w:t>PRESENCE</w:t>
      </w:r>
    </w:p>
    <w:p w14:paraId="52F90EEE" w14:textId="77777777" w:rsidR="005E0594" w:rsidRDefault="005E0594" w:rsidP="00CC7E55">
      <w:pPr>
        <w:spacing w:before="0" w:after="0"/>
      </w:pPr>
      <w:r w:rsidRPr="00575A47">
        <w:t>Optional in optional sequence E</w:t>
      </w:r>
    </w:p>
    <w:p w14:paraId="285552E5" w14:textId="77777777" w:rsidR="00CC7E55" w:rsidRPr="00575A47" w:rsidRDefault="00CC7E55" w:rsidP="00CC7E55">
      <w:pPr>
        <w:spacing w:before="0" w:after="0"/>
      </w:pPr>
    </w:p>
    <w:p w14:paraId="37BEA2B1" w14:textId="77777777" w:rsidR="005E0594" w:rsidRPr="00575A47" w:rsidRDefault="005E0594" w:rsidP="00A21048">
      <w:pPr>
        <w:spacing w:before="0" w:after="0"/>
      </w:pPr>
      <w:r w:rsidRPr="00575A47">
        <w:t>QUALIFIER</w:t>
      </w:r>
    </w:p>
    <w:p w14:paraId="27743F29" w14:textId="77777777" w:rsidR="005E0594" w:rsidRPr="00575A47" w:rsidRDefault="005E0594" w:rsidP="00CC7E55">
      <w:pPr>
        <w:spacing w:before="0" w:after="0"/>
      </w:pPr>
      <w:r w:rsidRPr="00575A4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0"/>
        <w:gridCol w:w="616"/>
        <w:gridCol w:w="1133"/>
        <w:gridCol w:w="573"/>
        <w:gridCol w:w="1548"/>
        <w:gridCol w:w="1066"/>
        <w:gridCol w:w="2832"/>
      </w:tblGrid>
      <w:tr w:rsidR="005E0594" w:rsidRPr="00575A47" w14:paraId="4205D985" w14:textId="77777777" w:rsidTr="00560B0E">
        <w:trPr>
          <w:tblHeade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EEEEEE"/>
            <w:hideMark/>
          </w:tcPr>
          <w:p w14:paraId="31A7E016" w14:textId="7EEBC108" w:rsidR="005E0594" w:rsidRPr="00575A47" w:rsidRDefault="005E0594" w:rsidP="00CC7E55">
            <w:pPr>
              <w:spacing w:before="0" w:after="0"/>
            </w:pPr>
            <w:r w:rsidRPr="00575A47">
              <w:t>Order</w:t>
            </w:r>
          </w:p>
        </w:tc>
        <w:tc>
          <w:tcPr>
            <w:tcW w:w="340" w:type="pct"/>
            <w:tcBorders>
              <w:top w:val="outset" w:sz="6" w:space="0" w:color="auto"/>
              <w:left w:val="outset" w:sz="6" w:space="0" w:color="auto"/>
              <w:bottom w:val="outset" w:sz="6" w:space="0" w:color="auto"/>
              <w:right w:val="outset" w:sz="6" w:space="0" w:color="auto"/>
            </w:tcBorders>
            <w:shd w:val="clear" w:color="auto" w:fill="EEEEEE"/>
            <w:hideMark/>
          </w:tcPr>
          <w:p w14:paraId="104C7DD1" w14:textId="144C7101" w:rsidR="005E0594" w:rsidRPr="00575A47" w:rsidRDefault="005E0594" w:rsidP="00CC7E55">
            <w:pPr>
              <w:spacing w:before="0" w:after="0"/>
            </w:pPr>
            <w:r w:rsidRPr="00575A47">
              <w:t>M/O</w:t>
            </w:r>
          </w:p>
        </w:tc>
        <w:tc>
          <w:tcPr>
            <w:tcW w:w="642" w:type="pct"/>
            <w:tcBorders>
              <w:top w:val="outset" w:sz="6" w:space="0" w:color="auto"/>
              <w:left w:val="outset" w:sz="6" w:space="0" w:color="auto"/>
              <w:bottom w:val="outset" w:sz="6" w:space="0" w:color="auto"/>
              <w:right w:val="outset" w:sz="6" w:space="0" w:color="auto"/>
            </w:tcBorders>
            <w:shd w:val="clear" w:color="auto" w:fill="EEEEEE"/>
            <w:hideMark/>
          </w:tcPr>
          <w:p w14:paraId="61837BE3" w14:textId="6F04F5B5" w:rsidR="005E0594" w:rsidRPr="00575A47" w:rsidRDefault="005E0594" w:rsidP="00CC7E55">
            <w:pPr>
              <w:spacing w:before="0" w:after="0"/>
            </w:pPr>
            <w:r w:rsidRPr="00575A47">
              <w:t>Qualifier</w:t>
            </w:r>
          </w:p>
        </w:tc>
        <w:tc>
          <w:tcPr>
            <w:tcW w:w="316" w:type="pct"/>
            <w:tcBorders>
              <w:top w:val="outset" w:sz="6" w:space="0" w:color="auto"/>
              <w:left w:val="outset" w:sz="6" w:space="0" w:color="auto"/>
              <w:bottom w:val="outset" w:sz="6" w:space="0" w:color="auto"/>
              <w:right w:val="outset" w:sz="6" w:space="0" w:color="auto"/>
            </w:tcBorders>
            <w:shd w:val="clear" w:color="auto" w:fill="EEEEEE"/>
            <w:hideMark/>
          </w:tcPr>
          <w:p w14:paraId="0C349FD1" w14:textId="3C0C4FD2" w:rsidR="005E0594" w:rsidRPr="00575A47" w:rsidRDefault="005E0594" w:rsidP="00CC7E55">
            <w:pPr>
              <w:spacing w:before="0" w:after="0"/>
            </w:pPr>
            <w:r w:rsidRPr="00575A47">
              <w:t>R/N</w:t>
            </w:r>
          </w:p>
        </w:tc>
        <w:tc>
          <w:tcPr>
            <w:tcW w:w="883" w:type="pct"/>
            <w:tcBorders>
              <w:top w:val="outset" w:sz="6" w:space="0" w:color="auto"/>
              <w:left w:val="outset" w:sz="6" w:space="0" w:color="auto"/>
              <w:bottom w:val="outset" w:sz="6" w:space="0" w:color="auto"/>
              <w:right w:val="outset" w:sz="6" w:space="0" w:color="auto"/>
            </w:tcBorders>
            <w:shd w:val="clear" w:color="auto" w:fill="EEEEEE"/>
            <w:hideMark/>
          </w:tcPr>
          <w:p w14:paraId="59E3BB10" w14:textId="7CFEF7FF" w:rsidR="005E0594" w:rsidRPr="00575A47" w:rsidRDefault="005E0594" w:rsidP="00CC7E55">
            <w:pPr>
              <w:spacing w:before="0" w:after="0"/>
            </w:pPr>
            <w:r w:rsidRPr="00575A47">
              <w:t>CR</w:t>
            </w:r>
          </w:p>
        </w:tc>
        <w:tc>
          <w:tcPr>
            <w:tcW w:w="603" w:type="pct"/>
            <w:tcBorders>
              <w:top w:val="outset" w:sz="6" w:space="0" w:color="auto"/>
              <w:left w:val="outset" w:sz="6" w:space="0" w:color="auto"/>
              <w:bottom w:val="outset" w:sz="6" w:space="0" w:color="auto"/>
              <w:right w:val="outset" w:sz="6" w:space="0" w:color="auto"/>
            </w:tcBorders>
            <w:shd w:val="clear" w:color="auto" w:fill="EEEEEE"/>
            <w:hideMark/>
          </w:tcPr>
          <w:p w14:paraId="108C401D" w14:textId="7CA57609" w:rsidR="005E0594" w:rsidRPr="00575A47" w:rsidRDefault="005E0594" w:rsidP="00CC7E55">
            <w:pPr>
              <w:spacing w:before="0" w:after="0"/>
            </w:pPr>
            <w:r w:rsidRPr="00575A47">
              <w:t>Options</w:t>
            </w:r>
          </w:p>
        </w:tc>
        <w:tc>
          <w:tcPr>
            <w:tcW w:w="1621" w:type="pct"/>
            <w:tcBorders>
              <w:top w:val="outset" w:sz="6" w:space="0" w:color="auto"/>
              <w:left w:val="outset" w:sz="6" w:space="0" w:color="auto"/>
              <w:bottom w:val="outset" w:sz="6" w:space="0" w:color="auto"/>
              <w:right w:val="outset" w:sz="6" w:space="0" w:color="auto"/>
            </w:tcBorders>
            <w:shd w:val="clear" w:color="auto" w:fill="EEEEEE"/>
            <w:hideMark/>
          </w:tcPr>
          <w:p w14:paraId="6F845034" w14:textId="7BD1B4E5" w:rsidR="005E0594" w:rsidRPr="00575A47" w:rsidRDefault="005E0594" w:rsidP="00CC7E55">
            <w:pPr>
              <w:spacing w:before="0" w:after="0"/>
            </w:pPr>
            <w:r w:rsidRPr="00575A47">
              <w:t>Qualifier Description</w:t>
            </w:r>
          </w:p>
        </w:tc>
      </w:tr>
      <w:tr w:rsidR="005E0594" w:rsidRPr="00575A47" w14:paraId="25D374D5" w14:textId="77777777" w:rsidTr="00B5396A">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75769C41" w14:textId="589A2A42" w:rsidR="005E0594" w:rsidRPr="00575A47" w:rsidRDefault="005E0594" w:rsidP="00CC7E55">
            <w:pPr>
              <w:spacing w:before="0" w:after="0"/>
            </w:pPr>
            <w:r w:rsidRPr="00575A47">
              <w:t>1</w:t>
            </w:r>
          </w:p>
        </w:tc>
        <w:tc>
          <w:tcPr>
            <w:tcW w:w="340"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62555AC1" w14:textId="4B78D07C" w:rsidR="005E0594" w:rsidRPr="00575A47" w:rsidRDefault="005E0594" w:rsidP="00CC7E55">
            <w:pPr>
              <w:spacing w:before="0" w:after="0"/>
            </w:pPr>
            <w:r w:rsidRPr="00575A47">
              <w:t>O</w:t>
            </w:r>
          </w:p>
        </w:tc>
        <w:tc>
          <w:tcPr>
            <w:tcW w:w="642"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7F8782BD" w14:textId="07A7C86A" w:rsidR="005E0594" w:rsidRPr="005A7A5E" w:rsidRDefault="005E0594" w:rsidP="00CC7E55">
            <w:pPr>
              <w:spacing w:before="0" w:after="0"/>
              <w:rPr>
                <w:b/>
                <w:bCs/>
              </w:rPr>
            </w:pPr>
            <w:r w:rsidRPr="005A7A5E">
              <w:rPr>
                <w:b/>
                <w:bCs/>
              </w:rPr>
              <w:t>GRSS</w:t>
            </w:r>
          </w:p>
        </w:tc>
        <w:tc>
          <w:tcPr>
            <w:tcW w:w="31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0CAF8AB1" w14:textId="4FBBDEB0" w:rsidR="005E0594" w:rsidRPr="00575A47" w:rsidRDefault="005E0594" w:rsidP="00CC7E55">
            <w:pPr>
              <w:spacing w:before="0" w:after="0"/>
            </w:pPr>
            <w:r w:rsidRPr="00575A47">
              <w:t>R</w:t>
            </w:r>
          </w:p>
        </w:tc>
        <w:tc>
          <w:tcPr>
            <w:tcW w:w="88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45686FDB" w14:textId="72ED2B3B" w:rsidR="005E0594" w:rsidRPr="00575A47" w:rsidRDefault="005E0594" w:rsidP="00CC7E55">
            <w:pPr>
              <w:spacing w:before="0" w:after="0"/>
            </w:pPr>
            <w:r w:rsidRPr="00575A47">
              <w:t>C7, C8</w:t>
            </w:r>
          </w:p>
        </w:tc>
        <w:tc>
          <w:tcPr>
            <w:tcW w:w="60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5298104E" w14:textId="2B8698D4" w:rsidR="005E0594" w:rsidRPr="005A7A5E" w:rsidRDefault="005E0594" w:rsidP="00CC7E55">
            <w:pPr>
              <w:spacing w:before="0" w:after="0"/>
              <w:rPr>
                <w:b/>
                <w:bCs/>
                <w:color w:val="0000FF"/>
              </w:rPr>
            </w:pPr>
            <w:r w:rsidRPr="00575A47">
              <w:t xml:space="preserve">F, H, J, </w:t>
            </w:r>
            <w:r w:rsidRPr="005A7A5E">
              <w:rPr>
                <w:strike/>
                <w:color w:val="FF0000"/>
              </w:rPr>
              <w:t>or</w:t>
            </w:r>
            <w:r w:rsidRPr="00575A47">
              <w:t xml:space="preserve"> K</w:t>
            </w:r>
            <w:r w:rsidR="005A7A5E">
              <w:rPr>
                <w:b/>
                <w:bCs/>
                <w:color w:val="0000FF"/>
              </w:rPr>
              <w:t>, or R</w:t>
            </w:r>
          </w:p>
        </w:tc>
        <w:tc>
          <w:tcPr>
            <w:tcW w:w="1621"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2EB661D2" w14:textId="54B37051" w:rsidR="005E0594" w:rsidRPr="00575A47" w:rsidRDefault="005E0594" w:rsidP="00CC7E55">
            <w:pPr>
              <w:spacing w:before="0" w:after="0"/>
            </w:pPr>
            <w:r w:rsidRPr="00575A47">
              <w:t>Gross Distribution Rate</w:t>
            </w:r>
          </w:p>
        </w:tc>
      </w:tr>
      <w:tr w:rsidR="005E0594" w:rsidRPr="00575A47" w14:paraId="19966483"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3C35C40E" w14:textId="574BF0FD" w:rsidR="005E0594" w:rsidRPr="00CC7E55" w:rsidRDefault="005E0594" w:rsidP="00CC7E55">
            <w:pPr>
              <w:spacing w:before="0" w:after="0"/>
            </w:pPr>
            <w:r w:rsidRPr="00CC7E55">
              <w:t>2</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75AF1B29" w14:textId="57932263"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59B1D813" w14:textId="765D5B0C" w:rsidR="005E0594" w:rsidRPr="00CC7E55" w:rsidRDefault="005E0594" w:rsidP="00CC7E55">
            <w:pPr>
              <w:spacing w:before="0" w:after="0"/>
            </w:pPr>
            <w:r w:rsidRPr="00CC7E55">
              <w:t>TAXR</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16BB2533" w14:textId="3728DA87" w:rsidR="005E0594" w:rsidRPr="00CC7E55" w:rsidRDefault="005E0594" w:rsidP="00CC7E55">
            <w:pPr>
              <w:spacing w:before="0" w:after="0"/>
            </w:pPr>
            <w:r w:rsidRPr="00CC7E55">
              <w:t>R</w:t>
            </w:r>
          </w:p>
        </w:tc>
        <w:tc>
          <w:tcPr>
            <w:tcW w:w="883" w:type="pct"/>
            <w:tcBorders>
              <w:top w:val="outset" w:sz="6" w:space="0" w:color="auto"/>
              <w:left w:val="outset" w:sz="6" w:space="0" w:color="auto"/>
              <w:bottom w:val="outset" w:sz="6" w:space="0" w:color="auto"/>
              <w:right w:val="outset" w:sz="6" w:space="0" w:color="auto"/>
            </w:tcBorders>
            <w:hideMark/>
          </w:tcPr>
          <w:p w14:paraId="248ED644" w14:textId="73955DDD" w:rsidR="005E0594" w:rsidRPr="00CC7E55" w:rsidRDefault="005E0594" w:rsidP="00CC7E55">
            <w:pPr>
              <w:spacing w:before="0" w:after="0"/>
            </w:pPr>
            <w:r w:rsidRPr="00CC7E55">
              <w:t>C7, C8, C18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16BEC626" w14:textId="659CFCA3" w:rsidR="005E0594" w:rsidRPr="00CC7E55" w:rsidRDefault="005E0594" w:rsidP="00CC7E55">
            <w:pPr>
              <w:spacing w:before="0" w:after="0"/>
            </w:pPr>
            <w:r w:rsidRPr="00CC7E55">
              <w:t>A, F, K, or R</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2FC4524F" w14:textId="0F28D622" w:rsidR="005E0594" w:rsidRPr="00CC7E55" w:rsidRDefault="005E0594" w:rsidP="00CC7E55">
            <w:pPr>
              <w:spacing w:before="0" w:after="0"/>
            </w:pPr>
            <w:r w:rsidRPr="00CC7E55">
              <w:t>Withholding Tax Rate</w:t>
            </w:r>
          </w:p>
        </w:tc>
      </w:tr>
      <w:tr w:rsidR="005E0594" w:rsidRPr="00575A47" w14:paraId="3C2ADF2C"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399AB7D4" w14:textId="6E21E780" w:rsidR="005E0594" w:rsidRPr="00CC7E55" w:rsidRDefault="005E0594" w:rsidP="00CC7E55">
            <w:pPr>
              <w:spacing w:before="0" w:after="0"/>
            </w:pPr>
            <w:r w:rsidRPr="00CC7E55">
              <w:t>3</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7F8B095E" w14:textId="3FEDAF02"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13F354AF" w14:textId="78E1EAE9" w:rsidR="005E0594" w:rsidRPr="00CC7E55" w:rsidRDefault="005E0594" w:rsidP="00CC7E55">
            <w:pPr>
              <w:spacing w:before="0" w:after="0"/>
            </w:pPr>
            <w:r w:rsidRPr="00CC7E55">
              <w:t>ATAX</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79048906" w14:textId="592511C9"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3E09A803" w14:textId="7E14977E"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137F463F" w14:textId="49203F2B" w:rsidR="005E0594" w:rsidRPr="00CC7E55" w:rsidRDefault="005E0594" w:rsidP="00CC7E55">
            <w:pPr>
              <w:spacing w:before="0" w:after="0"/>
            </w:pPr>
            <w:r w:rsidRPr="00CC7E55">
              <w:t>A, F, or K</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14B6997C" w14:textId="39EB7B00" w:rsidR="005E0594" w:rsidRPr="00CC7E55" w:rsidRDefault="005E0594" w:rsidP="00CC7E55">
            <w:pPr>
              <w:spacing w:before="0" w:after="0"/>
            </w:pPr>
            <w:r w:rsidRPr="00CC7E55">
              <w:t>Additional Tax</w:t>
            </w:r>
          </w:p>
        </w:tc>
      </w:tr>
      <w:tr w:rsidR="005E0594" w:rsidRPr="00575A47" w14:paraId="457AE540"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53C06C81" w14:textId="3B36CD50" w:rsidR="005E0594" w:rsidRPr="00CC7E55" w:rsidRDefault="005E0594" w:rsidP="00CC7E55">
            <w:pPr>
              <w:spacing w:before="0" w:after="0"/>
            </w:pPr>
            <w:r w:rsidRPr="00CC7E55">
              <w:t>4</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180F82AF" w14:textId="50E0DE8B"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261523AE" w14:textId="0B4903F2" w:rsidR="005E0594" w:rsidRPr="00CC7E55" w:rsidRDefault="005E0594" w:rsidP="00CC7E55">
            <w:pPr>
              <w:spacing w:before="0" w:after="0"/>
            </w:pPr>
            <w:r w:rsidRPr="00CC7E55">
              <w:t>OVEP</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14069538" w14:textId="03EAD14C"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5B973200" w14:textId="2594CB37"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52660DBB" w14:textId="4E849467" w:rsidR="005E0594" w:rsidRPr="00CC7E55" w:rsidRDefault="005E0594" w:rsidP="00CC7E55">
            <w:pPr>
              <w:spacing w:before="0" w:after="0"/>
            </w:pPr>
            <w:r w:rsidRPr="00CC7E55">
              <w:t>A or K</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30298FB5" w14:textId="3251298B" w:rsidR="005E0594" w:rsidRPr="00CC7E55" w:rsidRDefault="005E0594" w:rsidP="00CC7E55">
            <w:pPr>
              <w:spacing w:before="0" w:after="0"/>
            </w:pPr>
            <w:r w:rsidRPr="00CC7E55">
              <w:t>Maximum Allowed Oversubscription Rate</w:t>
            </w:r>
          </w:p>
        </w:tc>
      </w:tr>
      <w:tr w:rsidR="005E0594" w:rsidRPr="00575A47" w14:paraId="2D41D7D5"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16B9A191" w14:textId="273D888D" w:rsidR="005E0594" w:rsidRPr="00CC7E55" w:rsidRDefault="005E0594" w:rsidP="00CC7E55">
            <w:pPr>
              <w:spacing w:before="0" w:after="0"/>
            </w:pPr>
            <w:r w:rsidRPr="00CC7E55">
              <w:t>5</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6A77FEEE" w14:textId="4F147C55"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187BE6B3" w14:textId="6C16E495" w:rsidR="005E0594" w:rsidRPr="00CC7E55" w:rsidRDefault="005E0594" w:rsidP="00CC7E55">
            <w:pPr>
              <w:spacing w:before="0" w:after="0"/>
            </w:pPr>
            <w:r w:rsidRPr="00CC7E55">
              <w:t>PROR</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644E2CA1" w14:textId="691E2B97"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261300E5" w14:textId="7CCDEB97"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421613F4" w14:textId="27097C75" w:rsidR="005E0594" w:rsidRPr="00CC7E55" w:rsidRDefault="005E0594" w:rsidP="00CC7E55">
            <w:pPr>
              <w:spacing w:before="0" w:after="0"/>
            </w:pPr>
            <w:r w:rsidRPr="00CC7E55">
              <w:t>A or K</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64084B69" w14:textId="67C79DDD" w:rsidR="005E0594" w:rsidRPr="00CC7E55" w:rsidRDefault="005E0594" w:rsidP="00CC7E55">
            <w:pPr>
              <w:spacing w:before="0" w:after="0"/>
            </w:pPr>
            <w:r w:rsidRPr="00CC7E55">
              <w:t>Pro-Ration Rate</w:t>
            </w:r>
          </w:p>
        </w:tc>
      </w:tr>
      <w:tr w:rsidR="005E0594" w:rsidRPr="00575A47" w14:paraId="20D8C36E" w14:textId="77777777" w:rsidTr="00B5396A">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5201D44E" w14:textId="3A998D78" w:rsidR="005E0594" w:rsidRPr="00CC7E55" w:rsidRDefault="005E0594" w:rsidP="00CC7E55">
            <w:pPr>
              <w:spacing w:before="0" w:after="0"/>
            </w:pPr>
            <w:r w:rsidRPr="00CC7E55">
              <w:t>6</w:t>
            </w:r>
          </w:p>
        </w:tc>
        <w:tc>
          <w:tcPr>
            <w:tcW w:w="340"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2B3A8A94" w14:textId="52653B4E"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7FE32C39" w14:textId="19065894" w:rsidR="005E0594" w:rsidRPr="005A7A5E" w:rsidRDefault="005E0594" w:rsidP="00CC7E55">
            <w:pPr>
              <w:spacing w:before="0" w:after="0"/>
              <w:rPr>
                <w:b/>
                <w:bCs/>
              </w:rPr>
            </w:pPr>
            <w:r w:rsidRPr="005A7A5E">
              <w:rPr>
                <w:b/>
                <w:bCs/>
              </w:rPr>
              <w:t>INTP</w:t>
            </w:r>
          </w:p>
        </w:tc>
        <w:tc>
          <w:tcPr>
            <w:tcW w:w="31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49248C74" w14:textId="5A2896A2" w:rsidR="005E0594" w:rsidRPr="00CC7E55" w:rsidRDefault="005E0594" w:rsidP="00CC7E55">
            <w:pPr>
              <w:spacing w:before="0" w:after="0"/>
            </w:pPr>
            <w:r w:rsidRPr="00CC7E55">
              <w:t>R</w:t>
            </w:r>
          </w:p>
        </w:tc>
        <w:tc>
          <w:tcPr>
            <w:tcW w:w="88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1A2D20D3" w14:textId="5174EB88"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5050FA98" w14:textId="2B7BBC9D" w:rsidR="005E0594" w:rsidRPr="00CC7E55" w:rsidRDefault="005E0594" w:rsidP="00CC7E55">
            <w:pPr>
              <w:spacing w:before="0" w:after="0"/>
            </w:pPr>
            <w:r w:rsidRPr="00CC7E55">
              <w:t xml:space="preserve">A, F, J, </w:t>
            </w:r>
            <w:r w:rsidRPr="005A7A5E">
              <w:rPr>
                <w:strike/>
                <w:color w:val="FF0000"/>
              </w:rPr>
              <w:t>or</w:t>
            </w:r>
            <w:r w:rsidRPr="00CC7E55">
              <w:t xml:space="preserve"> K</w:t>
            </w:r>
            <w:r w:rsidR="005A7A5E">
              <w:rPr>
                <w:b/>
                <w:bCs/>
                <w:color w:val="0000FF"/>
              </w:rPr>
              <w:t>, or R</w:t>
            </w:r>
          </w:p>
        </w:tc>
        <w:tc>
          <w:tcPr>
            <w:tcW w:w="1621"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4DAA7F0C" w14:textId="136AEF8B" w:rsidR="005E0594" w:rsidRPr="00CC7E55" w:rsidRDefault="005E0594" w:rsidP="00CC7E55">
            <w:pPr>
              <w:spacing w:before="0" w:after="0"/>
            </w:pPr>
            <w:r w:rsidRPr="00CC7E55">
              <w:t>Gross Interest Rate Used for Payment</w:t>
            </w:r>
          </w:p>
        </w:tc>
      </w:tr>
      <w:tr w:rsidR="005E0594" w:rsidRPr="00575A47" w14:paraId="4BEE3711"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36CE2528" w14:textId="146B5ACF" w:rsidR="005E0594" w:rsidRPr="00CC7E55" w:rsidRDefault="005E0594" w:rsidP="00CC7E55">
            <w:pPr>
              <w:spacing w:before="0" w:after="0"/>
            </w:pPr>
            <w:r w:rsidRPr="00CC7E55">
              <w:t>7</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1D745357" w14:textId="6775EC1D"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12ADE1FC" w14:textId="5DC740F1" w:rsidR="005E0594" w:rsidRPr="00CC7E55" w:rsidRDefault="005E0594" w:rsidP="00CC7E55">
            <w:pPr>
              <w:spacing w:before="0" w:after="0"/>
            </w:pPr>
            <w:r w:rsidRPr="00CC7E55">
              <w:t>TDMT</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33C34EEC" w14:textId="48105110" w:rsidR="005E0594" w:rsidRPr="00CC7E55" w:rsidRDefault="005E0594" w:rsidP="00CC7E55">
            <w:pPr>
              <w:spacing w:before="0" w:after="0"/>
            </w:pPr>
            <w:r w:rsidRPr="00CC7E55">
              <w:t>R</w:t>
            </w:r>
          </w:p>
        </w:tc>
        <w:tc>
          <w:tcPr>
            <w:tcW w:w="883" w:type="pct"/>
            <w:tcBorders>
              <w:top w:val="outset" w:sz="6" w:space="0" w:color="auto"/>
              <w:left w:val="outset" w:sz="6" w:space="0" w:color="auto"/>
              <w:bottom w:val="outset" w:sz="6" w:space="0" w:color="auto"/>
              <w:right w:val="outset" w:sz="6" w:space="0" w:color="auto"/>
            </w:tcBorders>
            <w:hideMark/>
          </w:tcPr>
          <w:p w14:paraId="66B78D6C" w14:textId="742C2EBC"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2AB95256" w14:textId="0C814A72" w:rsidR="005E0594" w:rsidRPr="00CC7E55" w:rsidRDefault="005E0594" w:rsidP="00CC7E55">
            <w:pPr>
              <w:spacing w:before="0" w:after="0"/>
            </w:pPr>
            <w:r w:rsidRPr="00CC7E55">
              <w:t>J</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22986883" w14:textId="69BB812C" w:rsidR="005E0594" w:rsidRPr="00CC7E55" w:rsidRDefault="005E0594" w:rsidP="00CC7E55">
            <w:pPr>
              <w:spacing w:before="0" w:after="0"/>
            </w:pPr>
            <w:r w:rsidRPr="00CC7E55">
              <w:t>Taxable Income Per Dividend/Share</w:t>
            </w:r>
          </w:p>
        </w:tc>
      </w:tr>
      <w:tr w:rsidR="005E0594" w:rsidRPr="00575A47" w14:paraId="4725DFF6" w14:textId="77777777" w:rsidTr="00B5396A">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0CC359FA" w14:textId="6A83D89F" w:rsidR="005E0594" w:rsidRPr="00CC7E55" w:rsidRDefault="005E0594" w:rsidP="00CC7E55">
            <w:pPr>
              <w:spacing w:before="0" w:after="0"/>
            </w:pPr>
            <w:r w:rsidRPr="00CC7E55">
              <w:t>8</w:t>
            </w:r>
          </w:p>
        </w:tc>
        <w:tc>
          <w:tcPr>
            <w:tcW w:w="340"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3D5F7448" w14:textId="4D89004F"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11FCCB4C" w14:textId="0A54F187" w:rsidR="005E0594" w:rsidRPr="005A7A5E" w:rsidRDefault="005E0594" w:rsidP="00CC7E55">
            <w:pPr>
              <w:spacing w:before="0" w:after="0"/>
              <w:rPr>
                <w:b/>
                <w:bCs/>
              </w:rPr>
            </w:pPr>
            <w:r w:rsidRPr="005A7A5E">
              <w:rPr>
                <w:b/>
                <w:bCs/>
              </w:rPr>
              <w:t>NETT</w:t>
            </w:r>
          </w:p>
        </w:tc>
        <w:tc>
          <w:tcPr>
            <w:tcW w:w="316"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2A0FCD9F" w14:textId="437F8F26" w:rsidR="005E0594" w:rsidRPr="00CC7E55" w:rsidRDefault="005E0594" w:rsidP="00CC7E55">
            <w:pPr>
              <w:spacing w:before="0" w:after="0"/>
            </w:pPr>
            <w:r w:rsidRPr="00CC7E55">
              <w:t>R</w:t>
            </w:r>
          </w:p>
        </w:tc>
        <w:tc>
          <w:tcPr>
            <w:tcW w:w="88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3B500A47" w14:textId="1A384141" w:rsidR="005E0594" w:rsidRPr="00CC7E55" w:rsidRDefault="005E0594" w:rsidP="00CC7E55">
            <w:pPr>
              <w:spacing w:before="0" w:after="0"/>
            </w:pPr>
            <w:r w:rsidRPr="00CC7E55">
              <w:t>C7, C8</w:t>
            </w:r>
          </w:p>
        </w:tc>
        <w:tc>
          <w:tcPr>
            <w:tcW w:w="603"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08A72482" w14:textId="3BFA46C6" w:rsidR="005E0594" w:rsidRPr="00CC7E55" w:rsidRDefault="005E0594" w:rsidP="00CC7E55">
            <w:pPr>
              <w:spacing w:before="0" w:after="0"/>
            </w:pPr>
            <w:r w:rsidRPr="00CC7E55">
              <w:t xml:space="preserve">F, H, J, </w:t>
            </w:r>
            <w:r w:rsidRPr="005A7A5E">
              <w:rPr>
                <w:strike/>
                <w:color w:val="FF0000"/>
              </w:rPr>
              <w:t xml:space="preserve">or </w:t>
            </w:r>
            <w:r w:rsidRPr="00CC7E55">
              <w:t>K</w:t>
            </w:r>
            <w:r w:rsidR="005A7A5E">
              <w:rPr>
                <w:b/>
                <w:bCs/>
                <w:color w:val="0000FF"/>
              </w:rPr>
              <w:t>, or R</w:t>
            </w:r>
          </w:p>
        </w:tc>
        <w:tc>
          <w:tcPr>
            <w:tcW w:w="1621" w:type="pct"/>
            <w:tcBorders>
              <w:top w:val="outset" w:sz="6" w:space="0" w:color="auto"/>
              <w:left w:val="outset" w:sz="6" w:space="0" w:color="auto"/>
              <w:bottom w:val="outset" w:sz="6" w:space="0" w:color="auto"/>
              <w:right w:val="outset" w:sz="6" w:space="0" w:color="auto"/>
            </w:tcBorders>
            <w:shd w:val="clear" w:color="auto" w:fill="D9D9D9" w:themeFill="background1" w:themeFillShade="D9"/>
            <w:hideMark/>
          </w:tcPr>
          <w:p w14:paraId="0F30331F" w14:textId="1080116D" w:rsidR="005E0594" w:rsidRPr="00CC7E55" w:rsidRDefault="005E0594" w:rsidP="00CC7E55">
            <w:pPr>
              <w:spacing w:before="0" w:after="0"/>
            </w:pPr>
            <w:r w:rsidRPr="00CC7E55">
              <w:t>Net Distribution Rate</w:t>
            </w:r>
          </w:p>
        </w:tc>
      </w:tr>
      <w:tr w:rsidR="005E0594" w:rsidRPr="00575A47" w14:paraId="166FA3AF"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130DC6F2" w14:textId="47CB92D3" w:rsidR="005E0594" w:rsidRPr="00CC7E55" w:rsidRDefault="005E0594" w:rsidP="00CC7E55">
            <w:pPr>
              <w:spacing w:before="0" w:after="0"/>
            </w:pPr>
            <w:r w:rsidRPr="00CC7E55">
              <w:t>9</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1295FEF2" w14:textId="347C4F48"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1F6232E7" w14:textId="76C0391B" w:rsidR="005E0594" w:rsidRPr="00CC7E55" w:rsidRDefault="005E0594" w:rsidP="00CC7E55">
            <w:pPr>
              <w:spacing w:before="0" w:after="0"/>
            </w:pPr>
            <w:r w:rsidRPr="00CC7E55">
              <w:t>IDFX</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1547891C" w14:textId="59B0AA3F"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7463ABB2" w14:textId="450053BF" w:rsidR="005E0594" w:rsidRPr="00CC7E55" w:rsidRDefault="005E0594" w:rsidP="00CC7E55">
            <w:pPr>
              <w:spacing w:before="0" w:after="0"/>
            </w:pPr>
            <w:r w:rsidRPr="00CC7E55">
              <w:t>C17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2EBEB22B" w14:textId="6F36E572" w:rsidR="005E0594" w:rsidRPr="00CC7E55" w:rsidRDefault="005E0594" w:rsidP="00CC7E55">
            <w:pPr>
              <w:spacing w:before="0" w:after="0"/>
            </w:pPr>
            <w:r w:rsidRPr="00CC7E55">
              <w:t>B</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64C5E1AD" w14:textId="4A68AEF4" w:rsidR="005E0594" w:rsidRPr="00CC7E55" w:rsidRDefault="005E0594" w:rsidP="00CC7E55">
            <w:pPr>
              <w:spacing w:before="0" w:after="0"/>
            </w:pPr>
            <w:r w:rsidRPr="00CC7E55">
              <w:t>Issuer Declared Exchange Rate</w:t>
            </w:r>
          </w:p>
        </w:tc>
      </w:tr>
      <w:tr w:rsidR="005E0594" w:rsidRPr="00575A47" w14:paraId="5C6C61DC"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53E73163" w14:textId="7D1EA9F3" w:rsidR="005E0594" w:rsidRPr="00CC7E55" w:rsidRDefault="005E0594" w:rsidP="00CC7E55">
            <w:pPr>
              <w:spacing w:before="0" w:after="0"/>
            </w:pPr>
            <w:r w:rsidRPr="00CC7E55">
              <w:t>10</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675E815F" w14:textId="6E1134E1"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2F96149F" w14:textId="04E46EF4" w:rsidR="005E0594" w:rsidRPr="00CC7E55" w:rsidRDefault="005E0594" w:rsidP="00CC7E55">
            <w:pPr>
              <w:spacing w:before="0" w:after="0"/>
            </w:pPr>
            <w:r w:rsidRPr="00CC7E55">
              <w:t>TXIN</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2BA1DBF3" w14:textId="592046A4"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7B7FB7FD" w14:textId="2FF7C275" w:rsidR="005E0594" w:rsidRPr="00CC7E55" w:rsidRDefault="005E0594" w:rsidP="00CC7E55">
            <w:pPr>
              <w:spacing w:before="0" w:after="0"/>
            </w:pPr>
            <w:r w:rsidRPr="00CC7E55">
              <w:t>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6DC26662" w14:textId="0C8E32F2" w:rsidR="005E0594" w:rsidRPr="00CC7E55" w:rsidRDefault="005E0594" w:rsidP="00CC7E55">
            <w:pPr>
              <w:spacing w:before="0" w:after="0"/>
            </w:pPr>
            <w:r w:rsidRPr="00CC7E55">
              <w:t>A, F, or K</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55DEB902" w14:textId="704211EC" w:rsidR="005E0594" w:rsidRPr="00CC7E55" w:rsidRDefault="005E0594" w:rsidP="00CC7E55">
            <w:pPr>
              <w:spacing w:before="0" w:after="0"/>
            </w:pPr>
            <w:r w:rsidRPr="00CC7E55">
              <w:t>Tax on Income</w:t>
            </w:r>
          </w:p>
        </w:tc>
      </w:tr>
      <w:tr w:rsidR="005E0594" w:rsidRPr="00575A47" w14:paraId="5E5719A2"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44F3107C" w14:textId="233BCD29" w:rsidR="005E0594" w:rsidRPr="00CC7E55" w:rsidRDefault="005E0594" w:rsidP="00CC7E55">
            <w:pPr>
              <w:spacing w:before="0" w:after="0"/>
            </w:pPr>
            <w:r w:rsidRPr="00CC7E55">
              <w:t>11</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3BCC3D8A" w14:textId="028C7447"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25619E77" w14:textId="3E15C816" w:rsidR="005E0594" w:rsidRPr="00CC7E55" w:rsidRDefault="005E0594" w:rsidP="00CC7E55">
            <w:pPr>
              <w:spacing w:before="0" w:after="0"/>
            </w:pPr>
            <w:r w:rsidRPr="00CC7E55">
              <w:t>WITL</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2D091213" w14:textId="76D09467" w:rsidR="005E0594" w:rsidRPr="00CC7E55" w:rsidRDefault="005E0594" w:rsidP="00CC7E55">
            <w:pPr>
              <w:spacing w:before="0" w:after="0"/>
            </w:pPr>
            <w:r w:rsidRPr="00CC7E55">
              <w:t>R</w:t>
            </w:r>
          </w:p>
        </w:tc>
        <w:tc>
          <w:tcPr>
            <w:tcW w:w="883" w:type="pct"/>
            <w:tcBorders>
              <w:top w:val="outset" w:sz="6" w:space="0" w:color="auto"/>
              <w:left w:val="outset" w:sz="6" w:space="0" w:color="auto"/>
              <w:bottom w:val="outset" w:sz="6" w:space="0" w:color="auto"/>
              <w:right w:val="outset" w:sz="6" w:space="0" w:color="auto"/>
            </w:tcBorders>
            <w:hideMark/>
          </w:tcPr>
          <w:p w14:paraId="50072A62" w14:textId="57C34A1D" w:rsidR="005E0594" w:rsidRPr="00CC7E55" w:rsidRDefault="005E0594" w:rsidP="00CC7E55">
            <w:pPr>
              <w:spacing w:before="0" w:after="0"/>
            </w:pPr>
            <w:r w:rsidRPr="00CC7E55">
              <w:t>C7, C8, C18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3DF1D661" w14:textId="4E3DBD4E" w:rsidR="005E0594" w:rsidRPr="00CC7E55" w:rsidRDefault="005E0594" w:rsidP="00CC7E55">
            <w:pPr>
              <w:spacing w:before="0" w:after="0"/>
            </w:pPr>
            <w:r w:rsidRPr="00CC7E55">
              <w:t>A, F, K, or R</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01BA2CD8" w14:textId="0DFF5324" w:rsidR="005E0594" w:rsidRPr="00CC7E55" w:rsidRDefault="005E0594" w:rsidP="00CC7E55">
            <w:pPr>
              <w:spacing w:before="0" w:after="0"/>
            </w:pPr>
            <w:r w:rsidRPr="00CC7E55">
              <w:t>Second Level Tax</w:t>
            </w:r>
          </w:p>
        </w:tc>
      </w:tr>
      <w:tr w:rsidR="005E0594" w:rsidRPr="00575A47" w14:paraId="4AEF6E04" w14:textId="77777777" w:rsidTr="00A21048">
        <w:trPr>
          <w:tblCellSpacing w:w="15" w:type="dxa"/>
        </w:trPr>
        <w:tc>
          <w:tcPr>
            <w:tcW w:w="456" w:type="pct"/>
            <w:tcBorders>
              <w:top w:val="outset" w:sz="6" w:space="0" w:color="auto"/>
              <w:left w:val="outset" w:sz="6" w:space="0" w:color="auto"/>
              <w:bottom w:val="outset" w:sz="6" w:space="0" w:color="auto"/>
              <w:right w:val="outset" w:sz="6" w:space="0" w:color="auto"/>
            </w:tcBorders>
            <w:shd w:val="clear" w:color="auto" w:fill="FFFFFF"/>
            <w:hideMark/>
          </w:tcPr>
          <w:p w14:paraId="4E7F3A6A" w14:textId="7C2DA44B" w:rsidR="005E0594" w:rsidRPr="00CC7E55" w:rsidRDefault="005E0594" w:rsidP="00CC7E55">
            <w:pPr>
              <w:spacing w:before="0" w:after="0"/>
            </w:pPr>
            <w:r w:rsidRPr="00CC7E55">
              <w:t>12</w:t>
            </w:r>
          </w:p>
        </w:tc>
        <w:tc>
          <w:tcPr>
            <w:tcW w:w="340" w:type="pct"/>
            <w:tcBorders>
              <w:top w:val="outset" w:sz="6" w:space="0" w:color="auto"/>
              <w:left w:val="outset" w:sz="6" w:space="0" w:color="auto"/>
              <w:bottom w:val="outset" w:sz="6" w:space="0" w:color="auto"/>
              <w:right w:val="outset" w:sz="6" w:space="0" w:color="auto"/>
            </w:tcBorders>
            <w:shd w:val="clear" w:color="auto" w:fill="FFFFFF"/>
            <w:hideMark/>
          </w:tcPr>
          <w:p w14:paraId="01F0C7D5" w14:textId="4B5E44CC" w:rsidR="005E0594" w:rsidRPr="00CC7E55" w:rsidRDefault="005E0594" w:rsidP="00CC7E55">
            <w:pPr>
              <w:spacing w:before="0" w:after="0"/>
            </w:pPr>
            <w:r w:rsidRPr="00CC7E55">
              <w:t>O</w:t>
            </w:r>
          </w:p>
        </w:tc>
        <w:tc>
          <w:tcPr>
            <w:tcW w:w="642" w:type="pct"/>
            <w:tcBorders>
              <w:top w:val="outset" w:sz="6" w:space="0" w:color="auto"/>
              <w:left w:val="outset" w:sz="6" w:space="0" w:color="auto"/>
              <w:bottom w:val="outset" w:sz="6" w:space="0" w:color="auto"/>
              <w:right w:val="outset" w:sz="6" w:space="0" w:color="auto"/>
            </w:tcBorders>
            <w:shd w:val="clear" w:color="auto" w:fill="FFFFFF"/>
            <w:hideMark/>
          </w:tcPr>
          <w:p w14:paraId="0D2EE942" w14:textId="73E13690" w:rsidR="005E0594" w:rsidRPr="00CC7E55" w:rsidRDefault="005E0594" w:rsidP="00CC7E55">
            <w:pPr>
              <w:spacing w:before="0" w:after="0"/>
            </w:pPr>
            <w:r w:rsidRPr="00CC7E55">
              <w:t>BIDI</w:t>
            </w:r>
          </w:p>
        </w:tc>
        <w:tc>
          <w:tcPr>
            <w:tcW w:w="316" w:type="pct"/>
            <w:tcBorders>
              <w:top w:val="outset" w:sz="6" w:space="0" w:color="auto"/>
              <w:left w:val="outset" w:sz="6" w:space="0" w:color="auto"/>
              <w:bottom w:val="outset" w:sz="6" w:space="0" w:color="auto"/>
              <w:right w:val="outset" w:sz="6" w:space="0" w:color="auto"/>
            </w:tcBorders>
            <w:shd w:val="clear" w:color="auto" w:fill="FFFFFF"/>
            <w:hideMark/>
          </w:tcPr>
          <w:p w14:paraId="5BB74944" w14:textId="028E05A2" w:rsidR="005E0594" w:rsidRPr="00CC7E55" w:rsidRDefault="005E0594" w:rsidP="00CC7E55">
            <w:pPr>
              <w:spacing w:before="0" w:after="0"/>
            </w:pPr>
            <w:r w:rsidRPr="00CC7E55">
              <w:t>N</w:t>
            </w:r>
          </w:p>
        </w:tc>
        <w:tc>
          <w:tcPr>
            <w:tcW w:w="883" w:type="pct"/>
            <w:tcBorders>
              <w:top w:val="outset" w:sz="6" w:space="0" w:color="auto"/>
              <w:left w:val="outset" w:sz="6" w:space="0" w:color="auto"/>
              <w:bottom w:val="outset" w:sz="6" w:space="0" w:color="auto"/>
              <w:right w:val="outset" w:sz="6" w:space="0" w:color="auto"/>
            </w:tcBorders>
            <w:hideMark/>
          </w:tcPr>
          <w:p w14:paraId="2182A0B2" w14:textId="23B31B1F" w:rsidR="005E0594" w:rsidRPr="00CC7E55" w:rsidRDefault="005E0594" w:rsidP="00CC7E55">
            <w:pPr>
              <w:spacing w:before="0" w:after="0"/>
            </w:pPr>
            <w:r w:rsidRPr="00CC7E55">
              <w:t>C24 </w:t>
            </w:r>
          </w:p>
        </w:tc>
        <w:tc>
          <w:tcPr>
            <w:tcW w:w="603" w:type="pct"/>
            <w:tcBorders>
              <w:top w:val="outset" w:sz="6" w:space="0" w:color="auto"/>
              <w:left w:val="outset" w:sz="6" w:space="0" w:color="auto"/>
              <w:bottom w:val="outset" w:sz="6" w:space="0" w:color="auto"/>
              <w:right w:val="outset" w:sz="6" w:space="0" w:color="auto"/>
            </w:tcBorders>
            <w:shd w:val="clear" w:color="auto" w:fill="FFFFFF"/>
            <w:hideMark/>
          </w:tcPr>
          <w:p w14:paraId="2B5B7F8B" w14:textId="176DC5CE" w:rsidR="005E0594" w:rsidRPr="00CC7E55" w:rsidRDefault="005E0594" w:rsidP="00CC7E55">
            <w:pPr>
              <w:spacing w:before="0" w:after="0"/>
            </w:pPr>
            <w:r w:rsidRPr="00CC7E55">
              <w:t>A, F, K, or P</w:t>
            </w:r>
          </w:p>
        </w:tc>
        <w:tc>
          <w:tcPr>
            <w:tcW w:w="1621" w:type="pct"/>
            <w:tcBorders>
              <w:top w:val="outset" w:sz="6" w:space="0" w:color="auto"/>
              <w:left w:val="outset" w:sz="6" w:space="0" w:color="auto"/>
              <w:bottom w:val="outset" w:sz="6" w:space="0" w:color="auto"/>
              <w:right w:val="outset" w:sz="6" w:space="0" w:color="auto"/>
            </w:tcBorders>
            <w:shd w:val="clear" w:color="auto" w:fill="FFFFFF"/>
            <w:hideMark/>
          </w:tcPr>
          <w:p w14:paraId="7038B7C8" w14:textId="48D5C26A" w:rsidR="005E0594" w:rsidRPr="00CC7E55" w:rsidRDefault="005E0594" w:rsidP="00CC7E55">
            <w:pPr>
              <w:spacing w:before="0" w:after="0"/>
            </w:pPr>
            <w:r w:rsidRPr="00CC7E55">
              <w:t>Bid Interval Rate</w:t>
            </w:r>
          </w:p>
        </w:tc>
      </w:tr>
    </w:tbl>
    <w:p w14:paraId="1EB34A9E" w14:textId="77777777" w:rsidR="00560B0E" w:rsidRPr="00CC7E55" w:rsidRDefault="00560B0E" w:rsidP="00A21048">
      <w:pPr>
        <w:spacing w:before="0" w:after="0"/>
      </w:pPr>
      <w:r w:rsidRPr="00CC7E55">
        <w:lastRenderedPageBreak/>
        <w:t>CODES</w:t>
      </w:r>
    </w:p>
    <w:p w14:paraId="3D420E1F" w14:textId="77777777" w:rsidR="00A21048" w:rsidRDefault="00A21048" w:rsidP="00CC7E55">
      <w:pPr>
        <w:spacing w:before="0" w:after="0"/>
      </w:pPr>
    </w:p>
    <w:p w14:paraId="5F425D66" w14:textId="3B1E93B4" w:rsidR="00560B0E" w:rsidRPr="00CC7E55" w:rsidRDefault="00560B0E" w:rsidP="00D15D53">
      <w:pPr>
        <w:shd w:val="clear" w:color="auto" w:fill="BFBFBF" w:themeFill="background1" w:themeFillShade="BF"/>
        <w:spacing w:before="0" w:after="0"/>
      </w:pPr>
      <w:r w:rsidRPr="00CC7E55">
        <w:t>In option R, if</w:t>
      </w:r>
      <w:r w:rsidR="00E235FD">
        <w:t xml:space="preserve"> </w:t>
      </w:r>
      <w:r w:rsidR="009B2EC1">
        <w:t>Q</w:t>
      </w:r>
      <w:r w:rsidR="00E235FD">
        <w:t>ualifier</w:t>
      </w:r>
      <w:r w:rsidRPr="00CC7E55">
        <w:t xml:space="preserve"> </w:t>
      </w:r>
      <w:r w:rsidR="00A73EDF">
        <w:t>is GRSS</w:t>
      </w:r>
      <w:r w:rsidR="0028134B">
        <w:t xml:space="preserve"> or</w:t>
      </w:r>
      <w:r w:rsidR="009F1D8E">
        <w:t xml:space="preserve"> Qualifier is INTP or Qualifier is NETT</w:t>
      </w:r>
      <w:r w:rsidR="001D6A73">
        <w:t xml:space="preserve"> and </w:t>
      </w:r>
      <w:r w:rsidRPr="00CC7E55">
        <w:t>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D15D53" w:rsidRPr="00CC7E55" w14:paraId="04BED834" w14:textId="77777777" w:rsidTr="002A6CD4">
        <w:trPr>
          <w:tblCellSpacing w:w="15" w:type="dxa"/>
        </w:trPr>
        <w:tc>
          <w:tcPr>
            <w:tcW w:w="641" w:type="pct"/>
            <w:shd w:val="clear" w:color="auto" w:fill="BFBFBF" w:themeFill="background1" w:themeFillShade="BF"/>
            <w:hideMark/>
          </w:tcPr>
          <w:p w14:paraId="1005EF45" w14:textId="291DE7F0"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INTR</w:t>
            </w:r>
          </w:p>
        </w:tc>
        <w:tc>
          <w:tcPr>
            <w:tcW w:w="986" w:type="pct"/>
            <w:shd w:val="clear" w:color="auto" w:fill="BFBFBF" w:themeFill="background1" w:themeFillShade="BF"/>
            <w:hideMark/>
          </w:tcPr>
          <w:p w14:paraId="4EB8DC0B" w14:textId="7B57A2FF"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Interest</w:t>
            </w:r>
          </w:p>
        </w:tc>
        <w:tc>
          <w:tcPr>
            <w:tcW w:w="3303" w:type="pct"/>
            <w:shd w:val="clear" w:color="auto" w:fill="BFBFBF" w:themeFill="background1" w:themeFillShade="BF"/>
            <w:hideMark/>
          </w:tcPr>
          <w:p w14:paraId="24DE71C2" w14:textId="6C151568"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Rate relating to the underlying security for which interest is paid.</w:t>
            </w:r>
          </w:p>
        </w:tc>
      </w:tr>
      <w:tr w:rsidR="00D15D53" w:rsidRPr="00CC7E55" w14:paraId="4F7997BB" w14:textId="77777777" w:rsidTr="002A6CD4">
        <w:trPr>
          <w:tblCellSpacing w:w="15" w:type="dxa"/>
        </w:trPr>
        <w:tc>
          <w:tcPr>
            <w:tcW w:w="641" w:type="pct"/>
            <w:shd w:val="clear" w:color="auto" w:fill="BFBFBF" w:themeFill="background1" w:themeFillShade="BF"/>
            <w:hideMark/>
          </w:tcPr>
          <w:p w14:paraId="2878E343" w14:textId="7FE331E3"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SOIC</w:t>
            </w:r>
          </w:p>
        </w:tc>
        <w:tc>
          <w:tcPr>
            <w:tcW w:w="986" w:type="pct"/>
            <w:shd w:val="clear" w:color="auto" w:fill="BFBFBF" w:themeFill="background1" w:themeFillShade="BF"/>
            <w:hideMark/>
          </w:tcPr>
          <w:p w14:paraId="40B346CC" w14:textId="49FDBC16"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Sundry/Other Income</w:t>
            </w:r>
          </w:p>
        </w:tc>
        <w:tc>
          <w:tcPr>
            <w:tcW w:w="3303" w:type="pct"/>
            <w:shd w:val="clear" w:color="auto" w:fill="BFBFBF" w:themeFill="background1" w:themeFillShade="BF"/>
            <w:hideMark/>
          </w:tcPr>
          <w:p w14:paraId="38AFE88F" w14:textId="2625841E"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Rate relating to the underlying security for which other income is paid.</w:t>
            </w:r>
          </w:p>
        </w:tc>
      </w:tr>
      <w:tr w:rsidR="00D15D53" w:rsidRPr="00CC7E55" w14:paraId="784625B9" w14:textId="77777777" w:rsidTr="002A6CD4">
        <w:trPr>
          <w:tblCellSpacing w:w="15" w:type="dxa"/>
        </w:trPr>
        <w:tc>
          <w:tcPr>
            <w:tcW w:w="641" w:type="pct"/>
            <w:shd w:val="clear" w:color="auto" w:fill="BFBFBF" w:themeFill="background1" w:themeFillShade="BF"/>
            <w:hideMark/>
          </w:tcPr>
          <w:p w14:paraId="06BEBC5A" w14:textId="084A2A80"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PRPO</w:t>
            </w:r>
          </w:p>
        </w:tc>
        <w:tc>
          <w:tcPr>
            <w:tcW w:w="986" w:type="pct"/>
            <w:shd w:val="clear" w:color="auto" w:fill="BFBFBF" w:themeFill="background1" w:themeFillShade="BF"/>
            <w:hideMark/>
          </w:tcPr>
          <w:p w14:paraId="5E4C6CE2" w14:textId="204D1B70"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Premium Portion</w:t>
            </w:r>
          </w:p>
        </w:tc>
        <w:tc>
          <w:tcPr>
            <w:tcW w:w="3303" w:type="pct"/>
            <w:shd w:val="clear" w:color="auto" w:fill="BFBFBF" w:themeFill="background1" w:themeFillShade="BF"/>
            <w:hideMark/>
          </w:tcPr>
          <w:p w14:paraId="34FA100A" w14:textId="49224E3C"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Rate relating to the underlying security for which a premium is distributed.</w:t>
            </w:r>
          </w:p>
        </w:tc>
      </w:tr>
      <w:tr w:rsidR="00D15D53" w:rsidRPr="00CC7E55" w14:paraId="7B96CB93" w14:textId="77777777" w:rsidTr="002A6CD4">
        <w:trPr>
          <w:tblCellSpacing w:w="15" w:type="dxa"/>
        </w:trPr>
        <w:tc>
          <w:tcPr>
            <w:tcW w:w="641" w:type="pct"/>
            <w:shd w:val="clear" w:color="auto" w:fill="BFBFBF" w:themeFill="background1" w:themeFillShade="BF"/>
          </w:tcPr>
          <w:p w14:paraId="7FC42B35" w14:textId="30E10989" w:rsidR="00D15D53" w:rsidRPr="00CC7E55" w:rsidRDefault="00D15D53" w:rsidP="00D15D53">
            <w:pPr>
              <w:spacing w:before="0" w:after="0"/>
            </w:pPr>
            <w:r>
              <w:rPr>
                <w:b/>
                <w:bCs/>
                <w:color w:val="0000FF"/>
                <w:kern w:val="2"/>
                <w:lang w:val="en-US" w:eastAsia="ko-KR" w:bidi="he-IL"/>
                <w14:ligatures w14:val="standardContextual"/>
              </w:rPr>
              <w:t>TXBL</w:t>
            </w:r>
          </w:p>
        </w:tc>
        <w:tc>
          <w:tcPr>
            <w:tcW w:w="986" w:type="pct"/>
            <w:shd w:val="clear" w:color="auto" w:fill="BFBFBF" w:themeFill="background1" w:themeFillShade="BF"/>
          </w:tcPr>
          <w:p w14:paraId="23BA7D34" w14:textId="4437A350" w:rsidR="00D15D53" w:rsidRPr="00CC7E55" w:rsidRDefault="00D15D53" w:rsidP="00D15D53">
            <w:pPr>
              <w:spacing w:before="0" w:after="0"/>
            </w:pPr>
            <w:r>
              <w:rPr>
                <w:b/>
                <w:bCs/>
                <w:color w:val="0000FF"/>
                <w:kern w:val="2"/>
                <w:lang w:val="en-US" w:eastAsia="ko-KR" w:bidi="he-IL"/>
                <w14:ligatures w14:val="standardContextual"/>
              </w:rPr>
              <w:t>Taxable Portion</w:t>
            </w:r>
          </w:p>
        </w:tc>
        <w:tc>
          <w:tcPr>
            <w:tcW w:w="3303" w:type="pct"/>
            <w:shd w:val="clear" w:color="auto" w:fill="BFBFBF" w:themeFill="background1" w:themeFillShade="BF"/>
          </w:tcPr>
          <w:p w14:paraId="4461EB90" w14:textId="25810609" w:rsidR="00D15D53" w:rsidRPr="00CC7E55" w:rsidRDefault="00D15D53" w:rsidP="00D15D53">
            <w:pPr>
              <w:spacing w:before="0" w:after="0"/>
            </w:pPr>
            <w:r>
              <w:rPr>
                <w:b/>
                <w:bCs/>
                <w:color w:val="0000FF"/>
                <w:kern w:val="2"/>
                <w:lang w:val="en-US" w:eastAsia="ko-KR" w:bidi="he-IL"/>
                <w14:ligatures w14:val="standardContextual"/>
              </w:rPr>
              <w:t>Rate relating to the underlying security for which tax is charged.</w:t>
            </w:r>
          </w:p>
        </w:tc>
      </w:tr>
      <w:tr w:rsidR="00D15D53" w:rsidRPr="00CC7E55" w14:paraId="76713BAD" w14:textId="77777777" w:rsidTr="002A6CD4">
        <w:trPr>
          <w:tblCellSpacing w:w="15" w:type="dxa"/>
        </w:trPr>
        <w:tc>
          <w:tcPr>
            <w:tcW w:w="641" w:type="pct"/>
            <w:shd w:val="clear" w:color="auto" w:fill="BFBFBF" w:themeFill="background1" w:themeFillShade="BF"/>
          </w:tcPr>
          <w:p w14:paraId="630CC58E" w14:textId="61D1562B"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TXDF</w:t>
            </w:r>
          </w:p>
        </w:tc>
        <w:tc>
          <w:tcPr>
            <w:tcW w:w="986" w:type="pct"/>
            <w:shd w:val="clear" w:color="auto" w:fill="BFBFBF" w:themeFill="background1" w:themeFillShade="BF"/>
          </w:tcPr>
          <w:p w14:paraId="7C03BBDD" w14:textId="36E393BA"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Tax Deferred</w:t>
            </w:r>
          </w:p>
        </w:tc>
        <w:tc>
          <w:tcPr>
            <w:tcW w:w="3303" w:type="pct"/>
            <w:shd w:val="clear" w:color="auto" w:fill="BFBFBF" w:themeFill="background1" w:themeFillShade="BF"/>
          </w:tcPr>
          <w:p w14:paraId="364B00FA" w14:textId="53A713D2"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Rate relating to the underlying security for which tax is deferred</w:t>
            </w:r>
          </w:p>
        </w:tc>
      </w:tr>
      <w:tr w:rsidR="00D15D53" w:rsidRPr="00CC7E55" w14:paraId="488F4C01" w14:textId="77777777" w:rsidTr="002A6CD4">
        <w:trPr>
          <w:tblCellSpacing w:w="15" w:type="dxa"/>
        </w:trPr>
        <w:tc>
          <w:tcPr>
            <w:tcW w:w="641" w:type="pct"/>
            <w:shd w:val="clear" w:color="auto" w:fill="BFBFBF" w:themeFill="background1" w:themeFillShade="BF"/>
          </w:tcPr>
          <w:p w14:paraId="710B5946" w14:textId="4BB0438B"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TXFR</w:t>
            </w:r>
          </w:p>
        </w:tc>
        <w:tc>
          <w:tcPr>
            <w:tcW w:w="986" w:type="pct"/>
            <w:shd w:val="clear" w:color="auto" w:fill="BFBFBF" w:themeFill="background1" w:themeFillShade="BF"/>
          </w:tcPr>
          <w:p w14:paraId="5B6CD554" w14:textId="441C06AF"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Tax Free</w:t>
            </w:r>
          </w:p>
        </w:tc>
        <w:tc>
          <w:tcPr>
            <w:tcW w:w="3303" w:type="pct"/>
            <w:shd w:val="clear" w:color="auto" w:fill="BFBFBF" w:themeFill="background1" w:themeFillShade="BF"/>
          </w:tcPr>
          <w:p w14:paraId="7940DDF0" w14:textId="02394397" w:rsidR="00D15D53" w:rsidRPr="00CC7E55" w:rsidRDefault="00D15D53" w:rsidP="00D15D53">
            <w:pPr>
              <w:shd w:val="clear" w:color="auto" w:fill="BFBFBF" w:themeFill="background1" w:themeFillShade="BF"/>
              <w:spacing w:before="0" w:after="0"/>
            </w:pPr>
            <w:r>
              <w:rPr>
                <w:b/>
                <w:bCs/>
                <w:color w:val="0000FF"/>
                <w:kern w:val="2"/>
                <w:lang w:val="en-US" w:eastAsia="ko-KR" w:bidi="he-IL"/>
                <w14:ligatures w14:val="standardContextual"/>
              </w:rPr>
              <w:t>Rate relating to the underlying security which is not taxable.</w:t>
            </w:r>
          </w:p>
        </w:tc>
      </w:tr>
    </w:tbl>
    <w:p w14:paraId="3D818C3B" w14:textId="77777777" w:rsidR="005E0594" w:rsidRDefault="005E0594" w:rsidP="001D4862">
      <w:pPr>
        <w:rPr>
          <w:b/>
        </w:rPr>
      </w:pPr>
    </w:p>
    <w:p w14:paraId="07FB4D89" w14:textId="77777777" w:rsidR="001D4862" w:rsidRPr="001D4862" w:rsidRDefault="001D4862" w:rsidP="003E4128">
      <w:pPr>
        <w:spacing w:before="0" w:after="0"/>
        <w:rPr>
          <w:rFonts w:cs="Arial"/>
        </w:rPr>
      </w:pPr>
    </w:p>
    <w:p w14:paraId="7906F6F6" w14:textId="46B91504" w:rsidR="008B0323" w:rsidRPr="009711D7" w:rsidRDefault="008B0323" w:rsidP="008B0323">
      <w:pPr>
        <w:pStyle w:val="Heading3"/>
        <w:numPr>
          <w:ilvl w:val="0"/>
          <w:numId w:val="0"/>
        </w:numPr>
        <w:ind w:left="720"/>
        <w:rPr>
          <w:b w:val="0"/>
        </w:rPr>
      </w:pPr>
      <w:bookmarkStart w:id="136" w:name="_Toc237969611"/>
      <w:r>
        <w:t>2.</w:t>
      </w:r>
      <w:r w:rsidR="00B05008">
        <w:t>4</w:t>
      </w:r>
      <w:r>
        <w:t>.1.</w:t>
      </w:r>
      <w:r w:rsidR="00414EB3">
        <w:t>2</w:t>
      </w:r>
      <w:r>
        <w:t xml:space="preserve"> </w:t>
      </w:r>
      <w:r w:rsidRPr="009711D7">
        <w:t xml:space="preserve">ISO </w:t>
      </w:r>
      <w:r w:rsidR="00414EB3">
        <w:t>20</w:t>
      </w:r>
      <w:r w:rsidRPr="009711D7">
        <w:t>022 Illustration</w:t>
      </w:r>
      <w:bookmarkEnd w:id="136"/>
    </w:p>
    <w:p w14:paraId="0CF2093F" w14:textId="7070D9C4" w:rsidR="00B002D5" w:rsidRDefault="00B002D5" w:rsidP="00B002D5">
      <w:pPr>
        <w:rPr>
          <w:b/>
        </w:rPr>
      </w:pPr>
    </w:p>
    <w:p w14:paraId="371F0938" w14:textId="7575C020" w:rsidR="008022D4" w:rsidRPr="00DB554E" w:rsidRDefault="00921A51"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00FF7ECF" w:rsidRPr="00FF7ECF">
        <w:rPr>
          <w:bCs/>
        </w:rPr>
        <w:t>in building block</w:t>
      </w:r>
      <w:r w:rsidR="00FF7ECF">
        <w:rPr>
          <w:bCs/>
        </w:rPr>
        <w:t xml:space="preserve"> </w:t>
      </w:r>
      <w:r w:rsidR="001A78D1" w:rsidRPr="00B07E30">
        <w:rPr>
          <w:bCs/>
          <w:i/>
          <w:iCs/>
        </w:rPr>
        <w:t>CorporateActionGeneralInformation,</w:t>
      </w:r>
      <w:r w:rsidR="001A78D1">
        <w:rPr>
          <w:bCs/>
        </w:rPr>
        <w:t xml:space="preserve"> in sequence </w:t>
      </w:r>
      <w:r w:rsidR="001A78D1" w:rsidRPr="00B07E30">
        <w:rPr>
          <w:bCs/>
          <w:i/>
          <w:iCs/>
        </w:rPr>
        <w:t>Underlying Security,</w:t>
      </w:r>
      <w:r w:rsidR="001A78D1">
        <w:rPr>
          <w:bCs/>
        </w:rPr>
        <w:t xml:space="preserve"> </w:t>
      </w:r>
      <w:r w:rsidR="001A78D1" w:rsidRPr="00B07E30">
        <w:rPr>
          <w:b/>
        </w:rPr>
        <w:t xml:space="preserve">add </w:t>
      </w:r>
      <w:r w:rsidR="004A596F" w:rsidRPr="00B07E30">
        <w:rPr>
          <w:b/>
        </w:rPr>
        <w:t>new optional and non-repetitive element “Issue Price”,</w:t>
      </w:r>
      <w:r w:rsidR="004A596F">
        <w:rPr>
          <w:bCs/>
        </w:rPr>
        <w:t xml:space="preserve"> typed by </w:t>
      </w:r>
      <w:r w:rsidR="00DB554E">
        <w:rPr>
          <w:bCs/>
        </w:rPr>
        <w:t>PriceFormat74Choice;</w:t>
      </w:r>
    </w:p>
    <w:p w14:paraId="76B6C6FF" w14:textId="7459F9E1" w:rsidR="00DB554E" w:rsidRPr="004D4896" w:rsidRDefault="006643EC"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Pr="00FF7ECF">
        <w:rPr>
          <w:bCs/>
        </w:rPr>
        <w:t>in building block</w:t>
      </w:r>
      <w:r>
        <w:rPr>
          <w:bCs/>
        </w:rPr>
        <w:t xml:space="preserve"> </w:t>
      </w:r>
      <w:r w:rsidRPr="00B07E30">
        <w:rPr>
          <w:bCs/>
          <w:i/>
          <w:iCs/>
        </w:rPr>
        <w:t>CorporateActionGeneralInformation,</w:t>
      </w:r>
      <w:r>
        <w:rPr>
          <w:bCs/>
        </w:rPr>
        <w:t xml:space="preserve"> in sequence </w:t>
      </w:r>
      <w:r w:rsidRPr="00B07E30">
        <w:rPr>
          <w:bCs/>
          <w:i/>
          <w:iCs/>
        </w:rPr>
        <w:t>Underlying Security,</w:t>
      </w:r>
      <w:r w:rsidR="000D6508">
        <w:rPr>
          <w:bCs/>
          <w:i/>
          <w:iCs/>
        </w:rPr>
        <w:t xml:space="preserve"> </w:t>
      </w:r>
      <w:r w:rsidR="000D6508" w:rsidRPr="00254A7F">
        <w:rPr>
          <w:b/>
        </w:rPr>
        <w:t>add new optional and non-repetitive element</w:t>
      </w:r>
      <w:r w:rsidR="00254A7F" w:rsidRPr="00254A7F">
        <w:rPr>
          <w:b/>
        </w:rPr>
        <w:t>s</w:t>
      </w:r>
      <w:r w:rsidR="000D6508" w:rsidRPr="00254A7F">
        <w:rPr>
          <w:b/>
        </w:rPr>
        <w:t xml:space="preserve"> “Original Issue Discount (OID</w:t>
      </w:r>
      <w:r w:rsidR="00254A7F" w:rsidRPr="00254A7F">
        <w:rPr>
          <w:b/>
        </w:rPr>
        <w:t>) Rate” and “Original Issue Premium (OIP) Rate”,</w:t>
      </w:r>
      <w:r w:rsidR="00254A7F" w:rsidRPr="00254A7F">
        <w:rPr>
          <w:bCs/>
        </w:rPr>
        <w:t xml:space="preserve"> typed </w:t>
      </w:r>
      <w:r w:rsidR="00254A7F" w:rsidRPr="004D4896">
        <w:rPr>
          <w:bCs/>
        </w:rPr>
        <w:t xml:space="preserve">by </w:t>
      </w:r>
      <w:r w:rsidR="003077C2" w:rsidRPr="004D4896">
        <w:rPr>
          <w:bCs/>
        </w:rPr>
        <w:t>RateFormat</w:t>
      </w:r>
      <w:r w:rsidR="00064521" w:rsidRPr="004D4896">
        <w:rPr>
          <w:bCs/>
        </w:rPr>
        <w:t>27</w:t>
      </w:r>
      <w:r w:rsidR="003077C2" w:rsidRPr="004D4896">
        <w:rPr>
          <w:bCs/>
        </w:rPr>
        <w:t>Choice (Rate and Amount);</w:t>
      </w:r>
    </w:p>
    <w:p w14:paraId="224B4588" w14:textId="3A8CE4CB" w:rsidR="00437BC2" w:rsidRPr="004D4896" w:rsidRDefault="00437BC2" w:rsidP="00A31E1B">
      <w:pPr>
        <w:pStyle w:val="ListParagraph"/>
        <w:numPr>
          <w:ilvl w:val="0"/>
          <w:numId w:val="24"/>
        </w:numPr>
        <w:rPr>
          <w:b/>
        </w:rPr>
      </w:pPr>
      <w:r w:rsidRPr="004D4896">
        <w:rPr>
          <w:b/>
        </w:rPr>
        <w:t xml:space="preserve">In the seev.031 (CorporateActionNotification) </w:t>
      </w:r>
      <w:r w:rsidRPr="004D4896">
        <w:rPr>
          <w:bCs/>
        </w:rPr>
        <w:t>message,</w:t>
      </w:r>
      <w:r w:rsidRPr="004D4896">
        <w:rPr>
          <w:b/>
        </w:rPr>
        <w:t xml:space="preserve"> </w:t>
      </w:r>
      <w:r w:rsidRPr="004D4896">
        <w:rPr>
          <w:bCs/>
        </w:rPr>
        <w:t xml:space="preserve">in building block </w:t>
      </w:r>
      <w:r w:rsidRPr="004D4896">
        <w:rPr>
          <w:bCs/>
          <w:i/>
          <w:iCs/>
        </w:rPr>
        <w:t>CorporateActionOptionDetails,</w:t>
      </w:r>
      <w:r w:rsidRPr="004D4896">
        <w:rPr>
          <w:bCs/>
        </w:rPr>
        <w:t xml:space="preserve"> in sequence </w:t>
      </w:r>
      <w:r w:rsidRPr="004D4896">
        <w:rPr>
          <w:bCs/>
          <w:i/>
          <w:iCs/>
        </w:rPr>
        <w:t>SecuritiesMovementDetails</w:t>
      </w:r>
      <w:r w:rsidR="002D6BD3" w:rsidRPr="004D4896">
        <w:rPr>
          <w:bCs/>
          <w:i/>
          <w:iCs/>
        </w:rPr>
        <w:t>/RateDetails</w:t>
      </w:r>
      <w:r w:rsidRPr="004D4896">
        <w:rPr>
          <w:bCs/>
          <w:i/>
          <w:iCs/>
        </w:rPr>
        <w:t xml:space="preserve">, </w:t>
      </w:r>
      <w:r w:rsidRPr="004D4896">
        <w:rPr>
          <w:b/>
        </w:rPr>
        <w:t>add new optional and non-repetitive elements “Original Issue Discount (OID) Rate” and “Original Issue Premium (OIP) Rate”,</w:t>
      </w:r>
      <w:r w:rsidRPr="004D4896">
        <w:rPr>
          <w:bCs/>
        </w:rPr>
        <w:t xml:space="preserve"> </w:t>
      </w:r>
      <w:r w:rsidR="006E6AB7" w:rsidRPr="004D4896">
        <w:rPr>
          <w:bCs/>
        </w:rPr>
        <w:t xml:space="preserve">both </w:t>
      </w:r>
      <w:r w:rsidRPr="004D4896">
        <w:rPr>
          <w:bCs/>
        </w:rPr>
        <w:t>typed by Rate</w:t>
      </w:r>
      <w:r w:rsidR="00E14032" w:rsidRPr="004D4896">
        <w:rPr>
          <w:bCs/>
        </w:rPr>
        <w:t>Format</w:t>
      </w:r>
      <w:r w:rsidR="00064521" w:rsidRPr="004D4896">
        <w:rPr>
          <w:bCs/>
        </w:rPr>
        <w:t>27</w:t>
      </w:r>
      <w:r w:rsidR="00E14032" w:rsidRPr="004D4896">
        <w:rPr>
          <w:bCs/>
        </w:rPr>
        <w:t>Choice (</w:t>
      </w:r>
      <w:r w:rsidR="00855D6D" w:rsidRPr="004D4896">
        <w:rPr>
          <w:bCs/>
        </w:rPr>
        <w:t>Rate and Amount)</w:t>
      </w:r>
      <w:r w:rsidRPr="004D4896">
        <w:rPr>
          <w:bCs/>
        </w:rPr>
        <w:t>;</w:t>
      </w:r>
    </w:p>
    <w:p w14:paraId="0BF50590" w14:textId="1D254927" w:rsidR="00254A7F" w:rsidRPr="00FB27A1" w:rsidRDefault="00BA16D5" w:rsidP="00A31E1B">
      <w:pPr>
        <w:pStyle w:val="ListParagraph"/>
        <w:numPr>
          <w:ilvl w:val="0"/>
          <w:numId w:val="24"/>
        </w:numPr>
        <w:rPr>
          <w:b/>
        </w:rPr>
      </w:pPr>
      <w:r w:rsidRPr="004D4896">
        <w:rPr>
          <w:b/>
        </w:rPr>
        <w:t>In the seev.031 (CorporateActionNotification</w:t>
      </w:r>
      <w:r w:rsidRPr="00FF7ECF">
        <w:rPr>
          <w:b/>
        </w:rPr>
        <w:t xml:space="preserve">) </w:t>
      </w:r>
      <w:r w:rsidRPr="00FF7ECF">
        <w:rPr>
          <w:bCs/>
        </w:rPr>
        <w:t>message,</w:t>
      </w:r>
      <w:r w:rsidRPr="00FF7ECF">
        <w:rPr>
          <w:b/>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Pr>
          <w:bCs/>
          <w:i/>
          <w:iCs/>
        </w:rPr>
        <w:t xml:space="preserve"> </w:t>
      </w:r>
      <w:r>
        <w:rPr>
          <w:bCs/>
        </w:rPr>
        <w:t xml:space="preserve">in sequence </w:t>
      </w:r>
      <w:r w:rsidR="00D8524D" w:rsidRPr="00D8524D">
        <w:rPr>
          <w:bCs/>
          <w:i/>
          <w:iCs/>
        </w:rPr>
        <w:t>Cash</w:t>
      </w:r>
      <w:r w:rsidRPr="00D8524D">
        <w:rPr>
          <w:bCs/>
          <w:i/>
          <w:iCs/>
        </w:rPr>
        <w:t>MovementDetails/</w:t>
      </w:r>
      <w:r w:rsidR="00D8524D" w:rsidRPr="00D8524D">
        <w:rPr>
          <w:bCs/>
          <w:i/>
          <w:iCs/>
        </w:rPr>
        <w:t>RateAndAmountDetails</w:t>
      </w:r>
      <w:r w:rsidR="00A0364D">
        <w:rPr>
          <w:bCs/>
          <w:i/>
          <w:iCs/>
        </w:rPr>
        <w:t xml:space="preserve">, </w:t>
      </w:r>
      <w:r w:rsidR="00D8524D" w:rsidRPr="00A0364D">
        <w:rPr>
          <w:b/>
        </w:rPr>
        <w:t xml:space="preserve">add new </w:t>
      </w:r>
      <w:r w:rsidR="00D526A9" w:rsidRPr="00A0364D">
        <w:rPr>
          <w:b/>
        </w:rPr>
        <w:t xml:space="preserve">optional and non-repetitive </w:t>
      </w:r>
      <w:r w:rsidR="00D8524D" w:rsidRPr="00A0364D">
        <w:rPr>
          <w:b/>
        </w:rPr>
        <w:t>element “</w:t>
      </w:r>
      <w:r w:rsidR="00D526A9" w:rsidRPr="00A0364D">
        <w:rPr>
          <w:b/>
        </w:rPr>
        <w:t xml:space="preserve">Premium Rate”, </w:t>
      </w:r>
      <w:r w:rsidR="00D526A9">
        <w:rPr>
          <w:bCs/>
        </w:rPr>
        <w:t xml:space="preserve">typed by </w:t>
      </w:r>
      <w:r w:rsidR="007860F8">
        <w:rPr>
          <w:bCs/>
        </w:rPr>
        <w:t>Rate</w:t>
      </w:r>
      <w:r w:rsidR="00A0364D">
        <w:rPr>
          <w:bCs/>
        </w:rPr>
        <w:t>AndAmountFormat57Choice;</w:t>
      </w:r>
    </w:p>
    <w:p w14:paraId="31E98F1D" w14:textId="3AEE8E19" w:rsidR="00FB27A1" w:rsidRDefault="00FB27A1" w:rsidP="00A31E1B">
      <w:pPr>
        <w:pStyle w:val="ListParagraph"/>
        <w:numPr>
          <w:ilvl w:val="0"/>
          <w:numId w:val="24"/>
        </w:numPr>
        <w:rPr>
          <w:b/>
        </w:rPr>
      </w:pPr>
      <w:r w:rsidRPr="00FF7ECF">
        <w:rPr>
          <w:b/>
        </w:rPr>
        <w:t xml:space="preserve">In the seev.031 (CorporateActionNotification) </w:t>
      </w:r>
      <w:r w:rsidRPr="00FF7ECF">
        <w:rPr>
          <w:bCs/>
        </w:rPr>
        <w:t>message,</w:t>
      </w:r>
      <w:r w:rsidR="00C27D2F">
        <w:rPr>
          <w:bCs/>
        </w:rPr>
        <w:t xml:space="preserve"> </w:t>
      </w:r>
      <w:r w:rsidR="00C27D2F" w:rsidRPr="00FF7ECF">
        <w:rPr>
          <w:bCs/>
        </w:rPr>
        <w:t>in building block</w:t>
      </w:r>
      <w:r w:rsidR="00C27D2F">
        <w:rPr>
          <w:bCs/>
        </w:rPr>
        <w:t xml:space="preserve"> </w:t>
      </w:r>
      <w:r w:rsidR="00C27D2F" w:rsidRPr="00B07E30">
        <w:rPr>
          <w:bCs/>
          <w:i/>
          <w:iCs/>
        </w:rPr>
        <w:t>CorporateAction</w:t>
      </w:r>
      <w:r w:rsidR="00C27D2F">
        <w:rPr>
          <w:bCs/>
          <w:i/>
          <w:iCs/>
        </w:rPr>
        <w:t>OptionDetails</w:t>
      </w:r>
      <w:r w:rsidR="00C27D2F" w:rsidRPr="00B07E30">
        <w:rPr>
          <w:bCs/>
          <w:i/>
          <w:iCs/>
        </w:rPr>
        <w:t>,</w:t>
      </w:r>
      <w:r w:rsidR="00C27D2F">
        <w:rPr>
          <w:bCs/>
          <w:i/>
          <w:iCs/>
        </w:rPr>
        <w:t xml:space="preserve"> </w:t>
      </w:r>
      <w:r w:rsidR="00C27D2F">
        <w:rPr>
          <w:bCs/>
        </w:rPr>
        <w:t xml:space="preserve">in sequence </w:t>
      </w:r>
      <w:r w:rsidR="00C27D2F" w:rsidRPr="00984393">
        <w:rPr>
          <w:bCs/>
          <w:i/>
          <w:iCs/>
        </w:rPr>
        <w:t>RateAndAmountDetails</w:t>
      </w:r>
      <w:r w:rsidR="00295052" w:rsidRPr="00984393">
        <w:rPr>
          <w:bCs/>
          <w:i/>
          <w:iCs/>
        </w:rPr>
        <w:t>,</w:t>
      </w:r>
      <w:r w:rsidR="00295052">
        <w:rPr>
          <w:bCs/>
        </w:rPr>
        <w:t xml:space="preserve"> </w:t>
      </w:r>
      <w:r w:rsidR="00295052" w:rsidRPr="00984393">
        <w:rPr>
          <w:b/>
        </w:rPr>
        <w:t>add new rate type code “</w:t>
      </w:r>
      <w:r w:rsidR="00AE687E" w:rsidRPr="00984393">
        <w:rPr>
          <w:b/>
        </w:rPr>
        <w:t xml:space="preserve">Premium Portion – PRPO” to </w:t>
      </w:r>
      <w:r w:rsidR="00CC3200" w:rsidRPr="00984393">
        <w:rPr>
          <w:b/>
        </w:rPr>
        <w:t>element RateType/Code</w:t>
      </w:r>
      <w:r w:rsidR="00E31EA4">
        <w:rPr>
          <w:b/>
        </w:rPr>
        <w:t xml:space="preserve"> </w:t>
      </w:r>
      <w:r w:rsidR="00E31EA4">
        <w:rPr>
          <w:bCs/>
        </w:rPr>
        <w:t>within</w:t>
      </w:r>
      <w:r w:rsidR="00E31EA4" w:rsidRPr="00E31EA4">
        <w:rPr>
          <w:bCs/>
        </w:rPr>
        <w:t xml:space="preserve"> RateTypeAndAmountAndRateStatus</w:t>
      </w:r>
      <w:r w:rsidR="00984393" w:rsidRPr="00984393">
        <w:rPr>
          <w:b/>
        </w:rPr>
        <w:t xml:space="preserve"> for Gross Distribution Rate and Net Distribution Rate;</w:t>
      </w:r>
    </w:p>
    <w:p w14:paraId="5D40573A" w14:textId="3BADD051" w:rsidR="0025291E" w:rsidRDefault="00536386" w:rsidP="00A31E1B">
      <w:pPr>
        <w:pStyle w:val="ListParagraph"/>
        <w:numPr>
          <w:ilvl w:val="0"/>
          <w:numId w:val="24"/>
        </w:numPr>
        <w:rPr>
          <w:b/>
        </w:rPr>
      </w:pPr>
      <w:r w:rsidRPr="00FF7ECF">
        <w:rPr>
          <w:b/>
        </w:rPr>
        <w:t xml:space="preserve">In the seev.031 (CorporateActionNotification) </w:t>
      </w:r>
      <w:r w:rsidRPr="00FF7ECF">
        <w:rPr>
          <w:bCs/>
        </w:rPr>
        <w:t>message</w:t>
      </w:r>
      <w:r w:rsidR="0025291E">
        <w:rPr>
          <w:bCs/>
        </w:rPr>
        <w:t xml:space="preserve">, </w:t>
      </w:r>
      <w:r w:rsidR="0025291E" w:rsidRPr="00FF7ECF">
        <w:rPr>
          <w:bCs/>
        </w:rPr>
        <w:t>in building block</w:t>
      </w:r>
      <w:r w:rsidR="0025291E">
        <w:rPr>
          <w:bCs/>
        </w:rPr>
        <w:t xml:space="preserve"> </w:t>
      </w:r>
      <w:r w:rsidR="0025291E" w:rsidRPr="00B07E30">
        <w:rPr>
          <w:bCs/>
          <w:i/>
          <w:iCs/>
        </w:rPr>
        <w:t>CorporateAction</w:t>
      </w:r>
      <w:r w:rsidR="0025291E">
        <w:rPr>
          <w:bCs/>
          <w:i/>
          <w:iCs/>
        </w:rPr>
        <w:t>OptionDetails</w:t>
      </w:r>
      <w:r w:rsidR="0025291E" w:rsidRPr="00B07E30">
        <w:rPr>
          <w:bCs/>
          <w:i/>
          <w:iCs/>
        </w:rPr>
        <w:t>,</w:t>
      </w:r>
      <w:r w:rsidR="0025291E">
        <w:rPr>
          <w:bCs/>
          <w:i/>
          <w:iCs/>
        </w:rPr>
        <w:t xml:space="preserve"> </w:t>
      </w:r>
      <w:r w:rsidR="0025291E">
        <w:rPr>
          <w:bCs/>
        </w:rPr>
        <w:t xml:space="preserve">in sequence </w:t>
      </w:r>
      <w:r w:rsidR="0025291E">
        <w:rPr>
          <w:bCs/>
          <w:i/>
          <w:iCs/>
        </w:rPr>
        <w:t>CashMovementDetails</w:t>
      </w:r>
      <w:r w:rsidR="00D0404B">
        <w:rPr>
          <w:bCs/>
          <w:i/>
          <w:iCs/>
        </w:rPr>
        <w:t>/RateAndAmountDetails</w:t>
      </w:r>
      <w:r w:rsidR="0025291E" w:rsidRPr="00984393">
        <w:rPr>
          <w:bCs/>
          <w:i/>
          <w:iCs/>
        </w:rPr>
        <w:t>,</w:t>
      </w:r>
      <w:r w:rsidR="0025291E" w:rsidRPr="0025291E">
        <w:rPr>
          <w:b/>
        </w:rPr>
        <w:t xml:space="preserve"> </w:t>
      </w:r>
      <w:r w:rsidR="0025291E" w:rsidRPr="00984393">
        <w:rPr>
          <w:b/>
        </w:rPr>
        <w:t>add new rate type code “Premium Portion – PRPO” to element RateType/Code</w:t>
      </w:r>
      <w:r w:rsidR="0025291E">
        <w:rPr>
          <w:b/>
        </w:rPr>
        <w:t xml:space="preserve"> </w:t>
      </w:r>
      <w:r w:rsidR="0025291E">
        <w:rPr>
          <w:bCs/>
        </w:rPr>
        <w:t>within</w:t>
      </w:r>
      <w:r w:rsidR="0025291E" w:rsidRPr="00E31EA4">
        <w:rPr>
          <w:bCs/>
        </w:rPr>
        <w:t xml:space="preserve"> RateTypeAndAmountAndRateStatus</w:t>
      </w:r>
      <w:r w:rsidR="0025291E" w:rsidRPr="00984393">
        <w:rPr>
          <w:b/>
        </w:rPr>
        <w:t xml:space="preserve"> for Gross Distribution Rate and Net Distribution Rate;</w:t>
      </w:r>
    </w:p>
    <w:p w14:paraId="60A221C3" w14:textId="7E8A586C" w:rsidR="00536386" w:rsidRPr="00B63893" w:rsidRDefault="001051EC" w:rsidP="00A31E1B">
      <w:pPr>
        <w:pStyle w:val="ListParagraph"/>
        <w:numPr>
          <w:ilvl w:val="0"/>
          <w:numId w:val="24"/>
        </w:numPr>
        <w:rPr>
          <w:b/>
        </w:rPr>
      </w:pPr>
      <w:r w:rsidRPr="00FF7ECF">
        <w:rPr>
          <w:b/>
        </w:rPr>
        <w:t xml:space="preserve">In the seev.031 (CorporateActionNotification) </w:t>
      </w:r>
      <w:r w:rsidRPr="00FF7ECF">
        <w:rPr>
          <w:bCs/>
        </w:rPr>
        <w:t>message</w:t>
      </w:r>
      <w:r>
        <w:rPr>
          <w:bCs/>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Pr>
          <w:bCs/>
          <w:i/>
          <w:iCs/>
        </w:rPr>
        <w:t xml:space="preserve"> </w:t>
      </w:r>
      <w:r>
        <w:rPr>
          <w:bCs/>
        </w:rPr>
        <w:t xml:space="preserve">in sequence </w:t>
      </w:r>
      <w:r>
        <w:rPr>
          <w:bCs/>
          <w:i/>
          <w:iCs/>
        </w:rPr>
        <w:t>CashMovementDetails/</w:t>
      </w:r>
      <w:r w:rsidR="009321D4">
        <w:rPr>
          <w:bCs/>
          <w:i/>
          <w:iCs/>
        </w:rPr>
        <w:t xml:space="preserve">AmountDetails, </w:t>
      </w:r>
      <w:r w:rsidR="009321D4" w:rsidRPr="00B63893">
        <w:rPr>
          <w:b/>
        </w:rPr>
        <w:t xml:space="preserve">add </w:t>
      </w:r>
      <w:r w:rsidR="009321D4" w:rsidRPr="00B63893">
        <w:rPr>
          <w:b/>
        </w:rPr>
        <w:lastRenderedPageBreak/>
        <w:t xml:space="preserve">new optional and non-repetitive element </w:t>
      </w:r>
      <w:r w:rsidR="00BD18F1">
        <w:rPr>
          <w:b/>
        </w:rPr>
        <w:t>“</w:t>
      </w:r>
      <w:r w:rsidR="006C7E39" w:rsidRPr="00B63893">
        <w:rPr>
          <w:b/>
        </w:rPr>
        <w:t>OriginalIssueDiscountOIDAmount</w:t>
      </w:r>
      <w:r w:rsidR="00B63893" w:rsidRPr="00B63893">
        <w:rPr>
          <w:b/>
        </w:rPr>
        <w:t>”</w:t>
      </w:r>
      <w:r w:rsidR="00B63893">
        <w:rPr>
          <w:bCs/>
          <w:i/>
          <w:iCs/>
        </w:rPr>
        <w:t xml:space="preserve"> </w:t>
      </w:r>
      <w:r w:rsidR="00B63893" w:rsidRPr="00B63893">
        <w:rPr>
          <w:bCs/>
        </w:rPr>
        <w:t>to Amount Details</w:t>
      </w:r>
      <w:r w:rsidR="00B63893">
        <w:rPr>
          <w:bCs/>
        </w:rPr>
        <w:t xml:space="preserve"> component</w:t>
      </w:r>
      <w:r w:rsidR="00B63893" w:rsidRPr="00B63893">
        <w:rPr>
          <w:bCs/>
        </w:rPr>
        <w:t>.</w:t>
      </w:r>
    </w:p>
    <w:p w14:paraId="23DDF31F" w14:textId="4AFAB1B6" w:rsidR="00B63893" w:rsidRPr="00130047" w:rsidRDefault="003713CF" w:rsidP="00A31E1B">
      <w:pPr>
        <w:pStyle w:val="ListParagraph"/>
        <w:numPr>
          <w:ilvl w:val="0"/>
          <w:numId w:val="24"/>
        </w:numPr>
        <w:rPr>
          <w:b/>
        </w:rPr>
      </w:pPr>
      <w:r w:rsidRPr="00FF7ECF">
        <w:rPr>
          <w:b/>
        </w:rPr>
        <w:t xml:space="preserve">In the seev.031 (CorporateActionNotification) </w:t>
      </w:r>
      <w:r w:rsidRPr="00FF7ECF">
        <w:rPr>
          <w:bCs/>
        </w:rPr>
        <w:t>message</w:t>
      </w:r>
      <w:r>
        <w:rPr>
          <w:bCs/>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sidR="00426C5D">
        <w:rPr>
          <w:bCs/>
          <w:i/>
          <w:iCs/>
        </w:rPr>
        <w:t xml:space="preserve"> </w:t>
      </w:r>
      <w:r w:rsidR="00426C5D">
        <w:rPr>
          <w:bCs/>
        </w:rPr>
        <w:t xml:space="preserve">in sequence </w:t>
      </w:r>
      <w:r w:rsidR="00426C5D">
        <w:rPr>
          <w:bCs/>
          <w:i/>
          <w:iCs/>
        </w:rPr>
        <w:t xml:space="preserve">CashMovementDetails/AmountDetails, </w:t>
      </w:r>
      <w:r w:rsidR="00426C5D">
        <w:rPr>
          <w:bCs/>
        </w:rPr>
        <w:t xml:space="preserve">amend the definition for “Redemption Premium Amount” </w:t>
      </w:r>
      <w:r w:rsidR="009D4508">
        <w:rPr>
          <w:bCs/>
        </w:rPr>
        <w:t>as described above</w:t>
      </w:r>
      <w:r w:rsidR="009E635D">
        <w:rPr>
          <w:bCs/>
        </w:rPr>
        <w:t xml:space="preserve"> for ISO 15022</w:t>
      </w:r>
      <w:r w:rsidR="00130047">
        <w:rPr>
          <w:bCs/>
        </w:rPr>
        <w:t>;</w:t>
      </w:r>
    </w:p>
    <w:p w14:paraId="4B6C2121" w14:textId="6EA3CBCF" w:rsidR="00D84AC9" w:rsidRPr="004C59D2" w:rsidRDefault="000D6448" w:rsidP="004C59D2">
      <w:pPr>
        <w:ind w:left="360"/>
        <w:rPr>
          <w:b/>
        </w:rPr>
      </w:pPr>
      <w:r>
        <w:rPr>
          <w:b/>
        </w:rPr>
        <w:t>I/J.</w:t>
      </w:r>
      <w:r>
        <w:rPr>
          <w:b/>
        </w:rPr>
        <w:tab/>
      </w:r>
      <w:r w:rsidR="0005103A" w:rsidRPr="004C59D2">
        <w:rPr>
          <w:b/>
        </w:rPr>
        <w:t xml:space="preserve">In the seev.031 (CorporateActionNotification) </w:t>
      </w:r>
      <w:r w:rsidR="0005103A" w:rsidRPr="004C59D2">
        <w:rPr>
          <w:bCs/>
        </w:rPr>
        <w:t>message,</w:t>
      </w:r>
    </w:p>
    <w:p w14:paraId="3F366821" w14:textId="77777777" w:rsidR="00D84AC9" w:rsidRPr="00D84AC9" w:rsidRDefault="00D84AC9" w:rsidP="00D84AC9">
      <w:pPr>
        <w:pStyle w:val="ListParagraph"/>
        <w:rPr>
          <w:b/>
        </w:rPr>
      </w:pPr>
    </w:p>
    <w:p w14:paraId="3836981B" w14:textId="556132B2" w:rsidR="00D84AC9" w:rsidRPr="00DF16A4" w:rsidRDefault="0005103A" w:rsidP="00D84AC9">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sidR="00A8264E">
        <w:rPr>
          <w:bCs/>
          <w:i/>
          <w:iCs/>
        </w:rPr>
        <w:t xml:space="preserve"> </w:t>
      </w:r>
      <w:r w:rsidR="00A8264E">
        <w:rPr>
          <w:bCs/>
        </w:rPr>
        <w:t>in sequence</w:t>
      </w:r>
      <w:r w:rsidR="004A6CA1">
        <w:rPr>
          <w:bCs/>
        </w:rPr>
        <w:t xml:space="preserve"> PriceDetails</w:t>
      </w:r>
      <w:r w:rsidR="00921973" w:rsidRPr="00F524B7">
        <w:rPr>
          <w:bCs/>
        </w:rPr>
        <w:t>,</w:t>
      </w:r>
      <w:r w:rsidR="00921973" w:rsidRPr="00DF16A4">
        <w:rPr>
          <w:b/>
        </w:rPr>
        <w:t xml:space="preserve"> remove</w:t>
      </w:r>
      <w:r w:rsidR="00E007ED" w:rsidRPr="00DF16A4">
        <w:rPr>
          <w:b/>
        </w:rPr>
        <w:t xml:space="preserve"> </w:t>
      </w:r>
      <w:r w:rsidR="00DF16A4" w:rsidRPr="00DF16A4">
        <w:rPr>
          <w:b/>
        </w:rPr>
        <w:t xml:space="preserve">PercentagePriceType and AmountPriceType </w:t>
      </w:r>
      <w:r w:rsidR="00E007ED" w:rsidRPr="003313D3">
        <w:rPr>
          <w:b/>
        </w:rPr>
        <w:t>“Discount” and “Premium”</w:t>
      </w:r>
      <w:r w:rsidR="00DF16A4">
        <w:rPr>
          <w:b/>
        </w:rPr>
        <w:t xml:space="preserve"> from</w:t>
      </w:r>
      <w:r w:rsidR="00921973">
        <w:rPr>
          <w:bCs/>
        </w:rPr>
        <w:t xml:space="preserve"> </w:t>
      </w:r>
      <w:r w:rsidR="00921973" w:rsidRPr="00DF16A4">
        <w:rPr>
          <w:b/>
        </w:rPr>
        <w:t>the following elements:</w:t>
      </w:r>
    </w:p>
    <w:p w14:paraId="755AD8EC" w14:textId="77777777" w:rsidR="00D84AC9" w:rsidRPr="00D84AC9" w:rsidRDefault="00D84AC9" w:rsidP="00D84AC9">
      <w:pPr>
        <w:pStyle w:val="ListParagraph"/>
        <w:rPr>
          <w:b/>
        </w:rPr>
      </w:pPr>
    </w:p>
    <w:p w14:paraId="6D823FF6" w14:textId="215DB715" w:rsidR="00130047" w:rsidRPr="0004654F" w:rsidRDefault="00C64905" w:rsidP="00A31E1B">
      <w:pPr>
        <w:pStyle w:val="ListParagraph"/>
        <w:numPr>
          <w:ilvl w:val="0"/>
          <w:numId w:val="25"/>
        </w:numPr>
        <w:rPr>
          <w:b/>
        </w:rPr>
      </w:pPr>
      <w:r>
        <w:rPr>
          <w:bCs/>
        </w:rPr>
        <w:t>MaximumPrice/PercentagePrice/</w:t>
      </w:r>
      <w:r w:rsidR="00FB6ED4">
        <w:rPr>
          <w:bCs/>
        </w:rPr>
        <w:t>PercentagePriceType</w:t>
      </w:r>
    </w:p>
    <w:p w14:paraId="5C5AE66C" w14:textId="2345577A" w:rsidR="0004654F" w:rsidRPr="00A94C1C" w:rsidRDefault="0004654F" w:rsidP="00A31E1B">
      <w:pPr>
        <w:pStyle w:val="ListParagraph"/>
        <w:numPr>
          <w:ilvl w:val="0"/>
          <w:numId w:val="25"/>
        </w:numPr>
        <w:rPr>
          <w:b/>
        </w:rPr>
      </w:pPr>
      <w:r>
        <w:rPr>
          <w:bCs/>
        </w:rPr>
        <w:t>MaximumPrice/</w:t>
      </w:r>
      <w:r w:rsidR="00CD425C">
        <w:rPr>
          <w:bCs/>
        </w:rPr>
        <w:t>Amount</w:t>
      </w:r>
      <w:r>
        <w:rPr>
          <w:bCs/>
        </w:rPr>
        <w:t>Price/AmountPriceType</w:t>
      </w:r>
    </w:p>
    <w:p w14:paraId="599FD39A" w14:textId="3639BBA9" w:rsidR="00A94C1C" w:rsidRDefault="00A94C1C" w:rsidP="00A31E1B">
      <w:pPr>
        <w:pStyle w:val="ListParagraph"/>
        <w:numPr>
          <w:ilvl w:val="0"/>
          <w:numId w:val="25"/>
        </w:numPr>
        <w:rPr>
          <w:bCs/>
        </w:rPr>
      </w:pPr>
      <w:r>
        <w:rPr>
          <w:bCs/>
        </w:rPr>
        <w:t>MinimumPrice/PercentagePrice/</w:t>
      </w:r>
      <w:r w:rsidR="0004654F">
        <w:rPr>
          <w:bCs/>
        </w:rPr>
        <w:t>PercentagePriceType</w:t>
      </w:r>
    </w:p>
    <w:p w14:paraId="4705A8D9" w14:textId="5FE12227" w:rsidR="00FB6ED4" w:rsidRDefault="00A94C1C" w:rsidP="00A31E1B">
      <w:pPr>
        <w:pStyle w:val="ListParagraph"/>
        <w:numPr>
          <w:ilvl w:val="0"/>
          <w:numId w:val="25"/>
        </w:numPr>
        <w:rPr>
          <w:bCs/>
        </w:rPr>
      </w:pPr>
      <w:r>
        <w:rPr>
          <w:bCs/>
        </w:rPr>
        <w:t>MinimumPrice</w:t>
      </w:r>
      <w:r w:rsidR="00FC3EF0">
        <w:rPr>
          <w:bCs/>
        </w:rPr>
        <w:t>/</w:t>
      </w:r>
      <w:r w:rsidR="00FB6ED4" w:rsidRPr="00AA42C3">
        <w:rPr>
          <w:bCs/>
        </w:rPr>
        <w:t>AmountPrice/AmountPriceType</w:t>
      </w:r>
    </w:p>
    <w:p w14:paraId="2240D0A6" w14:textId="5AE81140" w:rsidR="00783838" w:rsidRDefault="00783838" w:rsidP="00A31E1B">
      <w:pPr>
        <w:pStyle w:val="ListParagraph"/>
        <w:numPr>
          <w:ilvl w:val="0"/>
          <w:numId w:val="25"/>
        </w:numPr>
        <w:rPr>
          <w:bCs/>
        </w:rPr>
      </w:pPr>
      <w:r>
        <w:rPr>
          <w:bCs/>
        </w:rPr>
        <w:t>FirstBidIncrementPrice/PercentagePrice/PercentagePriceType</w:t>
      </w:r>
    </w:p>
    <w:p w14:paraId="2B91450D" w14:textId="13EAB159" w:rsidR="00783838" w:rsidRPr="00FB6ED4" w:rsidRDefault="00DF5B1E" w:rsidP="00A31E1B">
      <w:pPr>
        <w:pStyle w:val="ListParagraph"/>
        <w:numPr>
          <w:ilvl w:val="0"/>
          <w:numId w:val="25"/>
        </w:numPr>
        <w:rPr>
          <w:b/>
        </w:rPr>
      </w:pPr>
      <w:r>
        <w:rPr>
          <w:bCs/>
        </w:rPr>
        <w:t>FirstBidIncrementPrice</w:t>
      </w:r>
      <w:r w:rsidR="00783838">
        <w:rPr>
          <w:bCs/>
        </w:rPr>
        <w:t>/</w:t>
      </w:r>
      <w:r w:rsidR="00783838" w:rsidRPr="00AA42C3">
        <w:rPr>
          <w:bCs/>
        </w:rPr>
        <w:t>AmountPrice/AmountPriceType</w:t>
      </w:r>
    </w:p>
    <w:p w14:paraId="24E94111" w14:textId="2DA268CB" w:rsidR="00DF5B1E" w:rsidRDefault="00DF5B1E" w:rsidP="00A31E1B">
      <w:pPr>
        <w:pStyle w:val="ListParagraph"/>
        <w:numPr>
          <w:ilvl w:val="0"/>
          <w:numId w:val="25"/>
        </w:numPr>
        <w:rPr>
          <w:bCs/>
        </w:rPr>
      </w:pPr>
      <w:r>
        <w:rPr>
          <w:bCs/>
        </w:rPr>
        <w:t>LastBidIncrementPrice/PercentagePrice/PercentagePriceType</w:t>
      </w:r>
    </w:p>
    <w:p w14:paraId="2371E50C" w14:textId="4A9AF5D5" w:rsidR="00DF5B1E" w:rsidRPr="00FB6ED4" w:rsidRDefault="00DF5B1E" w:rsidP="00A31E1B">
      <w:pPr>
        <w:pStyle w:val="ListParagraph"/>
        <w:numPr>
          <w:ilvl w:val="0"/>
          <w:numId w:val="25"/>
        </w:numPr>
        <w:rPr>
          <w:b/>
        </w:rPr>
      </w:pPr>
      <w:r>
        <w:rPr>
          <w:bCs/>
        </w:rPr>
        <w:t>LastBidIncrementPrice/</w:t>
      </w:r>
      <w:r w:rsidRPr="00AA42C3">
        <w:rPr>
          <w:bCs/>
        </w:rPr>
        <w:t>AmountPrice/AmountPriceType</w:t>
      </w:r>
    </w:p>
    <w:p w14:paraId="6B727D61" w14:textId="77777777" w:rsidR="00783838" w:rsidRDefault="00783838" w:rsidP="00A94C1C">
      <w:pPr>
        <w:pStyle w:val="ListParagraph"/>
        <w:rPr>
          <w:b/>
        </w:rPr>
      </w:pPr>
    </w:p>
    <w:p w14:paraId="068F41AA" w14:textId="56E1211F" w:rsidR="007A43A7" w:rsidRPr="00DF16A4" w:rsidRDefault="009F679C" w:rsidP="007A43A7">
      <w:pPr>
        <w:pStyle w:val="ListParagraph"/>
        <w:rPr>
          <w:b/>
        </w:rPr>
      </w:pPr>
      <w:r w:rsidRPr="00FF7ECF">
        <w:rPr>
          <w:bCs/>
        </w:rPr>
        <w:t>in building block</w:t>
      </w:r>
      <w:r>
        <w:rPr>
          <w:bCs/>
        </w:rPr>
        <w:t xml:space="preserve"> </w:t>
      </w:r>
      <w:r w:rsidRPr="00B07E30">
        <w:rPr>
          <w:bCs/>
          <w:i/>
          <w:iCs/>
        </w:rPr>
        <w:t>CorporateAction</w:t>
      </w:r>
      <w:r w:rsidR="000523D8">
        <w:rPr>
          <w:bCs/>
          <w:i/>
          <w:iCs/>
        </w:rPr>
        <w:t>Option</w:t>
      </w:r>
      <w:r>
        <w:rPr>
          <w:bCs/>
          <w:i/>
          <w:iCs/>
        </w:rPr>
        <w:t>Details</w:t>
      </w:r>
      <w:r w:rsidRPr="00B07E30">
        <w:rPr>
          <w:bCs/>
          <w:i/>
          <w:iCs/>
        </w:rPr>
        <w:t>,</w:t>
      </w:r>
      <w:r>
        <w:rPr>
          <w:bCs/>
          <w:i/>
          <w:iCs/>
        </w:rPr>
        <w:t xml:space="preserve"> </w:t>
      </w:r>
      <w:r>
        <w:rPr>
          <w:bCs/>
        </w:rPr>
        <w:t>in sequence</w:t>
      </w:r>
      <w:r w:rsidR="0069486A">
        <w:rPr>
          <w:bCs/>
        </w:rPr>
        <w:t xml:space="preserve"> Price Details</w:t>
      </w:r>
      <w:r w:rsidR="00F524B7">
        <w:rPr>
          <w:bCs/>
        </w:rPr>
        <w:t>,</w:t>
      </w:r>
      <w:r w:rsidR="007A43A7" w:rsidRPr="007A43A7">
        <w:rPr>
          <w:b/>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51804392" w14:textId="179B1727" w:rsidR="00F4056F" w:rsidRDefault="00F4056F" w:rsidP="00A94C1C">
      <w:pPr>
        <w:pStyle w:val="ListParagraph"/>
        <w:rPr>
          <w:bCs/>
        </w:rPr>
      </w:pPr>
    </w:p>
    <w:p w14:paraId="719D8B91" w14:textId="35D5CE29" w:rsidR="009F679C" w:rsidRDefault="009F679C" w:rsidP="00A31E1B">
      <w:pPr>
        <w:pStyle w:val="ListParagraph"/>
        <w:numPr>
          <w:ilvl w:val="0"/>
          <w:numId w:val="26"/>
        </w:numPr>
        <w:rPr>
          <w:bCs/>
        </w:rPr>
      </w:pPr>
      <w:r>
        <w:rPr>
          <w:bCs/>
        </w:rPr>
        <w:t>CashInLieuOfSharePrice/PercentagePrice/</w:t>
      </w:r>
      <w:r w:rsidR="00A64081">
        <w:rPr>
          <w:bCs/>
        </w:rPr>
        <w:t>PercentagePriceType</w:t>
      </w:r>
    </w:p>
    <w:p w14:paraId="3711B22E" w14:textId="6652D64E" w:rsidR="00A64081" w:rsidRDefault="00A64081" w:rsidP="00A31E1B">
      <w:pPr>
        <w:pStyle w:val="ListParagraph"/>
        <w:numPr>
          <w:ilvl w:val="0"/>
          <w:numId w:val="26"/>
        </w:numPr>
        <w:rPr>
          <w:bCs/>
        </w:rPr>
      </w:pPr>
      <w:r>
        <w:rPr>
          <w:bCs/>
        </w:rPr>
        <w:t>CashInLieuOfSharePrice/AmountPrice/AmountPriceType</w:t>
      </w:r>
    </w:p>
    <w:p w14:paraId="4121FBE7" w14:textId="12F45F42" w:rsidR="00A64081" w:rsidRDefault="00A64081" w:rsidP="00A31E1B">
      <w:pPr>
        <w:pStyle w:val="ListParagraph"/>
        <w:numPr>
          <w:ilvl w:val="0"/>
          <w:numId w:val="26"/>
        </w:numPr>
        <w:rPr>
          <w:bCs/>
        </w:rPr>
      </w:pPr>
      <w:r>
        <w:rPr>
          <w:bCs/>
        </w:rPr>
        <w:t>OverSubscriptionDepositPrice/PercentagePrice/PercentagePriceType</w:t>
      </w:r>
    </w:p>
    <w:p w14:paraId="4FC9ACC0" w14:textId="43F71030" w:rsidR="00A64081" w:rsidRDefault="00A64081" w:rsidP="00A31E1B">
      <w:pPr>
        <w:pStyle w:val="ListParagraph"/>
        <w:numPr>
          <w:ilvl w:val="0"/>
          <w:numId w:val="26"/>
        </w:numPr>
        <w:rPr>
          <w:bCs/>
        </w:rPr>
      </w:pPr>
      <w:r>
        <w:rPr>
          <w:bCs/>
        </w:rPr>
        <w:t>OverSubscriptionDepositPrice/AmountPrice/AmountPriceType</w:t>
      </w:r>
    </w:p>
    <w:p w14:paraId="48895E14" w14:textId="7834D787" w:rsidR="00A2172C" w:rsidRDefault="00A2172C" w:rsidP="00A31E1B">
      <w:pPr>
        <w:pStyle w:val="ListParagraph"/>
        <w:numPr>
          <w:ilvl w:val="0"/>
          <w:numId w:val="26"/>
        </w:numPr>
        <w:rPr>
          <w:bCs/>
        </w:rPr>
      </w:pPr>
      <w:r>
        <w:rPr>
          <w:bCs/>
        </w:rPr>
        <w:t>MaximumPrice/PercentagePrice/PercentagePriceType</w:t>
      </w:r>
    </w:p>
    <w:p w14:paraId="58EAF789" w14:textId="1E3D4AEF" w:rsidR="00A2172C" w:rsidRDefault="00A2172C" w:rsidP="00A31E1B">
      <w:pPr>
        <w:pStyle w:val="ListParagraph"/>
        <w:numPr>
          <w:ilvl w:val="0"/>
          <w:numId w:val="26"/>
        </w:numPr>
        <w:rPr>
          <w:bCs/>
        </w:rPr>
      </w:pPr>
      <w:r>
        <w:rPr>
          <w:bCs/>
        </w:rPr>
        <w:t>MaximumPrice/AmountPrice/AmountPriceType</w:t>
      </w:r>
    </w:p>
    <w:p w14:paraId="01DCA4E7" w14:textId="30707417" w:rsidR="00A2172C" w:rsidRDefault="00A2172C" w:rsidP="00A31E1B">
      <w:pPr>
        <w:pStyle w:val="ListParagraph"/>
        <w:numPr>
          <w:ilvl w:val="0"/>
          <w:numId w:val="26"/>
        </w:numPr>
        <w:rPr>
          <w:bCs/>
        </w:rPr>
      </w:pPr>
      <w:r>
        <w:rPr>
          <w:bCs/>
        </w:rPr>
        <w:t>MinimumPrice/PercentagePrice/PercentagePriceType</w:t>
      </w:r>
    </w:p>
    <w:p w14:paraId="08AED896" w14:textId="652251D9" w:rsidR="00A2172C" w:rsidRDefault="00A2172C" w:rsidP="00A31E1B">
      <w:pPr>
        <w:pStyle w:val="ListParagraph"/>
        <w:numPr>
          <w:ilvl w:val="0"/>
          <w:numId w:val="26"/>
        </w:numPr>
        <w:rPr>
          <w:bCs/>
        </w:rPr>
      </w:pPr>
      <w:r>
        <w:rPr>
          <w:bCs/>
        </w:rPr>
        <w:t>MinimumPrice/AmountPrice/AmountPriceType</w:t>
      </w:r>
    </w:p>
    <w:p w14:paraId="25B36B04" w14:textId="70AAD436" w:rsidR="00A2172C" w:rsidRDefault="00A2172C" w:rsidP="00A31E1B">
      <w:pPr>
        <w:pStyle w:val="ListParagraph"/>
        <w:numPr>
          <w:ilvl w:val="0"/>
          <w:numId w:val="26"/>
        </w:numPr>
        <w:rPr>
          <w:bCs/>
        </w:rPr>
      </w:pPr>
      <w:r>
        <w:rPr>
          <w:bCs/>
        </w:rPr>
        <w:t>FirstBidIncrementPrice/PercentagePrice/PercentagePriceType</w:t>
      </w:r>
    </w:p>
    <w:p w14:paraId="6F1D4D58" w14:textId="649C0869" w:rsidR="00A2172C" w:rsidRDefault="00A2172C" w:rsidP="00A31E1B">
      <w:pPr>
        <w:pStyle w:val="ListParagraph"/>
        <w:numPr>
          <w:ilvl w:val="0"/>
          <w:numId w:val="26"/>
        </w:numPr>
        <w:rPr>
          <w:bCs/>
        </w:rPr>
      </w:pPr>
      <w:r>
        <w:rPr>
          <w:bCs/>
        </w:rPr>
        <w:t>FirstBidIncrementPrice/AmountPrice/AmountPriceType</w:t>
      </w:r>
    </w:p>
    <w:p w14:paraId="02FC042D" w14:textId="50FB9A75" w:rsidR="005A665F" w:rsidRDefault="005A665F" w:rsidP="00A31E1B">
      <w:pPr>
        <w:pStyle w:val="ListParagraph"/>
        <w:numPr>
          <w:ilvl w:val="0"/>
          <w:numId w:val="26"/>
        </w:numPr>
        <w:rPr>
          <w:bCs/>
        </w:rPr>
      </w:pPr>
      <w:r>
        <w:rPr>
          <w:bCs/>
        </w:rPr>
        <w:t>LastBidIncrementPrice/PercentagePrice/PercentagePriceType</w:t>
      </w:r>
    </w:p>
    <w:p w14:paraId="1938F184" w14:textId="5F614D13" w:rsidR="005A665F" w:rsidRDefault="005A665F" w:rsidP="00A31E1B">
      <w:pPr>
        <w:pStyle w:val="ListParagraph"/>
        <w:numPr>
          <w:ilvl w:val="0"/>
          <w:numId w:val="26"/>
        </w:numPr>
        <w:rPr>
          <w:bCs/>
        </w:rPr>
      </w:pPr>
      <w:r>
        <w:rPr>
          <w:bCs/>
        </w:rPr>
        <w:t>LastBidIncrementPrice/AmountPrice/AmountPriceType</w:t>
      </w:r>
    </w:p>
    <w:p w14:paraId="3650D161" w14:textId="77777777" w:rsidR="00E01AE6" w:rsidRDefault="00E01AE6" w:rsidP="005A665F">
      <w:pPr>
        <w:pStyle w:val="ListParagraph"/>
        <w:rPr>
          <w:bCs/>
        </w:rPr>
      </w:pPr>
    </w:p>
    <w:p w14:paraId="18B49490" w14:textId="72F21147" w:rsidR="007A43A7" w:rsidRPr="00DF16A4" w:rsidRDefault="00E01AE6" w:rsidP="007A43A7">
      <w:pPr>
        <w:pStyle w:val="ListParagraph"/>
        <w:rPr>
          <w:b/>
        </w:rPr>
      </w:pPr>
      <w:r w:rsidRPr="00FF7ECF">
        <w:rPr>
          <w:bCs/>
        </w:rPr>
        <w:t>in building block</w:t>
      </w:r>
      <w:r>
        <w:rPr>
          <w:bCs/>
        </w:rPr>
        <w:t xml:space="preserve"> </w:t>
      </w:r>
      <w:r w:rsidRPr="00B07E30">
        <w:rPr>
          <w:bCs/>
          <w:i/>
          <w:iCs/>
        </w:rPr>
        <w:t>CorporateAction</w:t>
      </w:r>
      <w:r w:rsidR="00F97F51">
        <w:rPr>
          <w:bCs/>
          <w:i/>
          <w:iCs/>
        </w:rPr>
        <w:t>Option</w:t>
      </w:r>
      <w:r>
        <w:rPr>
          <w:bCs/>
          <w:i/>
          <w:iCs/>
        </w:rPr>
        <w:t>Details</w:t>
      </w:r>
      <w:r w:rsidRPr="00B07E30">
        <w:rPr>
          <w:bCs/>
          <w:i/>
          <w:iCs/>
        </w:rPr>
        <w:t>,</w:t>
      </w:r>
      <w:r>
        <w:rPr>
          <w:bCs/>
          <w:i/>
          <w:iCs/>
        </w:rPr>
        <w:t xml:space="preserve"> </w:t>
      </w:r>
      <w:r>
        <w:rPr>
          <w:bCs/>
        </w:rPr>
        <w:t>in sequence</w:t>
      </w:r>
      <w:r w:rsidR="004A6CA1">
        <w:rPr>
          <w:bCs/>
        </w:rPr>
        <w:t xml:space="preserve"> SecuritiesMovementDetails</w:t>
      </w:r>
      <w:r w:rsidR="0069486A">
        <w:rPr>
          <w:bCs/>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2701A32D" w14:textId="62B40438" w:rsidR="00F4056F" w:rsidRDefault="00F4056F" w:rsidP="005A665F">
      <w:pPr>
        <w:pStyle w:val="ListParagraph"/>
        <w:rPr>
          <w:bCs/>
        </w:rPr>
      </w:pPr>
    </w:p>
    <w:p w14:paraId="42480E84" w14:textId="5E7AE791" w:rsidR="00E01AE6" w:rsidRDefault="00F87151" w:rsidP="00A31E1B">
      <w:pPr>
        <w:pStyle w:val="ListParagraph"/>
        <w:numPr>
          <w:ilvl w:val="0"/>
          <w:numId w:val="27"/>
        </w:numPr>
        <w:rPr>
          <w:bCs/>
        </w:rPr>
      </w:pPr>
      <w:r>
        <w:rPr>
          <w:bCs/>
        </w:rPr>
        <w:t>SecuritiesDetails/</w:t>
      </w:r>
      <w:r w:rsidR="00432EEC">
        <w:rPr>
          <w:bCs/>
        </w:rPr>
        <w:t>IssuePrice/PercentagePrice/PercentagePriceType</w:t>
      </w:r>
    </w:p>
    <w:p w14:paraId="4813AB4E" w14:textId="5FDD5827" w:rsidR="00432EEC" w:rsidRPr="00FB6ED4" w:rsidRDefault="00F87151" w:rsidP="00A31E1B">
      <w:pPr>
        <w:pStyle w:val="ListParagraph"/>
        <w:numPr>
          <w:ilvl w:val="0"/>
          <w:numId w:val="27"/>
        </w:numPr>
        <w:rPr>
          <w:b/>
        </w:rPr>
      </w:pPr>
      <w:r>
        <w:rPr>
          <w:bCs/>
        </w:rPr>
        <w:t>SecuritiesDetails/</w:t>
      </w:r>
      <w:r w:rsidR="00432EEC">
        <w:rPr>
          <w:bCs/>
        </w:rPr>
        <w:t>IssuePrice/AmountPrice/AmountPriceType</w:t>
      </w:r>
    </w:p>
    <w:p w14:paraId="14554136" w14:textId="77777777" w:rsidR="00A2172C" w:rsidRPr="00FB6ED4" w:rsidRDefault="00A2172C" w:rsidP="00A2172C">
      <w:pPr>
        <w:pStyle w:val="ListParagraph"/>
        <w:rPr>
          <w:b/>
        </w:rPr>
      </w:pPr>
    </w:p>
    <w:p w14:paraId="1004E944" w14:textId="72EE1648" w:rsidR="007A43A7" w:rsidRPr="00DF16A4" w:rsidRDefault="00F25741" w:rsidP="007A43A7">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Pr>
          <w:bCs/>
          <w:i/>
          <w:iCs/>
        </w:rPr>
        <w:t xml:space="preserve"> </w:t>
      </w:r>
      <w:r>
        <w:rPr>
          <w:bCs/>
        </w:rPr>
        <w:t>in sequence</w:t>
      </w:r>
      <w:r w:rsidR="00F87151">
        <w:rPr>
          <w:bCs/>
        </w:rPr>
        <w:t xml:space="preserve"> SecuritesMovementDetails</w:t>
      </w:r>
      <w:r w:rsidR="00CD2FB7">
        <w:rPr>
          <w:bCs/>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491341BF" w14:textId="277591F3" w:rsidR="00FF389C" w:rsidRDefault="00FF389C" w:rsidP="00A2172C">
      <w:pPr>
        <w:pStyle w:val="ListParagraph"/>
        <w:rPr>
          <w:bCs/>
        </w:rPr>
      </w:pPr>
    </w:p>
    <w:p w14:paraId="182FEE7B" w14:textId="1205325D" w:rsidR="00A2172C" w:rsidRPr="00FB6ED4" w:rsidRDefault="00F25741" w:rsidP="00A31E1B">
      <w:pPr>
        <w:pStyle w:val="ListParagraph"/>
        <w:numPr>
          <w:ilvl w:val="0"/>
          <w:numId w:val="28"/>
        </w:numPr>
        <w:rPr>
          <w:b/>
        </w:rPr>
      </w:pPr>
      <w:r>
        <w:rPr>
          <w:bCs/>
        </w:rPr>
        <w:t>SecuritiesDetails/PriceDetails/IndicativeOrMarketPrice/IndicativePrice</w:t>
      </w:r>
      <w:r w:rsidR="00BF2122">
        <w:rPr>
          <w:bCs/>
        </w:rPr>
        <w:t>/PercentagePrice/PercentagePriceType</w:t>
      </w:r>
    </w:p>
    <w:p w14:paraId="203FBED9" w14:textId="6C69C385" w:rsidR="00A2172C" w:rsidRDefault="00BF2122" w:rsidP="00A31E1B">
      <w:pPr>
        <w:pStyle w:val="ListParagraph"/>
        <w:numPr>
          <w:ilvl w:val="0"/>
          <w:numId w:val="28"/>
        </w:numPr>
        <w:rPr>
          <w:bCs/>
        </w:rPr>
      </w:pPr>
      <w:r>
        <w:rPr>
          <w:bCs/>
        </w:rPr>
        <w:t>SecuritiesDetails/PriceDetails/IndicativeOrMarketPrice/IndicativePrice/AmountPrice/AmountPriceType</w:t>
      </w:r>
    </w:p>
    <w:p w14:paraId="3523EA49" w14:textId="307EA5D3" w:rsidR="00BF2122" w:rsidRPr="00FB6ED4" w:rsidRDefault="00BF2122" w:rsidP="00A31E1B">
      <w:pPr>
        <w:pStyle w:val="ListParagraph"/>
        <w:numPr>
          <w:ilvl w:val="0"/>
          <w:numId w:val="28"/>
        </w:numPr>
        <w:rPr>
          <w:b/>
        </w:rPr>
      </w:pPr>
      <w:r>
        <w:rPr>
          <w:bCs/>
        </w:rPr>
        <w:lastRenderedPageBreak/>
        <w:t>SecuritiesDetails/PriceDetails/IndicativeOrMarketPrice/MarketPrice/PercentagePrice/PercentagePriceType</w:t>
      </w:r>
    </w:p>
    <w:p w14:paraId="3DDFBCC6" w14:textId="05AC67B2" w:rsidR="00BF2122" w:rsidRDefault="00BF2122" w:rsidP="00A31E1B">
      <w:pPr>
        <w:pStyle w:val="ListParagraph"/>
        <w:numPr>
          <w:ilvl w:val="0"/>
          <w:numId w:val="28"/>
        </w:numPr>
        <w:rPr>
          <w:bCs/>
        </w:rPr>
      </w:pPr>
      <w:r>
        <w:rPr>
          <w:bCs/>
        </w:rPr>
        <w:t>SecuritiesDetails/PriceDetails/IndicativeOrMarketPrice/MarketPrice/AmountPrice/AmountPriceType</w:t>
      </w:r>
    </w:p>
    <w:p w14:paraId="56432D7E" w14:textId="2314939E" w:rsidR="00BF2122" w:rsidRPr="00FB6ED4" w:rsidRDefault="00BF2122" w:rsidP="00A31E1B">
      <w:pPr>
        <w:pStyle w:val="ListParagraph"/>
        <w:numPr>
          <w:ilvl w:val="0"/>
          <w:numId w:val="28"/>
        </w:numPr>
        <w:rPr>
          <w:b/>
        </w:rPr>
      </w:pPr>
      <w:r>
        <w:rPr>
          <w:bCs/>
        </w:rPr>
        <w:t>SecuritiesDetails/PriceDetails</w:t>
      </w:r>
      <w:r w:rsidR="002A70D6">
        <w:rPr>
          <w:bCs/>
        </w:rPr>
        <w:t>/</w:t>
      </w:r>
      <w:r>
        <w:rPr>
          <w:bCs/>
        </w:rPr>
        <w:t>CashInLieuOfSharePrice/PercentagePrice/PercentagePriceType</w:t>
      </w:r>
    </w:p>
    <w:p w14:paraId="6A3526AB" w14:textId="687D796D" w:rsidR="00BF2122" w:rsidRDefault="00BF2122" w:rsidP="00A31E1B">
      <w:pPr>
        <w:pStyle w:val="ListParagraph"/>
        <w:numPr>
          <w:ilvl w:val="0"/>
          <w:numId w:val="28"/>
        </w:numPr>
        <w:rPr>
          <w:bCs/>
        </w:rPr>
      </w:pPr>
      <w:r>
        <w:rPr>
          <w:bCs/>
        </w:rPr>
        <w:t>SecuritiesDetails/PriceDetails/</w:t>
      </w:r>
      <w:r w:rsidR="002A70D6">
        <w:rPr>
          <w:bCs/>
        </w:rPr>
        <w:t>CashInLieuOfShare</w:t>
      </w:r>
      <w:r>
        <w:rPr>
          <w:bCs/>
        </w:rPr>
        <w:t>Price/AmountPrice/AmountPriceType</w:t>
      </w:r>
    </w:p>
    <w:p w14:paraId="5954A683" w14:textId="30A83632" w:rsidR="00280E86" w:rsidRPr="00FB6ED4" w:rsidRDefault="00280E86" w:rsidP="00A31E1B">
      <w:pPr>
        <w:pStyle w:val="ListParagraph"/>
        <w:numPr>
          <w:ilvl w:val="0"/>
          <w:numId w:val="28"/>
        </w:numPr>
        <w:rPr>
          <w:b/>
        </w:rPr>
      </w:pPr>
      <w:r>
        <w:rPr>
          <w:bCs/>
        </w:rPr>
        <w:t>SecuritiesDetails/PriceDetails/Gener</w:t>
      </w:r>
      <w:r w:rsidR="006271FC">
        <w:rPr>
          <w:bCs/>
        </w:rPr>
        <w:t>icCashPricePaidPerProduct</w:t>
      </w:r>
      <w:r>
        <w:rPr>
          <w:bCs/>
        </w:rPr>
        <w:t>/PercentagePrice/PercentagePriceType</w:t>
      </w:r>
    </w:p>
    <w:p w14:paraId="1F84DBB7" w14:textId="4033EFB6" w:rsidR="00280E86" w:rsidRDefault="00280E86" w:rsidP="00A31E1B">
      <w:pPr>
        <w:pStyle w:val="ListParagraph"/>
        <w:numPr>
          <w:ilvl w:val="0"/>
          <w:numId w:val="28"/>
        </w:numPr>
        <w:rPr>
          <w:bCs/>
        </w:rPr>
      </w:pPr>
      <w:r>
        <w:rPr>
          <w:bCs/>
        </w:rPr>
        <w:t>SecuritiesDetails/PriceDetails/</w:t>
      </w:r>
      <w:r w:rsidR="006271FC">
        <w:rPr>
          <w:bCs/>
        </w:rPr>
        <w:t>GenericCashPricePaidPerProduct</w:t>
      </w:r>
      <w:r>
        <w:rPr>
          <w:bCs/>
        </w:rPr>
        <w:t>/AmountPrice/AmountPriceType</w:t>
      </w:r>
    </w:p>
    <w:p w14:paraId="4ED54989" w14:textId="237FE0E7" w:rsidR="00280E86" w:rsidRPr="00FB6ED4" w:rsidRDefault="00280E86" w:rsidP="00A31E1B">
      <w:pPr>
        <w:pStyle w:val="ListParagraph"/>
        <w:numPr>
          <w:ilvl w:val="0"/>
          <w:numId w:val="28"/>
        </w:numPr>
        <w:rPr>
          <w:b/>
        </w:rPr>
      </w:pPr>
      <w:r>
        <w:rPr>
          <w:bCs/>
        </w:rPr>
        <w:t>SecuritiesDetails/PriceDetails/</w:t>
      </w:r>
      <w:r w:rsidR="006271FC">
        <w:rPr>
          <w:bCs/>
        </w:rPr>
        <w:t>GenericCashPriceReceivedPerProduct</w:t>
      </w:r>
      <w:r>
        <w:rPr>
          <w:bCs/>
        </w:rPr>
        <w:t>/PercentagePrice/PercentagePriceType</w:t>
      </w:r>
    </w:p>
    <w:p w14:paraId="6772FD03" w14:textId="607CD15E" w:rsidR="00280E86" w:rsidRDefault="00280E86" w:rsidP="00A31E1B">
      <w:pPr>
        <w:pStyle w:val="ListParagraph"/>
        <w:numPr>
          <w:ilvl w:val="0"/>
          <w:numId w:val="28"/>
        </w:numPr>
        <w:rPr>
          <w:bCs/>
        </w:rPr>
      </w:pPr>
      <w:r>
        <w:rPr>
          <w:bCs/>
        </w:rPr>
        <w:t>SecuritiesDetails/PriceDetails/</w:t>
      </w:r>
      <w:r w:rsidR="006271FC">
        <w:rPr>
          <w:bCs/>
        </w:rPr>
        <w:t>GenericCashPrice</w:t>
      </w:r>
      <w:r w:rsidR="00AE38A3">
        <w:rPr>
          <w:bCs/>
        </w:rPr>
        <w:t>Received</w:t>
      </w:r>
      <w:r w:rsidR="006271FC">
        <w:rPr>
          <w:bCs/>
        </w:rPr>
        <w:t>PerProduct</w:t>
      </w:r>
      <w:r>
        <w:rPr>
          <w:bCs/>
        </w:rPr>
        <w:t>/AmountPrice</w:t>
      </w:r>
      <w:r w:rsidR="00F87151">
        <w:rPr>
          <w:bCs/>
        </w:rPr>
        <w:t>/</w:t>
      </w:r>
      <w:r>
        <w:rPr>
          <w:bCs/>
        </w:rPr>
        <w:t>AmountPriceType</w:t>
      </w:r>
    </w:p>
    <w:p w14:paraId="31481B09" w14:textId="692A8096" w:rsidR="00A376A8" w:rsidRDefault="00A376A8" w:rsidP="00A31E1B">
      <w:pPr>
        <w:pStyle w:val="ListParagraph"/>
        <w:numPr>
          <w:ilvl w:val="0"/>
          <w:numId w:val="28"/>
        </w:numPr>
        <w:rPr>
          <w:bCs/>
        </w:rPr>
      </w:pPr>
      <w:r>
        <w:rPr>
          <w:bCs/>
        </w:rPr>
        <w:t>SecuritiesDetails/PriceDetails/GenericCashPriceReceivedPerProduct/AmountPrice</w:t>
      </w:r>
      <w:r w:rsidR="004B109D">
        <w:rPr>
          <w:bCs/>
        </w:rPr>
        <w:t>PerFinancialInstrumentQuantity/AmountPriceType</w:t>
      </w:r>
    </w:p>
    <w:p w14:paraId="6329BE5B" w14:textId="1E93E185" w:rsidR="00B078B7" w:rsidRDefault="00B078B7" w:rsidP="00A31E1B">
      <w:pPr>
        <w:pStyle w:val="ListParagraph"/>
        <w:numPr>
          <w:ilvl w:val="0"/>
          <w:numId w:val="28"/>
        </w:numPr>
        <w:rPr>
          <w:bCs/>
        </w:rPr>
      </w:pPr>
      <w:r>
        <w:rPr>
          <w:bCs/>
        </w:rPr>
        <w:t>SecuritiesDetails/PriceDetails/GenericCashPriceReceivedPerProduct/AmountPricePerAmount/AmountPriceType</w:t>
      </w:r>
    </w:p>
    <w:p w14:paraId="7B1B58C7" w14:textId="77777777" w:rsidR="00B078B7" w:rsidRDefault="00B078B7" w:rsidP="00A376A8">
      <w:pPr>
        <w:pStyle w:val="ListParagraph"/>
        <w:rPr>
          <w:bCs/>
        </w:rPr>
      </w:pPr>
    </w:p>
    <w:p w14:paraId="2B7C110A" w14:textId="77777777" w:rsidR="000D4B3D" w:rsidRPr="00A2172C" w:rsidRDefault="000D4B3D" w:rsidP="00BF2122">
      <w:pPr>
        <w:pStyle w:val="ListParagraph"/>
        <w:rPr>
          <w:b/>
        </w:rPr>
      </w:pPr>
    </w:p>
    <w:p w14:paraId="682D1F03" w14:textId="3D1BA47C" w:rsidR="006D4B19" w:rsidRDefault="00E96EB6" w:rsidP="00E028DE">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Pr>
          <w:bCs/>
          <w:i/>
          <w:iCs/>
        </w:rPr>
        <w:t xml:space="preserve"> </w:t>
      </w:r>
      <w:r>
        <w:rPr>
          <w:bCs/>
        </w:rPr>
        <w:t>in sequence CashMovementDetails</w:t>
      </w:r>
      <w:r w:rsidR="00CD2FB7">
        <w:rPr>
          <w:bCs/>
        </w:rPr>
        <w:t xml:space="preserve">, </w:t>
      </w:r>
      <w:r w:rsidR="00F524B7" w:rsidRPr="00F524B7">
        <w:rPr>
          <w:b/>
        </w:rPr>
        <w:t>remove</w:t>
      </w:r>
      <w:r w:rsidR="00F524B7">
        <w:rPr>
          <w:bCs/>
        </w:rPr>
        <w:t xml:space="preserve"> </w:t>
      </w:r>
      <w:r w:rsidR="00AE12EA" w:rsidRPr="00DF16A4">
        <w:rPr>
          <w:b/>
        </w:rPr>
        <w:t xml:space="preserve">PercentagePriceType and AmountPriceType </w:t>
      </w:r>
      <w:r w:rsidR="00AE12EA" w:rsidRPr="003313D3">
        <w:rPr>
          <w:b/>
        </w:rPr>
        <w:t>“Discount” and “Premium”</w:t>
      </w:r>
      <w:r w:rsidR="00AE12EA">
        <w:rPr>
          <w:b/>
        </w:rPr>
        <w:t xml:space="preserve"> from</w:t>
      </w:r>
      <w:r w:rsidR="00AE12EA">
        <w:rPr>
          <w:bCs/>
        </w:rPr>
        <w:t xml:space="preserve"> </w:t>
      </w:r>
      <w:r w:rsidR="00AE12EA" w:rsidRPr="00DF16A4">
        <w:rPr>
          <w:b/>
        </w:rPr>
        <w:t>the following elements:</w:t>
      </w:r>
    </w:p>
    <w:p w14:paraId="7785126B" w14:textId="77777777" w:rsidR="00AE12EA" w:rsidRDefault="00AE12EA" w:rsidP="00E028DE">
      <w:pPr>
        <w:pStyle w:val="ListParagraph"/>
        <w:rPr>
          <w:bCs/>
        </w:rPr>
      </w:pPr>
    </w:p>
    <w:p w14:paraId="7CB26428" w14:textId="25EAE022" w:rsidR="00E028DE" w:rsidRPr="00FB6ED4" w:rsidRDefault="00E96EB6" w:rsidP="00A31E1B">
      <w:pPr>
        <w:pStyle w:val="ListParagraph"/>
        <w:numPr>
          <w:ilvl w:val="0"/>
          <w:numId w:val="29"/>
        </w:numPr>
        <w:rPr>
          <w:b/>
        </w:rPr>
      </w:pPr>
      <w:r>
        <w:rPr>
          <w:bCs/>
        </w:rPr>
        <w:t>PriceDetails/</w:t>
      </w:r>
      <w:r w:rsidR="00E028DE">
        <w:rPr>
          <w:bCs/>
        </w:rPr>
        <w:t>GenericCashPricePaidPerProduct/PercentagePrice/PercentagePriceType</w:t>
      </w:r>
    </w:p>
    <w:p w14:paraId="11577D66" w14:textId="6978DD29" w:rsidR="0084235F" w:rsidRDefault="0084235F" w:rsidP="00A31E1B">
      <w:pPr>
        <w:pStyle w:val="ListParagraph"/>
        <w:numPr>
          <w:ilvl w:val="0"/>
          <w:numId w:val="29"/>
        </w:numPr>
        <w:rPr>
          <w:bCs/>
        </w:rPr>
      </w:pPr>
      <w:r>
        <w:rPr>
          <w:bCs/>
        </w:rPr>
        <w:t>PriceDetails/GenericCashPricePaidPerProduct/AmountPrice/AmountPriceType</w:t>
      </w:r>
    </w:p>
    <w:p w14:paraId="5E189E23" w14:textId="329D9084" w:rsidR="0084235F" w:rsidRPr="00FB6ED4" w:rsidRDefault="0084235F" w:rsidP="00A31E1B">
      <w:pPr>
        <w:pStyle w:val="ListParagraph"/>
        <w:numPr>
          <w:ilvl w:val="0"/>
          <w:numId w:val="29"/>
        </w:numPr>
        <w:rPr>
          <w:b/>
        </w:rPr>
      </w:pPr>
      <w:r>
        <w:rPr>
          <w:bCs/>
        </w:rPr>
        <w:t>PriceDetails/GenericCashPriceReceivedPerProduct/PercentagePrice/PercentagePriceType</w:t>
      </w:r>
    </w:p>
    <w:p w14:paraId="55E0899F" w14:textId="6492B2AE" w:rsidR="00C03353" w:rsidRPr="00BA2851" w:rsidRDefault="0084235F" w:rsidP="00A31E1B">
      <w:pPr>
        <w:pStyle w:val="ListParagraph"/>
        <w:numPr>
          <w:ilvl w:val="0"/>
          <w:numId w:val="29"/>
        </w:numPr>
        <w:rPr>
          <w:bCs/>
        </w:rPr>
      </w:pPr>
      <w:r>
        <w:rPr>
          <w:bCs/>
        </w:rPr>
        <w:t>PriceDetails/</w:t>
      </w:r>
      <w:r w:rsidR="00C03353">
        <w:rPr>
          <w:bCs/>
        </w:rPr>
        <w:t>GenericCashPriceReceivedPerProduct/AmountPrice/AmountPriceType</w:t>
      </w:r>
    </w:p>
    <w:p w14:paraId="3870C6DA" w14:textId="6ADDBADD" w:rsidR="00C03353" w:rsidRDefault="00C03353" w:rsidP="00A31E1B">
      <w:pPr>
        <w:pStyle w:val="ListParagraph"/>
        <w:numPr>
          <w:ilvl w:val="0"/>
          <w:numId w:val="29"/>
        </w:numPr>
        <w:rPr>
          <w:bCs/>
        </w:rPr>
      </w:pPr>
      <w:r>
        <w:rPr>
          <w:bCs/>
        </w:rPr>
        <w:t>PriceDetails/GenericCashPriceReceivedPerProduct/AmountPricePerFinancialInstrumentQuantity/AmountPriceType</w:t>
      </w:r>
    </w:p>
    <w:p w14:paraId="59896DF0" w14:textId="5756A193" w:rsidR="00C03353" w:rsidRDefault="00C03353" w:rsidP="00A31E1B">
      <w:pPr>
        <w:pStyle w:val="ListParagraph"/>
        <w:numPr>
          <w:ilvl w:val="0"/>
          <w:numId w:val="29"/>
        </w:numPr>
        <w:rPr>
          <w:bCs/>
        </w:rPr>
      </w:pPr>
      <w:r>
        <w:rPr>
          <w:bCs/>
        </w:rPr>
        <w:t>PriceDetails/GenericCashPriceReceivedPerProduct/AmountPricePerAmount/AmountPriceType</w:t>
      </w:r>
    </w:p>
    <w:p w14:paraId="3BAAA522" w14:textId="318176D2" w:rsidR="003170AC" w:rsidRPr="00FB6ED4" w:rsidRDefault="003170AC" w:rsidP="00A31E1B">
      <w:pPr>
        <w:pStyle w:val="ListParagraph"/>
        <w:numPr>
          <w:ilvl w:val="0"/>
          <w:numId w:val="29"/>
        </w:numPr>
        <w:rPr>
          <w:b/>
        </w:rPr>
      </w:pPr>
      <w:r>
        <w:rPr>
          <w:bCs/>
        </w:rPr>
        <w:t>PriceDetails/CashInLieuOfSharePrice/PercentagePrice/PercentagePriceType</w:t>
      </w:r>
    </w:p>
    <w:p w14:paraId="1C8DE0A5" w14:textId="4EB817C7" w:rsidR="003170AC" w:rsidRDefault="003170AC" w:rsidP="00A31E1B">
      <w:pPr>
        <w:pStyle w:val="ListParagraph"/>
        <w:numPr>
          <w:ilvl w:val="0"/>
          <w:numId w:val="29"/>
        </w:numPr>
        <w:rPr>
          <w:bCs/>
        </w:rPr>
      </w:pPr>
      <w:r>
        <w:rPr>
          <w:bCs/>
        </w:rPr>
        <w:t>PriceDetails/CashInLieuOfSharePrice/AmountPrice/AmountPriceType</w:t>
      </w:r>
    </w:p>
    <w:p w14:paraId="4E980125" w14:textId="77777777" w:rsidR="00C03353" w:rsidRDefault="00C03353" w:rsidP="00C03353">
      <w:pPr>
        <w:pStyle w:val="ListParagraph"/>
        <w:rPr>
          <w:bCs/>
        </w:rPr>
      </w:pPr>
    </w:p>
    <w:p w14:paraId="221CA21A" w14:textId="58A5429E" w:rsidR="0084235F" w:rsidRDefault="0084235F" w:rsidP="0084235F">
      <w:pPr>
        <w:pStyle w:val="ListParagraph"/>
        <w:rPr>
          <w:bCs/>
        </w:rPr>
      </w:pPr>
    </w:p>
    <w:p w14:paraId="4F53A08D" w14:textId="0B04EFCD" w:rsidR="00BF2122" w:rsidRDefault="000B35D8" w:rsidP="009F71A4">
      <w:pPr>
        <w:rPr>
          <w:bCs/>
        </w:rPr>
      </w:pPr>
      <w:r w:rsidRPr="009F71A4">
        <w:rPr>
          <w:b/>
        </w:rPr>
        <w:t>In the seev.0</w:t>
      </w:r>
      <w:r w:rsidR="00487526" w:rsidRPr="009F71A4">
        <w:rPr>
          <w:b/>
        </w:rPr>
        <w:t>09</w:t>
      </w:r>
      <w:r w:rsidRPr="009F71A4">
        <w:rPr>
          <w:b/>
        </w:rPr>
        <w:t xml:space="preserve"> (</w:t>
      </w:r>
      <w:r w:rsidR="008A68D7" w:rsidRPr="009F71A4">
        <w:rPr>
          <w:b/>
        </w:rPr>
        <w:t>AgentCA</w:t>
      </w:r>
      <w:r w:rsidRPr="009F71A4">
        <w:rPr>
          <w:b/>
        </w:rPr>
        <w:t xml:space="preserve">Notification) </w:t>
      </w:r>
      <w:r w:rsidRPr="009F71A4">
        <w:rPr>
          <w:bCs/>
        </w:rPr>
        <w:t>message,</w:t>
      </w:r>
      <w:r w:rsidR="008A68D7" w:rsidRPr="009F71A4">
        <w:rPr>
          <w:bCs/>
        </w:rPr>
        <w:t xml:space="preserve"> all changes described </w:t>
      </w:r>
      <w:r w:rsidR="00CD1FBB" w:rsidRPr="009F71A4">
        <w:rPr>
          <w:bCs/>
        </w:rPr>
        <w:t xml:space="preserve">above for seev.031 </w:t>
      </w:r>
      <w:r w:rsidR="00F85760" w:rsidRPr="009F71A4">
        <w:rPr>
          <w:bCs/>
        </w:rPr>
        <w:t>are equally applicable.</w:t>
      </w:r>
      <w:r w:rsidR="0042454E" w:rsidRPr="009F71A4">
        <w:rPr>
          <w:bCs/>
        </w:rPr>
        <w:t xml:space="preserve"> </w:t>
      </w:r>
    </w:p>
    <w:p w14:paraId="09E237AE" w14:textId="77777777" w:rsidR="00921973" w:rsidRDefault="00921973" w:rsidP="009F71A4">
      <w:pPr>
        <w:rPr>
          <w:b/>
        </w:rPr>
      </w:pPr>
    </w:p>
    <w:p w14:paraId="4BE4DD59" w14:textId="598D2E5C" w:rsidR="00F0109F" w:rsidRDefault="00941CCE" w:rsidP="00941CCE">
      <w:pPr>
        <w:ind w:left="360"/>
        <w:rPr>
          <w:bCs/>
        </w:rPr>
      </w:pPr>
      <w:r>
        <w:rPr>
          <w:b/>
        </w:rPr>
        <w:t>K.</w:t>
      </w:r>
      <w:r>
        <w:rPr>
          <w:b/>
        </w:rPr>
        <w:tab/>
      </w:r>
      <w:r w:rsidRPr="004C59D2">
        <w:rPr>
          <w:b/>
        </w:rPr>
        <w:t>In the seev.03</w:t>
      </w:r>
      <w:r>
        <w:rPr>
          <w:b/>
        </w:rPr>
        <w:t>5</w:t>
      </w:r>
      <w:r w:rsidRPr="004C59D2">
        <w:rPr>
          <w:b/>
        </w:rPr>
        <w:t xml:space="preserve"> (CorporateActionNotification) </w:t>
      </w:r>
      <w:r w:rsidRPr="004C59D2">
        <w:rPr>
          <w:bCs/>
        </w:rPr>
        <w:t>message,</w:t>
      </w:r>
      <w:r w:rsidR="005F6ECD">
        <w:rPr>
          <w:bCs/>
        </w:rPr>
        <w:t xml:space="preserve"> in building block</w:t>
      </w:r>
      <w:r w:rsidR="00650E21">
        <w:rPr>
          <w:bCs/>
        </w:rPr>
        <w:t xml:space="preserve"> </w:t>
      </w:r>
      <w:r w:rsidR="00650E21" w:rsidRPr="00370363">
        <w:rPr>
          <w:bCs/>
          <w:i/>
          <w:iCs/>
        </w:rPr>
        <w:t>CorporateActionMovementDetails,</w:t>
      </w:r>
      <w:r w:rsidR="001F25F3">
        <w:rPr>
          <w:bCs/>
        </w:rPr>
        <w:t xml:space="preserve"> in sequence Cash</w:t>
      </w:r>
      <w:r w:rsidR="00965C9C">
        <w:rPr>
          <w:bCs/>
        </w:rPr>
        <w:t xml:space="preserve"> </w:t>
      </w:r>
      <w:r w:rsidR="001F25F3">
        <w:rPr>
          <w:bCs/>
        </w:rPr>
        <w:t>Movement</w:t>
      </w:r>
      <w:r w:rsidR="00965C9C">
        <w:rPr>
          <w:bCs/>
        </w:rPr>
        <w:t xml:space="preserve"> </w:t>
      </w:r>
      <w:r w:rsidR="001F25F3">
        <w:rPr>
          <w:bCs/>
        </w:rPr>
        <w:t>Details/RateAndAmountDetails,</w:t>
      </w:r>
    </w:p>
    <w:p w14:paraId="58782799" w14:textId="6413A1F5" w:rsidR="00941CCE" w:rsidRDefault="00F0109F" w:rsidP="00941CCE">
      <w:pPr>
        <w:ind w:left="360"/>
        <w:rPr>
          <w:bCs/>
        </w:rPr>
      </w:pPr>
      <w:r>
        <w:rPr>
          <w:b/>
        </w:rPr>
        <w:t>And in the seev.036</w:t>
      </w:r>
      <w:r w:rsidR="00DB37C2">
        <w:rPr>
          <w:b/>
        </w:rPr>
        <w:t xml:space="preserve"> (CorporateActionMovementConfirmation)</w:t>
      </w:r>
      <w:r>
        <w:rPr>
          <w:b/>
        </w:rPr>
        <w:t>,</w:t>
      </w:r>
      <w:r w:rsidR="00650E21">
        <w:rPr>
          <w:bCs/>
        </w:rPr>
        <w:t xml:space="preserve"> in </w:t>
      </w:r>
      <w:r w:rsidR="00DB37C2">
        <w:rPr>
          <w:bCs/>
        </w:rPr>
        <w:t xml:space="preserve">building block </w:t>
      </w:r>
      <w:r w:rsidR="00DB37C2" w:rsidRPr="00370363">
        <w:rPr>
          <w:bCs/>
          <w:i/>
          <w:iCs/>
        </w:rPr>
        <w:t>CorporateActionConfirmationDetails,</w:t>
      </w:r>
      <w:r w:rsidR="00DB37C2">
        <w:rPr>
          <w:bCs/>
        </w:rPr>
        <w:t xml:space="preserve"> in </w:t>
      </w:r>
      <w:r w:rsidR="00650E21">
        <w:rPr>
          <w:bCs/>
        </w:rPr>
        <w:t>sequence Cash</w:t>
      </w:r>
      <w:r w:rsidR="0090627C">
        <w:rPr>
          <w:bCs/>
        </w:rPr>
        <w:t xml:space="preserve"> </w:t>
      </w:r>
      <w:r w:rsidR="00650E21">
        <w:rPr>
          <w:bCs/>
        </w:rPr>
        <w:t>Movement</w:t>
      </w:r>
      <w:r w:rsidR="0090627C">
        <w:rPr>
          <w:bCs/>
        </w:rPr>
        <w:t xml:space="preserve"> </w:t>
      </w:r>
      <w:r w:rsidR="00650E21">
        <w:rPr>
          <w:bCs/>
        </w:rPr>
        <w:t xml:space="preserve">Details/RateAndAmountDetails, </w:t>
      </w:r>
      <w:r w:rsidR="00650E21" w:rsidRPr="007E6B84">
        <w:rPr>
          <w:b/>
        </w:rPr>
        <w:t xml:space="preserve">add new </w:t>
      </w:r>
      <w:r w:rsidR="007E6B84">
        <w:rPr>
          <w:b/>
        </w:rPr>
        <w:t xml:space="preserve">optional and non-repetitive </w:t>
      </w:r>
      <w:r w:rsidR="00650E21" w:rsidRPr="007E6B84">
        <w:rPr>
          <w:b/>
        </w:rPr>
        <w:t xml:space="preserve">element </w:t>
      </w:r>
      <w:r w:rsidR="00A728B5" w:rsidRPr="007E6B84">
        <w:rPr>
          <w:b/>
        </w:rPr>
        <w:t>“Premium Rate”</w:t>
      </w:r>
      <w:r w:rsidR="007E6B84" w:rsidRPr="007E6B84">
        <w:rPr>
          <w:b/>
        </w:rPr>
        <w:t>,</w:t>
      </w:r>
      <w:r w:rsidR="007E6B84">
        <w:rPr>
          <w:bCs/>
        </w:rPr>
        <w:t xml:space="preserve"> defined as RateAndAmountFormat57Choice;</w:t>
      </w:r>
    </w:p>
    <w:p w14:paraId="4F4695CE" w14:textId="24A2785B" w:rsidR="00965C9C" w:rsidRPr="00370363" w:rsidRDefault="00965C9C" w:rsidP="00965C9C">
      <w:pPr>
        <w:ind w:left="360"/>
        <w:rPr>
          <w:b/>
        </w:rPr>
      </w:pPr>
      <w:r>
        <w:rPr>
          <w:b/>
        </w:rPr>
        <w:lastRenderedPageBreak/>
        <w:t>L.</w:t>
      </w:r>
      <w:r>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w:t>
      </w:r>
      <w:r w:rsidR="00F92809">
        <w:rPr>
          <w:bCs/>
        </w:rPr>
        <w:t xml:space="preserve"> </w:t>
      </w:r>
      <w:r>
        <w:rPr>
          <w:bCs/>
        </w:rPr>
        <w:t>RateAndAmountDetails</w:t>
      </w:r>
      <w:r w:rsidR="00370363">
        <w:rPr>
          <w:bCs/>
        </w:rPr>
        <w:t xml:space="preserve">, </w:t>
      </w:r>
    </w:p>
    <w:p w14:paraId="2914F864" w14:textId="0CFF4535" w:rsidR="008A0CC3" w:rsidRDefault="00452144" w:rsidP="00941CCE">
      <w:pPr>
        <w:ind w:left="360"/>
        <w:rPr>
          <w:b/>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RateAndAmountDetails, </w:t>
      </w:r>
      <w:r w:rsidR="00370363" w:rsidRPr="00370363">
        <w:rPr>
          <w:b/>
        </w:rPr>
        <w:t xml:space="preserve">add new rate type code “Premium Portion – PRPO” to element RateType/Code </w:t>
      </w:r>
      <w:r w:rsidR="00370363" w:rsidRPr="00370363">
        <w:rPr>
          <w:bCs/>
        </w:rPr>
        <w:t>within RateTypeAndAmountAndRateStatus</w:t>
      </w:r>
      <w:r w:rsidR="00370363" w:rsidRPr="00370363">
        <w:rPr>
          <w:b/>
        </w:rPr>
        <w:t xml:space="preserve"> for Gross Distribution Rate and Net Distribution Rate;</w:t>
      </w:r>
    </w:p>
    <w:p w14:paraId="6D54E670" w14:textId="77777777" w:rsidR="00CC262D" w:rsidRDefault="00CC262D" w:rsidP="00941CCE">
      <w:pPr>
        <w:ind w:left="360"/>
        <w:rPr>
          <w:b/>
        </w:rPr>
      </w:pPr>
    </w:p>
    <w:p w14:paraId="373DBFAD" w14:textId="07F01188" w:rsidR="00CC262D" w:rsidRPr="00370363" w:rsidRDefault="00CC262D" w:rsidP="00CC262D">
      <w:pPr>
        <w:ind w:left="360"/>
        <w:rPr>
          <w:b/>
        </w:rPr>
      </w:pPr>
      <w:r>
        <w:rPr>
          <w:b/>
        </w:rPr>
        <w:t>M.</w:t>
      </w:r>
      <w:r>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CashMovementDetails/RateAndAmountDetails, </w:t>
      </w:r>
    </w:p>
    <w:p w14:paraId="56EF25A4" w14:textId="7A1125AD" w:rsidR="00CC262D" w:rsidRDefault="00CC262D" w:rsidP="00CC262D">
      <w:pPr>
        <w:ind w:left="360"/>
        <w:rPr>
          <w:b/>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w:t>
      </w:r>
      <w:r w:rsidR="00675B04">
        <w:rPr>
          <w:bCs/>
        </w:rPr>
        <w:t>CashMovementDetails/</w:t>
      </w:r>
      <w:r>
        <w:rPr>
          <w:bCs/>
        </w:rPr>
        <w:t xml:space="preserve">RateAndAmountDetails, </w:t>
      </w:r>
      <w:r w:rsidRPr="00370363">
        <w:rPr>
          <w:b/>
        </w:rPr>
        <w:t xml:space="preserve">add new rate type code “Premium Portion – PRPO” to element RateType/Code </w:t>
      </w:r>
      <w:r w:rsidRPr="00370363">
        <w:rPr>
          <w:bCs/>
        </w:rPr>
        <w:t>within RateTypeAndAmountAndRateStatus</w:t>
      </w:r>
      <w:r w:rsidRPr="00370363">
        <w:rPr>
          <w:b/>
        </w:rPr>
        <w:t xml:space="preserve"> for Gross Distribution Rate and Net Distribution Rate;</w:t>
      </w:r>
    </w:p>
    <w:p w14:paraId="7C5C5B65" w14:textId="77777777" w:rsidR="00D931C4" w:rsidRDefault="00D931C4" w:rsidP="00CC262D">
      <w:pPr>
        <w:ind w:left="360"/>
        <w:rPr>
          <w:b/>
        </w:rPr>
      </w:pPr>
    </w:p>
    <w:p w14:paraId="2E386C87" w14:textId="7A0D4594" w:rsidR="006E41B0" w:rsidRDefault="00D931C4" w:rsidP="00D931C4">
      <w:pPr>
        <w:ind w:left="360"/>
        <w:rPr>
          <w:bCs/>
        </w:rPr>
      </w:pPr>
      <w:r w:rsidRPr="00D931C4">
        <w:rPr>
          <w:b/>
        </w:rPr>
        <w:t>N.</w:t>
      </w:r>
      <w:r w:rsidR="00404D11">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CashMovementDetails/AmountDetails, </w:t>
      </w:r>
    </w:p>
    <w:p w14:paraId="772DA579" w14:textId="77777777" w:rsidR="00BD18F1" w:rsidRDefault="00BD18F1" w:rsidP="00D931C4">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CashMovementDetails/AmountDetails,</w:t>
      </w:r>
    </w:p>
    <w:p w14:paraId="386F97D4" w14:textId="0229E9D7" w:rsidR="00D931C4" w:rsidRPr="00D931C4" w:rsidRDefault="00D931C4" w:rsidP="00D931C4">
      <w:pPr>
        <w:ind w:left="360"/>
        <w:rPr>
          <w:b/>
        </w:rPr>
      </w:pPr>
      <w:r w:rsidRPr="00D931C4">
        <w:rPr>
          <w:b/>
        </w:rPr>
        <w:t xml:space="preserve">add new optional and non-repetitive element </w:t>
      </w:r>
      <w:r w:rsidR="00BD18F1">
        <w:rPr>
          <w:b/>
        </w:rPr>
        <w:t>“</w:t>
      </w:r>
      <w:r w:rsidRPr="00D931C4">
        <w:rPr>
          <w:b/>
        </w:rPr>
        <w:t>OriginalIssueDiscountOIDAmount”</w:t>
      </w:r>
      <w:r w:rsidRPr="00D931C4">
        <w:rPr>
          <w:bCs/>
          <w:i/>
          <w:iCs/>
        </w:rPr>
        <w:t xml:space="preserve"> </w:t>
      </w:r>
      <w:r w:rsidRPr="00D931C4">
        <w:rPr>
          <w:bCs/>
        </w:rPr>
        <w:t>to Amount Details component.</w:t>
      </w:r>
    </w:p>
    <w:p w14:paraId="7F248636" w14:textId="2C2084F2" w:rsidR="00CC262D" w:rsidRDefault="00CC262D" w:rsidP="00941CCE">
      <w:pPr>
        <w:ind w:left="360"/>
        <w:rPr>
          <w:b/>
        </w:rPr>
      </w:pPr>
    </w:p>
    <w:p w14:paraId="5F2755C0" w14:textId="6455EA57" w:rsidR="003139E1" w:rsidRDefault="003139E1" w:rsidP="003139E1">
      <w:pPr>
        <w:ind w:left="360"/>
        <w:rPr>
          <w:bCs/>
        </w:rPr>
      </w:pPr>
      <w:r>
        <w:rPr>
          <w:b/>
        </w:rPr>
        <w:t>O</w:t>
      </w:r>
      <w:r w:rsidRPr="00D931C4">
        <w:rPr>
          <w:b/>
        </w:rPr>
        <w:t>.</w:t>
      </w:r>
      <w:r w:rsidR="00404D11">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CashMovementDetails/AmountDetails, </w:t>
      </w:r>
    </w:p>
    <w:p w14:paraId="03118DDB" w14:textId="77777777" w:rsidR="003139E1" w:rsidRDefault="003139E1" w:rsidP="003139E1">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CashMovementDetails/AmountDetails,</w:t>
      </w:r>
    </w:p>
    <w:p w14:paraId="71B707F0" w14:textId="3469093A" w:rsidR="00444E99" w:rsidRDefault="00444E99" w:rsidP="00444E99">
      <w:pPr>
        <w:ind w:left="360"/>
        <w:rPr>
          <w:bCs/>
        </w:rPr>
      </w:pPr>
      <w:r w:rsidRPr="00444E99">
        <w:rPr>
          <w:b/>
        </w:rPr>
        <w:t>amend the definition for “Redemption Premium Amount”</w:t>
      </w:r>
      <w:r w:rsidRPr="00444E99">
        <w:rPr>
          <w:bCs/>
        </w:rPr>
        <w:t xml:space="preserve"> as described above for ISO 15022;</w:t>
      </w:r>
    </w:p>
    <w:p w14:paraId="0C6CBBE4" w14:textId="77777777" w:rsidR="000B3766" w:rsidRDefault="000B3766" w:rsidP="00444E99">
      <w:pPr>
        <w:ind w:left="360"/>
        <w:rPr>
          <w:b/>
        </w:rPr>
      </w:pPr>
    </w:p>
    <w:p w14:paraId="436C544F" w14:textId="202AE5F2" w:rsidR="0007478C" w:rsidRDefault="000B3766" w:rsidP="0007478C">
      <w:pPr>
        <w:ind w:left="360"/>
        <w:rPr>
          <w:bCs/>
        </w:rPr>
      </w:pPr>
      <w:r>
        <w:rPr>
          <w:b/>
        </w:rPr>
        <w:t>P.</w:t>
      </w:r>
      <w:r w:rsidR="00600BFA">
        <w:rPr>
          <w:b/>
        </w:rPr>
        <w:tab/>
      </w:r>
      <w:r w:rsidR="0007478C" w:rsidRPr="004C59D2">
        <w:rPr>
          <w:b/>
        </w:rPr>
        <w:t>In the seev.03</w:t>
      </w:r>
      <w:r w:rsidR="0007478C">
        <w:rPr>
          <w:b/>
        </w:rPr>
        <w:t>5</w:t>
      </w:r>
      <w:r w:rsidR="0007478C" w:rsidRPr="004C59D2">
        <w:rPr>
          <w:b/>
        </w:rPr>
        <w:t xml:space="preserve"> (CorporateActionNotification) </w:t>
      </w:r>
      <w:r w:rsidR="0007478C" w:rsidRPr="004C59D2">
        <w:rPr>
          <w:bCs/>
        </w:rPr>
        <w:t>message,</w:t>
      </w:r>
      <w:r w:rsidR="0007478C">
        <w:rPr>
          <w:bCs/>
        </w:rPr>
        <w:t xml:space="preserve"> in building block </w:t>
      </w:r>
      <w:r w:rsidR="0007478C" w:rsidRPr="00370363">
        <w:rPr>
          <w:bCs/>
          <w:i/>
          <w:iCs/>
        </w:rPr>
        <w:t>CorporateActionMovementDetails,</w:t>
      </w:r>
      <w:r w:rsidR="0007478C">
        <w:rPr>
          <w:bCs/>
        </w:rPr>
        <w:t xml:space="preserve"> in sequence </w:t>
      </w:r>
      <w:r w:rsidR="00600BFA">
        <w:rPr>
          <w:bCs/>
        </w:rPr>
        <w:t>PriceDetails</w:t>
      </w:r>
      <w:r w:rsidR="00C01631">
        <w:rPr>
          <w:bCs/>
        </w:rPr>
        <w:t>/CashInLieuOfShare</w:t>
      </w:r>
      <w:r w:rsidR="0007478C">
        <w:rPr>
          <w:bCs/>
        </w:rPr>
        <w:t xml:space="preserve">, </w:t>
      </w:r>
    </w:p>
    <w:p w14:paraId="137F6DB5" w14:textId="24203750" w:rsidR="00114328" w:rsidRDefault="00114328" w:rsidP="00114328">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w:t>
      </w:r>
      <w:r w:rsidR="00230C1F">
        <w:rPr>
          <w:bCs/>
        </w:rPr>
        <w:t>PriceDetails</w:t>
      </w:r>
      <w:r w:rsidR="00C01631">
        <w:rPr>
          <w:bCs/>
        </w:rPr>
        <w:t>/CashInLieuOfShare</w:t>
      </w:r>
      <w:r>
        <w:rPr>
          <w:bCs/>
        </w:rPr>
        <w:t>,</w:t>
      </w:r>
    </w:p>
    <w:p w14:paraId="50E00579" w14:textId="1C2A9F50" w:rsidR="00C01631" w:rsidRDefault="00C01631" w:rsidP="00C01631">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PriceDetails/OversubscriptionDeposit</w:t>
      </w:r>
      <w:r w:rsidR="00672024">
        <w:rPr>
          <w:bCs/>
        </w:rPr>
        <w:t>Price</w:t>
      </w:r>
      <w:r>
        <w:rPr>
          <w:bCs/>
        </w:rPr>
        <w:t xml:space="preserve">, </w:t>
      </w:r>
    </w:p>
    <w:p w14:paraId="3D3EE0CD" w14:textId="1402DB24" w:rsidR="00C01631" w:rsidRDefault="00C01631" w:rsidP="00C01631">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PriceDetails/</w:t>
      </w:r>
      <w:r w:rsidR="00672024" w:rsidRPr="00672024">
        <w:rPr>
          <w:bCs/>
        </w:rPr>
        <w:t xml:space="preserve"> </w:t>
      </w:r>
      <w:r w:rsidR="00672024">
        <w:rPr>
          <w:bCs/>
        </w:rPr>
        <w:t>OversubscriptionDepositPrice</w:t>
      </w:r>
      <w:r>
        <w:rPr>
          <w:bCs/>
        </w:rPr>
        <w:t>,</w:t>
      </w:r>
    </w:p>
    <w:p w14:paraId="3C701E32" w14:textId="47494CB9" w:rsidR="00CA0955" w:rsidRDefault="00CA0955" w:rsidP="00C01631">
      <w:pPr>
        <w:ind w:left="360"/>
        <w:rPr>
          <w:bCs/>
        </w:rPr>
      </w:pPr>
      <w:r>
        <w:rPr>
          <w:b/>
        </w:rPr>
        <w:t xml:space="preserve">Remove PercentagePrice/PercentagePriceType </w:t>
      </w:r>
      <w:r w:rsidR="001A27C7">
        <w:rPr>
          <w:b/>
        </w:rPr>
        <w:t>“Discount” and “Premium”.</w:t>
      </w:r>
    </w:p>
    <w:p w14:paraId="54BF7B0A" w14:textId="77777777" w:rsidR="00C01631" w:rsidRDefault="00C01631" w:rsidP="00114328">
      <w:pPr>
        <w:ind w:left="360"/>
        <w:rPr>
          <w:bCs/>
        </w:rPr>
      </w:pPr>
    </w:p>
    <w:p w14:paraId="3E4E3D74" w14:textId="5C8D7FD6" w:rsidR="00EF17A0" w:rsidRDefault="00EF17A0" w:rsidP="00EF17A0">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w:t>
      </w:r>
      <w:r w:rsidR="00427F68">
        <w:rPr>
          <w:bCs/>
        </w:rPr>
        <w:t>SecuritiesMovementDetails/SecurityDetails</w:t>
      </w:r>
      <w:r>
        <w:rPr>
          <w:bCs/>
        </w:rPr>
        <w:t xml:space="preserve">, </w:t>
      </w:r>
    </w:p>
    <w:p w14:paraId="7A5E48D7" w14:textId="709E8139" w:rsidR="00B86C85" w:rsidRPr="00B86C85" w:rsidRDefault="00B86C85" w:rsidP="003246DC">
      <w:pPr>
        <w:ind w:left="360"/>
        <w:jc w:val="both"/>
        <w:rPr>
          <w:bCs/>
        </w:rPr>
      </w:pPr>
      <w:r w:rsidRPr="00B86C85">
        <w:rPr>
          <w:b/>
        </w:rPr>
        <w:t>Remove PercentagePrice/PercentagePriceType “Discount” and “Premium”</w:t>
      </w:r>
      <w:r>
        <w:rPr>
          <w:b/>
        </w:rPr>
        <w:t xml:space="preserve"> from element “Issue Price”.</w:t>
      </w:r>
    </w:p>
    <w:p w14:paraId="2D7931EE" w14:textId="77777777" w:rsidR="00EF17A0" w:rsidRDefault="00EF17A0" w:rsidP="00114328">
      <w:pPr>
        <w:ind w:left="360"/>
        <w:rPr>
          <w:bCs/>
        </w:rPr>
      </w:pPr>
    </w:p>
    <w:p w14:paraId="30D3DCB7" w14:textId="227C3014" w:rsidR="00AD4238" w:rsidRDefault="00AD4238" w:rsidP="00AD4238">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SecuritiesMovementDetails/PriceDetails, </w:t>
      </w:r>
    </w:p>
    <w:p w14:paraId="521BA1F1" w14:textId="77777777" w:rsidR="00605BBA" w:rsidRDefault="00AD4238" w:rsidP="00605BBA">
      <w:pPr>
        <w:ind w:firstLine="360"/>
        <w:jc w:val="both"/>
        <w:rPr>
          <w:b/>
        </w:rPr>
      </w:pPr>
      <w:r w:rsidRPr="00605BBA">
        <w:rPr>
          <w:b/>
        </w:rPr>
        <w:t>Remove PercentagePrice/PercentagePriceType “Discount” and “Premium” from element</w:t>
      </w:r>
      <w:r w:rsidR="00FB5957" w:rsidRPr="00605BBA">
        <w:rPr>
          <w:b/>
        </w:rPr>
        <w:t xml:space="preserve">: </w:t>
      </w:r>
    </w:p>
    <w:p w14:paraId="307E6643" w14:textId="77777777" w:rsidR="003313D3" w:rsidRDefault="00FB5957" w:rsidP="00A31E1B">
      <w:pPr>
        <w:pStyle w:val="ListParagraph"/>
        <w:numPr>
          <w:ilvl w:val="0"/>
          <w:numId w:val="32"/>
        </w:numPr>
        <w:jc w:val="both"/>
        <w:rPr>
          <w:bCs/>
        </w:rPr>
      </w:pPr>
      <w:r w:rsidRPr="00605BBA">
        <w:rPr>
          <w:bCs/>
        </w:rPr>
        <w:t>Indicative</w:t>
      </w:r>
      <w:r w:rsidR="00595873" w:rsidRPr="00605BBA">
        <w:rPr>
          <w:bCs/>
        </w:rPr>
        <w:t>OrMarketPrice/IndicativePrice</w:t>
      </w:r>
    </w:p>
    <w:p w14:paraId="58DE7D3F" w14:textId="49BB4622" w:rsidR="00595873" w:rsidRPr="00605BBA" w:rsidRDefault="00595873" w:rsidP="00A31E1B">
      <w:pPr>
        <w:pStyle w:val="ListParagraph"/>
        <w:numPr>
          <w:ilvl w:val="0"/>
          <w:numId w:val="32"/>
        </w:numPr>
        <w:jc w:val="both"/>
        <w:rPr>
          <w:bCs/>
        </w:rPr>
      </w:pPr>
      <w:r w:rsidRPr="00605BBA">
        <w:rPr>
          <w:bCs/>
        </w:rPr>
        <w:t>IndicativeOrMarketPrice/MarketPrice</w:t>
      </w:r>
    </w:p>
    <w:p w14:paraId="5C0B7552" w14:textId="2B3E6097" w:rsidR="00595873" w:rsidRPr="00605BBA" w:rsidRDefault="00595873" w:rsidP="00A31E1B">
      <w:pPr>
        <w:pStyle w:val="ListParagraph"/>
        <w:numPr>
          <w:ilvl w:val="0"/>
          <w:numId w:val="32"/>
        </w:numPr>
        <w:jc w:val="both"/>
        <w:rPr>
          <w:bCs/>
        </w:rPr>
      </w:pPr>
      <w:r w:rsidRPr="00605BBA">
        <w:rPr>
          <w:bCs/>
        </w:rPr>
        <w:t>CashInLi</w:t>
      </w:r>
      <w:r w:rsidR="002345B4" w:rsidRPr="00605BBA">
        <w:rPr>
          <w:bCs/>
        </w:rPr>
        <w:t>euOfSharePrice</w:t>
      </w:r>
    </w:p>
    <w:p w14:paraId="58F81341" w14:textId="635FCC98" w:rsidR="002345B4" w:rsidRPr="00605BBA" w:rsidRDefault="002345B4" w:rsidP="00A31E1B">
      <w:pPr>
        <w:pStyle w:val="ListParagraph"/>
        <w:numPr>
          <w:ilvl w:val="0"/>
          <w:numId w:val="32"/>
        </w:numPr>
        <w:jc w:val="both"/>
        <w:rPr>
          <w:bCs/>
        </w:rPr>
      </w:pPr>
      <w:r w:rsidRPr="00605BBA">
        <w:rPr>
          <w:bCs/>
        </w:rPr>
        <w:t>GenericCashPricePaidPerProduct</w:t>
      </w:r>
    </w:p>
    <w:p w14:paraId="18208B48" w14:textId="0D39C222" w:rsidR="005046D9" w:rsidRPr="00605BBA" w:rsidRDefault="005046D9" w:rsidP="00A31E1B">
      <w:pPr>
        <w:pStyle w:val="ListParagraph"/>
        <w:numPr>
          <w:ilvl w:val="0"/>
          <w:numId w:val="32"/>
        </w:numPr>
        <w:jc w:val="both"/>
        <w:rPr>
          <w:bCs/>
        </w:rPr>
      </w:pPr>
      <w:r w:rsidRPr="00605BBA">
        <w:rPr>
          <w:bCs/>
        </w:rPr>
        <w:t>GenericCashPricePaidReceivedPerProduct</w:t>
      </w:r>
    </w:p>
    <w:p w14:paraId="38653AF0" w14:textId="77777777" w:rsidR="00E150AB" w:rsidRDefault="00E150AB" w:rsidP="00AD4238">
      <w:pPr>
        <w:ind w:left="360"/>
        <w:jc w:val="both"/>
        <w:rPr>
          <w:b/>
        </w:rPr>
      </w:pPr>
    </w:p>
    <w:p w14:paraId="04027662" w14:textId="35E8136F" w:rsidR="00E150AB" w:rsidRPr="00B86C85" w:rsidRDefault="00E150AB" w:rsidP="00605BBA">
      <w:pPr>
        <w:ind w:left="360"/>
        <w:rPr>
          <w:bCs/>
        </w:rPr>
      </w:pPr>
      <w:r>
        <w:rPr>
          <w:b/>
        </w:rPr>
        <w:t>And in the seev.036 (CorporateActionMovementConfirmation),</w:t>
      </w:r>
      <w:r>
        <w:rPr>
          <w:bCs/>
        </w:rPr>
        <w:t xml:space="preserve"> in building block </w:t>
      </w:r>
      <w:r w:rsidRPr="00370363">
        <w:rPr>
          <w:bCs/>
          <w:i/>
          <w:iCs/>
        </w:rPr>
        <w:t>CorporateActionConfirmationDetails</w:t>
      </w:r>
      <w:r w:rsidR="00605BBA">
        <w:rPr>
          <w:bCs/>
          <w:i/>
          <w:iCs/>
        </w:rPr>
        <w:t xml:space="preserve">, </w:t>
      </w:r>
      <w:r w:rsidR="00605BBA">
        <w:rPr>
          <w:bCs/>
        </w:rPr>
        <w:t>in sequence SecuritiesMovementDetails/PriceDetails,</w:t>
      </w:r>
    </w:p>
    <w:p w14:paraId="509271AB" w14:textId="77777777" w:rsidR="003313D3" w:rsidRPr="003313D3" w:rsidRDefault="00605BBA" w:rsidP="003313D3">
      <w:pPr>
        <w:ind w:firstLine="360"/>
        <w:jc w:val="both"/>
        <w:rPr>
          <w:bCs/>
        </w:rPr>
      </w:pPr>
      <w:r w:rsidRPr="003313D3">
        <w:rPr>
          <w:b/>
        </w:rPr>
        <w:t>Remove PercentagePrice/PercentagePriceType “Discount” and “Premium” from element:</w:t>
      </w:r>
    </w:p>
    <w:p w14:paraId="6748C257" w14:textId="1D1F9580" w:rsidR="00605BBA" w:rsidRPr="003313D3" w:rsidRDefault="00605BBA" w:rsidP="00A31E1B">
      <w:pPr>
        <w:pStyle w:val="ListParagraph"/>
        <w:numPr>
          <w:ilvl w:val="0"/>
          <w:numId w:val="32"/>
        </w:numPr>
        <w:jc w:val="both"/>
        <w:rPr>
          <w:bCs/>
        </w:rPr>
      </w:pPr>
      <w:r w:rsidRPr="003313D3">
        <w:rPr>
          <w:bCs/>
        </w:rPr>
        <w:t>IndicativeOrMarketPrice/IndicativePrice</w:t>
      </w:r>
    </w:p>
    <w:p w14:paraId="6D54684F" w14:textId="77777777" w:rsidR="00605BBA" w:rsidRPr="003313D3" w:rsidRDefault="00605BBA" w:rsidP="00A31E1B">
      <w:pPr>
        <w:pStyle w:val="ListParagraph"/>
        <w:numPr>
          <w:ilvl w:val="0"/>
          <w:numId w:val="32"/>
        </w:numPr>
        <w:jc w:val="both"/>
        <w:rPr>
          <w:bCs/>
        </w:rPr>
      </w:pPr>
      <w:r w:rsidRPr="003313D3">
        <w:rPr>
          <w:bCs/>
        </w:rPr>
        <w:t>IndicativeOrMarketPrice/MarketPrice</w:t>
      </w:r>
    </w:p>
    <w:p w14:paraId="5A327D55" w14:textId="77777777" w:rsidR="00605BBA" w:rsidRPr="003313D3" w:rsidRDefault="00605BBA" w:rsidP="00A31E1B">
      <w:pPr>
        <w:pStyle w:val="ListParagraph"/>
        <w:numPr>
          <w:ilvl w:val="0"/>
          <w:numId w:val="32"/>
        </w:numPr>
        <w:jc w:val="both"/>
        <w:rPr>
          <w:bCs/>
        </w:rPr>
      </w:pPr>
      <w:r w:rsidRPr="003313D3">
        <w:rPr>
          <w:bCs/>
        </w:rPr>
        <w:t>CashInLieuOfSharePrice</w:t>
      </w:r>
    </w:p>
    <w:p w14:paraId="5DFF0F9A" w14:textId="77777777" w:rsidR="00605BBA" w:rsidRPr="003313D3" w:rsidRDefault="00605BBA" w:rsidP="00A31E1B">
      <w:pPr>
        <w:pStyle w:val="ListParagraph"/>
        <w:numPr>
          <w:ilvl w:val="0"/>
          <w:numId w:val="32"/>
        </w:numPr>
        <w:jc w:val="both"/>
        <w:rPr>
          <w:bCs/>
        </w:rPr>
      </w:pPr>
      <w:r w:rsidRPr="003313D3">
        <w:rPr>
          <w:bCs/>
        </w:rPr>
        <w:t>GenericCashPricePaidPerProduct</w:t>
      </w:r>
    </w:p>
    <w:p w14:paraId="1D066C1A" w14:textId="77777777" w:rsidR="00605BBA" w:rsidRPr="003313D3" w:rsidRDefault="00605BBA" w:rsidP="00A31E1B">
      <w:pPr>
        <w:pStyle w:val="ListParagraph"/>
        <w:numPr>
          <w:ilvl w:val="0"/>
          <w:numId w:val="32"/>
        </w:numPr>
        <w:jc w:val="both"/>
        <w:rPr>
          <w:bCs/>
        </w:rPr>
      </w:pPr>
      <w:r w:rsidRPr="003313D3">
        <w:rPr>
          <w:bCs/>
        </w:rPr>
        <w:t>GenericCashPricePaidReceivedPerProduct</w:t>
      </w:r>
    </w:p>
    <w:p w14:paraId="33F3F391" w14:textId="77777777" w:rsidR="00AD4238" w:rsidRDefault="00AD4238" w:rsidP="00114328">
      <w:pPr>
        <w:ind w:left="360"/>
        <w:rPr>
          <w:bCs/>
        </w:rPr>
      </w:pPr>
    </w:p>
    <w:p w14:paraId="1939DBBC" w14:textId="7CB1CC01" w:rsidR="006F61CE" w:rsidRDefault="006F61CE" w:rsidP="006F61CE">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CashMovementDetails/PriceDetails, </w:t>
      </w:r>
    </w:p>
    <w:p w14:paraId="5BAF88B2" w14:textId="77777777" w:rsidR="006F61CE" w:rsidRDefault="006F61CE" w:rsidP="006F61CE">
      <w:pPr>
        <w:ind w:firstLine="360"/>
        <w:jc w:val="both"/>
        <w:rPr>
          <w:b/>
        </w:rPr>
      </w:pPr>
      <w:r w:rsidRPr="00605BBA">
        <w:rPr>
          <w:b/>
        </w:rPr>
        <w:t xml:space="preserve">Remove PercentagePrice/PercentagePriceType “Discount” and “Premium” from element: </w:t>
      </w:r>
    </w:p>
    <w:p w14:paraId="397B7BB3" w14:textId="77777777" w:rsidR="006F61CE" w:rsidRPr="00605BBA" w:rsidRDefault="006F61CE" w:rsidP="00A31E1B">
      <w:pPr>
        <w:pStyle w:val="ListParagraph"/>
        <w:numPr>
          <w:ilvl w:val="0"/>
          <w:numId w:val="32"/>
        </w:numPr>
        <w:jc w:val="both"/>
        <w:rPr>
          <w:bCs/>
        </w:rPr>
      </w:pPr>
      <w:r w:rsidRPr="00605BBA">
        <w:rPr>
          <w:bCs/>
        </w:rPr>
        <w:t>CashInLieuOfSharePrice</w:t>
      </w:r>
    </w:p>
    <w:p w14:paraId="51455DE4" w14:textId="77777777" w:rsidR="006F61CE" w:rsidRPr="00605BBA" w:rsidRDefault="006F61CE" w:rsidP="00A31E1B">
      <w:pPr>
        <w:pStyle w:val="ListParagraph"/>
        <w:numPr>
          <w:ilvl w:val="0"/>
          <w:numId w:val="32"/>
        </w:numPr>
        <w:jc w:val="both"/>
        <w:rPr>
          <w:bCs/>
        </w:rPr>
      </w:pPr>
      <w:r w:rsidRPr="00605BBA">
        <w:rPr>
          <w:bCs/>
        </w:rPr>
        <w:t>GenericCashPricePaidPerProduct</w:t>
      </w:r>
    </w:p>
    <w:p w14:paraId="6D2FC1D3" w14:textId="77777777" w:rsidR="006F61CE" w:rsidRPr="00605BBA" w:rsidRDefault="006F61CE" w:rsidP="00A31E1B">
      <w:pPr>
        <w:pStyle w:val="ListParagraph"/>
        <w:numPr>
          <w:ilvl w:val="0"/>
          <w:numId w:val="32"/>
        </w:numPr>
        <w:jc w:val="both"/>
        <w:rPr>
          <w:bCs/>
        </w:rPr>
      </w:pPr>
      <w:r w:rsidRPr="00605BBA">
        <w:rPr>
          <w:bCs/>
        </w:rPr>
        <w:t>GenericCashPricePaidReceivedPerProduct</w:t>
      </w:r>
    </w:p>
    <w:p w14:paraId="5C2BBF3A" w14:textId="77777777" w:rsidR="006F61CE" w:rsidRDefault="006F61CE" w:rsidP="006F61CE">
      <w:pPr>
        <w:ind w:left="360"/>
        <w:jc w:val="both"/>
        <w:rPr>
          <w:b/>
        </w:rPr>
      </w:pPr>
    </w:p>
    <w:p w14:paraId="1553EC6A" w14:textId="3A7EB564" w:rsidR="006F61CE" w:rsidRPr="00B86C85" w:rsidRDefault="006F61CE" w:rsidP="006F61CE">
      <w:pPr>
        <w:ind w:left="360"/>
        <w:rPr>
          <w:bCs/>
        </w:rPr>
      </w:pPr>
      <w:r>
        <w:rPr>
          <w:b/>
        </w:rPr>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CashMovementDetails/PriceDetails,</w:t>
      </w:r>
    </w:p>
    <w:p w14:paraId="4FA157E7" w14:textId="77777777" w:rsidR="006F61CE" w:rsidRPr="003313D3" w:rsidRDefault="006F61CE" w:rsidP="006F61CE">
      <w:pPr>
        <w:ind w:firstLine="360"/>
        <w:jc w:val="both"/>
        <w:rPr>
          <w:bCs/>
        </w:rPr>
      </w:pPr>
      <w:r w:rsidRPr="003313D3">
        <w:rPr>
          <w:b/>
        </w:rPr>
        <w:t>Remove PercentagePrice/PercentagePriceType “Discount” and “Premium” from element:</w:t>
      </w:r>
    </w:p>
    <w:p w14:paraId="53A1758A" w14:textId="77777777" w:rsidR="006F61CE" w:rsidRPr="003313D3" w:rsidRDefault="006F61CE" w:rsidP="00A31E1B">
      <w:pPr>
        <w:pStyle w:val="ListParagraph"/>
        <w:numPr>
          <w:ilvl w:val="0"/>
          <w:numId w:val="32"/>
        </w:numPr>
        <w:jc w:val="both"/>
        <w:rPr>
          <w:bCs/>
        </w:rPr>
      </w:pPr>
      <w:r w:rsidRPr="003313D3">
        <w:rPr>
          <w:bCs/>
        </w:rPr>
        <w:t>CashInLieuOfSharePrice</w:t>
      </w:r>
    </w:p>
    <w:p w14:paraId="74271794" w14:textId="77777777" w:rsidR="006F61CE" w:rsidRPr="003313D3" w:rsidRDefault="006F61CE" w:rsidP="00A31E1B">
      <w:pPr>
        <w:pStyle w:val="ListParagraph"/>
        <w:numPr>
          <w:ilvl w:val="0"/>
          <w:numId w:val="32"/>
        </w:numPr>
        <w:jc w:val="both"/>
        <w:rPr>
          <w:bCs/>
        </w:rPr>
      </w:pPr>
      <w:r w:rsidRPr="003313D3">
        <w:rPr>
          <w:bCs/>
        </w:rPr>
        <w:t>GenericCashPricePaidPerProduct</w:t>
      </w:r>
    </w:p>
    <w:p w14:paraId="1AC090EA" w14:textId="77777777" w:rsidR="006F61CE" w:rsidRPr="003313D3" w:rsidRDefault="006F61CE" w:rsidP="00A31E1B">
      <w:pPr>
        <w:pStyle w:val="ListParagraph"/>
        <w:numPr>
          <w:ilvl w:val="0"/>
          <w:numId w:val="32"/>
        </w:numPr>
        <w:jc w:val="both"/>
        <w:rPr>
          <w:bCs/>
        </w:rPr>
      </w:pPr>
      <w:r w:rsidRPr="003313D3">
        <w:rPr>
          <w:bCs/>
        </w:rPr>
        <w:t>GenericCashPricePaidReceivedPerProduct</w:t>
      </w:r>
    </w:p>
    <w:p w14:paraId="2BF171B2" w14:textId="77777777" w:rsidR="00600BFA" w:rsidRDefault="00600BFA" w:rsidP="0007478C">
      <w:pPr>
        <w:ind w:left="360"/>
        <w:rPr>
          <w:bCs/>
        </w:rPr>
      </w:pPr>
    </w:p>
    <w:p w14:paraId="19D61D45" w14:textId="4E712227" w:rsidR="00CA0955" w:rsidRDefault="00114328" w:rsidP="00CA0955">
      <w:pPr>
        <w:ind w:left="360"/>
        <w:rPr>
          <w:bCs/>
        </w:rPr>
      </w:pPr>
      <w:r>
        <w:rPr>
          <w:b/>
        </w:rPr>
        <w:t>Q.</w:t>
      </w:r>
      <w:r>
        <w:rPr>
          <w:b/>
        </w:rPr>
        <w:tab/>
      </w:r>
      <w:r w:rsidRPr="004C59D2">
        <w:rPr>
          <w:b/>
        </w:rPr>
        <w:t xml:space="preserve">In </w:t>
      </w:r>
      <w:r w:rsidR="00CA0955" w:rsidRPr="004C59D2">
        <w:rPr>
          <w:b/>
        </w:rPr>
        <w:t>In the seev.03</w:t>
      </w:r>
      <w:r w:rsidR="00CA0955">
        <w:rPr>
          <w:b/>
        </w:rPr>
        <w:t>5</w:t>
      </w:r>
      <w:r w:rsidR="00CA0955" w:rsidRPr="004C59D2">
        <w:rPr>
          <w:b/>
        </w:rPr>
        <w:t xml:space="preserve"> (CorporateActionNotification) </w:t>
      </w:r>
      <w:r w:rsidR="00CA0955" w:rsidRPr="004C59D2">
        <w:rPr>
          <w:bCs/>
        </w:rPr>
        <w:t>message,</w:t>
      </w:r>
      <w:r w:rsidR="00CA0955">
        <w:rPr>
          <w:bCs/>
        </w:rPr>
        <w:t xml:space="preserve"> in building block </w:t>
      </w:r>
      <w:r w:rsidR="00CA0955" w:rsidRPr="00370363">
        <w:rPr>
          <w:bCs/>
          <w:i/>
          <w:iCs/>
        </w:rPr>
        <w:t>CorporateActionMovementDetails,</w:t>
      </w:r>
      <w:r w:rsidR="00CA0955">
        <w:rPr>
          <w:bCs/>
        </w:rPr>
        <w:t xml:space="preserve"> in sequence Amount/Details/CashInLieuOfShare, </w:t>
      </w:r>
    </w:p>
    <w:p w14:paraId="462DAD2B" w14:textId="154DF356" w:rsidR="00CA0955" w:rsidRDefault="00CA0955" w:rsidP="00CA0955">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AmountDetails/CashInLieuOfShare,</w:t>
      </w:r>
    </w:p>
    <w:p w14:paraId="615920F0" w14:textId="2F83B478" w:rsidR="00CA0955" w:rsidRDefault="00CA0955" w:rsidP="00CA0955">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AmountDetails/OversubscriptionDepositPrice, </w:t>
      </w:r>
    </w:p>
    <w:p w14:paraId="33517A9E" w14:textId="2C4548A8" w:rsidR="00CA0955" w:rsidRDefault="00CA0955" w:rsidP="00CA0955">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AmountDetails/</w:t>
      </w:r>
      <w:r w:rsidRPr="00672024">
        <w:rPr>
          <w:bCs/>
        </w:rPr>
        <w:t xml:space="preserve"> </w:t>
      </w:r>
      <w:r>
        <w:rPr>
          <w:bCs/>
        </w:rPr>
        <w:t>OversubscriptionDepositPrice,</w:t>
      </w:r>
    </w:p>
    <w:p w14:paraId="45DF8CB5" w14:textId="354564E2" w:rsidR="001A27C7" w:rsidRDefault="001A27C7" w:rsidP="001A27C7">
      <w:pPr>
        <w:ind w:left="360"/>
        <w:rPr>
          <w:b/>
        </w:rPr>
      </w:pPr>
      <w:r>
        <w:rPr>
          <w:b/>
        </w:rPr>
        <w:t>Remove AmountPrice/</w:t>
      </w:r>
      <w:r w:rsidR="00C00574">
        <w:rPr>
          <w:b/>
        </w:rPr>
        <w:t>Amount</w:t>
      </w:r>
      <w:r>
        <w:rPr>
          <w:b/>
        </w:rPr>
        <w:t>PriceType “Discount” and “Premium”.</w:t>
      </w:r>
    </w:p>
    <w:p w14:paraId="7C25ADDF" w14:textId="77777777" w:rsidR="0094306D" w:rsidRDefault="0094306D" w:rsidP="0094306D">
      <w:pPr>
        <w:ind w:left="360"/>
        <w:rPr>
          <w:b/>
        </w:rPr>
      </w:pPr>
    </w:p>
    <w:p w14:paraId="4983ABA1" w14:textId="32157491" w:rsidR="0094306D" w:rsidRDefault="0094306D" w:rsidP="0094306D">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SecuritiesMovementDetails/SecurityDetails, </w:t>
      </w:r>
    </w:p>
    <w:p w14:paraId="5B5C29E3" w14:textId="633A00B4" w:rsidR="0094306D" w:rsidRPr="00B86C85" w:rsidRDefault="0094306D" w:rsidP="0094306D">
      <w:pPr>
        <w:ind w:left="360"/>
        <w:jc w:val="both"/>
        <w:rPr>
          <w:bCs/>
        </w:rPr>
      </w:pPr>
      <w:r w:rsidRPr="00B86C85">
        <w:rPr>
          <w:b/>
        </w:rPr>
        <w:t>Remove</w:t>
      </w:r>
      <w:r w:rsidR="00D84CFC">
        <w:rPr>
          <w:b/>
        </w:rPr>
        <w:t xml:space="preserve"> Amount</w:t>
      </w:r>
      <w:r w:rsidRPr="00B86C85">
        <w:rPr>
          <w:b/>
        </w:rPr>
        <w:t>Price/</w:t>
      </w:r>
      <w:r w:rsidR="00D84CFC">
        <w:rPr>
          <w:b/>
        </w:rPr>
        <w:t>Amount</w:t>
      </w:r>
      <w:r w:rsidRPr="00B86C85">
        <w:rPr>
          <w:b/>
        </w:rPr>
        <w:t>PriceType “Discount” and “Premium”</w:t>
      </w:r>
      <w:r>
        <w:rPr>
          <w:b/>
        </w:rPr>
        <w:t xml:space="preserve"> from element “Issue Price”.</w:t>
      </w:r>
    </w:p>
    <w:p w14:paraId="53304311" w14:textId="77777777" w:rsidR="00B86C85" w:rsidRDefault="00B86C85" w:rsidP="001A27C7">
      <w:pPr>
        <w:ind w:left="360"/>
        <w:rPr>
          <w:bCs/>
        </w:rPr>
      </w:pPr>
    </w:p>
    <w:p w14:paraId="27ECF83D" w14:textId="77777777" w:rsidR="00B121F7" w:rsidRDefault="00B121F7" w:rsidP="00B121F7">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SecuritiesMovementDetails/PriceDetails, </w:t>
      </w:r>
    </w:p>
    <w:p w14:paraId="48FC11F4" w14:textId="2247A20F" w:rsidR="00B121F7" w:rsidRDefault="00B121F7" w:rsidP="00B121F7">
      <w:pPr>
        <w:ind w:firstLine="360"/>
        <w:jc w:val="both"/>
        <w:rPr>
          <w:b/>
        </w:rPr>
      </w:pPr>
      <w:r w:rsidRPr="00605BBA">
        <w:rPr>
          <w:b/>
        </w:rPr>
        <w:t xml:space="preserve">Remove </w:t>
      </w:r>
      <w:r>
        <w:rPr>
          <w:b/>
        </w:rPr>
        <w:t>Amount</w:t>
      </w:r>
      <w:r w:rsidRPr="00605BBA">
        <w:rPr>
          <w:b/>
        </w:rPr>
        <w:t>Price/</w:t>
      </w:r>
      <w:r>
        <w:rPr>
          <w:b/>
        </w:rPr>
        <w:t>Amount</w:t>
      </w:r>
      <w:r w:rsidRPr="00605BBA">
        <w:rPr>
          <w:b/>
        </w:rPr>
        <w:t xml:space="preserve">PriceType “Discount” and “Premium” from element: </w:t>
      </w:r>
    </w:p>
    <w:p w14:paraId="094996A9" w14:textId="77777777" w:rsidR="00B121F7" w:rsidRDefault="00B121F7" w:rsidP="00A31E1B">
      <w:pPr>
        <w:pStyle w:val="ListParagraph"/>
        <w:numPr>
          <w:ilvl w:val="0"/>
          <w:numId w:val="32"/>
        </w:numPr>
        <w:jc w:val="both"/>
        <w:rPr>
          <w:bCs/>
        </w:rPr>
      </w:pPr>
      <w:r w:rsidRPr="00605BBA">
        <w:rPr>
          <w:bCs/>
        </w:rPr>
        <w:t>IndicativeOrMarketPrice/IndicativePrice</w:t>
      </w:r>
    </w:p>
    <w:p w14:paraId="67257CC7" w14:textId="77777777" w:rsidR="00B121F7" w:rsidRPr="00605BBA" w:rsidRDefault="00B121F7" w:rsidP="00A31E1B">
      <w:pPr>
        <w:pStyle w:val="ListParagraph"/>
        <w:numPr>
          <w:ilvl w:val="0"/>
          <w:numId w:val="32"/>
        </w:numPr>
        <w:jc w:val="both"/>
        <w:rPr>
          <w:bCs/>
        </w:rPr>
      </w:pPr>
      <w:r w:rsidRPr="00605BBA">
        <w:rPr>
          <w:bCs/>
        </w:rPr>
        <w:t>IndicativeOrMarketPrice/MarketPrice</w:t>
      </w:r>
    </w:p>
    <w:p w14:paraId="2430BEA7" w14:textId="77777777" w:rsidR="00B121F7" w:rsidRPr="00605BBA" w:rsidRDefault="00B121F7" w:rsidP="00A31E1B">
      <w:pPr>
        <w:pStyle w:val="ListParagraph"/>
        <w:numPr>
          <w:ilvl w:val="0"/>
          <w:numId w:val="32"/>
        </w:numPr>
        <w:jc w:val="both"/>
        <w:rPr>
          <w:bCs/>
        </w:rPr>
      </w:pPr>
      <w:r w:rsidRPr="00605BBA">
        <w:rPr>
          <w:bCs/>
        </w:rPr>
        <w:t>CashInLieuOfSharePrice</w:t>
      </w:r>
    </w:p>
    <w:p w14:paraId="7D0ED6C5" w14:textId="77777777" w:rsidR="00B121F7" w:rsidRPr="00605BBA" w:rsidRDefault="00B121F7" w:rsidP="00A31E1B">
      <w:pPr>
        <w:pStyle w:val="ListParagraph"/>
        <w:numPr>
          <w:ilvl w:val="0"/>
          <w:numId w:val="32"/>
        </w:numPr>
        <w:jc w:val="both"/>
        <w:rPr>
          <w:bCs/>
        </w:rPr>
      </w:pPr>
      <w:r w:rsidRPr="00605BBA">
        <w:rPr>
          <w:bCs/>
        </w:rPr>
        <w:t>GenericCashPricePaidPerProduct</w:t>
      </w:r>
    </w:p>
    <w:p w14:paraId="3D52360F" w14:textId="77777777" w:rsidR="00B121F7" w:rsidRPr="00605BBA" w:rsidRDefault="00B121F7" w:rsidP="00A31E1B">
      <w:pPr>
        <w:pStyle w:val="ListParagraph"/>
        <w:numPr>
          <w:ilvl w:val="0"/>
          <w:numId w:val="32"/>
        </w:numPr>
        <w:jc w:val="both"/>
        <w:rPr>
          <w:bCs/>
        </w:rPr>
      </w:pPr>
      <w:r w:rsidRPr="00605BBA">
        <w:rPr>
          <w:bCs/>
        </w:rPr>
        <w:t>GenericCashPricePaidReceivedPerProduct</w:t>
      </w:r>
    </w:p>
    <w:p w14:paraId="15F0A5E8" w14:textId="77777777" w:rsidR="00B121F7" w:rsidRDefault="00B121F7" w:rsidP="00B121F7">
      <w:pPr>
        <w:ind w:left="360"/>
        <w:jc w:val="both"/>
        <w:rPr>
          <w:b/>
        </w:rPr>
      </w:pPr>
    </w:p>
    <w:p w14:paraId="4C19818F" w14:textId="77777777" w:rsidR="00B121F7" w:rsidRPr="00B86C85" w:rsidRDefault="00B121F7" w:rsidP="00B121F7">
      <w:pPr>
        <w:ind w:left="360"/>
        <w:rPr>
          <w:bCs/>
        </w:rPr>
      </w:pPr>
      <w:r>
        <w:rPr>
          <w:b/>
        </w:rPr>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SecuritiesMovementDetails/PriceDetails,</w:t>
      </w:r>
    </w:p>
    <w:p w14:paraId="098C2158" w14:textId="734230B7" w:rsidR="00B121F7" w:rsidRPr="003313D3" w:rsidRDefault="00B121F7" w:rsidP="00B121F7">
      <w:pPr>
        <w:ind w:firstLine="360"/>
        <w:jc w:val="both"/>
        <w:rPr>
          <w:bCs/>
        </w:rPr>
      </w:pPr>
      <w:r w:rsidRPr="003313D3">
        <w:rPr>
          <w:b/>
        </w:rPr>
        <w:t xml:space="preserve">Remove </w:t>
      </w:r>
      <w:r>
        <w:rPr>
          <w:b/>
        </w:rPr>
        <w:t>Amount</w:t>
      </w:r>
      <w:r w:rsidRPr="003313D3">
        <w:rPr>
          <w:b/>
        </w:rPr>
        <w:t>Price/</w:t>
      </w:r>
      <w:r>
        <w:rPr>
          <w:b/>
        </w:rPr>
        <w:t>Amount</w:t>
      </w:r>
      <w:r w:rsidRPr="003313D3">
        <w:rPr>
          <w:b/>
        </w:rPr>
        <w:t>PriceType “Discount” and “Premium” from element:</w:t>
      </w:r>
    </w:p>
    <w:p w14:paraId="5FE7F101" w14:textId="77777777" w:rsidR="00B121F7" w:rsidRPr="003313D3" w:rsidRDefault="00B121F7" w:rsidP="00A31E1B">
      <w:pPr>
        <w:pStyle w:val="ListParagraph"/>
        <w:numPr>
          <w:ilvl w:val="0"/>
          <w:numId w:val="32"/>
        </w:numPr>
        <w:jc w:val="both"/>
        <w:rPr>
          <w:bCs/>
        </w:rPr>
      </w:pPr>
      <w:r w:rsidRPr="003313D3">
        <w:rPr>
          <w:bCs/>
        </w:rPr>
        <w:t>IndicativeOrMarketPrice/IndicativePrice</w:t>
      </w:r>
    </w:p>
    <w:p w14:paraId="60158A81" w14:textId="77777777" w:rsidR="00B121F7" w:rsidRPr="003313D3" w:rsidRDefault="00B121F7" w:rsidP="00A31E1B">
      <w:pPr>
        <w:pStyle w:val="ListParagraph"/>
        <w:numPr>
          <w:ilvl w:val="0"/>
          <w:numId w:val="32"/>
        </w:numPr>
        <w:jc w:val="both"/>
        <w:rPr>
          <w:bCs/>
        </w:rPr>
      </w:pPr>
      <w:r w:rsidRPr="003313D3">
        <w:rPr>
          <w:bCs/>
        </w:rPr>
        <w:t>IndicativeOrMarketPrice/MarketPrice</w:t>
      </w:r>
    </w:p>
    <w:p w14:paraId="356F5A38" w14:textId="77777777" w:rsidR="00B121F7" w:rsidRPr="003313D3" w:rsidRDefault="00B121F7" w:rsidP="00A31E1B">
      <w:pPr>
        <w:pStyle w:val="ListParagraph"/>
        <w:numPr>
          <w:ilvl w:val="0"/>
          <w:numId w:val="32"/>
        </w:numPr>
        <w:jc w:val="both"/>
        <w:rPr>
          <w:bCs/>
        </w:rPr>
      </w:pPr>
      <w:r w:rsidRPr="003313D3">
        <w:rPr>
          <w:bCs/>
        </w:rPr>
        <w:t>CashInLieuOfSharePrice</w:t>
      </w:r>
    </w:p>
    <w:p w14:paraId="0BE4EAA4" w14:textId="77777777" w:rsidR="00B121F7" w:rsidRPr="003313D3" w:rsidRDefault="00B121F7" w:rsidP="00A31E1B">
      <w:pPr>
        <w:pStyle w:val="ListParagraph"/>
        <w:numPr>
          <w:ilvl w:val="0"/>
          <w:numId w:val="32"/>
        </w:numPr>
        <w:jc w:val="both"/>
        <w:rPr>
          <w:bCs/>
        </w:rPr>
      </w:pPr>
      <w:r w:rsidRPr="003313D3">
        <w:rPr>
          <w:bCs/>
        </w:rPr>
        <w:t>GenericCashPricePaidPerProduct</w:t>
      </w:r>
    </w:p>
    <w:p w14:paraId="680A5650" w14:textId="77777777" w:rsidR="00B121F7" w:rsidRPr="003313D3" w:rsidRDefault="00B121F7" w:rsidP="00A31E1B">
      <w:pPr>
        <w:pStyle w:val="ListParagraph"/>
        <w:numPr>
          <w:ilvl w:val="0"/>
          <w:numId w:val="32"/>
        </w:numPr>
        <w:jc w:val="both"/>
        <w:rPr>
          <w:bCs/>
        </w:rPr>
      </w:pPr>
      <w:r w:rsidRPr="003313D3">
        <w:rPr>
          <w:bCs/>
        </w:rPr>
        <w:t>GenericCashPricePaidReceivedPerProduct</w:t>
      </w:r>
    </w:p>
    <w:p w14:paraId="2DEB29AD" w14:textId="57D9DAA9" w:rsidR="0007478C" w:rsidRPr="00024901" w:rsidRDefault="0007478C" w:rsidP="00CA0955">
      <w:pPr>
        <w:ind w:left="360"/>
        <w:rPr>
          <w:bCs/>
          <w:sz w:val="10"/>
          <w:szCs w:val="10"/>
        </w:rPr>
      </w:pPr>
    </w:p>
    <w:p w14:paraId="75728D82" w14:textId="77777777" w:rsidR="00035B88" w:rsidRDefault="00035B88" w:rsidP="00035B88">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CashMovementDetails/PriceDetails, </w:t>
      </w:r>
    </w:p>
    <w:p w14:paraId="46ABA2AC" w14:textId="7BD57B3F" w:rsidR="00035B88" w:rsidRDefault="00035B88" w:rsidP="00035B88">
      <w:pPr>
        <w:ind w:firstLine="360"/>
        <w:jc w:val="both"/>
        <w:rPr>
          <w:b/>
        </w:rPr>
      </w:pPr>
      <w:r w:rsidRPr="00605BBA">
        <w:rPr>
          <w:b/>
        </w:rPr>
        <w:t xml:space="preserve">Remove </w:t>
      </w:r>
      <w:r>
        <w:rPr>
          <w:b/>
        </w:rPr>
        <w:t>Amount</w:t>
      </w:r>
      <w:r w:rsidRPr="00605BBA">
        <w:rPr>
          <w:b/>
        </w:rPr>
        <w:t>Price/</w:t>
      </w:r>
      <w:r>
        <w:rPr>
          <w:b/>
        </w:rPr>
        <w:t>Amount</w:t>
      </w:r>
      <w:r w:rsidRPr="00605BBA">
        <w:rPr>
          <w:b/>
        </w:rPr>
        <w:t xml:space="preserve">PriceType “Discount” and “Premium” from element: </w:t>
      </w:r>
    </w:p>
    <w:p w14:paraId="418C706F" w14:textId="77777777" w:rsidR="00035B88" w:rsidRPr="00605BBA" w:rsidRDefault="00035B88" w:rsidP="00A31E1B">
      <w:pPr>
        <w:pStyle w:val="ListParagraph"/>
        <w:numPr>
          <w:ilvl w:val="0"/>
          <w:numId w:val="32"/>
        </w:numPr>
        <w:jc w:val="both"/>
        <w:rPr>
          <w:bCs/>
        </w:rPr>
      </w:pPr>
      <w:r w:rsidRPr="00605BBA">
        <w:rPr>
          <w:bCs/>
        </w:rPr>
        <w:t>CashInLieuOfSharePrice</w:t>
      </w:r>
    </w:p>
    <w:p w14:paraId="43C224E5" w14:textId="77777777" w:rsidR="00035B88" w:rsidRPr="00605BBA" w:rsidRDefault="00035B88" w:rsidP="00A31E1B">
      <w:pPr>
        <w:pStyle w:val="ListParagraph"/>
        <w:numPr>
          <w:ilvl w:val="0"/>
          <w:numId w:val="32"/>
        </w:numPr>
        <w:jc w:val="both"/>
        <w:rPr>
          <w:bCs/>
        </w:rPr>
      </w:pPr>
      <w:r w:rsidRPr="00605BBA">
        <w:rPr>
          <w:bCs/>
        </w:rPr>
        <w:t>GenericCashPricePaidPerProduct</w:t>
      </w:r>
    </w:p>
    <w:p w14:paraId="0A0E457A" w14:textId="77777777" w:rsidR="00035B88" w:rsidRPr="00605BBA" w:rsidRDefault="00035B88" w:rsidP="00A31E1B">
      <w:pPr>
        <w:pStyle w:val="ListParagraph"/>
        <w:numPr>
          <w:ilvl w:val="0"/>
          <w:numId w:val="32"/>
        </w:numPr>
        <w:jc w:val="both"/>
        <w:rPr>
          <w:bCs/>
        </w:rPr>
      </w:pPr>
      <w:r w:rsidRPr="00605BBA">
        <w:rPr>
          <w:bCs/>
        </w:rPr>
        <w:t>GenericCashPricePaidReceivedPerProduct</w:t>
      </w:r>
    </w:p>
    <w:p w14:paraId="608C1C74" w14:textId="77777777" w:rsidR="00035B88" w:rsidRPr="00024901" w:rsidRDefault="00035B88" w:rsidP="00035B88">
      <w:pPr>
        <w:ind w:left="360"/>
        <w:jc w:val="both"/>
        <w:rPr>
          <w:b/>
          <w:sz w:val="10"/>
          <w:szCs w:val="10"/>
        </w:rPr>
      </w:pPr>
    </w:p>
    <w:p w14:paraId="7A2C84C0" w14:textId="77777777" w:rsidR="00035B88" w:rsidRPr="00B86C85" w:rsidRDefault="00035B88" w:rsidP="00035B88">
      <w:pPr>
        <w:ind w:left="360"/>
        <w:rPr>
          <w:bCs/>
        </w:rPr>
      </w:pPr>
      <w:r>
        <w:rPr>
          <w:b/>
        </w:rPr>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CashMovementDetails/PriceDetails,</w:t>
      </w:r>
    </w:p>
    <w:p w14:paraId="18EDA832" w14:textId="75FF4284" w:rsidR="00035B88" w:rsidRPr="003313D3" w:rsidRDefault="00035B88" w:rsidP="00035B88">
      <w:pPr>
        <w:ind w:firstLine="360"/>
        <w:jc w:val="both"/>
        <w:rPr>
          <w:bCs/>
        </w:rPr>
      </w:pPr>
      <w:r w:rsidRPr="003313D3">
        <w:rPr>
          <w:b/>
        </w:rPr>
        <w:t xml:space="preserve">Remove </w:t>
      </w:r>
      <w:r>
        <w:rPr>
          <w:b/>
        </w:rPr>
        <w:t>Amount</w:t>
      </w:r>
      <w:r w:rsidRPr="003313D3">
        <w:rPr>
          <w:b/>
        </w:rPr>
        <w:t>Price/</w:t>
      </w:r>
      <w:r>
        <w:rPr>
          <w:b/>
        </w:rPr>
        <w:t>Amount</w:t>
      </w:r>
      <w:r w:rsidRPr="003313D3">
        <w:rPr>
          <w:b/>
        </w:rPr>
        <w:t>PriceType “Discount” and “Premium” from element:</w:t>
      </w:r>
    </w:p>
    <w:p w14:paraId="705A561C" w14:textId="77777777" w:rsidR="00035B88" w:rsidRPr="003313D3" w:rsidRDefault="00035B88" w:rsidP="00A31E1B">
      <w:pPr>
        <w:pStyle w:val="ListParagraph"/>
        <w:numPr>
          <w:ilvl w:val="0"/>
          <w:numId w:val="32"/>
        </w:numPr>
        <w:jc w:val="both"/>
        <w:rPr>
          <w:bCs/>
        </w:rPr>
      </w:pPr>
      <w:r w:rsidRPr="003313D3">
        <w:rPr>
          <w:bCs/>
        </w:rPr>
        <w:t>CashInLieuOfSharePrice</w:t>
      </w:r>
    </w:p>
    <w:p w14:paraId="54A6691B" w14:textId="77777777" w:rsidR="00035B88" w:rsidRPr="003313D3" w:rsidRDefault="00035B88" w:rsidP="00A31E1B">
      <w:pPr>
        <w:pStyle w:val="ListParagraph"/>
        <w:numPr>
          <w:ilvl w:val="0"/>
          <w:numId w:val="32"/>
        </w:numPr>
        <w:jc w:val="both"/>
        <w:rPr>
          <w:bCs/>
        </w:rPr>
      </w:pPr>
      <w:r w:rsidRPr="003313D3">
        <w:rPr>
          <w:bCs/>
        </w:rPr>
        <w:t>GenericCashPricePaidPerProduct</w:t>
      </w:r>
    </w:p>
    <w:p w14:paraId="0F1B113F" w14:textId="77777777" w:rsidR="00035B88" w:rsidRPr="003313D3" w:rsidRDefault="00035B88" w:rsidP="00A31E1B">
      <w:pPr>
        <w:pStyle w:val="ListParagraph"/>
        <w:numPr>
          <w:ilvl w:val="0"/>
          <w:numId w:val="32"/>
        </w:numPr>
        <w:jc w:val="both"/>
        <w:rPr>
          <w:bCs/>
        </w:rPr>
      </w:pPr>
      <w:r w:rsidRPr="003313D3">
        <w:rPr>
          <w:bCs/>
        </w:rPr>
        <w:t>GenericCashPricePaidReceivedPerProduct</w:t>
      </w:r>
    </w:p>
    <w:p w14:paraId="46A849BF" w14:textId="77777777" w:rsidR="00A64081" w:rsidRPr="00024901" w:rsidRDefault="00A64081" w:rsidP="00A94C1C">
      <w:pPr>
        <w:pStyle w:val="ListParagraph"/>
        <w:rPr>
          <w:b/>
          <w:sz w:val="10"/>
          <w:szCs w:val="10"/>
        </w:rPr>
      </w:pPr>
    </w:p>
    <w:p w14:paraId="5A313939" w14:textId="77777777" w:rsidR="00024901" w:rsidRPr="00FB6ED4" w:rsidRDefault="00024901" w:rsidP="00A94C1C">
      <w:pPr>
        <w:pStyle w:val="ListParagraph"/>
        <w:rPr>
          <w:b/>
        </w:rPr>
      </w:pPr>
    </w:p>
    <w:p w14:paraId="32DADD2D" w14:textId="05D94BA7" w:rsidR="00B002D5" w:rsidRPr="00C61F3E" w:rsidRDefault="009F71A4" w:rsidP="00A31E1B">
      <w:pPr>
        <w:pStyle w:val="ListParagraph"/>
        <w:numPr>
          <w:ilvl w:val="0"/>
          <w:numId w:val="30"/>
        </w:numPr>
        <w:rPr>
          <w:bCs/>
        </w:rPr>
      </w:pPr>
      <w:r w:rsidRPr="00C61F3E">
        <w:rPr>
          <w:b/>
        </w:rPr>
        <w:t>In the seev.033 (</w:t>
      </w:r>
      <w:r w:rsidR="000851F7" w:rsidRPr="00C61F3E">
        <w:rPr>
          <w:b/>
        </w:rPr>
        <w:t>CorporateActionInstruction</w:t>
      </w:r>
      <w:r w:rsidRPr="00C61F3E">
        <w:rPr>
          <w:b/>
        </w:rPr>
        <w:t>) message,</w:t>
      </w:r>
      <w:r w:rsidR="00DF3574" w:rsidRPr="00C61F3E">
        <w:rPr>
          <w:b/>
        </w:rPr>
        <w:t xml:space="preserve"> </w:t>
      </w:r>
      <w:r w:rsidR="00AF0593" w:rsidRPr="00C61F3E">
        <w:rPr>
          <w:bCs/>
        </w:rPr>
        <w:t>in message building block Corpor</w:t>
      </w:r>
      <w:r w:rsidR="0037541A" w:rsidRPr="00C61F3E">
        <w:rPr>
          <w:bCs/>
        </w:rPr>
        <w:t xml:space="preserve">ateActionInstruction, in </w:t>
      </w:r>
      <w:r w:rsidR="00AF0593" w:rsidRPr="00C61F3E">
        <w:rPr>
          <w:bCs/>
        </w:rPr>
        <w:t>sequence</w:t>
      </w:r>
      <w:r w:rsidR="00B94AC9" w:rsidRPr="00C61F3E">
        <w:rPr>
          <w:bCs/>
        </w:rPr>
        <w:t xml:space="preserve"> Pric</w:t>
      </w:r>
      <w:r w:rsidR="0026118E" w:rsidRPr="00C61F3E">
        <w:rPr>
          <w:bCs/>
        </w:rPr>
        <w:t>e Details</w:t>
      </w:r>
      <w:r w:rsidR="00921973">
        <w:rPr>
          <w:bCs/>
        </w:rPr>
        <w:t>, remove the following elements</w:t>
      </w:r>
      <w:r w:rsidR="00AF0593" w:rsidRPr="00C61F3E">
        <w:rPr>
          <w:bCs/>
        </w:rPr>
        <w:t>:</w:t>
      </w:r>
    </w:p>
    <w:p w14:paraId="5B067788" w14:textId="77777777" w:rsidR="0037541A" w:rsidRPr="00024901" w:rsidRDefault="0037541A" w:rsidP="00AF341D">
      <w:pPr>
        <w:rPr>
          <w:bCs/>
          <w:sz w:val="10"/>
          <w:szCs w:val="10"/>
        </w:rPr>
      </w:pPr>
    </w:p>
    <w:p w14:paraId="6C631A59" w14:textId="5B8A4F49" w:rsidR="0037541A" w:rsidRPr="004656D2" w:rsidRDefault="0037541A" w:rsidP="00A31E1B">
      <w:pPr>
        <w:pStyle w:val="ListParagraph"/>
        <w:numPr>
          <w:ilvl w:val="0"/>
          <w:numId w:val="29"/>
        </w:numPr>
        <w:rPr>
          <w:bCs/>
        </w:rPr>
      </w:pPr>
      <w:r w:rsidRPr="004656D2">
        <w:rPr>
          <w:bCs/>
        </w:rPr>
        <w:t>IndicativeOrMarketPrice</w:t>
      </w:r>
      <w:r w:rsidR="001377E2" w:rsidRPr="004656D2">
        <w:rPr>
          <w:bCs/>
        </w:rPr>
        <w:t>/IndicativePrice/PercentagePrice/PercentagePriceType</w:t>
      </w:r>
    </w:p>
    <w:p w14:paraId="69620BCF" w14:textId="64109662" w:rsidR="004656D2" w:rsidRPr="004656D2" w:rsidRDefault="004656D2" w:rsidP="00A31E1B">
      <w:pPr>
        <w:pStyle w:val="ListParagraph"/>
        <w:numPr>
          <w:ilvl w:val="0"/>
          <w:numId w:val="29"/>
        </w:numPr>
        <w:rPr>
          <w:bCs/>
        </w:rPr>
      </w:pPr>
      <w:r w:rsidRPr="004656D2">
        <w:rPr>
          <w:bCs/>
        </w:rPr>
        <w:t>IndicativeOrMarketPrice/MarketPrice/PercentagePrice/PercentagePriceType</w:t>
      </w:r>
    </w:p>
    <w:p w14:paraId="7950DAC3" w14:textId="6B6618E6" w:rsidR="004656D2" w:rsidRPr="004656D2" w:rsidRDefault="004656D2" w:rsidP="00A31E1B">
      <w:pPr>
        <w:pStyle w:val="ListParagraph"/>
        <w:numPr>
          <w:ilvl w:val="0"/>
          <w:numId w:val="29"/>
        </w:numPr>
        <w:rPr>
          <w:bCs/>
        </w:rPr>
      </w:pPr>
      <w:r w:rsidRPr="004656D2">
        <w:rPr>
          <w:bCs/>
        </w:rPr>
        <w:t>IssuePrice/PercentagePrice/PercentagePriceType</w:t>
      </w:r>
    </w:p>
    <w:p w14:paraId="601E0BA6" w14:textId="46D60D97" w:rsidR="004656D2" w:rsidRPr="004656D2" w:rsidRDefault="004656D2" w:rsidP="00A31E1B">
      <w:pPr>
        <w:pStyle w:val="ListParagraph"/>
        <w:numPr>
          <w:ilvl w:val="0"/>
          <w:numId w:val="29"/>
        </w:numPr>
        <w:rPr>
          <w:bCs/>
        </w:rPr>
      </w:pPr>
      <w:r w:rsidRPr="004656D2">
        <w:rPr>
          <w:bCs/>
        </w:rPr>
        <w:lastRenderedPageBreak/>
        <w:t>GenericCashPriceReceivedPerProduct/PercentagePrice/PercentagePriceType</w:t>
      </w:r>
    </w:p>
    <w:p w14:paraId="4D4FE12E" w14:textId="1CD43233" w:rsidR="004656D2" w:rsidRPr="004656D2" w:rsidRDefault="004656D2" w:rsidP="00A31E1B">
      <w:pPr>
        <w:pStyle w:val="ListParagraph"/>
        <w:numPr>
          <w:ilvl w:val="0"/>
          <w:numId w:val="29"/>
        </w:numPr>
        <w:rPr>
          <w:bCs/>
        </w:rPr>
      </w:pPr>
      <w:r w:rsidRPr="004656D2">
        <w:rPr>
          <w:bCs/>
        </w:rPr>
        <w:t>GenericCashPricePaidPerProduct/PercentagePrice/PercentagePriceType</w:t>
      </w:r>
    </w:p>
    <w:p w14:paraId="365C6A5D" w14:textId="77777777" w:rsidR="004656D2" w:rsidRDefault="004656D2" w:rsidP="004656D2">
      <w:pPr>
        <w:pStyle w:val="ListParagraph"/>
        <w:rPr>
          <w:b/>
        </w:rPr>
      </w:pPr>
    </w:p>
    <w:p w14:paraId="11288092" w14:textId="77777777" w:rsidR="00C61F3E" w:rsidRPr="00024901" w:rsidRDefault="00C61F3E" w:rsidP="00C61F3E">
      <w:pPr>
        <w:pStyle w:val="ListParagraph"/>
        <w:rPr>
          <w:b/>
          <w:sz w:val="10"/>
          <w:szCs w:val="10"/>
        </w:rPr>
      </w:pPr>
    </w:p>
    <w:p w14:paraId="59D92C7E" w14:textId="3F31FF54" w:rsidR="00C61F3E" w:rsidRDefault="00C61F3E" w:rsidP="00A31E1B">
      <w:pPr>
        <w:pStyle w:val="ListParagraph"/>
        <w:numPr>
          <w:ilvl w:val="0"/>
          <w:numId w:val="30"/>
        </w:numPr>
        <w:rPr>
          <w:bCs/>
        </w:rPr>
      </w:pPr>
      <w:r w:rsidRPr="00C61F3E">
        <w:rPr>
          <w:b/>
        </w:rPr>
        <w:t xml:space="preserve">In the seev.033 (CorporateActionInstruction) message, </w:t>
      </w:r>
      <w:r w:rsidRPr="00C61F3E">
        <w:rPr>
          <w:bCs/>
        </w:rPr>
        <w:t xml:space="preserve">in message building block </w:t>
      </w:r>
      <w:r w:rsidRPr="00C61F3E">
        <w:rPr>
          <w:bCs/>
          <w:i/>
          <w:iCs/>
        </w:rPr>
        <w:t>CorporateActionInstruction,</w:t>
      </w:r>
      <w:r w:rsidRPr="00C61F3E">
        <w:rPr>
          <w:bCs/>
        </w:rPr>
        <w:t xml:space="preserve"> in sequence Price Details</w:t>
      </w:r>
      <w:r w:rsidR="00921973">
        <w:rPr>
          <w:bCs/>
        </w:rPr>
        <w:t>, remove the following elements</w:t>
      </w:r>
      <w:r w:rsidRPr="00C61F3E">
        <w:rPr>
          <w:bCs/>
        </w:rPr>
        <w:t>:</w:t>
      </w:r>
    </w:p>
    <w:p w14:paraId="55DA4B86" w14:textId="77777777" w:rsidR="00C61F3E" w:rsidRPr="00024901" w:rsidRDefault="00C61F3E" w:rsidP="00C61F3E">
      <w:pPr>
        <w:pStyle w:val="ListParagraph"/>
        <w:rPr>
          <w:bCs/>
          <w:sz w:val="10"/>
          <w:szCs w:val="10"/>
        </w:rPr>
      </w:pPr>
    </w:p>
    <w:p w14:paraId="6729D788" w14:textId="4966DD88" w:rsidR="00F64CF1" w:rsidRPr="004656D2" w:rsidRDefault="00F64CF1" w:rsidP="00A31E1B">
      <w:pPr>
        <w:pStyle w:val="ListParagraph"/>
        <w:numPr>
          <w:ilvl w:val="0"/>
          <w:numId w:val="29"/>
        </w:numPr>
        <w:rPr>
          <w:bCs/>
        </w:rPr>
      </w:pPr>
      <w:r w:rsidRPr="004656D2">
        <w:rPr>
          <w:bCs/>
        </w:rPr>
        <w:t>IndicativeOrMarketPrice/IndicativePrice/</w:t>
      </w:r>
      <w:r w:rsidR="00A6348A" w:rsidRPr="004656D2">
        <w:rPr>
          <w:bCs/>
        </w:rPr>
        <w:t>Amount</w:t>
      </w:r>
      <w:r w:rsidRPr="004656D2">
        <w:rPr>
          <w:bCs/>
        </w:rPr>
        <w:t>Price/</w:t>
      </w:r>
      <w:r w:rsidR="00A6348A" w:rsidRPr="004656D2">
        <w:rPr>
          <w:bCs/>
        </w:rPr>
        <w:t>Amount</w:t>
      </w:r>
      <w:r w:rsidRPr="004656D2">
        <w:rPr>
          <w:bCs/>
        </w:rPr>
        <w:t>PriceType</w:t>
      </w:r>
    </w:p>
    <w:p w14:paraId="0DD4FA6F" w14:textId="0A4D794F" w:rsidR="00F64CF1" w:rsidRPr="00C61F3E" w:rsidRDefault="00F64CF1" w:rsidP="00A31E1B">
      <w:pPr>
        <w:pStyle w:val="ListParagraph"/>
        <w:numPr>
          <w:ilvl w:val="0"/>
          <w:numId w:val="29"/>
        </w:numPr>
        <w:rPr>
          <w:bCs/>
        </w:rPr>
      </w:pPr>
      <w:r w:rsidRPr="00C61F3E">
        <w:rPr>
          <w:bCs/>
        </w:rPr>
        <w:t>IndicativeOrMarketPrice/MarketPrice/</w:t>
      </w:r>
      <w:r w:rsidR="00A6348A" w:rsidRPr="00C61F3E">
        <w:rPr>
          <w:bCs/>
        </w:rPr>
        <w:t>Amount</w:t>
      </w:r>
      <w:r w:rsidRPr="00C61F3E">
        <w:rPr>
          <w:bCs/>
        </w:rPr>
        <w:t>Price/</w:t>
      </w:r>
      <w:r w:rsidR="00A6348A" w:rsidRPr="00C61F3E">
        <w:rPr>
          <w:bCs/>
        </w:rPr>
        <w:t>Amount</w:t>
      </w:r>
      <w:r w:rsidRPr="00C61F3E">
        <w:rPr>
          <w:bCs/>
        </w:rPr>
        <w:t>PriceType</w:t>
      </w:r>
    </w:p>
    <w:p w14:paraId="71116142" w14:textId="59338970" w:rsidR="00F64CF1" w:rsidRPr="00C61F3E" w:rsidRDefault="00F64CF1" w:rsidP="00A31E1B">
      <w:pPr>
        <w:pStyle w:val="ListParagraph"/>
        <w:numPr>
          <w:ilvl w:val="0"/>
          <w:numId w:val="29"/>
        </w:numPr>
        <w:rPr>
          <w:bCs/>
        </w:rPr>
      </w:pPr>
      <w:r w:rsidRPr="00C61F3E">
        <w:rPr>
          <w:bCs/>
        </w:rPr>
        <w:t>IssuePrice/</w:t>
      </w:r>
      <w:r w:rsidR="00A6348A" w:rsidRPr="00C61F3E">
        <w:rPr>
          <w:bCs/>
        </w:rPr>
        <w:t>Amount</w:t>
      </w:r>
      <w:r w:rsidRPr="00C61F3E">
        <w:rPr>
          <w:bCs/>
        </w:rPr>
        <w:t>Price/</w:t>
      </w:r>
      <w:r w:rsidR="00A6348A" w:rsidRPr="00C61F3E">
        <w:rPr>
          <w:bCs/>
        </w:rPr>
        <w:t>Amount</w:t>
      </w:r>
      <w:r w:rsidRPr="00C61F3E">
        <w:rPr>
          <w:bCs/>
        </w:rPr>
        <w:t>PriceType</w:t>
      </w:r>
    </w:p>
    <w:p w14:paraId="35E6FA81" w14:textId="292C814E" w:rsidR="00F64CF1" w:rsidRPr="00C61F3E" w:rsidRDefault="00F64CF1" w:rsidP="00A31E1B">
      <w:pPr>
        <w:pStyle w:val="ListParagraph"/>
        <w:numPr>
          <w:ilvl w:val="0"/>
          <w:numId w:val="29"/>
        </w:numPr>
        <w:rPr>
          <w:bCs/>
        </w:rPr>
      </w:pPr>
      <w:r w:rsidRPr="00C61F3E">
        <w:rPr>
          <w:bCs/>
        </w:rPr>
        <w:t>GenericCashPriceReceivedPerProduct/</w:t>
      </w:r>
      <w:r w:rsidR="00A6348A" w:rsidRPr="00C61F3E">
        <w:rPr>
          <w:bCs/>
        </w:rPr>
        <w:t>Amount</w:t>
      </w:r>
      <w:r w:rsidRPr="00C61F3E">
        <w:rPr>
          <w:bCs/>
        </w:rPr>
        <w:t>Price/</w:t>
      </w:r>
      <w:r w:rsidR="00A6348A" w:rsidRPr="00C61F3E">
        <w:rPr>
          <w:bCs/>
        </w:rPr>
        <w:t>Amount</w:t>
      </w:r>
      <w:r w:rsidRPr="00C61F3E">
        <w:rPr>
          <w:bCs/>
        </w:rPr>
        <w:t>PriceType</w:t>
      </w:r>
    </w:p>
    <w:p w14:paraId="6E5E7601" w14:textId="2B694B3A" w:rsidR="00F64CF1" w:rsidRPr="00C61F3E" w:rsidRDefault="00F64CF1" w:rsidP="00A31E1B">
      <w:pPr>
        <w:pStyle w:val="ListParagraph"/>
        <w:numPr>
          <w:ilvl w:val="0"/>
          <w:numId w:val="29"/>
        </w:numPr>
        <w:rPr>
          <w:bCs/>
        </w:rPr>
      </w:pPr>
      <w:r w:rsidRPr="00C61F3E">
        <w:rPr>
          <w:bCs/>
        </w:rPr>
        <w:t>GenericCashPricePaidPerProduct/</w:t>
      </w:r>
      <w:r w:rsidR="00A6348A" w:rsidRPr="00C61F3E">
        <w:rPr>
          <w:bCs/>
        </w:rPr>
        <w:t>Amount</w:t>
      </w:r>
      <w:r w:rsidRPr="00C61F3E">
        <w:rPr>
          <w:bCs/>
        </w:rPr>
        <w:t>Price/</w:t>
      </w:r>
      <w:r w:rsidR="00A6348A" w:rsidRPr="00C61F3E">
        <w:rPr>
          <w:bCs/>
        </w:rPr>
        <w:t>Amount</w:t>
      </w:r>
      <w:r w:rsidRPr="00C61F3E">
        <w:rPr>
          <w:bCs/>
        </w:rPr>
        <w:t>PriceType</w:t>
      </w:r>
    </w:p>
    <w:p w14:paraId="654049DC" w14:textId="77777777" w:rsidR="00F64CF1" w:rsidRPr="00024901" w:rsidRDefault="00F64CF1" w:rsidP="002952FF">
      <w:pPr>
        <w:rPr>
          <w:bCs/>
          <w:sz w:val="10"/>
          <w:szCs w:val="10"/>
        </w:rPr>
      </w:pPr>
    </w:p>
    <w:p w14:paraId="05AAE46B" w14:textId="5132D070" w:rsidR="00C61F3E" w:rsidRDefault="00C61F3E" w:rsidP="00A31E1B">
      <w:pPr>
        <w:pStyle w:val="ListParagraph"/>
        <w:numPr>
          <w:ilvl w:val="0"/>
          <w:numId w:val="30"/>
        </w:numPr>
        <w:rPr>
          <w:bCs/>
        </w:rPr>
      </w:pPr>
      <w:r w:rsidRPr="00C61F3E">
        <w:rPr>
          <w:b/>
        </w:rPr>
        <w:t xml:space="preserve">In the seev.033 (CorporateActionInstruction) message, </w:t>
      </w:r>
      <w:r w:rsidRPr="00C61F3E">
        <w:rPr>
          <w:bCs/>
        </w:rPr>
        <w:t xml:space="preserve">in message building block </w:t>
      </w:r>
      <w:r w:rsidRPr="00C61F3E">
        <w:rPr>
          <w:bCs/>
          <w:i/>
          <w:iCs/>
        </w:rPr>
        <w:t>CorporateActionInstruction,</w:t>
      </w:r>
      <w:r w:rsidRPr="00C61F3E">
        <w:rPr>
          <w:bCs/>
        </w:rPr>
        <w:t xml:space="preserve"> in sequence Price Details</w:t>
      </w:r>
      <w:r>
        <w:rPr>
          <w:bCs/>
        </w:rPr>
        <w:t>, remove</w:t>
      </w:r>
      <w:r w:rsidR="006C132D">
        <w:rPr>
          <w:bCs/>
        </w:rPr>
        <w:t xml:space="preserve"> </w:t>
      </w:r>
      <w:r w:rsidR="00921973">
        <w:rPr>
          <w:bCs/>
        </w:rPr>
        <w:t xml:space="preserve">the following </w:t>
      </w:r>
      <w:r w:rsidR="006C132D">
        <w:rPr>
          <w:bCs/>
        </w:rPr>
        <w:t>elements</w:t>
      </w:r>
      <w:r>
        <w:rPr>
          <w:bCs/>
        </w:rPr>
        <w:t>:</w:t>
      </w:r>
    </w:p>
    <w:p w14:paraId="5E4BB550" w14:textId="77777777" w:rsidR="006C132D" w:rsidRPr="00024901" w:rsidRDefault="006C132D" w:rsidP="006C132D">
      <w:pPr>
        <w:pStyle w:val="ListParagraph"/>
        <w:rPr>
          <w:bCs/>
          <w:sz w:val="10"/>
          <w:szCs w:val="10"/>
        </w:rPr>
      </w:pPr>
    </w:p>
    <w:p w14:paraId="5B2BA8DC" w14:textId="78307972" w:rsidR="00C61F3E" w:rsidRPr="006C132D" w:rsidRDefault="00C61F3E" w:rsidP="00A31E1B">
      <w:pPr>
        <w:pStyle w:val="ListParagraph"/>
        <w:numPr>
          <w:ilvl w:val="0"/>
          <w:numId w:val="31"/>
        </w:numPr>
        <w:rPr>
          <w:bCs/>
        </w:rPr>
      </w:pPr>
      <w:r w:rsidRPr="006C132D">
        <w:rPr>
          <w:bCs/>
        </w:rPr>
        <w:t>Indicative</w:t>
      </w:r>
      <w:r w:rsidR="006C132D" w:rsidRPr="006C132D">
        <w:rPr>
          <w:bCs/>
        </w:rPr>
        <w:t>OrMarketPrice/IndicativePrice</w:t>
      </w:r>
    </w:p>
    <w:p w14:paraId="2E861DBD" w14:textId="5B254221" w:rsidR="006C132D" w:rsidRPr="006C132D" w:rsidRDefault="006C132D" w:rsidP="00A31E1B">
      <w:pPr>
        <w:pStyle w:val="ListParagraph"/>
        <w:numPr>
          <w:ilvl w:val="0"/>
          <w:numId w:val="31"/>
        </w:numPr>
        <w:rPr>
          <w:bCs/>
        </w:rPr>
      </w:pPr>
      <w:r w:rsidRPr="006C132D">
        <w:rPr>
          <w:bCs/>
        </w:rPr>
        <w:t>IndicativeOrMarketPrice/MarketPrice</w:t>
      </w:r>
    </w:p>
    <w:p w14:paraId="76EB0340" w14:textId="2CF05529" w:rsidR="00271B6A" w:rsidRDefault="006C132D" w:rsidP="00A31E1B">
      <w:pPr>
        <w:pStyle w:val="ListParagraph"/>
        <w:numPr>
          <w:ilvl w:val="0"/>
          <w:numId w:val="31"/>
        </w:numPr>
        <w:rPr>
          <w:bCs/>
        </w:rPr>
      </w:pPr>
      <w:r w:rsidRPr="006C132D">
        <w:rPr>
          <w:bCs/>
        </w:rPr>
        <w:t>IssuePrice</w:t>
      </w:r>
    </w:p>
    <w:p w14:paraId="6B6BD7EF" w14:textId="77777777" w:rsidR="00FE3063" w:rsidRDefault="00FE3063" w:rsidP="00FE3063">
      <w:pPr>
        <w:rPr>
          <w:bCs/>
        </w:rPr>
      </w:pPr>
    </w:p>
    <w:p w14:paraId="35D68D64" w14:textId="14F8B932" w:rsidR="00B229EE" w:rsidRDefault="00FE3063" w:rsidP="00B229EE">
      <w:pPr>
        <w:pStyle w:val="ListParagraph"/>
        <w:numPr>
          <w:ilvl w:val="0"/>
          <w:numId w:val="30"/>
        </w:numPr>
        <w:rPr>
          <w:bCs/>
        </w:rPr>
      </w:pPr>
      <w:r w:rsidRPr="00C61F3E">
        <w:rPr>
          <w:b/>
        </w:rPr>
        <w:t>In the seev.03</w:t>
      </w:r>
      <w:r>
        <w:rPr>
          <w:b/>
        </w:rPr>
        <w:t>1</w:t>
      </w:r>
      <w:r w:rsidRPr="00C61F3E">
        <w:rPr>
          <w:b/>
        </w:rPr>
        <w:t xml:space="preserve"> (CorporateActionInstruction) message, </w:t>
      </w:r>
      <w:r w:rsidR="00B229EE" w:rsidRPr="00B229EE">
        <w:rPr>
          <w:bCs/>
        </w:rPr>
        <w:t xml:space="preserve">in building block </w:t>
      </w:r>
      <w:r w:rsidR="00B229EE" w:rsidRPr="00D42794">
        <w:rPr>
          <w:bCs/>
          <w:i/>
          <w:iCs/>
        </w:rPr>
        <w:t>CorporateActionOptionDetails,</w:t>
      </w:r>
      <w:r w:rsidR="00B229EE" w:rsidRPr="00B229EE">
        <w:rPr>
          <w:bCs/>
        </w:rPr>
        <w:t xml:space="preserve"> in sequence </w:t>
      </w:r>
      <w:r w:rsidR="00F96E4D" w:rsidRPr="00B229EE">
        <w:rPr>
          <w:bCs/>
        </w:rPr>
        <w:t>RateAndAmountDetails</w:t>
      </w:r>
      <w:r w:rsidR="00F96E4D">
        <w:rPr>
          <w:bCs/>
        </w:rPr>
        <w:t xml:space="preserve">, within </w:t>
      </w:r>
      <w:r w:rsidR="00F96E4D" w:rsidRPr="00B229EE">
        <w:rPr>
          <w:bCs/>
        </w:rPr>
        <w:t>RateTypeAndAmountAndRateStatus</w:t>
      </w:r>
      <w:r w:rsidR="00F96E4D">
        <w:rPr>
          <w:bCs/>
        </w:rPr>
        <w:t xml:space="preserve">,  </w:t>
      </w:r>
    </w:p>
    <w:p w14:paraId="03DC415E" w14:textId="0DCF3F26" w:rsidR="00B229EE" w:rsidRDefault="00B229EE" w:rsidP="00B229EE">
      <w:pPr>
        <w:pStyle w:val="ListParagraph"/>
        <w:rPr>
          <w:b/>
        </w:rPr>
      </w:pPr>
      <w:r>
        <w:rPr>
          <w:b/>
        </w:rPr>
        <w:t xml:space="preserve">And </w:t>
      </w:r>
      <w:r w:rsidRPr="00D42794">
        <w:rPr>
          <w:bCs/>
        </w:rPr>
        <w:t xml:space="preserve">in </w:t>
      </w:r>
      <w:r w:rsidR="00480C22" w:rsidRPr="00B229EE">
        <w:rPr>
          <w:bCs/>
        </w:rPr>
        <w:t xml:space="preserve">sequence </w:t>
      </w:r>
      <w:r w:rsidR="00F96E4D">
        <w:rPr>
          <w:bCs/>
        </w:rPr>
        <w:t>C</w:t>
      </w:r>
      <w:r w:rsidR="00F96E4D" w:rsidRPr="00B229EE">
        <w:rPr>
          <w:bCs/>
        </w:rPr>
        <w:t>ashMovementDetails/RateAndAmountDetails,</w:t>
      </w:r>
    </w:p>
    <w:p w14:paraId="1ED8BB15" w14:textId="5D06F958" w:rsidR="00B229EE" w:rsidRPr="0009154C" w:rsidRDefault="0009154C" w:rsidP="0009154C">
      <w:pPr>
        <w:rPr>
          <w:b/>
        </w:rPr>
      </w:pPr>
      <w:r>
        <w:rPr>
          <w:bCs/>
        </w:rPr>
        <w:t>A</w:t>
      </w:r>
      <w:r w:rsidRPr="0009154C">
        <w:rPr>
          <w:bCs/>
        </w:rPr>
        <w:t xml:space="preserve">dd </w:t>
      </w:r>
      <w:r w:rsidR="00B229EE" w:rsidRPr="0009154C">
        <w:rPr>
          <w:bCs/>
        </w:rPr>
        <w:t xml:space="preserve">new </w:t>
      </w:r>
      <w:r w:rsidR="00F95189" w:rsidRPr="0009154C">
        <w:rPr>
          <w:bCs/>
        </w:rPr>
        <w:t>element</w:t>
      </w:r>
      <w:r w:rsidR="00B229EE" w:rsidRPr="0009154C">
        <w:rPr>
          <w:bCs/>
        </w:rPr>
        <w:t xml:space="preserve"> “</w:t>
      </w:r>
      <w:r w:rsidR="00A22AF1" w:rsidRPr="0009154C">
        <w:rPr>
          <w:bCs/>
        </w:rPr>
        <w:t xml:space="preserve">Rate Type </w:t>
      </w:r>
      <w:proofErr w:type="gramStart"/>
      <w:r w:rsidR="00A22AF1" w:rsidRPr="0009154C">
        <w:rPr>
          <w:bCs/>
        </w:rPr>
        <w:t>And</w:t>
      </w:r>
      <w:proofErr w:type="gramEnd"/>
      <w:r w:rsidR="00B229EE" w:rsidRPr="0009154C">
        <w:rPr>
          <w:bCs/>
        </w:rPr>
        <w:t xml:space="preserve"> Rate”, typed by </w:t>
      </w:r>
      <w:r w:rsidR="00A22AF1" w:rsidRPr="0009154C">
        <w:rPr>
          <w:bCs/>
        </w:rPr>
        <w:t>RateTypeAndPercentageRateXX</w:t>
      </w:r>
      <w:r w:rsidR="00441843" w:rsidRPr="0009154C">
        <w:rPr>
          <w:bCs/>
        </w:rPr>
        <w:t xml:space="preserve"> to </w:t>
      </w:r>
      <w:r w:rsidR="00F95189" w:rsidRPr="0009154C">
        <w:rPr>
          <w:bCs/>
        </w:rPr>
        <w:t>choice component</w:t>
      </w:r>
      <w:r w:rsidR="001A19E5" w:rsidRPr="0009154C">
        <w:rPr>
          <w:bCs/>
        </w:rPr>
        <w:t xml:space="preserve">s </w:t>
      </w:r>
      <w:r w:rsidR="006472FC" w:rsidRPr="0009154C">
        <w:rPr>
          <w:b/>
        </w:rPr>
        <w:t>Gross Distribution Rate, Net Distribution Rate and Gross Interest Rate Used for Payment.</w:t>
      </w:r>
    </w:p>
    <w:p w14:paraId="0CBE79BC" w14:textId="0B4DADF2" w:rsidR="00FE3063" w:rsidRDefault="00FE3063" w:rsidP="0009154C">
      <w:pPr>
        <w:pStyle w:val="ListParagraph"/>
        <w:rPr>
          <w:bCs/>
        </w:rPr>
      </w:pPr>
    </w:p>
    <w:p w14:paraId="0186F20D" w14:textId="77777777" w:rsidR="00FE3063" w:rsidRPr="00FE3063" w:rsidRDefault="00FE3063" w:rsidP="00FE3063">
      <w:pPr>
        <w:rPr>
          <w:bCs/>
        </w:rPr>
      </w:pPr>
    </w:p>
    <w:p w14:paraId="48E159A4" w14:textId="4621446F" w:rsidR="004A1777" w:rsidRDefault="004A1777" w:rsidP="004A1777">
      <w:pPr>
        <w:pStyle w:val="Heading2"/>
        <w:numPr>
          <w:ilvl w:val="0"/>
          <w:numId w:val="0"/>
        </w:numPr>
      </w:pPr>
      <w:bookmarkStart w:id="137" w:name="_Toc237969612"/>
      <w:proofErr w:type="gramStart"/>
      <w:r>
        <w:t>2.</w:t>
      </w:r>
      <w:r w:rsidR="00B05008">
        <w:t>4</w:t>
      </w:r>
      <w:r>
        <w:t>.2  MWG</w:t>
      </w:r>
      <w:proofErr w:type="gramEnd"/>
      <w:r>
        <w:t xml:space="preserve"> Decision</w:t>
      </w:r>
      <w:bookmarkEnd w:id="137"/>
    </w:p>
    <w:p w14:paraId="0838BE13" w14:textId="5BC27349" w:rsidR="004A1777" w:rsidRDefault="000A29BD" w:rsidP="004A1777">
      <w:pPr>
        <w:suppressAutoHyphens w:val="0"/>
        <w:spacing w:before="0" w:after="0"/>
      </w:pPr>
      <w:r>
        <w:rPr>
          <w:b/>
          <w:bCs/>
        </w:rPr>
        <w:t>Approved as proposed.</w:t>
      </w:r>
    </w:p>
    <w:p w14:paraId="6A629497" w14:textId="77777777" w:rsidR="00FE7082" w:rsidRDefault="00FE7082">
      <w:pPr>
        <w:suppressAutoHyphens w:val="0"/>
        <w:spacing w:before="0" w:after="0"/>
        <w:rPr>
          <w:bCs/>
        </w:rPr>
      </w:pPr>
    </w:p>
    <w:p w14:paraId="5F407498" w14:textId="07B80AF9" w:rsidR="003416D7" w:rsidRPr="003416D7" w:rsidRDefault="003416D7" w:rsidP="000D1A4F">
      <w:pPr>
        <w:suppressAutoHyphens w:val="0"/>
        <w:spacing w:before="0" w:after="0"/>
        <w:jc w:val="both"/>
        <w:rPr>
          <w:bCs/>
        </w:rPr>
      </w:pPr>
      <w:r w:rsidRPr="003416D7">
        <w:rPr>
          <w:bCs/>
        </w:rPr>
        <w:t xml:space="preserve">The submitter </w:t>
      </w:r>
      <w:r w:rsidR="000D1A4F">
        <w:rPr>
          <w:bCs/>
        </w:rPr>
        <w:t xml:space="preserve">(Mike on behalf of the SMPG) </w:t>
      </w:r>
      <w:r w:rsidRPr="003416D7">
        <w:rPr>
          <w:bCs/>
        </w:rPr>
        <w:t>explained the business need to communicate OID and OIP information in a structured manner rather than relying on narrative descriptions, particularly to support tax-related processing and reporting requirements.</w:t>
      </w:r>
    </w:p>
    <w:p w14:paraId="46C5CE46" w14:textId="77777777" w:rsidR="003416D7" w:rsidRPr="003416D7" w:rsidRDefault="003416D7" w:rsidP="000D1A4F">
      <w:pPr>
        <w:suppressAutoHyphens w:val="0"/>
        <w:spacing w:before="0" w:after="0"/>
        <w:jc w:val="both"/>
        <w:rPr>
          <w:bCs/>
        </w:rPr>
      </w:pPr>
      <w:r w:rsidRPr="003416D7">
        <w:rPr>
          <w:bCs/>
        </w:rPr>
        <w:t xml:space="preserve">Participants acknowledged that the requirement exists in </w:t>
      </w:r>
      <w:proofErr w:type="gramStart"/>
      <w:r w:rsidRPr="003416D7">
        <w:rPr>
          <w:bCs/>
        </w:rPr>
        <w:t>a number of</w:t>
      </w:r>
      <w:proofErr w:type="gramEnd"/>
      <w:r w:rsidRPr="003416D7">
        <w:rPr>
          <w:bCs/>
        </w:rPr>
        <w:t xml:space="preserve"> markets and that the absence of dedicated fields results in inconsistent implementation and interpretation.</w:t>
      </w:r>
    </w:p>
    <w:p w14:paraId="2D873237" w14:textId="33275FA9" w:rsidR="003416D7" w:rsidRPr="003416D7" w:rsidRDefault="003416D7" w:rsidP="000D1A4F">
      <w:pPr>
        <w:suppressAutoHyphens w:val="0"/>
        <w:spacing w:before="0" w:after="0"/>
        <w:jc w:val="both"/>
        <w:rPr>
          <w:bCs/>
        </w:rPr>
      </w:pPr>
      <w:r w:rsidRPr="003416D7">
        <w:rPr>
          <w:bCs/>
        </w:rPr>
        <w:t xml:space="preserve">Concerns were raised regarding the implementation impact, as the proposal would require updates across a significant number of message definitions. The </w:t>
      </w:r>
      <w:r w:rsidR="009C77CE">
        <w:rPr>
          <w:bCs/>
        </w:rPr>
        <w:t>MWG</w:t>
      </w:r>
      <w:r w:rsidR="009C77CE" w:rsidRPr="003416D7">
        <w:rPr>
          <w:bCs/>
        </w:rPr>
        <w:t xml:space="preserve"> </w:t>
      </w:r>
      <w:r w:rsidRPr="003416D7">
        <w:rPr>
          <w:bCs/>
        </w:rPr>
        <w:t>discussed whether the scale of the change was justified by the business need.</w:t>
      </w:r>
    </w:p>
    <w:p w14:paraId="369E3934" w14:textId="77777777" w:rsidR="003416D7" w:rsidRPr="003416D7" w:rsidRDefault="003416D7" w:rsidP="000D1A4F">
      <w:pPr>
        <w:suppressAutoHyphens w:val="0"/>
        <w:spacing w:before="0" w:after="0"/>
        <w:jc w:val="both"/>
        <w:rPr>
          <w:bCs/>
        </w:rPr>
      </w:pPr>
      <w:r w:rsidRPr="003416D7">
        <w:rPr>
          <w:bCs/>
        </w:rPr>
        <w:t>Following discussion, participants agreed that the benefit of providing a standardised solution outweighed the implementation effort, particularly given the regulatory and tax implications associated with OID and OIP information.</w:t>
      </w:r>
    </w:p>
    <w:p w14:paraId="459C9C1F" w14:textId="77777777" w:rsidR="000D1A4F" w:rsidRDefault="000D1A4F" w:rsidP="000D1A4F">
      <w:pPr>
        <w:suppressAutoHyphens w:val="0"/>
        <w:spacing w:before="0" w:after="0"/>
        <w:jc w:val="both"/>
        <w:rPr>
          <w:bCs/>
        </w:rPr>
      </w:pPr>
    </w:p>
    <w:p w14:paraId="02006B67" w14:textId="1F700EEA" w:rsidR="002A3BA5" w:rsidRDefault="00777D68" w:rsidP="000D1A4F">
      <w:pPr>
        <w:suppressAutoHyphens w:val="0"/>
        <w:spacing w:before="0" w:after="0"/>
        <w:jc w:val="both"/>
        <w:rPr>
          <w:bCs/>
        </w:rPr>
      </w:pPr>
      <w:r w:rsidRPr="00777D68">
        <w:rPr>
          <w:bCs/>
        </w:rPr>
        <w:t>The MWG further agreed that supplementary market practice guidance would be prepared to support consistent implementation.</w:t>
      </w:r>
      <w:r>
        <w:rPr>
          <w:bCs/>
        </w:rPr>
        <w:t xml:space="preserve"> </w:t>
      </w:r>
    </w:p>
    <w:p w14:paraId="516B2987" w14:textId="77777777" w:rsidR="00A55EA5" w:rsidRDefault="00A55EA5" w:rsidP="000D1A4F">
      <w:pPr>
        <w:suppressAutoHyphens w:val="0"/>
        <w:spacing w:before="0" w:after="0"/>
        <w:jc w:val="both"/>
        <w:rPr>
          <w:bCs/>
        </w:rPr>
      </w:pPr>
    </w:p>
    <w:p w14:paraId="5A43319B" w14:textId="329A6532" w:rsidR="00A55EA5" w:rsidRPr="00C878D1" w:rsidRDefault="00A55EA5" w:rsidP="000D1A4F">
      <w:pPr>
        <w:suppressAutoHyphens w:val="0"/>
        <w:spacing w:before="0" w:after="0"/>
        <w:jc w:val="both"/>
        <w:rPr>
          <w:b/>
        </w:rPr>
      </w:pPr>
      <w:r w:rsidRPr="00C878D1">
        <w:rPr>
          <w:b/>
        </w:rPr>
        <w:t>Update after Common Cat. 5 SWG meeting</w:t>
      </w:r>
      <w:r w:rsidR="00C878D1">
        <w:rPr>
          <w:b/>
        </w:rPr>
        <w:t xml:space="preserve"> (held on 27</w:t>
      </w:r>
      <w:r w:rsidR="00C878D1" w:rsidRPr="00C878D1">
        <w:rPr>
          <w:b/>
          <w:vertAlign w:val="superscript"/>
        </w:rPr>
        <w:t>th</w:t>
      </w:r>
      <w:r w:rsidR="00C878D1">
        <w:rPr>
          <w:b/>
        </w:rPr>
        <w:t xml:space="preserve"> August 2026)</w:t>
      </w:r>
      <w:r w:rsidRPr="00C878D1">
        <w:rPr>
          <w:b/>
        </w:rPr>
        <w:t xml:space="preserve">: </w:t>
      </w:r>
    </w:p>
    <w:p w14:paraId="1239C069" w14:textId="77777777" w:rsidR="009F20BC" w:rsidRPr="009F20BC" w:rsidRDefault="00266C14" w:rsidP="009F20BC">
      <w:pPr>
        <w:suppressAutoHyphens w:val="0"/>
        <w:spacing w:before="0" w:after="0"/>
        <w:jc w:val="both"/>
        <w:rPr>
          <w:bCs/>
          <w:lang w:val="en-US"/>
        </w:rPr>
      </w:pPr>
      <w:r w:rsidRPr="00266C14">
        <w:rPr>
          <w:bCs/>
          <w:lang w:val="en-US"/>
        </w:rPr>
        <w:t>Following the Common Category 5 change requests</w:t>
      </w:r>
      <w:r>
        <w:rPr>
          <w:bCs/>
          <w:lang w:val="en-US"/>
        </w:rPr>
        <w:t xml:space="preserve"> review</w:t>
      </w:r>
      <w:r w:rsidR="00C878D1">
        <w:rPr>
          <w:bCs/>
          <w:lang w:val="en-US"/>
        </w:rPr>
        <w:t>,</w:t>
      </w:r>
      <w:r w:rsidRPr="00266C14">
        <w:rPr>
          <w:bCs/>
          <w:lang w:val="en-US"/>
        </w:rPr>
        <w:t xml:space="preserve"> the Corporate Actions </w:t>
      </w:r>
      <w:r w:rsidR="0044467C">
        <w:rPr>
          <w:bCs/>
          <w:lang w:val="en-US"/>
        </w:rPr>
        <w:t>SWG members</w:t>
      </w:r>
      <w:r w:rsidRPr="00266C14">
        <w:rPr>
          <w:bCs/>
          <w:lang w:val="en-US"/>
        </w:rPr>
        <w:t xml:space="preserve"> remained on the call to review an addendum relating to </w:t>
      </w:r>
      <w:r w:rsidRPr="00266C14">
        <w:rPr>
          <w:b/>
          <w:bCs/>
          <w:lang w:val="en-US"/>
        </w:rPr>
        <w:t>CR3224</w:t>
      </w:r>
      <w:r w:rsidRPr="00266C14">
        <w:rPr>
          <w:bCs/>
          <w:lang w:val="en-US"/>
        </w:rPr>
        <w:t xml:space="preserve">, which had already been reviewed </w:t>
      </w:r>
      <w:r w:rsidRPr="00266C14">
        <w:rPr>
          <w:bCs/>
          <w:lang w:val="en-US"/>
        </w:rPr>
        <w:lastRenderedPageBreak/>
        <w:t>and approved during the previous</w:t>
      </w:r>
      <w:r w:rsidR="0044467C">
        <w:rPr>
          <w:bCs/>
          <w:lang w:val="en-US"/>
        </w:rPr>
        <w:t xml:space="preserve"> CA SWG</w:t>
      </w:r>
      <w:r w:rsidRPr="00266C14">
        <w:rPr>
          <w:bCs/>
          <w:lang w:val="en-US"/>
        </w:rPr>
        <w:t xml:space="preserve"> meeting</w:t>
      </w:r>
      <w:r w:rsidR="0044467C">
        <w:rPr>
          <w:bCs/>
          <w:lang w:val="en-US"/>
        </w:rPr>
        <w:t xml:space="preserve"> held on </w:t>
      </w:r>
      <w:r w:rsidR="00133146">
        <w:rPr>
          <w:bCs/>
          <w:lang w:val="en-US"/>
        </w:rPr>
        <w:t xml:space="preserve">the </w:t>
      </w:r>
      <w:proofErr w:type="gramStart"/>
      <w:r w:rsidR="00133146">
        <w:rPr>
          <w:bCs/>
          <w:lang w:val="en-US"/>
        </w:rPr>
        <w:t>25</w:t>
      </w:r>
      <w:r w:rsidR="00133146" w:rsidRPr="00E31F46">
        <w:rPr>
          <w:bCs/>
          <w:vertAlign w:val="superscript"/>
          <w:lang w:val="en-US"/>
        </w:rPr>
        <w:t>th</w:t>
      </w:r>
      <w:proofErr w:type="gramEnd"/>
      <w:r w:rsidR="00133146">
        <w:rPr>
          <w:bCs/>
          <w:lang w:val="en-US"/>
        </w:rPr>
        <w:t xml:space="preserve"> August 2027</w:t>
      </w:r>
      <w:r w:rsidRPr="00266C14">
        <w:rPr>
          <w:bCs/>
          <w:lang w:val="en-US"/>
        </w:rPr>
        <w:t xml:space="preserve">. </w:t>
      </w:r>
      <w:r w:rsidR="009F20BC" w:rsidRPr="009F20BC">
        <w:rPr>
          <w:bCs/>
          <w:lang w:val="en-US"/>
        </w:rPr>
        <w:t>It was confirmed that all members who had participated in the original review were present, and no objections were raised to reopening the discussion to consider a potential extension to the approved implementation solution. The group therefore agreed to revisit the item and review the proposed addendum.</w:t>
      </w:r>
    </w:p>
    <w:p w14:paraId="7DB586C1" w14:textId="4C9727C1" w:rsidR="00266C14" w:rsidRPr="00E31F46" w:rsidRDefault="00266C14" w:rsidP="00E31F46">
      <w:pPr>
        <w:suppressAutoHyphens w:val="0"/>
        <w:spacing w:before="0" w:after="0"/>
        <w:jc w:val="both"/>
        <w:rPr>
          <w:bCs/>
          <w:lang w:val="en-US"/>
        </w:rPr>
      </w:pPr>
    </w:p>
    <w:p w14:paraId="5EBDA828" w14:textId="54E2F4C7" w:rsidR="009377E3" w:rsidRPr="009377E3" w:rsidRDefault="009377E3" w:rsidP="00E31F46">
      <w:pPr>
        <w:suppressAutoHyphens w:val="0"/>
        <w:spacing w:before="0" w:after="0"/>
        <w:jc w:val="both"/>
        <w:rPr>
          <w:bCs/>
        </w:rPr>
      </w:pPr>
      <w:r w:rsidRPr="009377E3">
        <w:rPr>
          <w:bCs/>
        </w:rPr>
        <w:t xml:space="preserve">The </w:t>
      </w:r>
      <w:r>
        <w:rPr>
          <w:bCs/>
        </w:rPr>
        <w:t>CA SWG</w:t>
      </w:r>
      <w:r w:rsidRPr="009377E3">
        <w:rPr>
          <w:bCs/>
        </w:rPr>
        <w:t xml:space="preserve"> discussed the relationship between this amendment and the already-approved implementation approach, including the interaction with other format options introduced by related change requests. Clarifications were provided that:</w:t>
      </w:r>
    </w:p>
    <w:p w14:paraId="2CE8EB16" w14:textId="77777777" w:rsidR="009377E3" w:rsidRPr="009377E3" w:rsidRDefault="009377E3" w:rsidP="00E31F46">
      <w:pPr>
        <w:suppressAutoHyphens w:val="0"/>
        <w:spacing w:before="0" w:after="0"/>
        <w:jc w:val="both"/>
        <w:rPr>
          <w:bCs/>
        </w:rPr>
      </w:pPr>
    </w:p>
    <w:p w14:paraId="7E8F7BB0" w14:textId="77777777" w:rsidR="009377E3" w:rsidRPr="009377E3" w:rsidRDefault="009377E3" w:rsidP="0009154C">
      <w:pPr>
        <w:pStyle w:val="ListParagraph"/>
        <w:numPr>
          <w:ilvl w:val="0"/>
          <w:numId w:val="54"/>
        </w:numPr>
        <w:suppressAutoHyphens w:val="0"/>
        <w:spacing w:before="0" w:after="0"/>
        <w:jc w:val="both"/>
        <w:rPr>
          <w:bCs/>
        </w:rPr>
      </w:pPr>
      <w:r w:rsidRPr="009377E3">
        <w:rPr>
          <w:bCs/>
        </w:rPr>
        <w:t>no new format option was being created in this amendment;</w:t>
      </w:r>
    </w:p>
    <w:p w14:paraId="618900D4" w14:textId="77777777" w:rsidR="009377E3" w:rsidRPr="009377E3" w:rsidRDefault="009377E3" w:rsidP="0009154C">
      <w:pPr>
        <w:pStyle w:val="ListParagraph"/>
        <w:numPr>
          <w:ilvl w:val="0"/>
          <w:numId w:val="54"/>
        </w:numPr>
        <w:suppressAutoHyphens w:val="0"/>
        <w:spacing w:before="0" w:after="0"/>
        <w:jc w:val="both"/>
        <w:rPr>
          <w:bCs/>
        </w:rPr>
      </w:pPr>
      <w:r w:rsidRPr="009377E3">
        <w:rPr>
          <w:bCs/>
        </w:rPr>
        <w:t>format option R already existed and would simply be extended to support the proposed rate-type codes;</w:t>
      </w:r>
    </w:p>
    <w:p w14:paraId="03D99BDE" w14:textId="5FF1A273" w:rsidR="00FE7082" w:rsidRPr="009377E3" w:rsidRDefault="009377E3" w:rsidP="0009154C">
      <w:pPr>
        <w:pStyle w:val="ListParagraph"/>
        <w:numPr>
          <w:ilvl w:val="0"/>
          <w:numId w:val="54"/>
        </w:numPr>
        <w:suppressAutoHyphens w:val="0"/>
        <w:spacing w:before="0" w:after="0"/>
        <w:jc w:val="both"/>
        <w:rPr>
          <w:bCs/>
        </w:rPr>
      </w:pPr>
      <w:r w:rsidRPr="009377E3">
        <w:rPr>
          <w:bCs/>
        </w:rPr>
        <w:t>the amendment aimed to ensure consistency when reporting premium portions as percentages or rates rather than requiring a switch to amount-based reporting.</w:t>
      </w:r>
    </w:p>
    <w:p w14:paraId="19E1B593" w14:textId="77777777" w:rsidR="00D24641" w:rsidRDefault="00D24641" w:rsidP="00E31F46">
      <w:pPr>
        <w:suppressAutoHyphens w:val="0"/>
        <w:spacing w:before="0" w:after="0" w:line="300" w:lineRule="atLeast"/>
        <w:jc w:val="both"/>
        <w:rPr>
          <w:rFonts w:eastAsia="Times New Roman" w:cs="Arial"/>
          <w:lang w:val="en-US"/>
        </w:rPr>
      </w:pPr>
    </w:p>
    <w:p w14:paraId="124B73D0" w14:textId="695C6D80" w:rsidR="004C5DF4" w:rsidRPr="00E31F46" w:rsidRDefault="004C5DF4" w:rsidP="0009154C">
      <w:pPr>
        <w:suppressAutoHyphens w:val="0"/>
        <w:spacing w:before="0" w:after="0" w:line="300" w:lineRule="atLeast"/>
        <w:jc w:val="both"/>
        <w:rPr>
          <w:rFonts w:eastAsia="Times New Roman" w:cs="Arial"/>
          <w:lang w:val="en-US"/>
        </w:rPr>
      </w:pPr>
      <w:r w:rsidRPr="00E31F46">
        <w:rPr>
          <w:rFonts w:eastAsia="Times New Roman" w:cs="Arial"/>
          <w:lang w:val="en-US"/>
        </w:rPr>
        <w:t>The group agreed unan</w:t>
      </w:r>
      <w:r w:rsidR="00E31F46" w:rsidRPr="00E31F46">
        <w:rPr>
          <w:rFonts w:eastAsia="Times New Roman" w:cs="Arial"/>
          <w:lang w:val="en-US"/>
        </w:rPr>
        <w:t>imously</w:t>
      </w:r>
      <w:r w:rsidRPr="00E31F46">
        <w:rPr>
          <w:rFonts w:eastAsia="Times New Roman" w:cs="Arial"/>
          <w:lang w:val="en-US"/>
        </w:rPr>
        <w:t xml:space="preserve"> to incorporate the amendment into CR3224, </w:t>
      </w:r>
      <w:r w:rsidR="00E31F46" w:rsidRPr="00E31F46">
        <w:rPr>
          <w:rFonts w:eastAsia="Times New Roman" w:cs="Arial"/>
          <w:lang w:val="en-US"/>
        </w:rPr>
        <w:t>upon which</w:t>
      </w:r>
      <w:r w:rsidRPr="00E31F46">
        <w:rPr>
          <w:rFonts w:eastAsia="Times New Roman" w:cs="Arial"/>
          <w:lang w:val="en-US"/>
        </w:rPr>
        <w:t xml:space="preserve"> the MCR</w:t>
      </w:r>
      <w:r w:rsidR="00E31F46" w:rsidRPr="00E31F46">
        <w:rPr>
          <w:rFonts w:eastAsia="Times New Roman" w:cs="Arial"/>
          <w:lang w:val="en-US"/>
        </w:rPr>
        <w:t xml:space="preserve"> (including the previously approved implementation solution)</w:t>
      </w:r>
      <w:r w:rsidRPr="00E31F46">
        <w:rPr>
          <w:rFonts w:eastAsia="Times New Roman" w:cs="Arial"/>
          <w:lang w:val="en-US"/>
        </w:rPr>
        <w:t xml:space="preserve"> and meeting minutes </w:t>
      </w:r>
      <w:r w:rsidR="00E31F46" w:rsidRPr="00E31F46">
        <w:rPr>
          <w:rFonts w:eastAsia="Times New Roman" w:cs="Arial"/>
          <w:lang w:val="en-US"/>
        </w:rPr>
        <w:t>have</w:t>
      </w:r>
      <w:r w:rsidRPr="00E31F46">
        <w:rPr>
          <w:rFonts w:eastAsia="Times New Roman" w:cs="Arial"/>
          <w:lang w:val="en-US"/>
        </w:rPr>
        <w:t xml:space="preserve"> be</w:t>
      </w:r>
      <w:r w:rsidR="00E31F46" w:rsidRPr="00E31F46">
        <w:rPr>
          <w:rFonts w:eastAsia="Times New Roman" w:cs="Arial"/>
          <w:lang w:val="en-US"/>
        </w:rPr>
        <w:t>en</w:t>
      </w:r>
      <w:r w:rsidRPr="00E31F46">
        <w:rPr>
          <w:rFonts w:eastAsia="Times New Roman" w:cs="Arial"/>
          <w:lang w:val="en-US"/>
        </w:rPr>
        <w:t xml:space="preserve"> updated accordingly. </w:t>
      </w:r>
    </w:p>
    <w:p w14:paraId="6FC63412" w14:textId="77777777" w:rsidR="009377E3" w:rsidRDefault="009377E3" w:rsidP="000E4ABD">
      <w:pPr>
        <w:spacing w:after="0"/>
        <w:rPr>
          <w:b/>
          <w:sz w:val="28"/>
          <w:szCs w:val="28"/>
        </w:rPr>
      </w:pPr>
    </w:p>
    <w:p w14:paraId="2B97BC13" w14:textId="176744C7" w:rsidR="000E4ABD" w:rsidRDefault="000E4ABD" w:rsidP="000E4ABD">
      <w:pPr>
        <w:spacing w:after="0"/>
        <w:rPr>
          <w:b/>
          <w:sz w:val="28"/>
          <w:szCs w:val="28"/>
        </w:rPr>
      </w:pPr>
      <w:r w:rsidRPr="00872EC6">
        <w:rPr>
          <w:b/>
          <w:sz w:val="28"/>
          <w:szCs w:val="28"/>
        </w:rPr>
        <w:t>SWIFT Comment</w:t>
      </w:r>
    </w:p>
    <w:p w14:paraId="7716EE54" w14:textId="77777777" w:rsidR="000E4ABD" w:rsidRDefault="000E4ABD" w:rsidP="000E4ABD">
      <w:pPr>
        <w:suppressAutoHyphens w:val="0"/>
        <w:spacing w:before="0" w:after="0"/>
      </w:pPr>
    </w:p>
    <w:p w14:paraId="1D2F6735" w14:textId="18B75AC9" w:rsidR="00FE7082" w:rsidRDefault="00F204AE" w:rsidP="000E4ABD">
      <w:pPr>
        <w:suppressAutoHyphens w:val="0"/>
        <w:spacing w:before="0" w:after="0"/>
        <w:rPr>
          <w:bCs/>
        </w:rPr>
      </w:pPr>
      <w:r>
        <w:t>Improves pricing transparency</w:t>
      </w:r>
      <w:r w:rsidR="000E4ABD">
        <w:t>. Recommended for implementation.</w:t>
      </w:r>
    </w:p>
    <w:p w14:paraId="4811BEC4" w14:textId="77777777" w:rsidR="00FE7082" w:rsidRDefault="00FE7082">
      <w:pPr>
        <w:suppressAutoHyphens w:val="0"/>
        <w:spacing w:before="0" w:after="0"/>
        <w:rPr>
          <w:bCs/>
        </w:rPr>
      </w:pPr>
    </w:p>
    <w:p w14:paraId="2C99D6FE" w14:textId="77777777" w:rsidR="00FE7082" w:rsidRDefault="00FE7082">
      <w:pPr>
        <w:suppressAutoHyphens w:val="0"/>
        <w:spacing w:before="0" w:after="0"/>
        <w:rPr>
          <w:bCs/>
        </w:rPr>
      </w:pPr>
    </w:p>
    <w:p w14:paraId="4A4A5248" w14:textId="77777777" w:rsidR="00FE7082" w:rsidRDefault="00FE7082">
      <w:pPr>
        <w:suppressAutoHyphens w:val="0"/>
        <w:spacing w:before="0" w:after="0"/>
        <w:rPr>
          <w:bCs/>
        </w:rPr>
      </w:pPr>
    </w:p>
    <w:p w14:paraId="53BD79E1" w14:textId="77777777" w:rsidR="00FE7082" w:rsidRDefault="00FE7082">
      <w:pPr>
        <w:suppressAutoHyphens w:val="0"/>
        <w:spacing w:before="0" w:after="0"/>
        <w:rPr>
          <w:bCs/>
        </w:rPr>
      </w:pPr>
    </w:p>
    <w:p w14:paraId="4FF7130E" w14:textId="77777777" w:rsidR="00FE7082" w:rsidRDefault="00FE7082">
      <w:pPr>
        <w:suppressAutoHyphens w:val="0"/>
        <w:spacing w:before="0" w:after="0"/>
        <w:rPr>
          <w:bCs/>
        </w:rPr>
      </w:pPr>
    </w:p>
    <w:p w14:paraId="06FC65DC" w14:textId="77777777" w:rsidR="00FE7082" w:rsidRDefault="00FE7082">
      <w:pPr>
        <w:suppressAutoHyphens w:val="0"/>
        <w:spacing w:before="0" w:after="0"/>
        <w:rPr>
          <w:bCs/>
        </w:rPr>
      </w:pPr>
    </w:p>
    <w:p w14:paraId="6F478CEE" w14:textId="77777777" w:rsidR="00FE7082" w:rsidRDefault="00FE7082">
      <w:pPr>
        <w:suppressAutoHyphens w:val="0"/>
        <w:spacing w:before="0" w:after="0"/>
        <w:rPr>
          <w:bCs/>
        </w:rPr>
      </w:pPr>
    </w:p>
    <w:p w14:paraId="5B6DAFEF" w14:textId="77777777" w:rsidR="00FE7082" w:rsidRDefault="00FE7082">
      <w:pPr>
        <w:suppressAutoHyphens w:val="0"/>
        <w:spacing w:before="0" w:after="0"/>
        <w:rPr>
          <w:bCs/>
        </w:rPr>
      </w:pPr>
    </w:p>
    <w:p w14:paraId="0AA645D2" w14:textId="77777777" w:rsidR="00FE7082" w:rsidRDefault="00FE7082">
      <w:pPr>
        <w:suppressAutoHyphens w:val="0"/>
        <w:spacing w:before="0" w:after="0"/>
        <w:rPr>
          <w:bCs/>
        </w:rPr>
      </w:pPr>
    </w:p>
    <w:p w14:paraId="2037A6D6" w14:textId="77777777" w:rsidR="00FE7082" w:rsidRDefault="00FE7082">
      <w:pPr>
        <w:suppressAutoHyphens w:val="0"/>
        <w:spacing w:before="0" w:after="0"/>
        <w:rPr>
          <w:bCs/>
        </w:rPr>
      </w:pPr>
    </w:p>
    <w:p w14:paraId="5C546BD0" w14:textId="77777777" w:rsidR="00FE7082" w:rsidRDefault="00FE7082">
      <w:pPr>
        <w:suppressAutoHyphens w:val="0"/>
        <w:spacing w:before="0" w:after="0"/>
        <w:rPr>
          <w:bCs/>
        </w:rPr>
      </w:pPr>
    </w:p>
    <w:p w14:paraId="2D2706AA" w14:textId="77777777" w:rsidR="00FE7082" w:rsidRDefault="00FE7082">
      <w:pPr>
        <w:suppressAutoHyphens w:val="0"/>
        <w:spacing w:before="0" w:after="0"/>
        <w:rPr>
          <w:bCs/>
        </w:rPr>
      </w:pPr>
    </w:p>
    <w:p w14:paraId="6223A267" w14:textId="77777777" w:rsidR="00FE7082" w:rsidRDefault="00FE7082">
      <w:pPr>
        <w:suppressAutoHyphens w:val="0"/>
        <w:spacing w:before="0" w:after="0"/>
        <w:rPr>
          <w:bCs/>
        </w:rPr>
      </w:pPr>
    </w:p>
    <w:p w14:paraId="65ACDFC5" w14:textId="77777777" w:rsidR="00FE7082" w:rsidRDefault="00FE7082">
      <w:pPr>
        <w:suppressAutoHyphens w:val="0"/>
        <w:spacing w:before="0" w:after="0"/>
        <w:rPr>
          <w:bCs/>
        </w:rPr>
      </w:pPr>
    </w:p>
    <w:p w14:paraId="1E123240" w14:textId="77777777" w:rsidR="00FE7082" w:rsidRDefault="00FE7082">
      <w:pPr>
        <w:suppressAutoHyphens w:val="0"/>
        <w:spacing w:before="0" w:after="0"/>
        <w:rPr>
          <w:bCs/>
        </w:rPr>
      </w:pPr>
    </w:p>
    <w:p w14:paraId="1EEBC1A5" w14:textId="77777777" w:rsidR="00FE7082" w:rsidRDefault="00FE7082">
      <w:pPr>
        <w:suppressAutoHyphens w:val="0"/>
        <w:spacing w:before="0" w:after="0"/>
        <w:rPr>
          <w:bCs/>
        </w:rPr>
      </w:pPr>
    </w:p>
    <w:p w14:paraId="5A35D423" w14:textId="77777777" w:rsidR="00FE7082" w:rsidRDefault="00FE7082">
      <w:pPr>
        <w:suppressAutoHyphens w:val="0"/>
        <w:spacing w:before="0" w:after="0"/>
        <w:rPr>
          <w:bCs/>
        </w:rPr>
      </w:pPr>
    </w:p>
    <w:p w14:paraId="5E14E4DE" w14:textId="77777777" w:rsidR="00FE7082" w:rsidRDefault="00FE7082">
      <w:pPr>
        <w:suppressAutoHyphens w:val="0"/>
        <w:spacing w:before="0" w:after="0"/>
        <w:rPr>
          <w:bCs/>
        </w:rPr>
      </w:pPr>
    </w:p>
    <w:p w14:paraId="3DE3AAFB" w14:textId="77777777" w:rsidR="00FE7082" w:rsidRDefault="00FE7082">
      <w:pPr>
        <w:suppressAutoHyphens w:val="0"/>
        <w:spacing w:before="0" w:after="0"/>
        <w:rPr>
          <w:bCs/>
        </w:rPr>
      </w:pPr>
    </w:p>
    <w:p w14:paraId="7E5D752E" w14:textId="77777777" w:rsidR="00FE7082" w:rsidRDefault="00FE7082">
      <w:pPr>
        <w:suppressAutoHyphens w:val="0"/>
        <w:spacing w:before="0" w:after="0"/>
        <w:rPr>
          <w:bCs/>
        </w:rPr>
      </w:pPr>
    </w:p>
    <w:p w14:paraId="68E95DD2" w14:textId="77777777" w:rsidR="00FE7082" w:rsidRDefault="00FE7082">
      <w:pPr>
        <w:suppressAutoHyphens w:val="0"/>
        <w:spacing w:before="0" w:after="0"/>
        <w:rPr>
          <w:bCs/>
        </w:rPr>
      </w:pPr>
    </w:p>
    <w:p w14:paraId="1F05FB71" w14:textId="77777777" w:rsidR="00FE7082" w:rsidRDefault="00FE7082">
      <w:pPr>
        <w:suppressAutoHyphens w:val="0"/>
        <w:spacing w:before="0" w:after="0"/>
        <w:rPr>
          <w:bCs/>
        </w:rPr>
      </w:pPr>
    </w:p>
    <w:p w14:paraId="66A151D3" w14:textId="77777777" w:rsidR="00FE7082" w:rsidRDefault="00FE7082">
      <w:pPr>
        <w:suppressAutoHyphens w:val="0"/>
        <w:spacing w:before="0" w:after="0"/>
        <w:rPr>
          <w:bCs/>
        </w:rPr>
      </w:pPr>
    </w:p>
    <w:p w14:paraId="330DE79B" w14:textId="77777777" w:rsidR="00FE7082" w:rsidRDefault="00FE7082">
      <w:pPr>
        <w:suppressAutoHyphens w:val="0"/>
        <w:spacing w:before="0" w:after="0"/>
        <w:rPr>
          <w:bCs/>
        </w:rPr>
      </w:pPr>
    </w:p>
    <w:p w14:paraId="04CC0448" w14:textId="77777777" w:rsidR="00FE7082" w:rsidRDefault="00FE7082">
      <w:pPr>
        <w:suppressAutoHyphens w:val="0"/>
        <w:spacing w:before="0" w:after="0"/>
        <w:rPr>
          <w:bCs/>
        </w:rPr>
      </w:pPr>
    </w:p>
    <w:p w14:paraId="4F4D3ACA" w14:textId="77777777" w:rsidR="00FE7082" w:rsidRDefault="00FE7082">
      <w:pPr>
        <w:suppressAutoHyphens w:val="0"/>
        <w:spacing w:before="0" w:after="0"/>
        <w:rPr>
          <w:bCs/>
        </w:rPr>
      </w:pPr>
    </w:p>
    <w:p w14:paraId="6E388497" w14:textId="77777777" w:rsidR="00FE7082" w:rsidRDefault="00FE7082">
      <w:pPr>
        <w:suppressAutoHyphens w:val="0"/>
        <w:spacing w:before="0" w:after="0"/>
        <w:rPr>
          <w:bCs/>
        </w:rPr>
      </w:pPr>
    </w:p>
    <w:p w14:paraId="00CE515F" w14:textId="77777777" w:rsidR="00FE7082" w:rsidRDefault="00FE7082">
      <w:pPr>
        <w:suppressAutoHyphens w:val="0"/>
        <w:spacing w:before="0" w:after="0"/>
        <w:rPr>
          <w:bCs/>
        </w:rPr>
      </w:pPr>
    </w:p>
    <w:p w14:paraId="53F2E218" w14:textId="77777777" w:rsidR="00FE7082" w:rsidRDefault="00FE7082">
      <w:pPr>
        <w:suppressAutoHyphens w:val="0"/>
        <w:spacing w:before="0" w:after="0"/>
        <w:rPr>
          <w:bCs/>
        </w:rPr>
      </w:pPr>
    </w:p>
    <w:p w14:paraId="59B2729A" w14:textId="77777777" w:rsidR="00FE7082" w:rsidRPr="00465F82" w:rsidRDefault="00FE7082" w:rsidP="00B05008">
      <w:pPr>
        <w:pStyle w:val="Heading1"/>
        <w:numPr>
          <w:ilvl w:val="1"/>
          <w:numId w:val="48"/>
        </w:numPr>
        <w:tabs>
          <w:tab w:val="num" w:pos="718"/>
        </w:tabs>
        <w:rPr>
          <w:color w:val="FF0000"/>
          <w:sz w:val="36"/>
          <w:szCs w:val="36"/>
        </w:rPr>
      </w:pPr>
      <w:bookmarkStart w:id="138" w:name="_Toc237969613"/>
      <w:r w:rsidRPr="00465F82">
        <w:rPr>
          <w:color w:val="FF0000"/>
          <w:sz w:val="36"/>
          <w:szCs w:val="36"/>
        </w:rPr>
        <w:lastRenderedPageBreak/>
        <w:t>003236 - Add interim security details for dividend events</w:t>
      </w:r>
      <w:bookmarkEnd w:id="138"/>
    </w:p>
    <w:tbl>
      <w:tblPr>
        <w:tblStyle w:val="ScrollTableNormal"/>
        <w:tblW w:w="5000" w:type="pct"/>
        <w:tblLook w:val="0020" w:firstRow="1" w:lastRow="0" w:firstColumn="0" w:lastColumn="0" w:noHBand="0" w:noVBand="0"/>
      </w:tblPr>
      <w:tblGrid>
        <w:gridCol w:w="7791"/>
        <w:gridCol w:w="988"/>
      </w:tblGrid>
      <w:tr w:rsidR="00FE7082" w14:paraId="0909E4E6"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2DE36E44" w14:textId="77777777" w:rsidR="00FE7082" w:rsidRDefault="00FE7082" w:rsidP="00BE2BC8"/>
        </w:tc>
      </w:tr>
      <w:tr w:rsidR="00FE7082" w14:paraId="095D3B7F" w14:textId="77777777" w:rsidTr="00BE2BC8">
        <w:tc>
          <w:tcPr>
            <w:tcW w:w="0" w:type="auto"/>
            <w:shd w:val="solid" w:color="F4F5F7" w:fill="F4F5F7"/>
          </w:tcPr>
          <w:p w14:paraId="5B9EF5E3" w14:textId="77777777" w:rsidR="00FE7082" w:rsidRPr="009711D7" w:rsidRDefault="00FE7082" w:rsidP="00BE2BC8">
            <w:pPr>
              <w:rPr>
                <w:b/>
                <w:bCs/>
              </w:rPr>
            </w:pPr>
            <w:r w:rsidRPr="009711D7">
              <w:rPr>
                <w:b/>
                <w:bCs/>
              </w:rPr>
              <w:t xml:space="preserve">Requesting </w:t>
            </w:r>
            <w:r>
              <w:rPr>
                <w:b/>
                <w:bCs/>
              </w:rPr>
              <w:t>Country</w:t>
            </w:r>
            <w:r w:rsidRPr="009711D7">
              <w:rPr>
                <w:b/>
                <w:bCs/>
              </w:rPr>
              <w:t>:</w:t>
            </w:r>
          </w:p>
        </w:tc>
        <w:tc>
          <w:tcPr>
            <w:tcW w:w="0" w:type="auto"/>
          </w:tcPr>
          <w:p w14:paraId="7C4BF75A" w14:textId="77777777" w:rsidR="00FE7082" w:rsidRDefault="00FE7082" w:rsidP="00BE2BC8">
            <w:r>
              <w:t>IT</w:t>
            </w:r>
          </w:p>
        </w:tc>
      </w:tr>
      <w:tr w:rsidR="00FE7082" w14:paraId="621AF915" w14:textId="77777777" w:rsidTr="00BE2BC8">
        <w:tc>
          <w:tcPr>
            <w:tcW w:w="0" w:type="auto"/>
            <w:gridSpan w:val="2"/>
            <w:shd w:val="solid" w:color="F4F5F7" w:fill="F4F5F7"/>
          </w:tcPr>
          <w:p w14:paraId="58C03E18" w14:textId="77777777" w:rsidR="00FE7082" w:rsidRDefault="00FE7082" w:rsidP="00BE2BC8">
            <w:r>
              <w:rPr>
                <w:b/>
              </w:rPr>
              <w:t>Sponsors</w:t>
            </w:r>
          </w:p>
        </w:tc>
      </w:tr>
      <w:tr w:rsidR="00FE7082" w14:paraId="08212D64" w14:textId="77777777" w:rsidTr="00BE2BC8">
        <w:tc>
          <w:tcPr>
            <w:tcW w:w="0" w:type="auto"/>
            <w:gridSpan w:val="2"/>
          </w:tcPr>
          <w:p w14:paraId="3FD276B7" w14:textId="77777777" w:rsidR="00FE7082" w:rsidRDefault="00FE7082" w:rsidP="00BE2BC8">
            <w:r>
              <w:t>IT NMG, Euronext Securities Milan</w:t>
            </w:r>
          </w:p>
        </w:tc>
      </w:tr>
      <w:tr w:rsidR="00FE7082" w14:paraId="0220A808" w14:textId="77777777" w:rsidTr="00BE2BC8">
        <w:tc>
          <w:tcPr>
            <w:tcW w:w="0" w:type="auto"/>
            <w:gridSpan w:val="2"/>
            <w:shd w:val="solid" w:color="F4F5F7" w:fill="F4F5F7"/>
          </w:tcPr>
          <w:p w14:paraId="7BD6FFCF" w14:textId="77777777" w:rsidR="00FE7082" w:rsidRDefault="00FE7082" w:rsidP="00BE2BC8">
            <w:r>
              <w:rPr>
                <w:b/>
              </w:rPr>
              <w:t>Message type(s) impacted</w:t>
            </w:r>
          </w:p>
        </w:tc>
      </w:tr>
      <w:tr w:rsidR="00FE7082" w14:paraId="1E4B7F0A" w14:textId="77777777" w:rsidTr="00BE2BC8">
        <w:tc>
          <w:tcPr>
            <w:tcW w:w="0" w:type="auto"/>
            <w:gridSpan w:val="2"/>
          </w:tcPr>
          <w:p w14:paraId="39DAE9E3" w14:textId="77777777" w:rsidR="00FE7082" w:rsidRDefault="00FE7082" w:rsidP="00BE2BC8">
            <w:r>
              <w:t>MT 564, seev.009, seev.031, seev.035</w:t>
            </w:r>
          </w:p>
        </w:tc>
      </w:tr>
      <w:tr w:rsidR="00FE7082" w14:paraId="52061FA5" w14:textId="77777777" w:rsidTr="00BE2BC8">
        <w:tc>
          <w:tcPr>
            <w:tcW w:w="0" w:type="auto"/>
            <w:gridSpan w:val="2"/>
            <w:shd w:val="solid" w:color="F4F5F7" w:fill="F4F5F7"/>
          </w:tcPr>
          <w:p w14:paraId="51555762" w14:textId="77777777" w:rsidR="00FE7082" w:rsidRDefault="00FE7082" w:rsidP="00BE2BC8">
            <w:r>
              <w:rPr>
                <w:b/>
              </w:rPr>
              <w:t>Required for regulatory reasons</w:t>
            </w:r>
          </w:p>
        </w:tc>
      </w:tr>
      <w:tr w:rsidR="00FE7082" w14:paraId="19431D99" w14:textId="77777777" w:rsidTr="00BE2BC8">
        <w:tc>
          <w:tcPr>
            <w:tcW w:w="0" w:type="auto"/>
            <w:gridSpan w:val="2"/>
          </w:tcPr>
          <w:p w14:paraId="4FF8DD00" w14:textId="77777777" w:rsidR="00FE7082" w:rsidRDefault="00FE7082" w:rsidP="00BE2BC8">
            <w:r>
              <w:t>No</w:t>
            </w:r>
          </w:p>
        </w:tc>
      </w:tr>
      <w:tr w:rsidR="00FE7082" w14:paraId="466BAE56" w14:textId="77777777" w:rsidTr="00BE2BC8">
        <w:tc>
          <w:tcPr>
            <w:tcW w:w="0" w:type="auto"/>
            <w:gridSpan w:val="2"/>
            <w:shd w:val="solid" w:color="F4F5F7" w:fill="F4F5F7"/>
          </w:tcPr>
          <w:p w14:paraId="3ED32CD5" w14:textId="77777777" w:rsidR="00FE7082" w:rsidRDefault="00FE7082" w:rsidP="00BE2BC8">
            <w:r>
              <w:rPr>
                <w:b/>
              </w:rPr>
              <w:t>Business impact of this request</w:t>
            </w:r>
          </w:p>
        </w:tc>
      </w:tr>
      <w:tr w:rsidR="00FE7082" w14:paraId="618D5D65" w14:textId="77777777" w:rsidTr="00BE2BC8">
        <w:tc>
          <w:tcPr>
            <w:tcW w:w="0" w:type="auto"/>
            <w:gridSpan w:val="2"/>
          </w:tcPr>
          <w:p w14:paraId="2C0BF39B" w14:textId="77777777" w:rsidR="00FE7082" w:rsidRDefault="00FE7082" w:rsidP="00BE2BC8">
            <w:r>
              <w:t>MEDIUM</w:t>
            </w:r>
          </w:p>
        </w:tc>
      </w:tr>
      <w:tr w:rsidR="00FE7082" w14:paraId="75B6946D" w14:textId="77777777" w:rsidTr="00BE2BC8">
        <w:tc>
          <w:tcPr>
            <w:tcW w:w="0" w:type="auto"/>
            <w:gridSpan w:val="2"/>
            <w:shd w:val="solid" w:color="F4F5F7" w:fill="F4F5F7"/>
          </w:tcPr>
          <w:p w14:paraId="0744CE9A" w14:textId="77777777" w:rsidR="00FE7082" w:rsidRDefault="00FE7082" w:rsidP="00BE2BC8">
            <w:r>
              <w:rPr>
                <w:b/>
              </w:rPr>
              <w:t>Commitment to implement the change</w:t>
            </w:r>
          </w:p>
        </w:tc>
      </w:tr>
      <w:tr w:rsidR="00FE7082" w14:paraId="73013FF0" w14:textId="77777777" w:rsidTr="00BE2BC8">
        <w:tc>
          <w:tcPr>
            <w:tcW w:w="0" w:type="auto"/>
            <w:gridSpan w:val="2"/>
          </w:tcPr>
          <w:p w14:paraId="7869196C" w14:textId="77777777" w:rsidR="00FE7082" w:rsidRDefault="00FE7082" w:rsidP="00BE2BC8">
            <w:r>
              <w:t xml:space="preserve">Number of messages sent and received: </w:t>
            </w:r>
            <w:r w:rsidRPr="00674937">
              <w:t>11111</w:t>
            </w:r>
            <w:r>
              <w:br/>
              <w:t>Percentage of messages impacted: 60</w:t>
            </w:r>
            <w:r>
              <w:br/>
              <w:t>Commits to implement and when: NMG Italy / 2027</w:t>
            </w:r>
          </w:p>
        </w:tc>
      </w:tr>
      <w:tr w:rsidR="00FE7082" w14:paraId="786C0750" w14:textId="77777777" w:rsidTr="00BE2BC8">
        <w:tc>
          <w:tcPr>
            <w:tcW w:w="0" w:type="auto"/>
            <w:gridSpan w:val="2"/>
            <w:shd w:val="solid" w:color="F4F5F7" w:fill="F4F5F7"/>
          </w:tcPr>
          <w:p w14:paraId="11FED632" w14:textId="77777777" w:rsidR="00FE7082" w:rsidRDefault="00FE7082" w:rsidP="00BE2BC8">
            <w:r>
              <w:rPr>
                <w:b/>
              </w:rPr>
              <w:t>Business context</w:t>
            </w:r>
          </w:p>
        </w:tc>
      </w:tr>
      <w:tr w:rsidR="00FE7082" w14:paraId="49E5C99E" w14:textId="77777777" w:rsidTr="00BE2BC8">
        <w:tc>
          <w:tcPr>
            <w:tcW w:w="0" w:type="auto"/>
            <w:gridSpan w:val="2"/>
          </w:tcPr>
          <w:p w14:paraId="63618F62" w14:textId="77777777" w:rsidR="00FE7082" w:rsidRDefault="00FE7082" w:rsidP="00BE2BC8">
            <w:r>
              <w:t>The Italian market processes approximately 620 dividend payment events each year for which on 93% of the cases, rights to renounce or postpone the receipt of the payment have been submitted by the Intermediaries to the Euronext Securities Milan. As the industry transitions away from proprietary corporate action messaging—where this information has traditionally been captured in structured fields—there is a need to preserve the same degree of detail and automation when using standard SWIFT corporate action notification messages.</w:t>
            </w:r>
          </w:p>
          <w:p w14:paraId="30C67E3D" w14:textId="4B73A104" w:rsidR="00FE7082" w:rsidRDefault="00FE7082" w:rsidP="00BE2BC8">
            <w:r>
              <w:t>Introducing this capability will enable custodians to automatically identify and configure any interim security positions associated with each dividend payment processed within the Italian market, ensuring continuity of operational efficiency and data accuracy.</w:t>
            </w:r>
            <w:r w:rsidR="00BE334D">
              <w:t xml:space="preserve"> </w:t>
            </w:r>
            <w:r>
              <w:t xml:space="preserve">Without a dedicated event type in ISO 20022 messages, the whole custodian chain (Issuers, CSD, Custodians, etc.) cannot process these events in an STP and standardized way leading to an </w:t>
            </w:r>
            <w:proofErr w:type="gramStart"/>
            <w:r>
              <w:t>increases</w:t>
            </w:r>
            <w:proofErr w:type="gramEnd"/>
            <w:r>
              <w:t xml:space="preserve"> operational risk and processing delays.</w:t>
            </w:r>
          </w:p>
        </w:tc>
      </w:tr>
      <w:tr w:rsidR="00FE7082" w14:paraId="079076AD" w14:textId="77777777" w:rsidTr="00BE2BC8">
        <w:tc>
          <w:tcPr>
            <w:tcW w:w="0" w:type="auto"/>
            <w:gridSpan w:val="2"/>
            <w:shd w:val="solid" w:color="F4F5F7" w:fill="F4F5F7"/>
          </w:tcPr>
          <w:p w14:paraId="0F749BFA" w14:textId="77777777" w:rsidR="00FE7082" w:rsidRDefault="00FE7082" w:rsidP="00BE2BC8">
            <w:r>
              <w:rPr>
                <w:b/>
              </w:rPr>
              <w:t>Nature of change</w:t>
            </w:r>
          </w:p>
        </w:tc>
      </w:tr>
      <w:tr w:rsidR="00FE7082" w14:paraId="57E46B5F" w14:textId="77777777" w:rsidTr="00BE2BC8">
        <w:tc>
          <w:tcPr>
            <w:tcW w:w="0" w:type="auto"/>
            <w:gridSpan w:val="2"/>
          </w:tcPr>
          <w:p w14:paraId="4C258ECF" w14:textId="77777777" w:rsidR="00FE7082" w:rsidRDefault="00FE7082" w:rsidP="00BE2BC8">
            <w:r w:rsidRPr="009E6EB2">
              <w:lastRenderedPageBreak/>
              <w:t xml:space="preserve">Add interim security details for dividend events - Add a new data element to identify Interim Securities related to dividend payments in Italy. </w:t>
            </w:r>
            <w:proofErr w:type="gramStart"/>
            <w:r w:rsidRPr="009E6EB2">
              <w:t>In particular, there’s</w:t>
            </w:r>
            <w:proofErr w:type="gramEnd"/>
            <w:r w:rsidRPr="009E6EB2">
              <w:t xml:space="preserve"> the need to add, as an optional basis, this information on dividend events notifications on sequence B.</w:t>
            </w:r>
          </w:p>
        </w:tc>
      </w:tr>
    </w:tbl>
    <w:p w14:paraId="5ED836B9" w14:textId="75F88037" w:rsidR="00B05008" w:rsidRDefault="00B05008" w:rsidP="00B05008">
      <w:pPr>
        <w:pStyle w:val="Heading2"/>
        <w:numPr>
          <w:ilvl w:val="0"/>
          <w:numId w:val="0"/>
        </w:numPr>
        <w:tabs>
          <w:tab w:val="num" w:pos="1080"/>
        </w:tabs>
      </w:pPr>
      <w:bookmarkStart w:id="139" w:name="_Toc237969614"/>
      <w:r>
        <w:t>2.5.1 Analysis</w:t>
      </w:r>
      <w:bookmarkEnd w:id="139"/>
    </w:p>
    <w:p w14:paraId="759777D4" w14:textId="77777777" w:rsidR="00FE7082" w:rsidRPr="00211201" w:rsidRDefault="00FE7082" w:rsidP="00FE7082">
      <w:pPr>
        <w:rPr>
          <w:sz w:val="32"/>
          <w:szCs w:val="32"/>
        </w:rPr>
      </w:pPr>
      <w:r w:rsidRPr="00211201">
        <w:rPr>
          <w:b/>
          <w:sz w:val="32"/>
          <w:szCs w:val="32"/>
        </w:rPr>
        <w:t>Standards Illustration</w:t>
      </w:r>
    </w:p>
    <w:p w14:paraId="4EDCEAA3" w14:textId="30444FC7" w:rsidR="00FE7082" w:rsidRPr="009711D7" w:rsidRDefault="00FE7082" w:rsidP="00FE7082">
      <w:pPr>
        <w:pStyle w:val="Heading3"/>
        <w:numPr>
          <w:ilvl w:val="0"/>
          <w:numId w:val="0"/>
        </w:numPr>
        <w:ind w:left="720"/>
        <w:rPr>
          <w:b w:val="0"/>
        </w:rPr>
      </w:pPr>
      <w:bookmarkStart w:id="140" w:name="_Toc237969615"/>
      <w:r>
        <w:t>2.</w:t>
      </w:r>
      <w:r w:rsidR="00B05008">
        <w:t>5</w:t>
      </w:r>
      <w:r>
        <w:t xml:space="preserve">.1.1 </w:t>
      </w:r>
      <w:r w:rsidRPr="009711D7">
        <w:t>ISO 15022 Illustration</w:t>
      </w:r>
      <w:bookmarkEnd w:id="140"/>
    </w:p>
    <w:p w14:paraId="0C225B57" w14:textId="77777777" w:rsidR="00FE7082" w:rsidRDefault="00FE7082" w:rsidP="00FE7082">
      <w:pPr>
        <w:rPr>
          <w:b/>
          <w:lang w:val="en-US"/>
        </w:rPr>
      </w:pPr>
      <w:r w:rsidRPr="00613771">
        <w:rPr>
          <w:b/>
        </w:rPr>
        <w:t>In MT 564, in sequence B, add new subsequence B3</w:t>
      </w:r>
      <w:r w:rsidRPr="00613771">
        <w:rPr>
          <w:b/>
          <w:lang w:val="en-US"/>
        </w:rPr>
        <w:t xml:space="preserve"> – Related Financial Instrument, as described and illustrated below:</w:t>
      </w:r>
    </w:p>
    <w:p w14:paraId="1D16D034" w14:textId="77777777" w:rsidR="00FE7082" w:rsidRPr="00613771" w:rsidRDefault="00FE7082" w:rsidP="00FE7082">
      <w:pPr>
        <w:rPr>
          <w:b/>
          <w:sz w:val="28"/>
          <w:szCs w:val="28"/>
        </w:rPr>
      </w:pPr>
      <w:r w:rsidRPr="00245DC0">
        <w:rPr>
          <w:b/>
          <w:sz w:val="28"/>
          <w:szCs w:val="28"/>
        </w:rPr>
        <w:t>MT 564 Field Specifications</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618"/>
        <w:gridCol w:w="527"/>
        <w:gridCol w:w="783"/>
        <w:gridCol w:w="1152"/>
        <w:gridCol w:w="1979"/>
        <w:gridCol w:w="1672"/>
        <w:gridCol w:w="1867"/>
      </w:tblGrid>
      <w:tr w:rsidR="00FE7082" w:rsidRPr="00613771" w14:paraId="5F320A59"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0F3E2C31" w14:textId="77777777" w:rsidR="00FE7082" w:rsidRPr="00613771" w:rsidRDefault="00FE7082" w:rsidP="00BE2BC8">
            <w:pPr>
              <w:spacing w:before="0" w:after="0"/>
              <w:rPr>
                <w:lang w:val="en-US"/>
              </w:rPr>
            </w:pPr>
            <w:r w:rsidRPr="00613771">
              <w:rPr>
                <w:lang w:val="en-US"/>
              </w:rPr>
              <w:t>Mandatory Sequence B Underlying Securities</w:t>
            </w:r>
          </w:p>
        </w:tc>
      </w:tr>
      <w:tr w:rsidR="00FE7082" w:rsidRPr="00613771" w14:paraId="10D5E529"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1DC3DB2A"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7DBBA422"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2294B04D"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3D3C4EDE"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DAA6CC5"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E1B9E68" w14:textId="77777777" w:rsidR="00FE7082" w:rsidRPr="00613771" w:rsidRDefault="00FE7082" w:rsidP="00BE2BC8">
            <w:pPr>
              <w:spacing w:before="0" w:after="0"/>
              <w:rPr>
                <w:lang w:val="en-US"/>
              </w:rPr>
            </w:pPr>
            <w:r w:rsidRPr="00613771">
              <w:rPr>
                <w:lang w:val="en-US"/>
              </w:rPr>
              <w:t>USECU</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2498B148" w14:textId="77777777" w:rsidR="00FE7082" w:rsidRPr="00613771" w:rsidRDefault="00FE7082" w:rsidP="00BE2BC8">
            <w:pPr>
              <w:spacing w:before="0" w:after="0"/>
              <w:rPr>
                <w:lang w:val="en-US"/>
              </w:rPr>
            </w:pPr>
            <w:r w:rsidRPr="00613771">
              <w:rPr>
                <w:lang w:val="en-US"/>
              </w:rPr>
              <w:t> 18</w:t>
            </w:r>
          </w:p>
        </w:tc>
      </w:tr>
      <w:tr w:rsidR="00FE7082" w:rsidRPr="00613771" w14:paraId="70A5EBA4"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8C50CBD"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A86AD5D" w14:textId="77777777" w:rsidR="00FE7082" w:rsidRPr="00613771" w:rsidRDefault="00FE7082" w:rsidP="00BE2BC8">
            <w:pPr>
              <w:spacing w:before="0" w:after="0"/>
              <w:rPr>
                <w:lang w:val="en-US"/>
              </w:rPr>
            </w:pPr>
            <w:r w:rsidRPr="00613771">
              <w:rPr>
                <w:lang w:val="en-US"/>
              </w:rPr>
              <w:t>35B</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BB5A89E"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3129B73"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5BE273C0" w14:textId="77777777" w:rsidR="00FE7082" w:rsidRPr="00613771" w:rsidRDefault="00FE7082" w:rsidP="00BE2BC8">
            <w:pPr>
              <w:spacing w:before="0" w:after="0"/>
              <w:rPr>
                <w:lang w:val="en-US"/>
              </w:rPr>
            </w:pPr>
            <w:r w:rsidRPr="00613771">
              <w:rPr>
                <w:lang w:val="en-US"/>
              </w:rPr>
              <w:t>Identification of the Financial Instrument</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97F78F3" w14:textId="77777777" w:rsidR="00FE7082" w:rsidRPr="00613771" w:rsidRDefault="00FE7082" w:rsidP="00BE2BC8">
            <w:pPr>
              <w:spacing w:before="0" w:after="0"/>
              <w:rPr>
                <w:lang w:val="en-US"/>
              </w:rPr>
            </w:pPr>
            <w:r w:rsidRPr="00613771">
              <w:rPr>
                <w:lang w:val="en-US"/>
              </w:rPr>
              <w:t>[ISIN</w:t>
            </w:r>
            <w:proofErr w:type="gramStart"/>
            <w:r w:rsidRPr="00613771">
              <w:rPr>
                <w:lang w:val="en-US"/>
              </w:rPr>
              <w:t>1!e12!c</w:t>
            </w:r>
            <w:proofErr w:type="gramEnd"/>
            <w:r w:rsidRPr="00613771">
              <w:rPr>
                <w:lang w:val="en-US"/>
              </w:rPr>
              <w:t>]</w:t>
            </w:r>
            <w:r w:rsidRPr="00613771">
              <w:rPr>
                <w:lang w:val="en-US"/>
              </w:rPr>
              <w:br/>
              <w:t>[4*35x]</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A4FC0D8" w14:textId="77777777" w:rsidR="00FE7082" w:rsidRPr="00613771" w:rsidRDefault="00FE7082" w:rsidP="00BE2BC8">
            <w:pPr>
              <w:spacing w:before="0" w:after="0"/>
              <w:rPr>
                <w:lang w:val="en-US"/>
              </w:rPr>
            </w:pPr>
            <w:r w:rsidRPr="00613771">
              <w:rPr>
                <w:lang w:val="en-US"/>
              </w:rPr>
              <w:t> 19</w:t>
            </w:r>
          </w:p>
        </w:tc>
      </w:tr>
      <w:tr w:rsidR="00FE7082" w:rsidRPr="00613771" w14:paraId="51EBEE74"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84DF63B" w14:textId="77777777" w:rsidR="00FE7082" w:rsidRPr="00613771" w:rsidRDefault="00FE7082" w:rsidP="00BE2BC8">
            <w:pPr>
              <w:spacing w:before="0" w:after="0"/>
              <w:rPr>
                <w:lang w:val="en-US"/>
              </w:rPr>
            </w:pPr>
            <w:r w:rsidRPr="00613771">
              <w:rPr>
                <w:lang w:val="en-US"/>
              </w:rPr>
              <w:t>Optional Subsequence B1 Financial Instrument Attributes</w:t>
            </w:r>
          </w:p>
        </w:tc>
      </w:tr>
      <w:tr w:rsidR="00FE7082" w:rsidRPr="00613771" w14:paraId="3AC84400"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327BABF"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6340CBA"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15D8FF29"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40C1753A"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58BB07C9"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A26A26F" w14:textId="77777777" w:rsidR="00FE7082" w:rsidRPr="00613771" w:rsidRDefault="00FE7082" w:rsidP="00BE2BC8">
            <w:pPr>
              <w:spacing w:before="0" w:after="0"/>
              <w:rPr>
                <w:lang w:val="en-US"/>
              </w:rPr>
            </w:pPr>
            <w:r w:rsidRPr="00613771">
              <w:rPr>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57322BD4" w14:textId="77777777" w:rsidR="00FE7082" w:rsidRPr="00613771" w:rsidRDefault="00FE7082" w:rsidP="00BE2BC8">
            <w:pPr>
              <w:spacing w:before="0" w:after="0"/>
              <w:rPr>
                <w:lang w:val="en-US"/>
              </w:rPr>
            </w:pPr>
            <w:r w:rsidRPr="00613771">
              <w:rPr>
                <w:lang w:val="en-US"/>
              </w:rPr>
              <w:t> 20</w:t>
            </w:r>
          </w:p>
        </w:tc>
      </w:tr>
      <w:tr w:rsidR="00FE7082" w:rsidRPr="00613771" w14:paraId="2E0F0E94"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2FE581A1"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2AAB7DC" w14:textId="77777777" w:rsidR="00FE7082" w:rsidRPr="00613771" w:rsidRDefault="00FE7082" w:rsidP="00BE2BC8">
            <w:pPr>
              <w:spacing w:before="0" w:after="0"/>
              <w:rPr>
                <w:lang w:val="en-US"/>
              </w:rPr>
            </w:pPr>
            <w:r w:rsidRPr="00613771">
              <w:rPr>
                <w:lang w:val="en-US"/>
              </w:rPr>
              <w:t>94B</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3A5C3981" w14:textId="77777777" w:rsidR="00FE7082" w:rsidRPr="00613771" w:rsidRDefault="00FE7082" w:rsidP="00BE2BC8">
            <w:pPr>
              <w:spacing w:before="0" w:after="0"/>
              <w:rPr>
                <w:lang w:val="en-US"/>
              </w:rPr>
            </w:pPr>
            <w:r w:rsidRPr="00613771">
              <w:rPr>
                <w:lang w:val="en-US"/>
              </w:rPr>
              <w:t>PLIS</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7F16E7BF" w14:textId="77777777" w:rsidR="00FE7082" w:rsidRPr="00613771" w:rsidRDefault="00FE7082" w:rsidP="00BE2BC8">
            <w:pPr>
              <w:spacing w:before="0" w:after="0"/>
              <w:rPr>
                <w:lang w:val="en-US"/>
              </w:rPr>
            </w:pPr>
            <w:r w:rsidRPr="00613771">
              <w:rPr>
                <w:lang w:val="en-US"/>
              </w:rPr>
              <w:t>Place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CC57B15" w14:textId="77777777" w:rsidR="00FE7082" w:rsidRPr="00613771" w:rsidRDefault="00FE7082" w:rsidP="00BE2BC8">
            <w:pPr>
              <w:spacing w:before="0" w:after="0"/>
              <w:rPr>
                <w:lang w:val="en-US"/>
              </w:rPr>
            </w:pPr>
            <w:r w:rsidRPr="00613771">
              <w:rPr>
                <w:lang w:val="en-US"/>
              </w:rPr>
              <w:t>Place of Listing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F0F8F4D" w14:textId="77777777" w:rsidR="00FE7082" w:rsidRPr="00613771" w:rsidRDefault="00FE7082" w:rsidP="00BE2BC8">
            <w:pPr>
              <w:spacing w:before="0" w:after="0"/>
              <w:rPr>
                <w:lang w:val="en-US"/>
              </w:rPr>
            </w:pPr>
            <w:r w:rsidRPr="00613771">
              <w:rPr>
                <w:lang w:val="en-US"/>
              </w:rPr>
              <w:t>:</w:t>
            </w:r>
            <w:proofErr w:type="gramStart"/>
            <w:r w:rsidRPr="00613771">
              <w:rPr>
                <w:lang w:val="en-US"/>
              </w:rPr>
              <w:t>4!c</w:t>
            </w:r>
            <w:proofErr w:type="gramEnd"/>
            <w:r w:rsidRPr="00613771">
              <w:rPr>
                <w:lang w:val="en-US"/>
              </w:rPr>
              <w:t>/[8c]/</w:t>
            </w:r>
            <w:proofErr w:type="gramStart"/>
            <w:r w:rsidRPr="00613771">
              <w:rPr>
                <w:lang w:val="en-US"/>
              </w:rPr>
              <w:t>4!c</w:t>
            </w:r>
            <w:proofErr w:type="gramEnd"/>
            <w:r w:rsidRPr="00613771">
              <w:rPr>
                <w:lang w:val="en-US"/>
              </w:rPr>
              <w:t>[/30x]</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02F93912" w14:textId="77777777" w:rsidR="00FE7082" w:rsidRPr="00613771" w:rsidRDefault="00FE7082" w:rsidP="00BE2BC8">
            <w:pPr>
              <w:spacing w:before="0" w:after="0"/>
              <w:rPr>
                <w:lang w:val="en-US"/>
              </w:rPr>
            </w:pPr>
            <w:r w:rsidRPr="00613771">
              <w:rPr>
                <w:lang w:val="en-US"/>
              </w:rPr>
              <w:t> 21</w:t>
            </w:r>
          </w:p>
        </w:tc>
      </w:tr>
      <w:tr w:rsidR="00FE7082" w:rsidRPr="00613771" w14:paraId="55D4E71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12AF0F99"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60F6242A" w14:textId="77777777" w:rsidR="00FE7082" w:rsidRPr="00613771" w:rsidRDefault="00FE7082" w:rsidP="00BE2BC8">
            <w:pPr>
              <w:spacing w:before="0" w:after="0"/>
              <w:rPr>
                <w:lang w:val="en-US"/>
              </w:rPr>
            </w:pPr>
            <w:r w:rsidRPr="00613771">
              <w:rPr>
                <w:lang w:val="en-US"/>
              </w:rPr>
              <w:t>22F</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DD65951" w14:textId="77777777" w:rsidR="00FE7082" w:rsidRPr="00613771" w:rsidRDefault="00FE7082" w:rsidP="00BE2BC8">
            <w:pPr>
              <w:spacing w:before="0" w:after="0"/>
              <w:rPr>
                <w:lang w:val="en-US"/>
              </w:rPr>
            </w:pPr>
            <w:r w:rsidRPr="00613771">
              <w:rPr>
                <w:lang w:val="en-US"/>
              </w:rPr>
              <w:t>MICO</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32D4E26" w14:textId="77777777" w:rsidR="00FE7082" w:rsidRPr="00613771" w:rsidRDefault="00FE7082" w:rsidP="00BE2BC8">
            <w:pPr>
              <w:spacing w:before="0" w:after="0"/>
              <w:rPr>
                <w:lang w:val="en-US"/>
              </w:rPr>
            </w:pPr>
            <w:r w:rsidRPr="00613771">
              <w:rPr>
                <w:lang w:val="en-US"/>
              </w:rPr>
              <w:t>Indicator</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7C1BB37C" w14:textId="77777777" w:rsidR="00FE7082" w:rsidRPr="00613771" w:rsidRDefault="00FE7082" w:rsidP="00BE2BC8">
            <w:pPr>
              <w:spacing w:before="0" w:after="0"/>
              <w:rPr>
                <w:lang w:val="en-US"/>
              </w:rPr>
            </w:pPr>
            <w:r w:rsidRPr="00613771">
              <w:rPr>
                <w:lang w:val="en-US"/>
              </w:rPr>
              <w:t>Method of Interest Computation Indicator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DC19848" w14:textId="77777777" w:rsidR="00FE7082" w:rsidRPr="00613771" w:rsidRDefault="00FE7082" w:rsidP="00BE2BC8">
            <w:pPr>
              <w:spacing w:before="0" w:after="0"/>
              <w:rPr>
                <w:lang w:val="en-US"/>
              </w:rPr>
            </w:pPr>
            <w:r w:rsidRPr="00613771">
              <w:rPr>
                <w:lang w:val="en-US"/>
              </w:rPr>
              <w:t>:</w:t>
            </w:r>
            <w:proofErr w:type="gramStart"/>
            <w:r w:rsidRPr="00613771">
              <w:rPr>
                <w:lang w:val="en-US"/>
              </w:rPr>
              <w:t>4!c</w:t>
            </w:r>
            <w:proofErr w:type="gramEnd"/>
            <w:r w:rsidRPr="00613771">
              <w:rPr>
                <w:lang w:val="en-US"/>
              </w:rPr>
              <w:t>/[8c]/</w:t>
            </w:r>
            <w:proofErr w:type="gramStart"/>
            <w:r w:rsidRPr="00613771">
              <w:rPr>
                <w:lang w:val="en-US"/>
              </w:rPr>
              <w:t>4!c</w:t>
            </w:r>
            <w:proofErr w:type="gramEnd"/>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6FBD2DB" w14:textId="77777777" w:rsidR="00FE7082" w:rsidRPr="00613771" w:rsidRDefault="00FE7082" w:rsidP="00BE2BC8">
            <w:pPr>
              <w:spacing w:before="0" w:after="0"/>
              <w:rPr>
                <w:lang w:val="en-US"/>
              </w:rPr>
            </w:pPr>
            <w:r w:rsidRPr="00613771">
              <w:rPr>
                <w:lang w:val="en-US"/>
              </w:rPr>
              <w:t> 22</w:t>
            </w:r>
          </w:p>
        </w:tc>
      </w:tr>
      <w:tr w:rsidR="00FE7082" w:rsidRPr="00613771" w14:paraId="41C686D8"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3B2146D" w14:textId="77777777" w:rsidR="00FE7082" w:rsidRPr="00613771" w:rsidRDefault="00FE7082" w:rsidP="00BE2BC8">
            <w:pPr>
              <w:spacing w:before="0" w:after="0"/>
              <w:rPr>
                <w:lang w:val="en-US"/>
              </w:rPr>
            </w:pPr>
            <w:r w:rsidRPr="00613771">
              <w:rPr>
                <w:lang w:val="en-US"/>
              </w:rPr>
              <w:t>-----&gt;</w:t>
            </w:r>
          </w:p>
        </w:tc>
      </w:tr>
      <w:tr w:rsidR="00FE7082" w:rsidRPr="00613771" w14:paraId="152C5B81"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82FDFDC"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FAC017E" w14:textId="77777777" w:rsidR="00FE7082" w:rsidRPr="00613771" w:rsidRDefault="00FE7082" w:rsidP="00BE2BC8">
            <w:pPr>
              <w:spacing w:before="0" w:after="0"/>
              <w:rPr>
                <w:lang w:val="en-US"/>
              </w:rPr>
            </w:pPr>
            <w:r w:rsidRPr="00613771">
              <w:rPr>
                <w:lang w:val="en-US"/>
              </w:rPr>
              <w:t>12a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4C2214D" w14:textId="77777777" w:rsidR="00FE7082" w:rsidRPr="00613771" w:rsidRDefault="00FE7082" w:rsidP="00BE2BC8">
            <w:pPr>
              <w:spacing w:before="0" w:after="0"/>
              <w:rPr>
                <w:lang w:val="en-US"/>
              </w:rPr>
            </w:pPr>
            <w:proofErr w:type="gramStart"/>
            <w:r w:rsidRPr="00613771">
              <w:rPr>
                <w:lang w:val="en-US"/>
              </w:rPr>
              <w:t>4!c</w:t>
            </w:r>
            <w:proofErr w:type="gramEnd"/>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68481B6" w14:textId="77777777" w:rsidR="00FE7082" w:rsidRPr="00613771" w:rsidRDefault="00FE7082" w:rsidP="00BE2BC8">
            <w:pPr>
              <w:spacing w:before="0" w:after="0"/>
              <w:rPr>
                <w:lang w:val="en-US"/>
              </w:rPr>
            </w:pPr>
            <w:r w:rsidRPr="00613771">
              <w:rPr>
                <w:lang w:val="en-US"/>
              </w:rPr>
              <w:t>Type of Financial Instrument</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470C476"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52DB631" w14:textId="77777777" w:rsidR="00FE7082" w:rsidRPr="00613771" w:rsidRDefault="00FE7082" w:rsidP="00BE2BC8">
            <w:pPr>
              <w:spacing w:before="0" w:after="0"/>
              <w:rPr>
                <w:lang w:val="en-US"/>
              </w:rPr>
            </w:pPr>
            <w:r w:rsidRPr="00613771">
              <w:rPr>
                <w:lang w:val="en-US"/>
              </w:rPr>
              <w:t>A, B, or C</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5B328AE" w14:textId="77777777" w:rsidR="00FE7082" w:rsidRPr="00613771" w:rsidRDefault="00FE7082" w:rsidP="00BE2BC8">
            <w:pPr>
              <w:spacing w:before="0" w:after="0"/>
              <w:rPr>
                <w:lang w:val="en-US"/>
              </w:rPr>
            </w:pPr>
            <w:r w:rsidRPr="00613771">
              <w:rPr>
                <w:lang w:val="en-US"/>
              </w:rPr>
              <w:t> 23</w:t>
            </w:r>
          </w:p>
        </w:tc>
      </w:tr>
      <w:tr w:rsidR="00FE7082" w:rsidRPr="00613771" w14:paraId="7A0F005D"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1BF117E" w14:textId="77777777" w:rsidR="00FE7082" w:rsidRPr="00613771" w:rsidRDefault="00FE7082" w:rsidP="00BE2BC8">
            <w:pPr>
              <w:spacing w:before="0" w:after="0"/>
              <w:rPr>
                <w:lang w:val="en-US"/>
              </w:rPr>
            </w:pPr>
            <w:r>
              <w:rPr>
                <w:lang w:val="en-US"/>
              </w:rPr>
              <w:t>…</w:t>
            </w:r>
          </w:p>
        </w:tc>
      </w:tr>
      <w:tr w:rsidR="00FE7082" w:rsidRPr="00613771" w14:paraId="5899388F"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C8DD7B6" w14:textId="77777777" w:rsidR="00FE7082" w:rsidRPr="00613771" w:rsidRDefault="00FE7082" w:rsidP="00BE2BC8">
            <w:pPr>
              <w:spacing w:before="0" w:after="0"/>
              <w:rPr>
                <w:lang w:val="en-US"/>
              </w:rPr>
            </w:pPr>
            <w:r w:rsidRPr="00613771">
              <w:rPr>
                <w:lang w:val="en-US"/>
              </w:rPr>
              <w:t>-----|</w:t>
            </w:r>
          </w:p>
        </w:tc>
      </w:tr>
      <w:tr w:rsidR="00FE7082" w:rsidRPr="00613771" w14:paraId="1204272F"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91B9ED1"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3A87BBD"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719FC3E5"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192B17EA"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54118E4"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D64B519" w14:textId="77777777" w:rsidR="00FE7082" w:rsidRPr="00613771" w:rsidRDefault="00FE7082" w:rsidP="00BE2BC8">
            <w:pPr>
              <w:spacing w:before="0" w:after="0"/>
              <w:rPr>
                <w:lang w:val="en-US"/>
              </w:rPr>
            </w:pPr>
            <w:r w:rsidRPr="00613771">
              <w:rPr>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2B846ADB" w14:textId="77777777" w:rsidR="00FE7082" w:rsidRPr="00613771" w:rsidRDefault="00FE7082" w:rsidP="00BE2BC8">
            <w:pPr>
              <w:spacing w:before="0" w:after="0"/>
              <w:rPr>
                <w:lang w:val="en-US"/>
              </w:rPr>
            </w:pPr>
            <w:r w:rsidRPr="00613771">
              <w:rPr>
                <w:lang w:val="en-US"/>
              </w:rPr>
              <w:t> 28</w:t>
            </w:r>
          </w:p>
        </w:tc>
      </w:tr>
      <w:tr w:rsidR="00FE7082" w:rsidRPr="00613771" w14:paraId="2CE62B09"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445FDE76" w14:textId="77777777" w:rsidR="00FE7082" w:rsidRPr="00613771" w:rsidRDefault="00FE7082" w:rsidP="00BE2BC8">
            <w:pPr>
              <w:spacing w:before="0" w:after="0"/>
              <w:rPr>
                <w:lang w:val="en-US"/>
              </w:rPr>
            </w:pPr>
            <w:r w:rsidRPr="00613771">
              <w:rPr>
                <w:lang w:val="en-US"/>
              </w:rPr>
              <w:t>End of Subsequence B1 Financial Instrument Attributes</w:t>
            </w:r>
          </w:p>
        </w:tc>
      </w:tr>
      <w:tr w:rsidR="00FE7082" w:rsidRPr="00613771" w14:paraId="4D9B9558"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50DCDC4" w14:textId="77777777" w:rsidR="00FE7082" w:rsidRPr="00613771" w:rsidRDefault="00FE7082" w:rsidP="00BE2BC8">
            <w:pPr>
              <w:spacing w:before="0" w:after="0"/>
              <w:rPr>
                <w:lang w:val="en-US"/>
              </w:rPr>
            </w:pPr>
            <w:r w:rsidRPr="00613771">
              <w:rPr>
                <w:lang w:val="en-US"/>
              </w:rPr>
              <w:t>-----&gt; Mandatory Repetitive Subsequence B2 Account Information</w:t>
            </w:r>
          </w:p>
        </w:tc>
      </w:tr>
      <w:tr w:rsidR="00FE7082" w:rsidRPr="00613771" w14:paraId="630638C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4BD3333"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9620A63"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1355028"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550E05B"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0ABBC406"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605BE029" w14:textId="77777777" w:rsidR="00FE7082" w:rsidRPr="00613771" w:rsidRDefault="00FE7082" w:rsidP="00BE2BC8">
            <w:pPr>
              <w:spacing w:before="0" w:after="0"/>
              <w:rPr>
                <w:lang w:val="en-US"/>
              </w:rPr>
            </w:pPr>
            <w:r w:rsidRPr="00613771">
              <w:rPr>
                <w:lang w:val="en-US"/>
              </w:rPr>
              <w:t>ACCTINFO</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3FB377C3" w14:textId="77777777" w:rsidR="00FE7082" w:rsidRPr="00613771" w:rsidRDefault="00FE7082" w:rsidP="00BE2BC8">
            <w:pPr>
              <w:spacing w:before="0" w:after="0"/>
              <w:rPr>
                <w:lang w:val="en-US"/>
              </w:rPr>
            </w:pPr>
            <w:r w:rsidRPr="00613771">
              <w:rPr>
                <w:lang w:val="en-US"/>
              </w:rPr>
              <w:t> 29</w:t>
            </w:r>
          </w:p>
        </w:tc>
      </w:tr>
      <w:tr w:rsidR="00FE7082" w:rsidRPr="00613771" w14:paraId="02ECB4B8"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0BCE1F8"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693598FE" w14:textId="77777777" w:rsidR="00FE7082" w:rsidRPr="00613771" w:rsidRDefault="00FE7082" w:rsidP="00BE2BC8">
            <w:pPr>
              <w:spacing w:before="0" w:after="0"/>
              <w:rPr>
                <w:lang w:val="en-US"/>
              </w:rPr>
            </w:pPr>
            <w:r w:rsidRPr="00613771">
              <w:rPr>
                <w:lang w:val="en-US"/>
              </w:rPr>
              <w:t>95a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483B476E" w14:textId="77777777" w:rsidR="00FE7082" w:rsidRPr="00613771" w:rsidRDefault="00FE7082" w:rsidP="00BE2BC8">
            <w:pPr>
              <w:spacing w:before="0" w:after="0"/>
              <w:rPr>
                <w:lang w:val="en-US"/>
              </w:rPr>
            </w:pPr>
            <w:r w:rsidRPr="00613771">
              <w:rPr>
                <w:lang w:val="en-US"/>
              </w:rPr>
              <w:t>ACOW</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25300F45" w14:textId="77777777" w:rsidR="00FE7082" w:rsidRPr="00613771" w:rsidRDefault="00FE7082" w:rsidP="00BE2BC8">
            <w:pPr>
              <w:spacing w:before="0" w:after="0"/>
              <w:rPr>
                <w:lang w:val="en-US"/>
              </w:rPr>
            </w:pPr>
            <w:r w:rsidRPr="00613771">
              <w:rPr>
                <w:lang w:val="en-US"/>
              </w:rPr>
              <w:t>Party</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3FC68868" w14:textId="77777777" w:rsidR="00FE7082" w:rsidRPr="00613771" w:rsidRDefault="00FE7082" w:rsidP="00BE2BC8">
            <w:pPr>
              <w:spacing w:before="0" w:after="0"/>
              <w:rPr>
                <w:lang w:val="en-US"/>
              </w:rPr>
            </w:pPr>
            <w:r w:rsidRPr="00613771">
              <w:rPr>
                <w:lang w:val="en-US"/>
              </w:rPr>
              <w:t>Account Owner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3E6BDC6B" w14:textId="77777777" w:rsidR="00FE7082" w:rsidRPr="00613771" w:rsidRDefault="00FE7082" w:rsidP="00BE2BC8">
            <w:pPr>
              <w:spacing w:before="0" w:after="0"/>
              <w:rPr>
                <w:lang w:val="en-US"/>
              </w:rPr>
            </w:pPr>
            <w:r w:rsidRPr="00613771">
              <w:rPr>
                <w:lang w:val="en-US"/>
              </w:rPr>
              <w:t>P or R</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AF3B828" w14:textId="77777777" w:rsidR="00FE7082" w:rsidRPr="00613771" w:rsidRDefault="00FE7082" w:rsidP="00BE2BC8">
            <w:pPr>
              <w:spacing w:before="0" w:after="0"/>
              <w:rPr>
                <w:lang w:val="en-US"/>
              </w:rPr>
            </w:pPr>
            <w:r w:rsidRPr="00613771">
              <w:rPr>
                <w:lang w:val="en-US"/>
              </w:rPr>
              <w:t> 30</w:t>
            </w:r>
          </w:p>
        </w:tc>
      </w:tr>
      <w:tr w:rsidR="00FE7082" w:rsidRPr="00613771" w14:paraId="236B24C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4DDDB6AF"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DB62820" w14:textId="77777777" w:rsidR="00FE7082" w:rsidRPr="00613771" w:rsidRDefault="00FE7082" w:rsidP="00BE2BC8">
            <w:pPr>
              <w:spacing w:before="0" w:after="0"/>
              <w:rPr>
                <w:lang w:val="en-US"/>
              </w:rPr>
            </w:pPr>
            <w:r w:rsidRPr="00613771">
              <w:rPr>
                <w:lang w:val="en-US"/>
              </w:rPr>
              <w:t>97a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02E2838" w14:textId="77777777" w:rsidR="00FE7082" w:rsidRPr="00613771" w:rsidRDefault="00FE7082" w:rsidP="00BE2BC8">
            <w:pPr>
              <w:spacing w:before="0" w:after="0"/>
              <w:rPr>
                <w:lang w:val="en-US"/>
              </w:rPr>
            </w:pPr>
            <w:proofErr w:type="gramStart"/>
            <w:r w:rsidRPr="00613771">
              <w:rPr>
                <w:lang w:val="en-US"/>
              </w:rPr>
              <w:t>4!c</w:t>
            </w:r>
            <w:proofErr w:type="gramEnd"/>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5C9C8F4" w14:textId="77777777" w:rsidR="00FE7082" w:rsidRPr="00613771" w:rsidRDefault="00FE7082" w:rsidP="00BE2BC8">
            <w:pPr>
              <w:spacing w:before="0" w:after="0"/>
              <w:rPr>
                <w:lang w:val="en-US"/>
              </w:rPr>
            </w:pPr>
            <w:r w:rsidRPr="00613771">
              <w:rPr>
                <w:lang w:val="en-US"/>
              </w:rPr>
              <w:t>Account</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092F25F7"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70D028BA" w14:textId="77777777" w:rsidR="00FE7082" w:rsidRPr="00613771" w:rsidRDefault="00FE7082" w:rsidP="00BE2BC8">
            <w:pPr>
              <w:spacing w:before="0" w:after="0"/>
              <w:rPr>
                <w:lang w:val="en-US"/>
              </w:rPr>
            </w:pPr>
            <w:r w:rsidRPr="00613771">
              <w:rPr>
                <w:lang w:val="en-US"/>
              </w:rPr>
              <w:t>A, C, or D</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7CB76A04" w14:textId="77777777" w:rsidR="00FE7082" w:rsidRPr="00613771" w:rsidRDefault="00FE7082" w:rsidP="00BE2BC8">
            <w:pPr>
              <w:spacing w:before="0" w:after="0"/>
              <w:rPr>
                <w:lang w:val="en-US"/>
              </w:rPr>
            </w:pPr>
            <w:r w:rsidRPr="00613771">
              <w:rPr>
                <w:lang w:val="en-US"/>
              </w:rPr>
              <w:t> 31</w:t>
            </w:r>
          </w:p>
        </w:tc>
      </w:tr>
      <w:tr w:rsidR="00FE7082" w:rsidRPr="00613771" w14:paraId="707A195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06F7E00" w14:textId="77777777" w:rsidR="00FE7082" w:rsidRPr="00613771" w:rsidRDefault="00FE7082" w:rsidP="00BE2BC8">
            <w:pPr>
              <w:spacing w:before="0" w:after="0"/>
              <w:rPr>
                <w:lang w:val="en-US"/>
              </w:rPr>
            </w:pPr>
            <w:r w:rsidRPr="00613771">
              <w:rPr>
                <w:lang w:val="en-US"/>
              </w:rPr>
              <w:lastRenderedPageBreak/>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041A250" w14:textId="77777777" w:rsidR="00FE7082" w:rsidRPr="00613771" w:rsidRDefault="00FE7082" w:rsidP="00BE2BC8">
            <w:pPr>
              <w:spacing w:before="0" w:after="0"/>
              <w:rPr>
                <w:lang w:val="en-US"/>
              </w:rPr>
            </w:pPr>
            <w:r w:rsidRPr="00613771">
              <w:rPr>
                <w:lang w:val="en-US"/>
              </w:rPr>
              <w:t>94a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0FCA882" w14:textId="77777777" w:rsidR="00FE7082" w:rsidRPr="00613771" w:rsidRDefault="00FE7082" w:rsidP="00BE2BC8">
            <w:pPr>
              <w:spacing w:before="0" w:after="0"/>
              <w:rPr>
                <w:lang w:val="en-US"/>
              </w:rPr>
            </w:pPr>
            <w:r w:rsidRPr="00613771">
              <w:rPr>
                <w:lang w:val="en-US"/>
              </w:rPr>
              <w:t>SAFE</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57D96E13" w14:textId="77777777" w:rsidR="00FE7082" w:rsidRPr="00613771" w:rsidRDefault="00FE7082" w:rsidP="00BE2BC8">
            <w:pPr>
              <w:spacing w:before="0" w:after="0"/>
              <w:rPr>
                <w:lang w:val="en-US"/>
              </w:rPr>
            </w:pPr>
            <w:r w:rsidRPr="00613771">
              <w:rPr>
                <w:lang w:val="en-US"/>
              </w:rPr>
              <w:t>Place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B60A97E" w14:textId="77777777" w:rsidR="00FE7082" w:rsidRPr="00613771" w:rsidRDefault="00FE7082" w:rsidP="00BE2BC8">
            <w:pPr>
              <w:spacing w:before="0" w:after="0"/>
              <w:rPr>
                <w:lang w:val="en-US"/>
              </w:rPr>
            </w:pPr>
            <w:r w:rsidRPr="00613771">
              <w:rPr>
                <w:lang w:val="en-US"/>
              </w:rPr>
              <w:t>Place of Safekeeping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6531167" w14:textId="77777777" w:rsidR="00FE7082" w:rsidRPr="00613771" w:rsidRDefault="00FE7082" w:rsidP="00BE2BC8">
            <w:pPr>
              <w:spacing w:before="0" w:after="0"/>
              <w:rPr>
                <w:lang w:val="en-US"/>
              </w:rPr>
            </w:pPr>
            <w:r w:rsidRPr="00613771">
              <w:rPr>
                <w:lang w:val="en-US"/>
              </w:rPr>
              <w:t>B, C, F, or T</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BCF72F6" w14:textId="77777777" w:rsidR="00FE7082" w:rsidRPr="00613771" w:rsidRDefault="00FE7082" w:rsidP="00BE2BC8">
            <w:pPr>
              <w:spacing w:before="0" w:after="0"/>
              <w:rPr>
                <w:lang w:val="en-US"/>
              </w:rPr>
            </w:pPr>
            <w:r w:rsidRPr="00613771">
              <w:rPr>
                <w:lang w:val="en-US"/>
              </w:rPr>
              <w:t> 32</w:t>
            </w:r>
          </w:p>
        </w:tc>
      </w:tr>
      <w:tr w:rsidR="00FE7082" w:rsidRPr="00613771" w14:paraId="64E6520A"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72AED82" w14:textId="77777777" w:rsidR="00FE7082" w:rsidRPr="00613771" w:rsidRDefault="00FE7082" w:rsidP="00BE2BC8">
            <w:pPr>
              <w:spacing w:before="0" w:after="0"/>
              <w:rPr>
                <w:lang w:val="en-US"/>
              </w:rPr>
            </w:pPr>
            <w:r w:rsidRPr="00613771">
              <w:rPr>
                <w:lang w:val="en-US"/>
              </w:rPr>
              <w:t>-----&gt;</w:t>
            </w:r>
          </w:p>
        </w:tc>
      </w:tr>
      <w:tr w:rsidR="00FE7082" w:rsidRPr="00613771" w14:paraId="536BDFA2"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2E64436"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6D3D21E" w14:textId="77777777" w:rsidR="00FE7082" w:rsidRPr="00613771" w:rsidRDefault="00FE7082" w:rsidP="00BE2BC8">
            <w:pPr>
              <w:spacing w:before="0" w:after="0"/>
              <w:rPr>
                <w:lang w:val="en-US"/>
              </w:rPr>
            </w:pPr>
            <w:r w:rsidRPr="00613771">
              <w:rPr>
                <w:lang w:val="en-US"/>
              </w:rPr>
              <w:t>93a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07307E2D" w14:textId="77777777" w:rsidR="00FE7082" w:rsidRPr="00613771" w:rsidRDefault="00FE7082" w:rsidP="00BE2BC8">
            <w:pPr>
              <w:spacing w:before="0" w:after="0"/>
              <w:rPr>
                <w:lang w:val="en-US"/>
              </w:rPr>
            </w:pPr>
            <w:proofErr w:type="gramStart"/>
            <w:r w:rsidRPr="00613771">
              <w:rPr>
                <w:lang w:val="en-US"/>
              </w:rPr>
              <w:t>4!c</w:t>
            </w:r>
            <w:proofErr w:type="gramEnd"/>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A653D71" w14:textId="77777777" w:rsidR="00FE7082" w:rsidRPr="00613771" w:rsidRDefault="00FE7082" w:rsidP="00BE2BC8">
            <w:pPr>
              <w:spacing w:before="0" w:after="0"/>
              <w:rPr>
                <w:lang w:val="en-US"/>
              </w:rPr>
            </w:pPr>
            <w:r w:rsidRPr="00613771">
              <w:rPr>
                <w:lang w:val="en-US"/>
              </w:rPr>
              <w:t>Balance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8F301A0"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D922E58" w14:textId="77777777" w:rsidR="00FE7082" w:rsidRPr="00613771" w:rsidRDefault="00FE7082" w:rsidP="00BE2BC8">
            <w:pPr>
              <w:spacing w:before="0" w:after="0"/>
              <w:rPr>
                <w:lang w:val="en-US"/>
              </w:rPr>
            </w:pPr>
            <w:r w:rsidRPr="00613771">
              <w:rPr>
                <w:lang w:val="en-US"/>
              </w:rPr>
              <w:t>B, C, E, or F</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5C08A9ED" w14:textId="77777777" w:rsidR="00FE7082" w:rsidRPr="00613771" w:rsidRDefault="00FE7082" w:rsidP="00BE2BC8">
            <w:pPr>
              <w:spacing w:before="0" w:after="0"/>
              <w:rPr>
                <w:lang w:val="en-US"/>
              </w:rPr>
            </w:pPr>
            <w:r w:rsidRPr="00613771">
              <w:rPr>
                <w:lang w:val="en-US"/>
              </w:rPr>
              <w:t> 33</w:t>
            </w:r>
          </w:p>
        </w:tc>
      </w:tr>
      <w:tr w:rsidR="00FE7082" w:rsidRPr="00613771" w14:paraId="00C4377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C6F3153" w14:textId="77777777" w:rsidR="00FE7082" w:rsidRPr="00613771" w:rsidRDefault="00FE7082" w:rsidP="00BE2BC8">
            <w:pPr>
              <w:spacing w:before="0" w:after="0"/>
              <w:rPr>
                <w:lang w:val="en-US"/>
              </w:rPr>
            </w:pPr>
            <w:r w:rsidRPr="00613771">
              <w:rPr>
                <w:lang w:val="en-US"/>
              </w:rPr>
              <w:t>-----|</w:t>
            </w:r>
          </w:p>
        </w:tc>
      </w:tr>
      <w:tr w:rsidR="00FE7082" w:rsidRPr="00613771" w14:paraId="4F3DCC5F"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28F87F4"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75F3AF6"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7B65D1DB"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C30B207"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32A6692"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CADD970" w14:textId="77777777" w:rsidR="00FE7082" w:rsidRPr="00613771" w:rsidRDefault="00FE7082" w:rsidP="00BE2BC8">
            <w:pPr>
              <w:spacing w:before="0" w:after="0"/>
              <w:rPr>
                <w:lang w:val="en-US"/>
              </w:rPr>
            </w:pPr>
            <w:r w:rsidRPr="00613771">
              <w:rPr>
                <w:lang w:val="en-US"/>
              </w:rPr>
              <w:t>ACCTINFO</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47B74D4" w14:textId="77777777" w:rsidR="00FE7082" w:rsidRPr="00613771" w:rsidRDefault="00FE7082" w:rsidP="00BE2BC8">
            <w:pPr>
              <w:spacing w:before="0" w:after="0"/>
              <w:rPr>
                <w:lang w:val="en-US"/>
              </w:rPr>
            </w:pPr>
            <w:r w:rsidRPr="00613771">
              <w:rPr>
                <w:lang w:val="en-US"/>
              </w:rPr>
              <w:t> 34</w:t>
            </w:r>
          </w:p>
        </w:tc>
      </w:tr>
      <w:tr w:rsidR="00FE7082" w:rsidRPr="00613771" w14:paraId="0381C1F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0D62CCF" w14:textId="77777777" w:rsidR="00FE7082" w:rsidRPr="00613771" w:rsidRDefault="00FE7082" w:rsidP="00BE2BC8">
            <w:pPr>
              <w:spacing w:before="0" w:after="0"/>
              <w:rPr>
                <w:lang w:val="en-US"/>
              </w:rPr>
            </w:pPr>
            <w:r w:rsidRPr="00613771">
              <w:rPr>
                <w:lang w:val="en-US"/>
              </w:rPr>
              <w:t>-----| End of Subsequence B2 Account Information</w:t>
            </w:r>
          </w:p>
        </w:tc>
      </w:tr>
      <w:tr w:rsidR="00FE7082" w:rsidRPr="00613771" w14:paraId="2E6F3F71"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23F9EBA1"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5D1585A"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0B375EDF"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63F533F"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669879B"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3984187B" w14:textId="77777777" w:rsidR="00FE7082" w:rsidRPr="00613771" w:rsidRDefault="00FE7082" w:rsidP="00BE2BC8">
            <w:pPr>
              <w:spacing w:before="0" w:after="0"/>
              <w:rPr>
                <w:lang w:val="en-US"/>
              </w:rPr>
            </w:pPr>
            <w:r w:rsidRPr="00613771">
              <w:rPr>
                <w:lang w:val="en-US"/>
              </w:rPr>
              <w:t>USECU</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BABF1FD" w14:textId="77777777" w:rsidR="00FE7082" w:rsidRPr="00613771" w:rsidRDefault="00FE7082" w:rsidP="00BE2BC8">
            <w:pPr>
              <w:spacing w:before="0" w:after="0"/>
              <w:rPr>
                <w:lang w:val="en-US"/>
              </w:rPr>
            </w:pPr>
            <w:r w:rsidRPr="00613771">
              <w:rPr>
                <w:lang w:val="en-US"/>
              </w:rPr>
              <w:t> 35</w:t>
            </w:r>
          </w:p>
        </w:tc>
      </w:tr>
      <w:tr w:rsidR="00FE7082" w:rsidRPr="00613771" w14:paraId="778F26E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E1A54B" w14:textId="77777777" w:rsidR="00FE7082" w:rsidRPr="00A63FFD" w:rsidRDefault="00FE7082" w:rsidP="00BE2BC8">
            <w:pPr>
              <w:spacing w:before="0" w:after="0"/>
              <w:rPr>
                <w:b/>
                <w:bCs/>
                <w:color w:val="0000FF"/>
                <w:lang w:val="en-US"/>
              </w:rPr>
            </w:pPr>
            <w:r w:rsidRPr="00A63FFD">
              <w:rPr>
                <w:b/>
                <w:bCs/>
                <w:color w:val="0000FF"/>
                <w:lang w:val="en-US"/>
              </w:rPr>
              <w:t>Optional Subsequence B3 Related Financial Instrument</w:t>
            </w:r>
          </w:p>
        </w:tc>
      </w:tr>
      <w:tr w:rsidR="00FE7082" w:rsidRPr="00613771" w14:paraId="75D3531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9D370A9"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F95E507" w14:textId="77777777" w:rsidR="00FE7082" w:rsidRPr="00A63FFD" w:rsidRDefault="00FE7082" w:rsidP="00BE2BC8">
            <w:pPr>
              <w:spacing w:before="0" w:after="0"/>
              <w:rPr>
                <w:b/>
                <w:bCs/>
                <w:color w:val="0000FF"/>
                <w:lang w:val="en-US"/>
              </w:rPr>
            </w:pPr>
            <w:r w:rsidRPr="00A63FFD">
              <w:rPr>
                <w:b/>
                <w:bCs/>
                <w:color w:val="0000FF"/>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800B05"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F33919C"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86602DB" w14:textId="77777777" w:rsidR="00FE7082" w:rsidRPr="00A63FFD" w:rsidRDefault="00FE7082" w:rsidP="00BE2BC8">
            <w:pPr>
              <w:spacing w:before="0" w:after="0"/>
              <w:rPr>
                <w:b/>
                <w:bCs/>
                <w:color w:val="0000FF"/>
                <w:lang w:val="en-US"/>
              </w:rPr>
            </w:pPr>
            <w:r w:rsidRPr="00A63FFD">
              <w:rPr>
                <w:b/>
                <w:bCs/>
                <w:color w:val="0000FF"/>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888F0E" w14:textId="77777777" w:rsidR="00FE7082" w:rsidRPr="00A63FFD" w:rsidRDefault="00FE7082" w:rsidP="00BE2BC8">
            <w:pPr>
              <w:spacing w:before="0" w:after="0"/>
              <w:rPr>
                <w:b/>
                <w:bCs/>
                <w:color w:val="0000FF"/>
                <w:lang w:val="en-US"/>
              </w:rPr>
            </w:pPr>
            <w:r w:rsidRPr="00A63FFD">
              <w:rPr>
                <w:b/>
                <w:bCs/>
                <w:color w:val="0000FF"/>
                <w:lang w:val="en-US"/>
              </w:rPr>
              <w:t>RELFI</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DE503E6"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6DDA401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286117"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3219C60" w14:textId="77777777" w:rsidR="00FE7082" w:rsidRPr="00A63FFD" w:rsidRDefault="00FE7082" w:rsidP="00BE2BC8">
            <w:pPr>
              <w:spacing w:before="0" w:after="0"/>
              <w:rPr>
                <w:b/>
                <w:bCs/>
                <w:color w:val="0000FF"/>
                <w:lang w:val="en-US"/>
              </w:rPr>
            </w:pPr>
            <w:r w:rsidRPr="00A63FFD">
              <w:rPr>
                <w:b/>
                <w:bCs/>
                <w:color w:val="0000FF"/>
                <w:lang w:val="en-US"/>
              </w:rPr>
              <w:t>35B</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B78F3BA"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A2B134B"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8FED4E" w14:textId="77777777" w:rsidR="00FE7082" w:rsidRPr="00A63FFD" w:rsidRDefault="00FE7082" w:rsidP="00BE2BC8">
            <w:pPr>
              <w:spacing w:before="0" w:after="0"/>
              <w:rPr>
                <w:b/>
                <w:bCs/>
                <w:color w:val="0000FF"/>
                <w:lang w:val="en-US"/>
              </w:rPr>
            </w:pPr>
            <w:r w:rsidRPr="00A63FFD">
              <w:rPr>
                <w:b/>
                <w:bCs/>
                <w:color w:val="0000FF"/>
                <w:lang w:val="en-US"/>
              </w:rPr>
              <w:t>Identification of the Financial Instrument</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98F80A3" w14:textId="77777777" w:rsidR="00FE7082" w:rsidRPr="00A63FFD" w:rsidRDefault="00FE7082" w:rsidP="00BE2BC8">
            <w:pPr>
              <w:spacing w:before="0" w:after="0"/>
              <w:rPr>
                <w:b/>
                <w:bCs/>
                <w:color w:val="0000FF"/>
                <w:lang w:val="en-US"/>
              </w:rPr>
            </w:pPr>
            <w:r w:rsidRPr="00A63FFD">
              <w:rPr>
                <w:b/>
                <w:bCs/>
                <w:color w:val="0000FF"/>
                <w:lang w:val="en-US"/>
              </w:rPr>
              <w:t>[ISIN</w:t>
            </w:r>
            <w:proofErr w:type="gramStart"/>
            <w:r w:rsidRPr="00A63FFD">
              <w:rPr>
                <w:b/>
                <w:bCs/>
                <w:color w:val="0000FF"/>
                <w:lang w:val="en-US"/>
              </w:rPr>
              <w:t>1!e12!c</w:t>
            </w:r>
            <w:proofErr w:type="gramEnd"/>
            <w:r w:rsidRPr="00A63FFD">
              <w:rPr>
                <w:b/>
                <w:bCs/>
                <w:color w:val="0000FF"/>
                <w:lang w:val="en-US"/>
              </w:rPr>
              <w:t>]</w:t>
            </w:r>
            <w:r w:rsidRPr="00A63FFD">
              <w:rPr>
                <w:b/>
                <w:bCs/>
                <w:color w:val="0000FF"/>
                <w:lang w:val="en-US"/>
              </w:rPr>
              <w:br/>
              <w:t>[4*35x]</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146A2A3"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43073248"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8DA621D"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CF2DAC3" w14:textId="77777777" w:rsidR="00FE7082" w:rsidRPr="00A63FFD" w:rsidRDefault="00FE7082" w:rsidP="00BE2BC8">
            <w:pPr>
              <w:spacing w:before="0" w:after="0"/>
              <w:rPr>
                <w:b/>
                <w:bCs/>
                <w:color w:val="0000FF"/>
                <w:lang w:val="en-US"/>
              </w:rPr>
            </w:pPr>
            <w:r w:rsidRPr="00A63FFD">
              <w:rPr>
                <w:b/>
                <w:bCs/>
                <w:color w:val="0000FF"/>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BBF37B8"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1C94F41"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2F26069" w14:textId="77777777" w:rsidR="00FE7082" w:rsidRPr="00A63FFD" w:rsidRDefault="00FE7082" w:rsidP="00BE2BC8">
            <w:pPr>
              <w:spacing w:before="0" w:after="0"/>
              <w:rPr>
                <w:b/>
                <w:bCs/>
                <w:color w:val="0000FF"/>
                <w:lang w:val="en-US"/>
              </w:rPr>
            </w:pPr>
            <w:r w:rsidRPr="00A63FFD">
              <w:rPr>
                <w:b/>
                <w:bCs/>
                <w:color w:val="0000FF"/>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7694FEC" w14:textId="77777777" w:rsidR="00FE7082" w:rsidRPr="00A63FFD" w:rsidRDefault="00FE7082" w:rsidP="00BE2BC8">
            <w:pPr>
              <w:spacing w:before="0" w:after="0"/>
              <w:rPr>
                <w:b/>
                <w:bCs/>
                <w:color w:val="0000FF"/>
                <w:lang w:val="en-US"/>
              </w:rPr>
            </w:pPr>
            <w:r w:rsidRPr="00A63FFD">
              <w:rPr>
                <w:b/>
                <w:bCs/>
                <w:color w:val="0000FF"/>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E2BD7EC"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30ABA26B"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620BAD1" w14:textId="77777777" w:rsidR="00FE7082" w:rsidRPr="00A63FFD" w:rsidRDefault="00FE7082" w:rsidP="00BE2BC8">
            <w:pPr>
              <w:spacing w:before="0" w:after="0"/>
              <w:rPr>
                <w:b/>
                <w:bCs/>
                <w:color w:val="0000FF"/>
                <w:lang w:val="en-US"/>
              </w:rPr>
            </w:pPr>
            <w:r w:rsidRPr="00A63FFD">
              <w:rPr>
                <w:b/>
                <w:bCs/>
                <w:color w:val="0000FF"/>
                <w:lang w:val="en-US"/>
              </w:rPr>
              <w:t>End of Subsequence B3 Related Financial Instrument</w:t>
            </w:r>
          </w:p>
        </w:tc>
      </w:tr>
      <w:tr w:rsidR="00FE7082" w:rsidRPr="00613771" w14:paraId="069D45AD"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382A914" w14:textId="77777777" w:rsidR="00FE7082" w:rsidRPr="00A63FFD" w:rsidRDefault="00FE7082" w:rsidP="00BE2BC8">
            <w:pPr>
              <w:spacing w:before="0" w:after="0"/>
              <w:rPr>
                <w:b/>
                <w:bCs/>
                <w:color w:val="0000FF"/>
                <w:lang w:val="en-US"/>
              </w:rPr>
            </w:pPr>
            <w:r w:rsidRPr="00A63FFD">
              <w:rPr>
                <w:b/>
                <w:bCs/>
                <w:color w:val="0000FF"/>
                <w:lang w:val="en-US"/>
              </w:rPr>
              <w:t>End of Sequence B Underlying Securities</w:t>
            </w:r>
          </w:p>
        </w:tc>
      </w:tr>
    </w:tbl>
    <w:p w14:paraId="5A86B66B" w14:textId="77777777" w:rsidR="00FE7082" w:rsidRPr="00613771" w:rsidRDefault="00FE7082" w:rsidP="00FE7082">
      <w:pPr>
        <w:spacing w:before="0" w:after="0"/>
        <w:rPr>
          <w:lang w:val="en-US"/>
        </w:rPr>
      </w:pPr>
    </w:p>
    <w:p w14:paraId="7D110607" w14:textId="77777777" w:rsidR="00FE7082" w:rsidRPr="00A63FFD" w:rsidRDefault="00FE7082" w:rsidP="00FE7082">
      <w:pPr>
        <w:shd w:val="clear" w:color="auto" w:fill="BFBFBF" w:themeFill="background1" w:themeFillShade="BF"/>
        <w:jc w:val="both"/>
        <w:rPr>
          <w:b/>
          <w:color w:val="0000FF"/>
          <w:lang w:val="en-US"/>
        </w:rPr>
      </w:pPr>
      <w:r w:rsidRPr="00A63FFD">
        <w:rPr>
          <w:b/>
          <w:color w:val="0000FF"/>
          <w:lang w:val="en-US"/>
        </w:rPr>
        <w:t>Field Usage Rule: This element is to be used when an interim security is issued as part of a dividend processing workflow.</w:t>
      </w:r>
    </w:p>
    <w:p w14:paraId="4105D816" w14:textId="77777777" w:rsidR="00FE7082" w:rsidRDefault="00FE7082" w:rsidP="00FE7082">
      <w:pPr>
        <w:rPr>
          <w:bCs/>
        </w:rPr>
      </w:pPr>
    </w:p>
    <w:p w14:paraId="183F8D6D" w14:textId="105517F6" w:rsidR="00FE7082" w:rsidRPr="009711D7" w:rsidRDefault="00FE7082" w:rsidP="00FE7082">
      <w:pPr>
        <w:pStyle w:val="Heading3"/>
        <w:numPr>
          <w:ilvl w:val="0"/>
          <w:numId w:val="0"/>
        </w:numPr>
        <w:ind w:left="720"/>
        <w:rPr>
          <w:b w:val="0"/>
        </w:rPr>
      </w:pPr>
      <w:bookmarkStart w:id="141" w:name="_Toc237969616"/>
      <w:r>
        <w:t>2.</w:t>
      </w:r>
      <w:r w:rsidR="00B05008">
        <w:t>5</w:t>
      </w:r>
      <w:r>
        <w:t xml:space="preserve">.1.2 </w:t>
      </w:r>
      <w:r w:rsidRPr="009711D7">
        <w:t>ISO 20022 Illustration</w:t>
      </w:r>
      <w:bookmarkEnd w:id="141"/>
    </w:p>
    <w:p w14:paraId="5921425F" w14:textId="77777777" w:rsidR="00FE7082" w:rsidRDefault="00FE7082" w:rsidP="00FE7082">
      <w:r>
        <w:rPr>
          <w:b/>
        </w:rPr>
        <w:t>A. In the seev.031 (CANO – CorporateActionNotification)</w:t>
      </w:r>
      <w:r>
        <w:t xml:space="preserve"> message, in building block </w:t>
      </w:r>
      <w:r>
        <w:rPr>
          <w:i/>
        </w:rPr>
        <w:t>CorporateActionGeneralInformation</w:t>
      </w:r>
      <w:r>
        <w:t xml:space="preserve">, </w:t>
      </w:r>
    </w:p>
    <w:p w14:paraId="6BFC240E" w14:textId="77777777" w:rsidR="00FE7082" w:rsidRDefault="00FE7082" w:rsidP="00FE7082">
      <w:r>
        <w:rPr>
          <w:b/>
        </w:rPr>
        <w:t>B. And in the seev.009 (AgentCANotificationAdvice)</w:t>
      </w:r>
      <w:r>
        <w:t xml:space="preserve"> message, in building block </w:t>
      </w:r>
      <w:r>
        <w:rPr>
          <w:i/>
        </w:rPr>
        <w:t>CorporateActionGeneralInformation</w:t>
      </w:r>
      <w:r>
        <w:t xml:space="preserve">, in sequence </w:t>
      </w:r>
      <w:r w:rsidRPr="009711D7">
        <w:rPr>
          <w:i/>
          <w:iCs/>
        </w:rPr>
        <w:t>DateDetails,</w:t>
      </w:r>
      <w:r>
        <w:t xml:space="preserve"> </w:t>
      </w:r>
    </w:p>
    <w:p w14:paraId="43001C5B" w14:textId="77777777" w:rsidR="00FE7082" w:rsidRDefault="00FE7082" w:rsidP="00FE7082">
      <w:r>
        <w:rPr>
          <w:b/>
        </w:rPr>
        <w:t>C. In the seev.035 (CANO – CorporateActionMovementPreliminaryAdvice)</w:t>
      </w:r>
      <w:r>
        <w:t xml:space="preserve"> message, in building block </w:t>
      </w:r>
      <w:r>
        <w:rPr>
          <w:i/>
        </w:rPr>
        <w:t>CorporateActionGeneralInformation</w:t>
      </w:r>
      <w:r>
        <w:t xml:space="preserve">, </w:t>
      </w:r>
    </w:p>
    <w:p w14:paraId="764C9EDB" w14:textId="77777777" w:rsidR="00FE7082" w:rsidRDefault="00FE7082" w:rsidP="00FE7082">
      <w:pPr>
        <w:rPr>
          <w:bCs/>
        </w:rPr>
      </w:pPr>
      <w:r w:rsidRPr="009866E2">
        <w:rPr>
          <w:b/>
          <w:bCs/>
        </w:rPr>
        <w:t>add new optional and non-repetitive element “</w:t>
      </w:r>
      <w:r>
        <w:rPr>
          <w:b/>
          <w:bCs/>
        </w:rPr>
        <w:t>Interim Securities</w:t>
      </w:r>
      <w:r w:rsidRPr="009866E2">
        <w:rPr>
          <w:b/>
          <w:bCs/>
        </w:rPr>
        <w:t xml:space="preserve">”, </w:t>
      </w:r>
      <w:r w:rsidRPr="00244628">
        <w:t xml:space="preserve">typed by </w:t>
      </w:r>
      <w:r>
        <w:t>SecurityIdentification19</w:t>
      </w:r>
      <w:r w:rsidRPr="00244628">
        <w:t>,</w:t>
      </w:r>
      <w:r>
        <w:rPr>
          <w:b/>
          <w:bCs/>
        </w:rPr>
        <w:t xml:space="preserve"> </w:t>
      </w:r>
      <w:r>
        <w:t>as described above for ISO 15022.</w:t>
      </w:r>
    </w:p>
    <w:p w14:paraId="19758A1D" w14:textId="2918A3F3" w:rsidR="00FE7082" w:rsidRDefault="00FE7082" w:rsidP="00FE7082">
      <w:pPr>
        <w:pStyle w:val="Heading2"/>
        <w:numPr>
          <w:ilvl w:val="0"/>
          <w:numId w:val="0"/>
        </w:numPr>
      </w:pPr>
      <w:bookmarkStart w:id="142" w:name="_Toc237969617"/>
      <w:proofErr w:type="gramStart"/>
      <w:r>
        <w:t>2.</w:t>
      </w:r>
      <w:r w:rsidR="00B05008">
        <w:t>5</w:t>
      </w:r>
      <w:r>
        <w:t>.2  MWG</w:t>
      </w:r>
      <w:proofErr w:type="gramEnd"/>
      <w:r>
        <w:t xml:space="preserve"> Decision</w:t>
      </w:r>
      <w:bookmarkEnd w:id="142"/>
    </w:p>
    <w:p w14:paraId="66A5AAA6" w14:textId="3B560F87" w:rsidR="00725ABD" w:rsidRPr="00725ABD" w:rsidRDefault="00465F82" w:rsidP="00A66541">
      <w:pPr>
        <w:suppressAutoHyphens w:val="0"/>
        <w:spacing w:before="0" w:after="0"/>
        <w:jc w:val="both"/>
        <w:rPr>
          <w:bCs/>
        </w:rPr>
      </w:pPr>
      <w:r>
        <w:rPr>
          <w:b/>
          <w:bCs/>
        </w:rPr>
        <w:t>Rejected</w:t>
      </w:r>
      <w:r w:rsidR="000D1A4F">
        <w:rPr>
          <w:b/>
          <w:bCs/>
        </w:rPr>
        <w:t xml:space="preserve"> by MWG</w:t>
      </w:r>
      <w:r w:rsidR="00F16170">
        <w:rPr>
          <w:b/>
          <w:bCs/>
        </w:rPr>
        <w:t xml:space="preserve">. </w:t>
      </w:r>
      <w:r w:rsidR="00725ABD" w:rsidRPr="00725ABD">
        <w:rPr>
          <w:bCs/>
        </w:rPr>
        <w:t>During the discussion, several</w:t>
      </w:r>
      <w:r w:rsidR="00A66541">
        <w:rPr>
          <w:bCs/>
        </w:rPr>
        <w:t xml:space="preserve"> MWG</w:t>
      </w:r>
      <w:r w:rsidR="00725ABD" w:rsidRPr="00725ABD">
        <w:rPr>
          <w:bCs/>
        </w:rPr>
        <w:t xml:space="preserve"> participants sought clarification on how the proposed solution would operate in practice and whether it would provide sufficient support for automated processing. It was noted that the proposed approach primarily introduced an identifier but did not define a mechanism that would enable participants to automatically process or claim the deferred cash payment. </w:t>
      </w:r>
      <w:r w:rsidR="00D80989" w:rsidRPr="00D80989">
        <w:rPr>
          <w:bCs/>
        </w:rPr>
        <w:t>Concerns were also raised that the proposal would introduce additional implementation effort, costs, and operational risk without fully addressing the underlying business requirement.</w:t>
      </w:r>
      <w:r w:rsidR="00DE7A65">
        <w:rPr>
          <w:bCs/>
        </w:rPr>
        <w:t xml:space="preserve"> </w:t>
      </w:r>
      <w:r w:rsidR="00D80989">
        <w:rPr>
          <w:bCs/>
        </w:rPr>
        <w:t>Furthermore</w:t>
      </w:r>
      <w:r w:rsidR="00FD3E79">
        <w:rPr>
          <w:bCs/>
        </w:rPr>
        <w:t>,</w:t>
      </w:r>
      <w:r w:rsidR="00DE7A65">
        <w:rPr>
          <w:bCs/>
        </w:rPr>
        <w:t xml:space="preserve"> it was observed that</w:t>
      </w:r>
      <w:r w:rsidR="00FD3E79">
        <w:rPr>
          <w:bCs/>
        </w:rPr>
        <w:t xml:space="preserve"> </w:t>
      </w:r>
      <w:r w:rsidR="00725ABD" w:rsidRPr="00725ABD">
        <w:rPr>
          <w:bCs/>
        </w:rPr>
        <w:t>similar outcomes could already be achieved through existing narrative-based processing, albeit without additional standardisation.</w:t>
      </w:r>
    </w:p>
    <w:p w14:paraId="7C909996" w14:textId="77777777" w:rsidR="00725ABD" w:rsidRPr="00725ABD" w:rsidRDefault="00725ABD" w:rsidP="00A66541">
      <w:pPr>
        <w:suppressAutoHyphens w:val="0"/>
        <w:spacing w:before="0" w:after="0"/>
        <w:jc w:val="both"/>
        <w:rPr>
          <w:bCs/>
        </w:rPr>
      </w:pPr>
    </w:p>
    <w:p w14:paraId="07600E7A" w14:textId="77777777" w:rsidR="00EB66BF" w:rsidRPr="00EB66BF" w:rsidRDefault="00EB66BF" w:rsidP="00EB66BF">
      <w:pPr>
        <w:suppressAutoHyphens w:val="0"/>
        <w:spacing w:before="0" w:after="0"/>
        <w:jc w:val="both"/>
        <w:rPr>
          <w:bCs/>
        </w:rPr>
      </w:pPr>
      <w:r w:rsidRPr="00EB66BF">
        <w:rPr>
          <w:bCs/>
        </w:rPr>
        <w:t>As a result, the MWG concluded that the proposed solution did not provide sufficient business or operational value to justify the requested changes.</w:t>
      </w:r>
    </w:p>
    <w:p w14:paraId="0B1804FD" w14:textId="77777777" w:rsidR="00EB66BF" w:rsidRPr="00EB66BF" w:rsidRDefault="00EB66BF" w:rsidP="00EB66BF">
      <w:pPr>
        <w:suppressAutoHyphens w:val="0"/>
        <w:spacing w:before="0" w:after="0"/>
        <w:jc w:val="both"/>
        <w:rPr>
          <w:bCs/>
        </w:rPr>
      </w:pPr>
    </w:p>
    <w:p w14:paraId="448923AD" w14:textId="57A5CB46" w:rsidR="006224FF" w:rsidRDefault="00EB66BF" w:rsidP="00A66541">
      <w:pPr>
        <w:suppressAutoHyphens w:val="0"/>
        <w:spacing w:before="0" w:after="0"/>
        <w:jc w:val="both"/>
        <w:rPr>
          <w:bCs/>
        </w:rPr>
      </w:pPr>
      <w:r w:rsidRPr="00EB66BF">
        <w:rPr>
          <w:bCs/>
        </w:rPr>
        <w:t xml:space="preserve">The </w:t>
      </w:r>
      <w:r w:rsidR="00153CC6">
        <w:rPr>
          <w:bCs/>
        </w:rPr>
        <w:t>MWG</w:t>
      </w:r>
      <w:r w:rsidR="00153CC6" w:rsidRPr="00EB66BF">
        <w:rPr>
          <w:bCs/>
        </w:rPr>
        <w:t xml:space="preserve"> </w:t>
      </w:r>
      <w:r w:rsidR="00153CC6">
        <w:rPr>
          <w:bCs/>
        </w:rPr>
        <w:t>acknowledged the business case, however,</w:t>
      </w:r>
      <w:r w:rsidR="006005CF">
        <w:rPr>
          <w:bCs/>
        </w:rPr>
        <w:t xml:space="preserve"> it was</w:t>
      </w:r>
      <w:r w:rsidR="004928DF">
        <w:rPr>
          <w:bCs/>
        </w:rPr>
        <w:t xml:space="preserve"> </w:t>
      </w:r>
      <w:r w:rsidRPr="00EB66BF">
        <w:rPr>
          <w:bCs/>
        </w:rPr>
        <w:t>agreed that the</w:t>
      </w:r>
      <w:r w:rsidR="005D6D63">
        <w:rPr>
          <w:bCs/>
        </w:rPr>
        <w:t xml:space="preserve"> implementation solution</w:t>
      </w:r>
      <w:r w:rsidRPr="00EB66BF">
        <w:rPr>
          <w:bCs/>
        </w:rPr>
        <w:t xml:space="preserve"> proposal should not proceed in its current form and encouraged the submitter to </w:t>
      </w:r>
      <w:r w:rsidR="000E45E2">
        <w:rPr>
          <w:bCs/>
        </w:rPr>
        <w:t xml:space="preserve">analyse and discuss </w:t>
      </w:r>
      <w:r w:rsidR="00D73D95" w:rsidRPr="00D73D95">
        <w:rPr>
          <w:bCs/>
        </w:rPr>
        <w:t>potential alternative approaches within the Italian market before</w:t>
      </w:r>
      <w:r w:rsidR="000E45E2">
        <w:rPr>
          <w:bCs/>
        </w:rPr>
        <w:t xml:space="preserve"> potentially submitting</w:t>
      </w:r>
      <w:r w:rsidR="00D73D95" w:rsidRPr="00D73D95">
        <w:rPr>
          <w:bCs/>
        </w:rPr>
        <w:t xml:space="preserve"> any revised proposal in a future maintenance cycle.</w:t>
      </w:r>
    </w:p>
    <w:p w14:paraId="2E5DB0CC" w14:textId="77777777" w:rsidR="000E45E2" w:rsidRDefault="000E45E2" w:rsidP="00A66541">
      <w:pPr>
        <w:suppressAutoHyphens w:val="0"/>
        <w:spacing w:before="0" w:after="0"/>
        <w:jc w:val="both"/>
        <w:rPr>
          <w:bCs/>
        </w:rPr>
      </w:pPr>
    </w:p>
    <w:p w14:paraId="4E77EFB3" w14:textId="693757A2" w:rsidR="00903F90" w:rsidRPr="000E45E2" w:rsidRDefault="00725ABD" w:rsidP="007A1F26">
      <w:pPr>
        <w:suppressAutoHyphens w:val="0"/>
        <w:spacing w:before="0" w:after="0"/>
        <w:jc w:val="both"/>
        <w:rPr>
          <w:bCs/>
        </w:rPr>
      </w:pPr>
      <w:r w:rsidRPr="00725ABD">
        <w:rPr>
          <w:bCs/>
        </w:rPr>
        <w:t>As no participant expressed support</w:t>
      </w:r>
      <w:r w:rsidR="006224FF">
        <w:rPr>
          <w:bCs/>
        </w:rPr>
        <w:t xml:space="preserve"> during the MWG meeting</w:t>
      </w:r>
      <w:r w:rsidRPr="00725ABD">
        <w:rPr>
          <w:bCs/>
        </w:rPr>
        <w:t xml:space="preserve"> for proceeding with the proposed implementation in its current form, the </w:t>
      </w:r>
      <w:r w:rsidR="006224FF">
        <w:rPr>
          <w:bCs/>
        </w:rPr>
        <w:t>MWG</w:t>
      </w:r>
      <w:r w:rsidRPr="00725ABD">
        <w:rPr>
          <w:bCs/>
        </w:rPr>
        <w:t xml:space="preserve"> reached consensus to reject the change request and encourage further market-level discussion before any future resubmission. Consequently, no formal vote was required.</w:t>
      </w:r>
    </w:p>
    <w:p w14:paraId="42AE79A8" w14:textId="77777777" w:rsidR="000E45E2" w:rsidRDefault="000E45E2" w:rsidP="00E02BFF">
      <w:pPr>
        <w:spacing w:after="0"/>
        <w:rPr>
          <w:b/>
          <w:sz w:val="28"/>
          <w:szCs w:val="28"/>
        </w:rPr>
      </w:pPr>
    </w:p>
    <w:p w14:paraId="74338ED8" w14:textId="6267C99D" w:rsidR="00E02BFF" w:rsidRPr="00872EC6" w:rsidRDefault="00E02BFF" w:rsidP="00E02BFF">
      <w:pPr>
        <w:spacing w:after="0"/>
        <w:rPr>
          <w:b/>
          <w:sz w:val="28"/>
          <w:szCs w:val="28"/>
        </w:rPr>
      </w:pPr>
      <w:r w:rsidRPr="00872EC6">
        <w:rPr>
          <w:b/>
          <w:sz w:val="28"/>
          <w:szCs w:val="28"/>
        </w:rPr>
        <w:t>SWIFT Comment</w:t>
      </w:r>
    </w:p>
    <w:p w14:paraId="1E181C01" w14:textId="51D0680E" w:rsidR="004A1777" w:rsidRDefault="00311E2B" w:rsidP="00D0520E">
      <w:pPr>
        <w:spacing w:after="0"/>
        <w:rPr>
          <w:bCs/>
        </w:rPr>
      </w:pPr>
      <w:r>
        <w:rPr>
          <w:rFonts w:cs="Arial"/>
          <w:color w:val="000000"/>
        </w:rPr>
        <w:t>Local requirement.</w:t>
      </w:r>
      <w:r w:rsidR="004A1777">
        <w:rPr>
          <w:bCs/>
        </w:rPr>
        <w:br w:type="page"/>
      </w:r>
    </w:p>
    <w:p w14:paraId="4B5D2A52" w14:textId="50427416" w:rsidR="00024901" w:rsidRPr="00465F82" w:rsidRDefault="00024901" w:rsidP="00B05008">
      <w:pPr>
        <w:pStyle w:val="Heading1"/>
        <w:numPr>
          <w:ilvl w:val="1"/>
          <w:numId w:val="48"/>
        </w:numPr>
        <w:tabs>
          <w:tab w:val="num" w:pos="718"/>
        </w:tabs>
        <w:ind w:left="718" w:hanging="576"/>
        <w:rPr>
          <w:color w:val="FF0000"/>
          <w:sz w:val="36"/>
          <w:szCs w:val="36"/>
        </w:rPr>
      </w:pPr>
      <w:bookmarkStart w:id="143" w:name="_Toc237969618"/>
      <w:r w:rsidRPr="00465F82">
        <w:rPr>
          <w:color w:val="FF0000"/>
          <w:sz w:val="36"/>
          <w:szCs w:val="36"/>
        </w:rPr>
        <w:lastRenderedPageBreak/>
        <w:t>00</w:t>
      </w:r>
      <w:r w:rsidR="00AB098D" w:rsidRPr="00465F82">
        <w:rPr>
          <w:color w:val="FF0000"/>
          <w:sz w:val="36"/>
          <w:szCs w:val="36"/>
        </w:rPr>
        <w:t>3244</w:t>
      </w:r>
      <w:r w:rsidRPr="00465F82">
        <w:rPr>
          <w:color w:val="FF0000"/>
          <w:sz w:val="36"/>
          <w:szCs w:val="36"/>
        </w:rPr>
        <w:t xml:space="preserve"> - </w:t>
      </w:r>
      <w:r w:rsidR="00A371C3" w:rsidRPr="00465F82">
        <w:rPr>
          <w:color w:val="FF0000"/>
          <w:sz w:val="36"/>
          <w:szCs w:val="36"/>
        </w:rPr>
        <w:t>Add Market Effective Date / Time to Corporate Action Announcement Event Details</w:t>
      </w:r>
      <w:bookmarkEnd w:id="143"/>
    </w:p>
    <w:tbl>
      <w:tblPr>
        <w:tblStyle w:val="ScrollTableNormal"/>
        <w:tblW w:w="5000" w:type="pct"/>
        <w:tblLook w:val="0020" w:firstRow="1" w:lastRow="0" w:firstColumn="0" w:lastColumn="0" w:noHBand="0" w:noVBand="0"/>
      </w:tblPr>
      <w:tblGrid>
        <w:gridCol w:w="7434"/>
        <w:gridCol w:w="1345"/>
      </w:tblGrid>
      <w:tr w:rsidR="00024901" w14:paraId="78028A45" w14:textId="77777777" w:rsidTr="00E04DF4">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502D6182" w14:textId="77777777" w:rsidR="00024901" w:rsidRDefault="00024901" w:rsidP="00E04DF4"/>
        </w:tc>
      </w:tr>
      <w:tr w:rsidR="00E61926" w14:paraId="45641382" w14:textId="77777777" w:rsidTr="00E04DF4">
        <w:tc>
          <w:tcPr>
            <w:tcW w:w="0" w:type="auto"/>
            <w:shd w:val="solid" w:color="F4F5F7" w:fill="F4F5F7"/>
          </w:tcPr>
          <w:p w14:paraId="452E9A51" w14:textId="5F004175" w:rsidR="00E61926" w:rsidRPr="009711D7" w:rsidRDefault="00E61926" w:rsidP="00E04DF4">
            <w:pPr>
              <w:rPr>
                <w:b/>
                <w:bCs/>
              </w:rPr>
            </w:pPr>
            <w:r w:rsidRPr="009711D7">
              <w:rPr>
                <w:b/>
                <w:bCs/>
              </w:rPr>
              <w:t xml:space="preserve">Requesting </w:t>
            </w:r>
            <w:r>
              <w:rPr>
                <w:b/>
                <w:bCs/>
              </w:rPr>
              <w:t>Country</w:t>
            </w:r>
            <w:r w:rsidRPr="009711D7">
              <w:rPr>
                <w:b/>
                <w:bCs/>
              </w:rPr>
              <w:t>:</w:t>
            </w:r>
          </w:p>
        </w:tc>
        <w:tc>
          <w:tcPr>
            <w:tcW w:w="0" w:type="auto"/>
          </w:tcPr>
          <w:p w14:paraId="27E2DDCF" w14:textId="3F5B1392" w:rsidR="00E61926" w:rsidRDefault="00E61926" w:rsidP="00E04DF4">
            <w:r>
              <w:t>US</w:t>
            </w:r>
          </w:p>
        </w:tc>
      </w:tr>
      <w:tr w:rsidR="00024901" w14:paraId="10A2DCA0" w14:textId="77777777" w:rsidTr="00E04DF4">
        <w:tc>
          <w:tcPr>
            <w:tcW w:w="0" w:type="auto"/>
            <w:gridSpan w:val="2"/>
            <w:shd w:val="solid" w:color="F4F5F7" w:fill="F4F5F7"/>
          </w:tcPr>
          <w:p w14:paraId="3107BB22" w14:textId="77777777" w:rsidR="00024901" w:rsidRDefault="00024901" w:rsidP="00E04DF4">
            <w:r>
              <w:rPr>
                <w:b/>
              </w:rPr>
              <w:t>Sponsors</w:t>
            </w:r>
          </w:p>
        </w:tc>
      </w:tr>
      <w:tr w:rsidR="00024901" w14:paraId="57C04E04" w14:textId="77777777" w:rsidTr="00E04DF4">
        <w:tc>
          <w:tcPr>
            <w:tcW w:w="0" w:type="auto"/>
            <w:gridSpan w:val="2"/>
          </w:tcPr>
          <w:p w14:paraId="52F68E5C" w14:textId="6CDB693B" w:rsidR="00024901" w:rsidRDefault="005375D0" w:rsidP="00E04DF4">
            <w:r>
              <w:t>ISITC</w:t>
            </w:r>
          </w:p>
        </w:tc>
      </w:tr>
      <w:tr w:rsidR="00024901" w14:paraId="00358D32" w14:textId="77777777" w:rsidTr="00E04DF4">
        <w:tc>
          <w:tcPr>
            <w:tcW w:w="0" w:type="auto"/>
            <w:gridSpan w:val="2"/>
            <w:shd w:val="solid" w:color="F4F5F7" w:fill="F4F5F7"/>
          </w:tcPr>
          <w:p w14:paraId="077DCD31" w14:textId="77777777" w:rsidR="00024901" w:rsidRDefault="00024901" w:rsidP="00E04DF4">
            <w:r>
              <w:rPr>
                <w:b/>
              </w:rPr>
              <w:t>Message type(s) impacted</w:t>
            </w:r>
          </w:p>
        </w:tc>
      </w:tr>
      <w:tr w:rsidR="00024901" w14:paraId="59360C9C" w14:textId="77777777" w:rsidTr="00E04DF4">
        <w:tc>
          <w:tcPr>
            <w:tcW w:w="0" w:type="auto"/>
            <w:gridSpan w:val="2"/>
          </w:tcPr>
          <w:p w14:paraId="21767A14" w14:textId="42ED1D2B" w:rsidR="00024901" w:rsidRDefault="00024901" w:rsidP="00E04DF4">
            <w:r>
              <w:t>MT 564, seev.031</w:t>
            </w:r>
            <w:r w:rsidRPr="005375D0">
              <w:t>, seev.009</w:t>
            </w:r>
          </w:p>
        </w:tc>
      </w:tr>
      <w:tr w:rsidR="00024901" w14:paraId="3F89E1BE" w14:textId="77777777" w:rsidTr="00E04DF4">
        <w:tc>
          <w:tcPr>
            <w:tcW w:w="0" w:type="auto"/>
            <w:gridSpan w:val="2"/>
            <w:shd w:val="solid" w:color="F4F5F7" w:fill="F4F5F7"/>
          </w:tcPr>
          <w:p w14:paraId="098E9F82" w14:textId="77777777" w:rsidR="00024901" w:rsidRDefault="00024901" w:rsidP="00E04DF4">
            <w:r>
              <w:rPr>
                <w:b/>
              </w:rPr>
              <w:t>Required for regulatory reasons</w:t>
            </w:r>
          </w:p>
        </w:tc>
      </w:tr>
      <w:tr w:rsidR="00024901" w14:paraId="294B1C7E" w14:textId="77777777" w:rsidTr="00E04DF4">
        <w:tc>
          <w:tcPr>
            <w:tcW w:w="0" w:type="auto"/>
            <w:gridSpan w:val="2"/>
          </w:tcPr>
          <w:p w14:paraId="27A6139C" w14:textId="77777777" w:rsidR="00024901" w:rsidRDefault="00024901" w:rsidP="00E04DF4">
            <w:r>
              <w:t>No</w:t>
            </w:r>
          </w:p>
        </w:tc>
      </w:tr>
      <w:tr w:rsidR="00024901" w14:paraId="6CDEDD0D" w14:textId="77777777" w:rsidTr="00E04DF4">
        <w:tc>
          <w:tcPr>
            <w:tcW w:w="0" w:type="auto"/>
            <w:gridSpan w:val="2"/>
            <w:shd w:val="solid" w:color="F4F5F7" w:fill="F4F5F7"/>
          </w:tcPr>
          <w:p w14:paraId="4190D8ED" w14:textId="77777777" w:rsidR="00024901" w:rsidRDefault="00024901" w:rsidP="00E04DF4">
            <w:r>
              <w:rPr>
                <w:b/>
              </w:rPr>
              <w:t>Business impact of this request</w:t>
            </w:r>
          </w:p>
        </w:tc>
      </w:tr>
      <w:tr w:rsidR="00024901" w14:paraId="0EEE0201" w14:textId="77777777" w:rsidTr="00E04DF4">
        <w:tc>
          <w:tcPr>
            <w:tcW w:w="0" w:type="auto"/>
            <w:gridSpan w:val="2"/>
          </w:tcPr>
          <w:p w14:paraId="3CD33D93" w14:textId="22D21C61" w:rsidR="00024901" w:rsidRDefault="005375D0" w:rsidP="00E04DF4">
            <w:r>
              <w:t>MEDIUM</w:t>
            </w:r>
          </w:p>
        </w:tc>
      </w:tr>
      <w:tr w:rsidR="00024901" w14:paraId="444ADD95" w14:textId="77777777" w:rsidTr="00E04DF4">
        <w:tc>
          <w:tcPr>
            <w:tcW w:w="0" w:type="auto"/>
            <w:gridSpan w:val="2"/>
            <w:shd w:val="solid" w:color="F4F5F7" w:fill="F4F5F7"/>
          </w:tcPr>
          <w:p w14:paraId="5BCF8C6B" w14:textId="77777777" w:rsidR="00024901" w:rsidRDefault="00024901" w:rsidP="00E04DF4">
            <w:r>
              <w:rPr>
                <w:b/>
              </w:rPr>
              <w:t>Commitment to implement the change</w:t>
            </w:r>
          </w:p>
        </w:tc>
      </w:tr>
      <w:tr w:rsidR="00024901" w14:paraId="746D12B9" w14:textId="77777777" w:rsidTr="00E04DF4">
        <w:tc>
          <w:tcPr>
            <w:tcW w:w="0" w:type="auto"/>
            <w:gridSpan w:val="2"/>
          </w:tcPr>
          <w:p w14:paraId="07236883" w14:textId="328B6730" w:rsidR="00024901" w:rsidRDefault="00024901" w:rsidP="00E04DF4">
            <w:r>
              <w:t xml:space="preserve">Number of messages sent and received: </w:t>
            </w:r>
            <w:r w:rsidR="0016696F" w:rsidRPr="0016696F">
              <w:t>7500</w:t>
            </w:r>
            <w:r>
              <w:br/>
              <w:t>Percentage of messages impacted: 1</w:t>
            </w:r>
            <w:r w:rsidR="0016696F">
              <w:t>00</w:t>
            </w:r>
            <w:r>
              <w:br/>
              <w:t xml:space="preserve">Commits to implement and when: </w:t>
            </w:r>
            <w:r w:rsidR="0016696F">
              <w:t>US/ISITC</w:t>
            </w:r>
            <w:r w:rsidR="00F65A79">
              <w:t xml:space="preserve"> / </w:t>
            </w:r>
            <w:r>
              <w:t>2027</w:t>
            </w:r>
          </w:p>
        </w:tc>
      </w:tr>
      <w:tr w:rsidR="00024901" w14:paraId="60AFD74F" w14:textId="77777777" w:rsidTr="00E04DF4">
        <w:tc>
          <w:tcPr>
            <w:tcW w:w="0" w:type="auto"/>
            <w:gridSpan w:val="2"/>
            <w:shd w:val="solid" w:color="F4F5F7" w:fill="F4F5F7"/>
          </w:tcPr>
          <w:p w14:paraId="177438B3" w14:textId="77777777" w:rsidR="00024901" w:rsidRDefault="00024901" w:rsidP="00E04DF4">
            <w:r>
              <w:rPr>
                <w:b/>
              </w:rPr>
              <w:t>Business context</w:t>
            </w:r>
          </w:p>
        </w:tc>
      </w:tr>
      <w:tr w:rsidR="00024901" w14:paraId="532648A7" w14:textId="77777777" w:rsidTr="00E04DF4">
        <w:tc>
          <w:tcPr>
            <w:tcW w:w="0" w:type="auto"/>
            <w:gridSpan w:val="2"/>
          </w:tcPr>
          <w:p w14:paraId="4406C7A8" w14:textId="37CEBCFB" w:rsidR="00024901" w:rsidRDefault="0016696F" w:rsidP="00E04DF4">
            <w:r w:rsidRPr="0016696F">
              <w:t xml:space="preserve">Creating a new Market effective date / </w:t>
            </w:r>
            <w:proofErr w:type="gramStart"/>
            <w:r w:rsidRPr="0016696F">
              <w:t>time  field</w:t>
            </w:r>
            <w:proofErr w:type="gramEnd"/>
            <w:r w:rsidRPr="0016696F">
              <w:t xml:space="preserve"> would provide </w:t>
            </w:r>
            <w:proofErr w:type="gramStart"/>
            <w:r w:rsidRPr="0016696F">
              <w:t>clients</w:t>
            </w:r>
            <w:proofErr w:type="gramEnd"/>
            <w:r w:rsidRPr="0016696F">
              <w:t xml:space="preserve"> the date and time that a corporate action is effective by the market.  This will provide greater precision around when trading stops and resumes for securities involved in </w:t>
            </w:r>
            <w:proofErr w:type="gramStart"/>
            <w:r w:rsidRPr="0016696F">
              <w:t>a corporate</w:t>
            </w:r>
            <w:proofErr w:type="gramEnd"/>
            <w:r w:rsidRPr="0016696F">
              <w:t xml:space="preserve"> action. Trading behavior varies by corporate action event type and may cease at different points throughout the day, such as market open, market </w:t>
            </w:r>
            <w:proofErr w:type="gramStart"/>
            <w:r w:rsidRPr="0016696F">
              <w:t>close</w:t>
            </w:r>
            <w:proofErr w:type="gramEnd"/>
            <w:r w:rsidRPr="0016696F">
              <w:t xml:space="preserve">, or extended hours close. Providing only the </w:t>
            </w:r>
            <w:proofErr w:type="gramStart"/>
            <w:r w:rsidRPr="0016696F">
              <w:t>market effective</w:t>
            </w:r>
            <w:proofErr w:type="gramEnd"/>
            <w:r w:rsidRPr="0016696F">
              <w:t xml:space="preserve"> </w:t>
            </w:r>
            <w:proofErr w:type="gramStart"/>
            <w:r w:rsidRPr="0016696F">
              <w:t>date</w:t>
            </w:r>
            <w:proofErr w:type="gramEnd"/>
            <w:r w:rsidRPr="0016696F">
              <w:t xml:space="preserve"> does not convey the specific point in time at which trading will stop or start. This lack of precision can materially impact execution, as it may affect the price at which trades are completed.  Based on the </w:t>
            </w:r>
            <w:proofErr w:type="gramStart"/>
            <w:r w:rsidRPr="0016696F">
              <w:t>provided examples</w:t>
            </w:r>
            <w:proofErr w:type="gramEnd"/>
            <w:r w:rsidRPr="0016696F">
              <w:t xml:space="preserve"> in the US market, notices for Nasdaq, OTC Effective Date is always stated as open of business.  While other exchanges such as </w:t>
            </w:r>
            <w:proofErr w:type="gramStart"/>
            <w:r w:rsidRPr="0016696F">
              <w:t>NYSE this</w:t>
            </w:r>
            <w:proofErr w:type="gramEnd"/>
            <w:r w:rsidRPr="0016696F">
              <w:t xml:space="preserve"> can be either beginning or close </w:t>
            </w:r>
            <w:proofErr w:type="gramStart"/>
            <w:r w:rsidRPr="0016696F">
              <w:t>of</w:t>
            </w:r>
            <w:proofErr w:type="gramEnd"/>
            <w:r w:rsidRPr="0016696F">
              <w:t xml:space="preserve"> business and is stated in the notice.  Please see examples provided.  Also, a market practice should be established concerning Place of Listing to indicate the MIC code associated with the event.  </w:t>
            </w:r>
          </w:p>
        </w:tc>
      </w:tr>
      <w:tr w:rsidR="00024901" w14:paraId="5DE89769" w14:textId="77777777" w:rsidTr="00E04DF4">
        <w:tc>
          <w:tcPr>
            <w:tcW w:w="0" w:type="auto"/>
            <w:gridSpan w:val="2"/>
            <w:shd w:val="solid" w:color="F4F5F7" w:fill="F4F5F7"/>
          </w:tcPr>
          <w:p w14:paraId="7EBE1996" w14:textId="77777777" w:rsidR="00024901" w:rsidRDefault="00024901" w:rsidP="00E04DF4">
            <w:r>
              <w:rPr>
                <w:b/>
              </w:rPr>
              <w:t>Nature of change</w:t>
            </w:r>
          </w:p>
        </w:tc>
      </w:tr>
      <w:tr w:rsidR="00024901" w14:paraId="1C4F661B" w14:textId="77777777" w:rsidTr="00E04DF4">
        <w:tc>
          <w:tcPr>
            <w:tcW w:w="0" w:type="auto"/>
            <w:gridSpan w:val="2"/>
          </w:tcPr>
          <w:p w14:paraId="013A4107" w14:textId="2A6201CC" w:rsidR="00F65A79" w:rsidRDefault="00F65A79" w:rsidP="00F65A79">
            <w:r>
              <w:t xml:space="preserve">Add Market Effective Date / Time within Corporate Action Details / Date Details.  </w:t>
            </w:r>
          </w:p>
          <w:p w14:paraId="0E42309B" w14:textId="32DD63B0" w:rsidR="00024901" w:rsidRDefault="00F65A79" w:rsidP="00F65A79">
            <w:r>
              <w:lastRenderedPageBreak/>
              <w:t xml:space="preserve">Definition - Date and time a corporate action is effective by the market.  </w:t>
            </w:r>
          </w:p>
        </w:tc>
      </w:tr>
    </w:tbl>
    <w:p w14:paraId="00E15C0B" w14:textId="0671A8DE" w:rsidR="008C3A60" w:rsidRDefault="0075684F" w:rsidP="0075684F">
      <w:pPr>
        <w:pStyle w:val="Heading2"/>
        <w:numPr>
          <w:ilvl w:val="0"/>
          <w:numId w:val="0"/>
        </w:numPr>
        <w:tabs>
          <w:tab w:val="num" w:pos="1080"/>
        </w:tabs>
      </w:pPr>
      <w:bookmarkStart w:id="144" w:name="_Toc237969619"/>
      <w:r>
        <w:lastRenderedPageBreak/>
        <w:t xml:space="preserve">2.6.1 </w:t>
      </w:r>
      <w:r w:rsidR="008C3A60">
        <w:t>Analysis</w:t>
      </w:r>
      <w:bookmarkEnd w:id="144"/>
    </w:p>
    <w:p w14:paraId="5564D47F" w14:textId="77777777" w:rsidR="00811155" w:rsidRPr="00211201" w:rsidRDefault="00811155" w:rsidP="00811155">
      <w:pPr>
        <w:rPr>
          <w:sz w:val="32"/>
          <w:szCs w:val="32"/>
        </w:rPr>
      </w:pPr>
      <w:r w:rsidRPr="00211201">
        <w:rPr>
          <w:b/>
          <w:sz w:val="32"/>
          <w:szCs w:val="32"/>
        </w:rPr>
        <w:t>Standards Illustration</w:t>
      </w:r>
    </w:p>
    <w:p w14:paraId="1838E54E" w14:textId="4D6E6E07" w:rsidR="00811155" w:rsidRDefault="00811155" w:rsidP="00811155">
      <w:pPr>
        <w:pStyle w:val="Heading3"/>
        <w:numPr>
          <w:ilvl w:val="0"/>
          <w:numId w:val="0"/>
        </w:numPr>
        <w:ind w:left="720"/>
      </w:pPr>
      <w:bookmarkStart w:id="145" w:name="_Toc237969620"/>
      <w:r>
        <w:t>2.</w:t>
      </w:r>
      <w:r w:rsidR="004A1777">
        <w:t>6</w:t>
      </w:r>
      <w:r>
        <w:t xml:space="preserve">.1.1 </w:t>
      </w:r>
      <w:r w:rsidRPr="009711D7">
        <w:t>ISO 15022 Illustration</w:t>
      </w:r>
      <w:bookmarkEnd w:id="145"/>
    </w:p>
    <w:p w14:paraId="59C19AA8" w14:textId="631D10D6" w:rsidR="00811155" w:rsidRPr="00B902FB" w:rsidRDefault="00811155" w:rsidP="00811155">
      <w:r>
        <w:rPr>
          <w:b/>
        </w:rPr>
        <w:t xml:space="preserve">In MT 564, in sequence </w:t>
      </w:r>
      <w:r w:rsidR="00A371C3">
        <w:rPr>
          <w:b/>
        </w:rPr>
        <w:t>D</w:t>
      </w:r>
      <w:r>
        <w:rPr>
          <w:b/>
        </w:rPr>
        <w:t xml:space="preserve">, add </w:t>
      </w:r>
      <w:r w:rsidR="00A371C3">
        <w:rPr>
          <w:b/>
        </w:rPr>
        <w:t xml:space="preserve">new optional and non-repetitive qualifier </w:t>
      </w:r>
      <w:r w:rsidR="00C539F5">
        <w:rPr>
          <w:b/>
        </w:rPr>
        <w:t>“Market Effective Date (</w:t>
      </w:r>
      <w:r w:rsidR="009E360E">
        <w:rPr>
          <w:b/>
        </w:rPr>
        <w:t>MEFF)</w:t>
      </w:r>
      <w:r>
        <w:rPr>
          <w:b/>
        </w:rPr>
        <w:t xml:space="preserve">, </w:t>
      </w:r>
      <w:r w:rsidR="009E360E" w:rsidRPr="0091350B">
        <w:rPr>
          <w:b/>
        </w:rPr>
        <w:t>with</w:t>
      </w:r>
      <w:r w:rsidRPr="0091350B">
        <w:rPr>
          <w:b/>
        </w:rPr>
        <w:t xml:space="preserve"> format options </w:t>
      </w:r>
      <w:r w:rsidR="00DB0B4F" w:rsidRPr="0091350B">
        <w:rPr>
          <w:b/>
        </w:rPr>
        <w:t>A, B, C and E</w:t>
      </w:r>
      <w:r w:rsidRPr="0091350B">
        <w:rPr>
          <w:b/>
        </w:rPr>
        <w:t>, as described</w:t>
      </w:r>
      <w:r>
        <w:rPr>
          <w:b/>
        </w:rPr>
        <w:t xml:space="preserve"> and illustrated below:</w:t>
      </w:r>
    </w:p>
    <w:p w14:paraId="5CE3C5EB" w14:textId="77777777" w:rsidR="0075684F" w:rsidRPr="007D6A2C" w:rsidRDefault="0075684F" w:rsidP="0075684F">
      <w:pPr>
        <w:rPr>
          <w:b/>
          <w:sz w:val="28"/>
          <w:szCs w:val="28"/>
        </w:rPr>
      </w:pPr>
      <w:r w:rsidRPr="007D6A2C">
        <w:rPr>
          <w:b/>
          <w:sz w:val="28"/>
          <w:szCs w:val="28"/>
        </w:rPr>
        <w:t>MT 564 Field Specifications</w:t>
      </w:r>
    </w:p>
    <w:p w14:paraId="121DE3F3" w14:textId="7973609C" w:rsidR="001706B2" w:rsidRPr="004C037B" w:rsidRDefault="001706B2" w:rsidP="009E3359">
      <w:pPr>
        <w:spacing w:before="0" w:after="0"/>
        <w:rPr>
          <w:rFonts w:cs="Arial"/>
          <w:lang w:val="en-US"/>
        </w:rPr>
      </w:pPr>
      <w:r w:rsidRPr="004C037B">
        <w:rPr>
          <w:rFonts w:cs="Arial"/>
          <w:lang w:val="en-US"/>
        </w:rPr>
        <w:t>47. Field 98a: Date/Time</w:t>
      </w:r>
    </w:p>
    <w:p w14:paraId="1FBE9714" w14:textId="77777777" w:rsidR="001706B2" w:rsidRPr="004C037B" w:rsidRDefault="001706B2" w:rsidP="009E3359">
      <w:pPr>
        <w:spacing w:before="0" w:after="0"/>
        <w:rPr>
          <w:rFonts w:cs="Arial"/>
          <w:lang w:val="en-US"/>
        </w:rPr>
      </w:pPr>
      <w:r w:rsidRPr="004C037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706B2" w:rsidRPr="004C037B" w14:paraId="16DF7BB5" w14:textId="77777777">
        <w:trPr>
          <w:tblCellSpacing w:w="15" w:type="dxa"/>
        </w:trPr>
        <w:tc>
          <w:tcPr>
            <w:tcW w:w="1000" w:type="pct"/>
            <w:shd w:val="clear" w:color="auto" w:fill="FFFFFF"/>
            <w:hideMark/>
          </w:tcPr>
          <w:p w14:paraId="6DB69DC6" w14:textId="3CD56C35" w:rsidR="001706B2" w:rsidRPr="004C037B" w:rsidRDefault="001706B2" w:rsidP="009E3359">
            <w:pPr>
              <w:spacing w:before="0" w:after="0"/>
              <w:rPr>
                <w:rFonts w:cs="Arial"/>
                <w:lang w:val="en-US"/>
              </w:rPr>
            </w:pPr>
            <w:r w:rsidRPr="004C037B">
              <w:rPr>
                <w:rFonts w:cs="Arial"/>
                <w:lang w:val="en-US"/>
              </w:rPr>
              <w:t>Option A</w:t>
            </w:r>
          </w:p>
        </w:tc>
        <w:tc>
          <w:tcPr>
            <w:tcW w:w="1500" w:type="pct"/>
            <w:shd w:val="clear" w:color="auto" w:fill="FFFFFF"/>
            <w:hideMark/>
          </w:tcPr>
          <w:p w14:paraId="11CFA806" w14:textId="208782AD" w:rsidR="001706B2" w:rsidRPr="004C037B" w:rsidRDefault="001706B2" w:rsidP="009E3359">
            <w:pPr>
              <w:spacing w:before="0" w:after="0"/>
              <w:rPr>
                <w:rFonts w:cs="Arial"/>
                <w:lang w:val="en-US"/>
              </w:rPr>
            </w:pPr>
            <w:r w:rsidRPr="004C037B">
              <w:rPr>
                <w:rFonts w:cs="Arial"/>
                <w:lang w:val="en-US"/>
              </w:rPr>
              <w:t>:</w:t>
            </w:r>
            <w:proofErr w:type="gramStart"/>
            <w:r w:rsidRPr="004C037B">
              <w:rPr>
                <w:rFonts w:cs="Arial"/>
                <w:lang w:val="en-US"/>
              </w:rPr>
              <w:t>4!c</w:t>
            </w:r>
            <w:proofErr w:type="gramEnd"/>
            <w:r w:rsidRPr="004C037B">
              <w:rPr>
                <w:rFonts w:cs="Arial"/>
                <w:lang w:val="en-US"/>
              </w:rPr>
              <w:t>//</w:t>
            </w:r>
            <w:proofErr w:type="gramStart"/>
            <w:r w:rsidRPr="004C037B">
              <w:rPr>
                <w:rFonts w:cs="Arial"/>
                <w:lang w:val="en-US"/>
              </w:rPr>
              <w:t>8!n</w:t>
            </w:r>
            <w:proofErr w:type="gramEnd"/>
          </w:p>
        </w:tc>
        <w:tc>
          <w:tcPr>
            <w:tcW w:w="2500" w:type="pct"/>
            <w:shd w:val="clear" w:color="auto" w:fill="FFFFFF"/>
            <w:hideMark/>
          </w:tcPr>
          <w:p w14:paraId="666DA1A7" w14:textId="4790C91E" w:rsidR="001706B2" w:rsidRPr="004C037B" w:rsidRDefault="001706B2" w:rsidP="009E3359">
            <w:pPr>
              <w:spacing w:before="0" w:after="0"/>
              <w:rPr>
                <w:rFonts w:cs="Arial"/>
                <w:lang w:val="en-US"/>
              </w:rPr>
            </w:pPr>
            <w:r w:rsidRPr="004C037B">
              <w:rPr>
                <w:rFonts w:cs="Arial"/>
                <w:lang w:val="en-US"/>
              </w:rPr>
              <w:t>(Qualifier)(Date)</w:t>
            </w:r>
          </w:p>
        </w:tc>
      </w:tr>
      <w:tr w:rsidR="001706B2" w:rsidRPr="004C037B" w14:paraId="3BC1FD89" w14:textId="77777777">
        <w:trPr>
          <w:tblCellSpacing w:w="15" w:type="dxa"/>
        </w:trPr>
        <w:tc>
          <w:tcPr>
            <w:tcW w:w="1000" w:type="pct"/>
            <w:shd w:val="clear" w:color="auto" w:fill="FFFFFF"/>
            <w:hideMark/>
          </w:tcPr>
          <w:p w14:paraId="169981C8" w14:textId="1AF8EEE0" w:rsidR="001706B2" w:rsidRPr="004C037B" w:rsidRDefault="001706B2" w:rsidP="009E3359">
            <w:pPr>
              <w:spacing w:before="0" w:after="0"/>
              <w:rPr>
                <w:rFonts w:cs="Arial"/>
                <w:lang w:val="en-US"/>
              </w:rPr>
            </w:pPr>
            <w:r w:rsidRPr="004C037B">
              <w:rPr>
                <w:rFonts w:cs="Arial"/>
                <w:lang w:val="en-US"/>
              </w:rPr>
              <w:t>Option B</w:t>
            </w:r>
          </w:p>
        </w:tc>
        <w:tc>
          <w:tcPr>
            <w:tcW w:w="1500" w:type="pct"/>
            <w:shd w:val="clear" w:color="auto" w:fill="FFFFFF"/>
            <w:hideMark/>
          </w:tcPr>
          <w:p w14:paraId="1A14A3E2" w14:textId="316DCDB0" w:rsidR="001706B2" w:rsidRPr="004C037B" w:rsidRDefault="001706B2" w:rsidP="009E3359">
            <w:pPr>
              <w:spacing w:before="0" w:after="0"/>
              <w:rPr>
                <w:rFonts w:cs="Arial"/>
                <w:lang w:val="en-US"/>
              </w:rPr>
            </w:pPr>
            <w:r w:rsidRPr="004C037B">
              <w:rPr>
                <w:rFonts w:cs="Arial"/>
                <w:lang w:val="en-US"/>
              </w:rPr>
              <w:t>:</w:t>
            </w:r>
            <w:proofErr w:type="gramStart"/>
            <w:r w:rsidRPr="004C037B">
              <w:rPr>
                <w:rFonts w:cs="Arial"/>
                <w:lang w:val="en-US"/>
              </w:rPr>
              <w:t>4!c</w:t>
            </w:r>
            <w:proofErr w:type="gramEnd"/>
            <w:r w:rsidRPr="004C037B">
              <w:rPr>
                <w:rFonts w:cs="Arial"/>
                <w:lang w:val="en-US"/>
              </w:rPr>
              <w:t>/[8c]/</w:t>
            </w:r>
            <w:proofErr w:type="gramStart"/>
            <w:r w:rsidRPr="004C037B">
              <w:rPr>
                <w:rFonts w:cs="Arial"/>
                <w:lang w:val="en-US"/>
              </w:rPr>
              <w:t>4!c</w:t>
            </w:r>
            <w:proofErr w:type="gramEnd"/>
          </w:p>
        </w:tc>
        <w:tc>
          <w:tcPr>
            <w:tcW w:w="2500" w:type="pct"/>
            <w:shd w:val="clear" w:color="auto" w:fill="FFFFFF"/>
            <w:hideMark/>
          </w:tcPr>
          <w:p w14:paraId="24DFE0DB" w14:textId="392E0585" w:rsidR="001706B2" w:rsidRPr="004C037B" w:rsidRDefault="001706B2" w:rsidP="009E3359">
            <w:pPr>
              <w:spacing w:before="0" w:after="0"/>
              <w:rPr>
                <w:rFonts w:cs="Arial"/>
                <w:lang w:val="en-US"/>
              </w:rPr>
            </w:pPr>
            <w:r w:rsidRPr="004C037B">
              <w:rPr>
                <w:rFonts w:cs="Arial"/>
                <w:lang w:val="en-US"/>
              </w:rPr>
              <w:t>(Qualifier</w:t>
            </w:r>
            <w:proofErr w:type="gramStart"/>
            <w:r w:rsidRPr="004C037B">
              <w:rPr>
                <w:rFonts w:cs="Arial"/>
                <w:lang w:val="en-US"/>
              </w:rPr>
              <w:t>)(</w:t>
            </w:r>
            <w:proofErr w:type="gramEnd"/>
            <w:r w:rsidRPr="004C037B">
              <w:rPr>
                <w:rFonts w:cs="Arial"/>
                <w:lang w:val="en-US"/>
              </w:rPr>
              <w:t xml:space="preserve">Data Source </w:t>
            </w:r>
            <w:proofErr w:type="gramStart"/>
            <w:r w:rsidRPr="004C037B">
              <w:rPr>
                <w:rFonts w:cs="Arial"/>
                <w:lang w:val="en-US"/>
              </w:rPr>
              <w:t>Scheme)(</w:t>
            </w:r>
            <w:proofErr w:type="gramEnd"/>
            <w:r w:rsidRPr="004C037B">
              <w:rPr>
                <w:rFonts w:cs="Arial"/>
                <w:lang w:val="en-US"/>
              </w:rPr>
              <w:t>Date Code)</w:t>
            </w:r>
          </w:p>
        </w:tc>
      </w:tr>
      <w:tr w:rsidR="001706B2" w:rsidRPr="004C037B" w14:paraId="61DA03B5" w14:textId="77777777">
        <w:trPr>
          <w:tblCellSpacing w:w="15" w:type="dxa"/>
        </w:trPr>
        <w:tc>
          <w:tcPr>
            <w:tcW w:w="1000" w:type="pct"/>
            <w:shd w:val="clear" w:color="auto" w:fill="FFFFFF"/>
            <w:hideMark/>
          </w:tcPr>
          <w:p w14:paraId="1C2851A8" w14:textId="4B8EACE6" w:rsidR="001706B2" w:rsidRPr="004C037B" w:rsidRDefault="001706B2" w:rsidP="009E3359">
            <w:pPr>
              <w:spacing w:before="0" w:after="0"/>
              <w:rPr>
                <w:rFonts w:cs="Arial"/>
                <w:lang w:val="en-US"/>
              </w:rPr>
            </w:pPr>
            <w:r w:rsidRPr="004C037B">
              <w:rPr>
                <w:rFonts w:cs="Arial"/>
                <w:lang w:val="en-US"/>
              </w:rPr>
              <w:t>Option C</w:t>
            </w:r>
          </w:p>
        </w:tc>
        <w:tc>
          <w:tcPr>
            <w:tcW w:w="1500" w:type="pct"/>
            <w:shd w:val="clear" w:color="auto" w:fill="FFFFFF"/>
            <w:hideMark/>
          </w:tcPr>
          <w:p w14:paraId="51D14830" w14:textId="3E87BF65" w:rsidR="001706B2" w:rsidRPr="004C037B" w:rsidRDefault="001706B2" w:rsidP="009E3359">
            <w:pPr>
              <w:spacing w:before="0" w:after="0"/>
              <w:rPr>
                <w:rFonts w:cs="Arial"/>
                <w:lang w:val="en-US"/>
              </w:rPr>
            </w:pPr>
            <w:r w:rsidRPr="004C037B">
              <w:rPr>
                <w:rFonts w:cs="Arial"/>
                <w:lang w:val="en-US"/>
              </w:rPr>
              <w:t>:</w:t>
            </w:r>
            <w:proofErr w:type="gramStart"/>
            <w:r w:rsidRPr="004C037B">
              <w:rPr>
                <w:rFonts w:cs="Arial"/>
                <w:lang w:val="en-US"/>
              </w:rPr>
              <w:t>4!c</w:t>
            </w:r>
            <w:proofErr w:type="gramEnd"/>
            <w:r w:rsidRPr="004C037B">
              <w:rPr>
                <w:rFonts w:cs="Arial"/>
                <w:lang w:val="en-US"/>
              </w:rPr>
              <w:t>//</w:t>
            </w:r>
            <w:proofErr w:type="gramStart"/>
            <w:r w:rsidRPr="004C037B">
              <w:rPr>
                <w:rFonts w:cs="Arial"/>
                <w:lang w:val="en-US"/>
              </w:rPr>
              <w:t>8!n6!n</w:t>
            </w:r>
            <w:proofErr w:type="gramEnd"/>
          </w:p>
        </w:tc>
        <w:tc>
          <w:tcPr>
            <w:tcW w:w="2500" w:type="pct"/>
            <w:shd w:val="clear" w:color="auto" w:fill="FFFFFF"/>
            <w:hideMark/>
          </w:tcPr>
          <w:p w14:paraId="64CB2F14" w14:textId="6E349A93" w:rsidR="001706B2" w:rsidRPr="004C037B" w:rsidRDefault="001706B2" w:rsidP="009E3359">
            <w:pPr>
              <w:spacing w:before="0" w:after="0"/>
              <w:rPr>
                <w:rFonts w:cs="Arial"/>
                <w:lang w:val="en-US"/>
              </w:rPr>
            </w:pPr>
            <w:r w:rsidRPr="004C037B">
              <w:rPr>
                <w:rFonts w:cs="Arial"/>
                <w:lang w:val="en-US"/>
              </w:rPr>
              <w:t>(Qualifier)(Date)(Time)</w:t>
            </w:r>
          </w:p>
        </w:tc>
      </w:tr>
      <w:tr w:rsidR="001706B2" w:rsidRPr="004C037B" w14:paraId="7205EF0C" w14:textId="77777777">
        <w:trPr>
          <w:tblCellSpacing w:w="15" w:type="dxa"/>
        </w:trPr>
        <w:tc>
          <w:tcPr>
            <w:tcW w:w="1000" w:type="pct"/>
            <w:shd w:val="clear" w:color="auto" w:fill="FFFFFF"/>
            <w:hideMark/>
          </w:tcPr>
          <w:p w14:paraId="03CD10BF" w14:textId="659CB2A6" w:rsidR="001706B2" w:rsidRPr="004C037B" w:rsidRDefault="001706B2" w:rsidP="009E3359">
            <w:pPr>
              <w:spacing w:before="0" w:after="0"/>
              <w:rPr>
                <w:rFonts w:cs="Arial"/>
                <w:lang w:val="en-US"/>
              </w:rPr>
            </w:pPr>
            <w:r w:rsidRPr="004C037B">
              <w:rPr>
                <w:rFonts w:cs="Arial"/>
                <w:lang w:val="en-US"/>
              </w:rPr>
              <w:t>Option E</w:t>
            </w:r>
          </w:p>
        </w:tc>
        <w:tc>
          <w:tcPr>
            <w:tcW w:w="1500" w:type="pct"/>
            <w:shd w:val="clear" w:color="auto" w:fill="FFFFFF"/>
            <w:hideMark/>
          </w:tcPr>
          <w:p w14:paraId="6D0828A1" w14:textId="1214A645" w:rsidR="001706B2" w:rsidRPr="004C037B" w:rsidRDefault="001706B2" w:rsidP="009E3359">
            <w:pPr>
              <w:spacing w:before="0" w:after="0"/>
              <w:rPr>
                <w:rFonts w:cs="Arial"/>
                <w:lang w:val="en-US"/>
              </w:rPr>
            </w:pPr>
            <w:r w:rsidRPr="004C037B">
              <w:rPr>
                <w:rFonts w:cs="Arial"/>
                <w:lang w:val="en-US"/>
              </w:rPr>
              <w:t>:</w:t>
            </w:r>
            <w:proofErr w:type="gramStart"/>
            <w:r w:rsidRPr="004C037B">
              <w:rPr>
                <w:rFonts w:cs="Arial"/>
                <w:lang w:val="en-US"/>
              </w:rPr>
              <w:t>4!c</w:t>
            </w:r>
            <w:proofErr w:type="gramEnd"/>
            <w:r w:rsidRPr="004C037B">
              <w:rPr>
                <w:rFonts w:cs="Arial"/>
                <w:lang w:val="en-US"/>
              </w:rPr>
              <w:t>//</w:t>
            </w:r>
            <w:proofErr w:type="gramStart"/>
            <w:r w:rsidRPr="004C037B">
              <w:rPr>
                <w:rFonts w:cs="Arial"/>
                <w:lang w:val="en-US"/>
              </w:rPr>
              <w:t>8!n6!n</w:t>
            </w:r>
            <w:proofErr w:type="gramEnd"/>
            <w:r w:rsidRPr="004C037B">
              <w:rPr>
                <w:rFonts w:cs="Arial"/>
                <w:lang w:val="en-US"/>
              </w:rPr>
              <w:t>[,3</w:t>
            </w:r>
            <w:proofErr w:type="gramStart"/>
            <w:r w:rsidRPr="004C037B">
              <w:rPr>
                <w:rFonts w:cs="Arial"/>
                <w:lang w:val="en-US"/>
              </w:rPr>
              <w:t>n][</w:t>
            </w:r>
            <w:proofErr w:type="gramEnd"/>
            <w:r w:rsidRPr="004C037B">
              <w:rPr>
                <w:rFonts w:cs="Arial"/>
                <w:lang w:val="en-US"/>
              </w:rPr>
              <w:t>/[N]</w:t>
            </w:r>
            <w:proofErr w:type="gramStart"/>
            <w:r w:rsidRPr="004C037B">
              <w:rPr>
                <w:rFonts w:cs="Arial"/>
                <w:lang w:val="en-US"/>
              </w:rPr>
              <w:t>2!n</w:t>
            </w:r>
            <w:proofErr w:type="gramEnd"/>
            <w:r w:rsidRPr="004C037B">
              <w:rPr>
                <w:rFonts w:cs="Arial"/>
                <w:lang w:val="en-US"/>
              </w:rPr>
              <w:t>[</w:t>
            </w:r>
            <w:proofErr w:type="gramStart"/>
            <w:r w:rsidRPr="004C037B">
              <w:rPr>
                <w:rFonts w:cs="Arial"/>
                <w:lang w:val="en-US"/>
              </w:rPr>
              <w:t>2!n</w:t>
            </w:r>
            <w:proofErr w:type="gramEnd"/>
            <w:r w:rsidRPr="004C037B">
              <w:rPr>
                <w:rFonts w:cs="Arial"/>
                <w:lang w:val="en-US"/>
              </w:rPr>
              <w:t>]]</w:t>
            </w:r>
          </w:p>
        </w:tc>
        <w:tc>
          <w:tcPr>
            <w:tcW w:w="2500" w:type="pct"/>
            <w:shd w:val="clear" w:color="auto" w:fill="FFFFFF"/>
            <w:hideMark/>
          </w:tcPr>
          <w:p w14:paraId="6D0B9FFF" w14:textId="682DAFBC" w:rsidR="001706B2" w:rsidRPr="004C037B" w:rsidRDefault="001706B2" w:rsidP="009E3359">
            <w:pPr>
              <w:spacing w:before="0" w:after="0"/>
              <w:rPr>
                <w:rFonts w:cs="Arial"/>
                <w:lang w:val="en-US"/>
              </w:rPr>
            </w:pPr>
            <w:r w:rsidRPr="004C037B">
              <w:rPr>
                <w:rFonts w:cs="Arial"/>
                <w:lang w:val="en-US"/>
              </w:rPr>
              <w:t>(Qualifier)(Date)(Time)(Decimals</w:t>
            </w:r>
            <w:proofErr w:type="gramStart"/>
            <w:r w:rsidRPr="004C037B">
              <w:rPr>
                <w:rFonts w:cs="Arial"/>
                <w:lang w:val="en-US"/>
              </w:rPr>
              <w:t>)(</w:t>
            </w:r>
            <w:proofErr w:type="gramEnd"/>
            <w:r w:rsidRPr="004C037B">
              <w:rPr>
                <w:rFonts w:cs="Arial"/>
                <w:lang w:val="en-US"/>
              </w:rPr>
              <w:t>UTC Indicator)</w:t>
            </w:r>
          </w:p>
        </w:tc>
      </w:tr>
    </w:tbl>
    <w:p w14:paraId="68B09179" w14:textId="77777777" w:rsidR="001706B2" w:rsidRPr="004C037B" w:rsidRDefault="001706B2" w:rsidP="009E3359">
      <w:pPr>
        <w:spacing w:before="0" w:after="0"/>
        <w:rPr>
          <w:rFonts w:cs="Arial"/>
          <w:lang w:val="en-US"/>
        </w:rPr>
      </w:pPr>
      <w:r w:rsidRPr="004C037B">
        <w:rPr>
          <w:rFonts w:cs="Arial"/>
          <w:lang w:val="en-US"/>
        </w:rPr>
        <w:t>PRESENCE</w:t>
      </w:r>
    </w:p>
    <w:p w14:paraId="58C9C15F" w14:textId="77777777" w:rsidR="001706B2" w:rsidRPr="004C037B" w:rsidRDefault="001706B2" w:rsidP="009E3359">
      <w:pPr>
        <w:spacing w:before="0" w:after="0"/>
        <w:rPr>
          <w:rFonts w:cs="Arial"/>
          <w:lang w:val="en-US"/>
        </w:rPr>
      </w:pPr>
      <w:r w:rsidRPr="004C037B">
        <w:rPr>
          <w:rFonts w:cs="Arial"/>
          <w:lang w:val="en-US"/>
        </w:rPr>
        <w:t>Optional in optional sequence D</w:t>
      </w:r>
    </w:p>
    <w:p w14:paraId="7A995C62" w14:textId="77777777" w:rsidR="009E3359" w:rsidRDefault="009E3359" w:rsidP="009E3359">
      <w:pPr>
        <w:spacing w:before="0" w:after="0"/>
        <w:rPr>
          <w:rFonts w:cs="Arial"/>
          <w:lang w:val="en-US"/>
        </w:rPr>
      </w:pPr>
    </w:p>
    <w:p w14:paraId="4F0C415D" w14:textId="3D3A248F" w:rsidR="001706B2" w:rsidRPr="004C037B" w:rsidRDefault="001706B2" w:rsidP="009E3359">
      <w:pPr>
        <w:spacing w:before="0" w:after="0"/>
        <w:rPr>
          <w:rFonts w:cs="Arial"/>
          <w:lang w:val="en-US"/>
        </w:rPr>
      </w:pPr>
      <w:r w:rsidRPr="004C037B">
        <w:rPr>
          <w:rFonts w:cs="Arial"/>
          <w:lang w:val="en-US"/>
        </w:rPr>
        <w:t>QUALIFIER</w:t>
      </w:r>
    </w:p>
    <w:p w14:paraId="24345D2F" w14:textId="77777777" w:rsidR="001706B2" w:rsidRPr="004C037B" w:rsidRDefault="001706B2" w:rsidP="009E3359">
      <w:pPr>
        <w:spacing w:before="0" w:after="0"/>
        <w:rPr>
          <w:rFonts w:cs="Arial"/>
          <w:lang w:val="en-US"/>
        </w:rPr>
      </w:pPr>
      <w:r w:rsidRPr="004C037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1706B2" w:rsidRPr="004C037B" w14:paraId="7CC984B9" w14:textId="77777777" w:rsidTr="001C0F46">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7E7AA18" w14:textId="497274A1" w:rsidR="001706B2" w:rsidRPr="004C037B" w:rsidRDefault="001706B2" w:rsidP="009E3359">
            <w:pPr>
              <w:spacing w:before="0" w:after="0"/>
              <w:rPr>
                <w:rFonts w:cs="Arial"/>
                <w:lang w:val="en-US"/>
              </w:rPr>
            </w:pPr>
            <w:r w:rsidRPr="004C037B">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5D752246" w14:textId="73EC087C" w:rsidR="001706B2" w:rsidRPr="004C037B" w:rsidRDefault="001706B2" w:rsidP="009E3359">
            <w:pPr>
              <w:spacing w:before="0" w:after="0"/>
              <w:rPr>
                <w:rFonts w:cs="Arial"/>
                <w:lang w:val="en-US"/>
              </w:rPr>
            </w:pPr>
            <w:r w:rsidRPr="004C037B">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71B0C32D" w14:textId="57F388DF" w:rsidR="001706B2" w:rsidRPr="004C037B" w:rsidRDefault="001706B2" w:rsidP="009E3359">
            <w:pPr>
              <w:spacing w:before="0" w:after="0"/>
              <w:rPr>
                <w:rFonts w:cs="Arial"/>
                <w:lang w:val="en-US"/>
              </w:rPr>
            </w:pPr>
            <w:r w:rsidRPr="004C037B">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253C76D5" w14:textId="108B959D" w:rsidR="001706B2" w:rsidRPr="004C037B" w:rsidRDefault="001706B2" w:rsidP="009E3359">
            <w:pPr>
              <w:spacing w:before="0" w:after="0"/>
              <w:rPr>
                <w:rFonts w:cs="Arial"/>
                <w:lang w:val="en-US"/>
              </w:rPr>
            </w:pPr>
            <w:r w:rsidRPr="004C037B">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BA788FF" w14:textId="6BF5348C" w:rsidR="001706B2" w:rsidRPr="004C037B" w:rsidRDefault="001706B2" w:rsidP="009E3359">
            <w:pPr>
              <w:spacing w:before="0" w:after="0"/>
              <w:rPr>
                <w:rFonts w:cs="Arial"/>
                <w:lang w:val="en-US"/>
              </w:rPr>
            </w:pPr>
            <w:r w:rsidRPr="004C037B">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53F5A49" w14:textId="6D4F64E4" w:rsidR="001706B2" w:rsidRPr="004C037B" w:rsidRDefault="001706B2" w:rsidP="009E3359">
            <w:pPr>
              <w:spacing w:before="0" w:after="0"/>
              <w:rPr>
                <w:rFonts w:cs="Arial"/>
                <w:lang w:val="en-US"/>
              </w:rPr>
            </w:pPr>
            <w:r w:rsidRPr="004C037B">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6A77461C" w14:textId="3C0D8319" w:rsidR="001706B2" w:rsidRPr="004C037B" w:rsidRDefault="001706B2" w:rsidP="009E3359">
            <w:pPr>
              <w:spacing w:before="0" w:after="0"/>
              <w:rPr>
                <w:rFonts w:cs="Arial"/>
                <w:lang w:val="en-US"/>
              </w:rPr>
            </w:pPr>
            <w:r w:rsidRPr="004C037B">
              <w:rPr>
                <w:rFonts w:cs="Arial"/>
                <w:lang w:val="en-US"/>
              </w:rPr>
              <w:t>Qualifier Description</w:t>
            </w:r>
          </w:p>
        </w:tc>
      </w:tr>
      <w:tr w:rsidR="001706B2" w:rsidRPr="004C037B" w14:paraId="46BA056D"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F5A444" w14:textId="7D8B993E" w:rsidR="001706B2" w:rsidRPr="004C037B" w:rsidRDefault="001706B2" w:rsidP="009E3359">
            <w:pPr>
              <w:spacing w:before="0" w:after="0"/>
              <w:rPr>
                <w:rFonts w:cs="Arial"/>
                <w:lang w:val="en-US"/>
              </w:rPr>
            </w:pPr>
            <w:r w:rsidRPr="004C037B">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FABB6AB" w14:textId="5A8290E6"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98BA287" w14:textId="0D98551C" w:rsidR="001706B2" w:rsidRPr="004C037B" w:rsidRDefault="001706B2" w:rsidP="009E3359">
            <w:pPr>
              <w:spacing w:before="0" w:after="0"/>
              <w:rPr>
                <w:rFonts w:cs="Arial"/>
                <w:lang w:val="en-US"/>
              </w:rPr>
            </w:pPr>
            <w:r w:rsidRPr="004C037B">
              <w:rPr>
                <w:rFonts w:cs="Arial"/>
                <w:lang w:val="en-US"/>
              </w:rPr>
              <w:t>ANOU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CE6D7CE" w14:textId="36AE737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EF1CD9A" w14:textId="54AE8C90"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D698FFF" w14:textId="6A046A01"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5C5F7A2" w14:textId="25365653" w:rsidR="001706B2" w:rsidRPr="004C037B" w:rsidRDefault="001706B2" w:rsidP="009E3359">
            <w:pPr>
              <w:spacing w:before="0" w:after="0"/>
              <w:rPr>
                <w:rFonts w:cs="Arial"/>
                <w:lang w:val="en-US"/>
              </w:rPr>
            </w:pPr>
            <w:r w:rsidRPr="004C037B">
              <w:rPr>
                <w:rFonts w:cs="Arial"/>
                <w:lang w:val="en-US"/>
              </w:rPr>
              <w:t>Announcement Date/Time</w:t>
            </w:r>
          </w:p>
        </w:tc>
      </w:tr>
      <w:tr w:rsidR="001706B2" w:rsidRPr="004C037B" w14:paraId="7A3AAE05"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96EFEF0" w14:textId="38B30E61" w:rsidR="001706B2" w:rsidRPr="004C037B" w:rsidRDefault="001706B2" w:rsidP="009E3359">
            <w:pPr>
              <w:spacing w:before="0" w:after="0"/>
              <w:rPr>
                <w:rFonts w:cs="Arial"/>
                <w:lang w:val="en-US"/>
              </w:rPr>
            </w:pPr>
            <w:r w:rsidRPr="004C037B">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2371CF2" w14:textId="2D1354DE"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75E4EFF" w14:textId="0F415D46" w:rsidR="001706B2" w:rsidRPr="004C037B" w:rsidRDefault="001706B2" w:rsidP="009E3359">
            <w:pPr>
              <w:spacing w:before="0" w:after="0"/>
              <w:rPr>
                <w:rFonts w:cs="Arial"/>
                <w:lang w:val="en-US"/>
              </w:rPr>
            </w:pPr>
            <w:r w:rsidRPr="004C037B">
              <w:rPr>
                <w:rFonts w:cs="Arial"/>
                <w:lang w:val="en-US"/>
              </w:rPr>
              <w:t>CERT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80979BB" w14:textId="77165749"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E8FE6C2" w14:textId="777C3201"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19462A4" w14:textId="2C185B7F"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498EFF8" w14:textId="653AD4E8" w:rsidR="001706B2" w:rsidRPr="004C037B" w:rsidRDefault="001706B2" w:rsidP="009E3359">
            <w:pPr>
              <w:spacing w:before="0" w:after="0"/>
              <w:rPr>
                <w:rFonts w:cs="Arial"/>
                <w:lang w:val="en-US"/>
              </w:rPr>
            </w:pPr>
            <w:r w:rsidRPr="004C037B">
              <w:rPr>
                <w:rFonts w:cs="Arial"/>
                <w:lang w:val="en-US"/>
              </w:rPr>
              <w:t>Certification Deadline Date/Time</w:t>
            </w:r>
          </w:p>
        </w:tc>
      </w:tr>
      <w:tr w:rsidR="001706B2" w:rsidRPr="004C037B" w14:paraId="265A7B1F"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832E71C" w14:textId="418F5654" w:rsidR="001706B2" w:rsidRPr="004C037B" w:rsidRDefault="001706B2" w:rsidP="009E3359">
            <w:pPr>
              <w:spacing w:before="0" w:after="0"/>
              <w:rPr>
                <w:rFonts w:cs="Arial"/>
                <w:lang w:val="en-US"/>
              </w:rPr>
            </w:pPr>
            <w:r w:rsidRPr="004C037B">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3D8E93A" w14:textId="13E81E3C"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3781790" w14:textId="6F94DF81" w:rsidR="001706B2" w:rsidRPr="004C037B" w:rsidRDefault="001706B2" w:rsidP="009E3359">
            <w:pPr>
              <w:spacing w:before="0" w:after="0"/>
              <w:rPr>
                <w:rFonts w:cs="Arial"/>
                <w:lang w:val="en-US"/>
              </w:rPr>
            </w:pPr>
            <w:r w:rsidRPr="004C037B">
              <w:rPr>
                <w:rFonts w:cs="Arial"/>
                <w:lang w:val="en-US"/>
              </w:rPr>
              <w:t>XDTE</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12C9959" w14:textId="0F6430D4"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703C15A" w14:textId="6CEFF29F"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1D6141" w14:textId="11D85325"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028C000" w14:textId="22753039" w:rsidR="001706B2" w:rsidRPr="004C037B" w:rsidRDefault="001706B2" w:rsidP="009E3359">
            <w:pPr>
              <w:spacing w:before="0" w:after="0"/>
              <w:rPr>
                <w:rFonts w:cs="Arial"/>
                <w:lang w:val="en-US"/>
              </w:rPr>
            </w:pPr>
            <w:r w:rsidRPr="004C037B">
              <w:rPr>
                <w:rFonts w:cs="Arial"/>
                <w:lang w:val="en-US"/>
              </w:rPr>
              <w:t>Ex-Dividend or Distribution Date</w:t>
            </w:r>
          </w:p>
        </w:tc>
      </w:tr>
      <w:tr w:rsidR="001706B2" w:rsidRPr="004C037B" w14:paraId="4DC8C6D7"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83213CC" w14:textId="7DCCD261" w:rsidR="001706B2" w:rsidRPr="004C037B" w:rsidRDefault="001706B2" w:rsidP="009E3359">
            <w:pPr>
              <w:spacing w:before="0" w:after="0"/>
              <w:rPr>
                <w:rFonts w:cs="Arial"/>
                <w:lang w:val="en-US"/>
              </w:rPr>
            </w:pPr>
            <w:r w:rsidRPr="004C037B">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42E7A83" w14:textId="3870B2FA"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61EC1BD" w14:textId="58EC5D8F" w:rsidR="001706B2" w:rsidRPr="004C037B" w:rsidRDefault="001706B2" w:rsidP="009E3359">
            <w:pPr>
              <w:spacing w:before="0" w:after="0"/>
              <w:rPr>
                <w:rFonts w:cs="Arial"/>
                <w:lang w:val="en-US"/>
              </w:rPr>
            </w:pPr>
            <w:r w:rsidRPr="004C037B">
              <w:rPr>
                <w:rFonts w:cs="Arial"/>
                <w:lang w:val="en-US"/>
              </w:rPr>
              <w:t>EFFD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4FB5AD0" w14:textId="7E91FD2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9D78773" w14:textId="06510AAA"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740EDC" w14:textId="1DD8B0C2"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B6ADDB8" w14:textId="303D0A31" w:rsidR="001706B2" w:rsidRPr="004C037B" w:rsidRDefault="001706B2" w:rsidP="009E3359">
            <w:pPr>
              <w:spacing w:before="0" w:after="0"/>
              <w:rPr>
                <w:rFonts w:cs="Arial"/>
                <w:lang w:val="en-US"/>
              </w:rPr>
            </w:pPr>
            <w:r w:rsidRPr="004C037B">
              <w:rPr>
                <w:rFonts w:cs="Arial"/>
                <w:lang w:val="en-US"/>
              </w:rPr>
              <w:t>Effective Date</w:t>
            </w:r>
          </w:p>
        </w:tc>
      </w:tr>
      <w:tr w:rsidR="001C0F46" w:rsidRPr="004C037B" w14:paraId="08C94648"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tcPr>
          <w:p w14:paraId="3EDA85B5" w14:textId="4BE7A71C" w:rsidR="001C0F46" w:rsidRPr="004C037B" w:rsidRDefault="001C0F46" w:rsidP="009E3359">
            <w:pPr>
              <w:spacing w:before="0" w:after="0"/>
              <w:rPr>
                <w:rFonts w:cs="Arial"/>
                <w:lang w:val="en-US"/>
              </w:rPr>
            </w:pPr>
            <w:r>
              <w:rPr>
                <w:rFonts w:cs="Arial"/>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0484559" w14:textId="77777777" w:rsidR="001C0F46" w:rsidRPr="004C037B" w:rsidRDefault="001C0F46" w:rsidP="009E3359">
            <w:pPr>
              <w:spacing w:before="0" w:after="0"/>
              <w:rPr>
                <w:rFonts w:cs="Arial"/>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4F9943F1" w14:textId="77777777" w:rsidR="001C0F46" w:rsidRPr="004C037B" w:rsidRDefault="001C0F46" w:rsidP="009E3359">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45D061DF" w14:textId="77777777" w:rsidR="001C0F46" w:rsidRPr="004C037B" w:rsidRDefault="001C0F46" w:rsidP="009E3359">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6478260" w14:textId="77777777" w:rsidR="001C0F46" w:rsidRPr="004C037B" w:rsidRDefault="001C0F46" w:rsidP="009E3359">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606178F6" w14:textId="77777777" w:rsidR="001C0F46" w:rsidRPr="004C037B" w:rsidRDefault="001C0F46" w:rsidP="009E3359">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166A5847" w14:textId="77777777" w:rsidR="001C0F46" w:rsidRPr="004C037B" w:rsidRDefault="001C0F46" w:rsidP="009E3359">
            <w:pPr>
              <w:spacing w:before="0" w:after="0"/>
              <w:rPr>
                <w:rFonts w:cs="Arial"/>
                <w:lang w:val="en-US"/>
              </w:rPr>
            </w:pPr>
          </w:p>
        </w:tc>
      </w:tr>
      <w:tr w:rsidR="001706B2" w:rsidRPr="004C037B" w14:paraId="3EB65496"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2DBC198" w14:textId="4769C501" w:rsidR="001706B2" w:rsidRPr="004C037B" w:rsidRDefault="001706B2" w:rsidP="009E3359">
            <w:pPr>
              <w:spacing w:before="0" w:after="0"/>
              <w:rPr>
                <w:rFonts w:cs="Arial"/>
                <w:lang w:val="en-US"/>
              </w:rPr>
            </w:pPr>
            <w:r w:rsidRPr="004C037B">
              <w:rPr>
                <w:rFonts w:cs="Arial"/>
                <w:lang w:val="en-US"/>
              </w:rPr>
              <w:t>36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9EA542" w14:textId="118ED7AD"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836A1ED" w14:textId="10C6102D" w:rsidR="001706B2" w:rsidRPr="004C037B" w:rsidRDefault="001706B2" w:rsidP="009E3359">
            <w:pPr>
              <w:spacing w:before="0" w:after="0"/>
              <w:rPr>
                <w:rFonts w:cs="Arial"/>
                <w:lang w:val="en-US"/>
              </w:rPr>
            </w:pPr>
            <w:r w:rsidRPr="004C037B">
              <w:rPr>
                <w:rFonts w:cs="Arial"/>
                <w:lang w:val="en-US"/>
              </w:rPr>
              <w:t>HEAR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2EEEFD8" w14:textId="3148D35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373F6C6" w14:textId="7FF20E18"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CF0ACE" w14:textId="1CDD2205"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BDE6ADD" w14:textId="6FF5ED16" w:rsidR="001706B2" w:rsidRPr="004C037B" w:rsidRDefault="001706B2" w:rsidP="009E3359">
            <w:pPr>
              <w:spacing w:before="0" w:after="0"/>
              <w:rPr>
                <w:rFonts w:cs="Arial"/>
                <w:lang w:val="en-US"/>
              </w:rPr>
            </w:pPr>
            <w:r w:rsidRPr="004C037B">
              <w:rPr>
                <w:rFonts w:cs="Arial"/>
                <w:lang w:val="en-US"/>
              </w:rPr>
              <w:t>Hearing Date</w:t>
            </w:r>
          </w:p>
        </w:tc>
      </w:tr>
      <w:tr w:rsidR="001706B2" w:rsidRPr="004C037B" w14:paraId="7D2AD9D5"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3D7D016" w14:textId="582410CA" w:rsidR="001706B2" w:rsidRPr="004C037B" w:rsidRDefault="001706B2" w:rsidP="009E3359">
            <w:pPr>
              <w:spacing w:before="0" w:after="0"/>
              <w:rPr>
                <w:rFonts w:cs="Arial"/>
                <w:lang w:val="en-US"/>
              </w:rPr>
            </w:pPr>
            <w:r w:rsidRPr="004C037B">
              <w:rPr>
                <w:rFonts w:cs="Arial"/>
                <w:lang w:val="en-US"/>
              </w:rPr>
              <w:t>37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956D4C7" w14:textId="3B1624B4"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32DA8A3" w14:textId="65AC0AB9" w:rsidR="001706B2" w:rsidRPr="004C037B" w:rsidRDefault="001706B2" w:rsidP="009E3359">
            <w:pPr>
              <w:spacing w:before="0" w:after="0"/>
              <w:rPr>
                <w:rFonts w:cs="Arial"/>
                <w:lang w:val="en-US"/>
              </w:rPr>
            </w:pPr>
            <w:r w:rsidRPr="004C037B">
              <w:rPr>
                <w:rFonts w:cs="Arial"/>
                <w:lang w:val="en-US"/>
              </w:rPr>
              <w:t>ECRD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9AB66F5" w14:textId="255CAEF3"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F999480" w14:textId="17396282"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1E2E7FD" w14:textId="408A4EBE"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8EAA78F" w14:textId="73AAEE49" w:rsidR="001706B2" w:rsidRPr="004C037B" w:rsidRDefault="001706B2" w:rsidP="009E3359">
            <w:pPr>
              <w:spacing w:before="0" w:after="0"/>
              <w:rPr>
                <w:rFonts w:cs="Arial"/>
                <w:lang w:val="en-US"/>
              </w:rPr>
            </w:pPr>
            <w:r w:rsidRPr="004C037B">
              <w:rPr>
                <w:rFonts w:cs="Arial"/>
                <w:lang w:val="en-US"/>
              </w:rPr>
              <w:t>Election to Counterparty Response Deadline</w:t>
            </w:r>
          </w:p>
        </w:tc>
      </w:tr>
      <w:tr w:rsidR="001C0F46" w:rsidRPr="004C037B" w14:paraId="1EBEBAF8"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E4D3EE3" w14:textId="206CF42E" w:rsidR="001C0F46" w:rsidRPr="001C0F46" w:rsidRDefault="001C0F46" w:rsidP="009E3359">
            <w:pPr>
              <w:spacing w:before="0" w:after="0"/>
              <w:rPr>
                <w:rFonts w:cs="Arial"/>
                <w:b/>
                <w:bCs/>
                <w:color w:val="0000FF"/>
                <w:lang w:val="en-US"/>
              </w:rPr>
            </w:pPr>
            <w:r w:rsidRPr="001C0F46">
              <w:rPr>
                <w:rFonts w:cs="Arial"/>
                <w:b/>
                <w:bCs/>
                <w:color w:val="0000FF"/>
                <w:lang w:val="en-US"/>
              </w:rPr>
              <w:t>38</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7267C0" w14:textId="0EE05CA2" w:rsidR="001C0F46" w:rsidRPr="001C0F46" w:rsidRDefault="001C0F46" w:rsidP="009E3359">
            <w:pPr>
              <w:spacing w:before="0" w:after="0"/>
              <w:rPr>
                <w:rFonts w:cs="Arial"/>
                <w:b/>
                <w:bCs/>
                <w:color w:val="0000FF"/>
                <w:lang w:val="en-US"/>
              </w:rPr>
            </w:pPr>
            <w:r w:rsidRPr="001C0F46">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031010" w14:textId="51A908BC" w:rsidR="001C0F46" w:rsidRPr="001C0F46" w:rsidRDefault="001C0F46" w:rsidP="009E3359">
            <w:pPr>
              <w:spacing w:before="0" w:after="0"/>
              <w:rPr>
                <w:rFonts w:cs="Arial"/>
                <w:b/>
                <w:bCs/>
                <w:color w:val="0000FF"/>
                <w:lang w:val="en-US"/>
              </w:rPr>
            </w:pPr>
            <w:r w:rsidRPr="001C0F46">
              <w:rPr>
                <w:rFonts w:cs="Arial"/>
                <w:b/>
                <w:bCs/>
                <w:color w:val="0000FF"/>
                <w:lang w:val="en-US"/>
              </w:rPr>
              <w:t>MEFF</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8BEB17" w14:textId="5CC0F7CD" w:rsidR="001C0F46" w:rsidRPr="001C0F46" w:rsidRDefault="001C0F46" w:rsidP="009E3359">
            <w:pPr>
              <w:spacing w:before="0" w:after="0"/>
              <w:rPr>
                <w:rFonts w:cs="Arial"/>
                <w:b/>
                <w:bCs/>
                <w:color w:val="0000FF"/>
                <w:lang w:val="en-US"/>
              </w:rPr>
            </w:pPr>
            <w:r w:rsidRPr="001C0F46">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6C68A74" w14:textId="77777777" w:rsidR="001C0F46" w:rsidRPr="001C0F46" w:rsidRDefault="001C0F46" w:rsidP="009E3359">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9BA475A" w14:textId="2E2B56F9" w:rsidR="001C0F46" w:rsidRPr="001C0F46" w:rsidRDefault="0091350B" w:rsidP="009E3359">
            <w:pPr>
              <w:spacing w:before="0" w:after="0"/>
              <w:rPr>
                <w:rFonts w:cs="Arial"/>
                <w:b/>
                <w:bCs/>
                <w:color w:val="0000FF"/>
                <w:lang w:val="en-US"/>
              </w:rPr>
            </w:pPr>
            <w:r>
              <w:rPr>
                <w:rFonts w:cs="Arial"/>
                <w:b/>
                <w:bCs/>
                <w:color w:val="0000FF"/>
                <w:lang w:val="en-US"/>
              </w:rPr>
              <w:t>A, B, C and E</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A501EE9" w14:textId="4B19D41C" w:rsidR="001C0F46" w:rsidRPr="001C0F46" w:rsidRDefault="001C0F46" w:rsidP="009E3359">
            <w:pPr>
              <w:spacing w:before="0" w:after="0"/>
              <w:rPr>
                <w:rFonts w:cs="Arial"/>
                <w:b/>
                <w:bCs/>
                <w:color w:val="0000FF"/>
                <w:lang w:val="en-US"/>
              </w:rPr>
            </w:pPr>
            <w:r w:rsidRPr="001C0F46">
              <w:rPr>
                <w:rFonts w:cs="Arial"/>
                <w:b/>
                <w:bCs/>
                <w:color w:val="0000FF"/>
                <w:lang w:val="en-US"/>
              </w:rPr>
              <w:t>Market Effective Date</w:t>
            </w:r>
          </w:p>
        </w:tc>
      </w:tr>
    </w:tbl>
    <w:p w14:paraId="4F3DE272" w14:textId="77777777" w:rsidR="001C0F46" w:rsidRDefault="001C0F46" w:rsidP="009E3359">
      <w:pPr>
        <w:spacing w:before="0" w:after="0"/>
        <w:rPr>
          <w:rFonts w:cs="Arial"/>
          <w:lang w:val="en-US"/>
        </w:rPr>
      </w:pPr>
    </w:p>
    <w:p w14:paraId="6FF3CC1E" w14:textId="1FA31A8A" w:rsidR="001706B2" w:rsidRPr="004C037B" w:rsidRDefault="001706B2" w:rsidP="009E3359">
      <w:pPr>
        <w:spacing w:before="0" w:after="0"/>
        <w:rPr>
          <w:rFonts w:cs="Arial"/>
          <w:lang w:val="en-US"/>
        </w:rPr>
      </w:pPr>
      <w:r w:rsidRPr="004C037B">
        <w:rPr>
          <w:rFonts w:cs="Arial"/>
          <w:lang w:val="en-US"/>
        </w:rPr>
        <w:t>DEFINITION</w:t>
      </w:r>
    </w:p>
    <w:p w14:paraId="58A35E6A" w14:textId="77777777" w:rsidR="001C0F46" w:rsidRDefault="001C0F46" w:rsidP="009E3359">
      <w:pPr>
        <w:spacing w:before="0" w:after="0"/>
        <w:rPr>
          <w:rFonts w:cs="Arial"/>
          <w:lang w:val="en-US"/>
        </w:rPr>
      </w:pPr>
    </w:p>
    <w:p w14:paraId="76EA91F5" w14:textId="02F3A8E7" w:rsidR="001706B2" w:rsidRPr="004C037B" w:rsidRDefault="001706B2" w:rsidP="009E3359">
      <w:pPr>
        <w:spacing w:before="0" w:after="0"/>
        <w:rPr>
          <w:rFonts w:cs="Arial"/>
          <w:lang w:val="en-US"/>
        </w:rPr>
      </w:pPr>
      <w:r w:rsidRPr="004C037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779"/>
        <w:gridCol w:w="2510"/>
        <w:gridCol w:w="5324"/>
      </w:tblGrid>
      <w:tr w:rsidR="001706B2" w:rsidRPr="004C037B" w14:paraId="43707C00" w14:textId="77777777" w:rsidTr="006A4CC4">
        <w:trPr>
          <w:tblCellSpacing w:w="15" w:type="dxa"/>
        </w:trPr>
        <w:tc>
          <w:tcPr>
            <w:tcW w:w="426" w:type="pct"/>
            <w:shd w:val="clear" w:color="auto" w:fill="FFFFFF"/>
            <w:hideMark/>
          </w:tcPr>
          <w:p w14:paraId="1FEE55F9" w14:textId="4C73C52D" w:rsidR="001706B2" w:rsidRPr="004C037B" w:rsidRDefault="001706B2" w:rsidP="009E3359">
            <w:pPr>
              <w:spacing w:before="0" w:after="0"/>
              <w:rPr>
                <w:rFonts w:cs="Arial"/>
                <w:lang w:val="en-US"/>
              </w:rPr>
            </w:pPr>
            <w:r w:rsidRPr="004C037B">
              <w:rPr>
                <w:rFonts w:cs="Arial"/>
                <w:lang w:val="en-US"/>
              </w:rPr>
              <w:t>ANOU</w:t>
            </w:r>
          </w:p>
        </w:tc>
        <w:tc>
          <w:tcPr>
            <w:tcW w:w="1440" w:type="pct"/>
            <w:shd w:val="clear" w:color="auto" w:fill="FFFFFF"/>
            <w:hideMark/>
          </w:tcPr>
          <w:p w14:paraId="1564EF93" w14:textId="4BA762A4" w:rsidR="001706B2" w:rsidRPr="004C037B" w:rsidRDefault="001706B2" w:rsidP="009E3359">
            <w:pPr>
              <w:spacing w:before="0" w:after="0"/>
              <w:rPr>
                <w:rFonts w:cs="Arial"/>
                <w:lang w:val="en-US"/>
              </w:rPr>
            </w:pPr>
            <w:r w:rsidRPr="004C037B">
              <w:rPr>
                <w:rFonts w:cs="Arial"/>
                <w:lang w:val="en-US"/>
              </w:rPr>
              <w:t>Announcement Date/Time</w:t>
            </w:r>
          </w:p>
        </w:tc>
        <w:tc>
          <w:tcPr>
            <w:tcW w:w="3065" w:type="pct"/>
            <w:shd w:val="clear" w:color="auto" w:fill="FFFFFF"/>
            <w:hideMark/>
          </w:tcPr>
          <w:p w14:paraId="5C47A421" w14:textId="7AD75EA4" w:rsidR="001706B2" w:rsidRPr="004C037B" w:rsidRDefault="001706B2" w:rsidP="009E3359">
            <w:pPr>
              <w:spacing w:before="0" w:after="0"/>
              <w:rPr>
                <w:rFonts w:cs="Arial"/>
                <w:lang w:val="en-US"/>
              </w:rPr>
            </w:pPr>
            <w:r w:rsidRPr="004C037B">
              <w:rPr>
                <w:rFonts w:cs="Arial"/>
                <w:lang w:val="en-US"/>
              </w:rPr>
              <w:t>Date/time at which the issuer announced that a corporate action event will occur.</w:t>
            </w:r>
          </w:p>
        </w:tc>
      </w:tr>
      <w:tr w:rsidR="001706B2" w:rsidRPr="004C037B" w14:paraId="665D2984" w14:textId="77777777" w:rsidTr="006A4CC4">
        <w:trPr>
          <w:tblCellSpacing w:w="15" w:type="dxa"/>
        </w:trPr>
        <w:tc>
          <w:tcPr>
            <w:tcW w:w="426" w:type="pct"/>
            <w:shd w:val="clear" w:color="auto" w:fill="FFFFFF"/>
            <w:hideMark/>
          </w:tcPr>
          <w:p w14:paraId="4D51E90F" w14:textId="53DB424D" w:rsidR="001706B2" w:rsidRPr="004C037B" w:rsidRDefault="001706B2" w:rsidP="009E3359">
            <w:pPr>
              <w:spacing w:before="0" w:after="0"/>
              <w:rPr>
                <w:rFonts w:cs="Arial"/>
                <w:lang w:val="en-US"/>
              </w:rPr>
            </w:pPr>
            <w:r w:rsidRPr="004C037B">
              <w:rPr>
                <w:rFonts w:cs="Arial"/>
                <w:lang w:val="en-US"/>
              </w:rPr>
              <w:lastRenderedPageBreak/>
              <w:t>CERT</w:t>
            </w:r>
          </w:p>
        </w:tc>
        <w:tc>
          <w:tcPr>
            <w:tcW w:w="1440" w:type="pct"/>
            <w:shd w:val="clear" w:color="auto" w:fill="FFFFFF"/>
            <w:hideMark/>
          </w:tcPr>
          <w:p w14:paraId="5A66D537" w14:textId="791FB80B" w:rsidR="001706B2" w:rsidRPr="004C037B" w:rsidRDefault="001706B2" w:rsidP="009E3359">
            <w:pPr>
              <w:spacing w:before="0" w:after="0"/>
              <w:rPr>
                <w:rFonts w:cs="Arial"/>
                <w:lang w:val="en-US"/>
              </w:rPr>
            </w:pPr>
            <w:r w:rsidRPr="004C037B">
              <w:rPr>
                <w:rFonts w:cs="Arial"/>
                <w:lang w:val="en-US"/>
              </w:rPr>
              <w:t>Certification Deadline Date/Time</w:t>
            </w:r>
          </w:p>
        </w:tc>
        <w:tc>
          <w:tcPr>
            <w:tcW w:w="3065" w:type="pct"/>
            <w:shd w:val="clear" w:color="auto" w:fill="FFFFFF"/>
            <w:hideMark/>
          </w:tcPr>
          <w:p w14:paraId="360E86FB" w14:textId="03FDB9E8" w:rsidR="001706B2" w:rsidRPr="004C037B" w:rsidRDefault="001706B2" w:rsidP="009E3359">
            <w:pPr>
              <w:spacing w:before="0" w:after="0"/>
              <w:rPr>
                <w:rFonts w:cs="Arial"/>
                <w:lang w:val="en-US"/>
              </w:rPr>
            </w:pPr>
            <w:r w:rsidRPr="004C037B">
              <w:rPr>
                <w:rFonts w:cs="Arial"/>
                <w:lang w:val="en-US"/>
              </w:rPr>
              <w:t>Deadline by which the certification must be sent.</w:t>
            </w:r>
          </w:p>
        </w:tc>
      </w:tr>
      <w:tr w:rsidR="001706B2" w:rsidRPr="004C037B" w14:paraId="6DB76CBC" w14:textId="77777777" w:rsidTr="006A4CC4">
        <w:trPr>
          <w:tblCellSpacing w:w="15" w:type="dxa"/>
        </w:trPr>
        <w:tc>
          <w:tcPr>
            <w:tcW w:w="426" w:type="pct"/>
            <w:shd w:val="clear" w:color="auto" w:fill="FFFFFF"/>
            <w:hideMark/>
          </w:tcPr>
          <w:p w14:paraId="1F0EA118" w14:textId="767723A0" w:rsidR="001706B2" w:rsidRPr="004C037B" w:rsidRDefault="001706B2" w:rsidP="009E3359">
            <w:pPr>
              <w:spacing w:before="0" w:after="0"/>
              <w:rPr>
                <w:rFonts w:cs="Arial"/>
                <w:lang w:val="en-US"/>
              </w:rPr>
            </w:pPr>
            <w:r w:rsidRPr="004C037B">
              <w:rPr>
                <w:rFonts w:cs="Arial"/>
                <w:lang w:val="en-US"/>
              </w:rPr>
              <w:t>COAP</w:t>
            </w:r>
          </w:p>
        </w:tc>
        <w:tc>
          <w:tcPr>
            <w:tcW w:w="1440" w:type="pct"/>
            <w:shd w:val="clear" w:color="auto" w:fill="FFFFFF"/>
            <w:hideMark/>
          </w:tcPr>
          <w:p w14:paraId="0F46DE07" w14:textId="4724C195" w:rsidR="001706B2" w:rsidRPr="004C037B" w:rsidRDefault="001706B2" w:rsidP="009E3359">
            <w:pPr>
              <w:spacing w:before="0" w:after="0"/>
              <w:rPr>
                <w:rFonts w:cs="Arial"/>
                <w:lang w:val="en-US"/>
              </w:rPr>
            </w:pPr>
            <w:r w:rsidRPr="004C037B">
              <w:rPr>
                <w:rFonts w:cs="Arial"/>
                <w:lang w:val="en-US"/>
              </w:rPr>
              <w:t>Court Approval Date</w:t>
            </w:r>
          </w:p>
        </w:tc>
        <w:tc>
          <w:tcPr>
            <w:tcW w:w="3065" w:type="pct"/>
            <w:shd w:val="clear" w:color="auto" w:fill="FFFFFF"/>
            <w:hideMark/>
          </w:tcPr>
          <w:p w14:paraId="2CC070E3" w14:textId="13133EC4" w:rsidR="001706B2" w:rsidRPr="004C037B" w:rsidRDefault="001706B2" w:rsidP="009E3359">
            <w:pPr>
              <w:spacing w:before="0" w:after="0"/>
              <w:rPr>
                <w:rFonts w:cs="Arial"/>
                <w:lang w:val="en-US"/>
              </w:rPr>
            </w:pPr>
            <w:r w:rsidRPr="004C037B">
              <w:rPr>
                <w:rFonts w:cs="Arial"/>
                <w:lang w:val="en-US"/>
              </w:rPr>
              <w:t>Date upon which the Court provided approval.</w:t>
            </w:r>
          </w:p>
        </w:tc>
      </w:tr>
      <w:tr w:rsidR="001706B2" w:rsidRPr="004C037B" w14:paraId="1144CCDA" w14:textId="77777777" w:rsidTr="006A4CC4">
        <w:trPr>
          <w:tblCellSpacing w:w="15" w:type="dxa"/>
        </w:trPr>
        <w:tc>
          <w:tcPr>
            <w:tcW w:w="426" w:type="pct"/>
            <w:shd w:val="clear" w:color="auto" w:fill="FFFFFF"/>
            <w:hideMark/>
          </w:tcPr>
          <w:p w14:paraId="30D351F2" w14:textId="5F38513C" w:rsidR="001706B2" w:rsidRPr="004C037B" w:rsidRDefault="001706B2" w:rsidP="009E3359">
            <w:pPr>
              <w:spacing w:before="0" w:after="0"/>
              <w:rPr>
                <w:rFonts w:cs="Arial"/>
                <w:lang w:val="en-US"/>
              </w:rPr>
            </w:pPr>
            <w:r w:rsidRPr="004C037B">
              <w:rPr>
                <w:rFonts w:cs="Arial"/>
                <w:lang w:val="en-US"/>
              </w:rPr>
              <w:t>ECDT</w:t>
            </w:r>
          </w:p>
        </w:tc>
        <w:tc>
          <w:tcPr>
            <w:tcW w:w="1440" w:type="pct"/>
            <w:shd w:val="clear" w:color="auto" w:fill="FFFFFF"/>
            <w:hideMark/>
          </w:tcPr>
          <w:p w14:paraId="35FB8F40" w14:textId="319640A3" w:rsidR="001706B2" w:rsidRPr="004C037B" w:rsidRDefault="001706B2" w:rsidP="009E3359">
            <w:pPr>
              <w:spacing w:before="0" w:after="0"/>
              <w:rPr>
                <w:rFonts w:cs="Arial"/>
                <w:lang w:val="en-US"/>
              </w:rPr>
            </w:pPr>
            <w:r w:rsidRPr="004C037B">
              <w:rPr>
                <w:rFonts w:cs="Arial"/>
                <w:lang w:val="en-US"/>
              </w:rPr>
              <w:t>Early Closing Date/Time</w:t>
            </w:r>
          </w:p>
        </w:tc>
        <w:tc>
          <w:tcPr>
            <w:tcW w:w="3065" w:type="pct"/>
            <w:shd w:val="clear" w:color="auto" w:fill="FFFFFF"/>
            <w:hideMark/>
          </w:tcPr>
          <w:p w14:paraId="0EB35807" w14:textId="09F61A68" w:rsidR="001706B2" w:rsidRPr="004C037B" w:rsidRDefault="001706B2" w:rsidP="009E3359">
            <w:pPr>
              <w:spacing w:before="0" w:after="0"/>
              <w:rPr>
                <w:rFonts w:cs="Arial"/>
                <w:lang w:val="en-US"/>
              </w:rPr>
            </w:pPr>
            <w:r w:rsidRPr="004C037B">
              <w:rPr>
                <w:rFonts w:cs="Arial"/>
                <w:lang w:val="en-US"/>
              </w:rPr>
              <w:t>First possible early closing date of an offer if different from the expiry date.</w:t>
            </w:r>
          </w:p>
        </w:tc>
      </w:tr>
      <w:tr w:rsidR="001706B2" w:rsidRPr="004C037B" w14:paraId="0D426E5D" w14:textId="77777777" w:rsidTr="006A4CC4">
        <w:trPr>
          <w:tblCellSpacing w:w="15" w:type="dxa"/>
        </w:trPr>
        <w:tc>
          <w:tcPr>
            <w:tcW w:w="426" w:type="pct"/>
            <w:shd w:val="clear" w:color="auto" w:fill="FFFFFF"/>
            <w:hideMark/>
          </w:tcPr>
          <w:p w14:paraId="1773858A" w14:textId="3D7ED5AE" w:rsidR="001706B2" w:rsidRPr="004C037B" w:rsidRDefault="001706B2" w:rsidP="009E3359">
            <w:pPr>
              <w:spacing w:before="0" w:after="0"/>
              <w:rPr>
                <w:rFonts w:cs="Arial"/>
                <w:lang w:val="en-US"/>
              </w:rPr>
            </w:pPr>
            <w:r w:rsidRPr="004C037B">
              <w:rPr>
                <w:rFonts w:cs="Arial"/>
                <w:lang w:val="en-US"/>
              </w:rPr>
              <w:t>ECPD</w:t>
            </w:r>
          </w:p>
        </w:tc>
        <w:tc>
          <w:tcPr>
            <w:tcW w:w="1440" w:type="pct"/>
            <w:shd w:val="clear" w:color="auto" w:fill="FFFFFF"/>
            <w:hideMark/>
          </w:tcPr>
          <w:p w14:paraId="45D6B767" w14:textId="74B6B106" w:rsidR="001706B2" w:rsidRPr="004C037B" w:rsidRDefault="001706B2" w:rsidP="009E3359">
            <w:pPr>
              <w:spacing w:before="0" w:after="0"/>
              <w:rPr>
                <w:rFonts w:cs="Arial"/>
                <w:lang w:val="en-US"/>
              </w:rPr>
            </w:pPr>
            <w:r w:rsidRPr="004C037B">
              <w:rPr>
                <w:rFonts w:cs="Arial"/>
                <w:lang w:val="en-US"/>
              </w:rPr>
              <w:t>Election to Counterparty Market Deadline</w:t>
            </w:r>
          </w:p>
        </w:tc>
        <w:tc>
          <w:tcPr>
            <w:tcW w:w="3065" w:type="pct"/>
            <w:shd w:val="clear" w:color="auto" w:fill="FFFFFF"/>
            <w:hideMark/>
          </w:tcPr>
          <w:p w14:paraId="5946D411" w14:textId="0B717D99" w:rsidR="001706B2" w:rsidRPr="004C037B" w:rsidRDefault="001706B2" w:rsidP="009E3359">
            <w:pPr>
              <w:spacing w:before="0" w:after="0"/>
              <w:rPr>
                <w:rFonts w:cs="Arial"/>
                <w:lang w:val="en-US"/>
              </w:rPr>
            </w:pPr>
            <w:r w:rsidRPr="004C037B">
              <w:rPr>
                <w:rFonts w:cs="Arial"/>
                <w:lang w:val="en-US"/>
              </w:rPr>
              <w:t>Deadline by which an entitled holder needs to advise their counterparty to a transaction of their election for a corporate action event, also known as Buyer Protection Deadline.</w:t>
            </w:r>
          </w:p>
        </w:tc>
      </w:tr>
      <w:tr w:rsidR="001706B2" w:rsidRPr="004C037B" w14:paraId="4F254384" w14:textId="77777777" w:rsidTr="006A4CC4">
        <w:trPr>
          <w:tblCellSpacing w:w="15" w:type="dxa"/>
        </w:trPr>
        <w:tc>
          <w:tcPr>
            <w:tcW w:w="426" w:type="pct"/>
            <w:shd w:val="clear" w:color="auto" w:fill="FFFFFF"/>
            <w:hideMark/>
          </w:tcPr>
          <w:p w14:paraId="4890A5A0" w14:textId="015067DE" w:rsidR="001706B2" w:rsidRPr="004C037B" w:rsidRDefault="001706B2" w:rsidP="009E3359">
            <w:pPr>
              <w:spacing w:before="0" w:after="0"/>
              <w:rPr>
                <w:rFonts w:cs="Arial"/>
                <w:lang w:val="en-US"/>
              </w:rPr>
            </w:pPr>
            <w:r w:rsidRPr="004C037B">
              <w:rPr>
                <w:rFonts w:cs="Arial"/>
                <w:lang w:val="en-US"/>
              </w:rPr>
              <w:t>ECRD</w:t>
            </w:r>
          </w:p>
        </w:tc>
        <w:tc>
          <w:tcPr>
            <w:tcW w:w="1440" w:type="pct"/>
            <w:shd w:val="clear" w:color="auto" w:fill="FFFFFF"/>
            <w:hideMark/>
          </w:tcPr>
          <w:p w14:paraId="702EBBAC" w14:textId="6BE1C2B4" w:rsidR="001706B2" w:rsidRPr="004C037B" w:rsidRDefault="001706B2" w:rsidP="009E3359">
            <w:pPr>
              <w:spacing w:before="0" w:after="0"/>
              <w:rPr>
                <w:rFonts w:cs="Arial"/>
                <w:lang w:val="en-US"/>
              </w:rPr>
            </w:pPr>
            <w:r w:rsidRPr="004C037B">
              <w:rPr>
                <w:rFonts w:cs="Arial"/>
                <w:lang w:val="en-US"/>
              </w:rPr>
              <w:t>Election to Counterparty Response Deadline</w:t>
            </w:r>
          </w:p>
        </w:tc>
        <w:tc>
          <w:tcPr>
            <w:tcW w:w="3065" w:type="pct"/>
            <w:shd w:val="clear" w:color="auto" w:fill="FFFFFF"/>
            <w:hideMark/>
          </w:tcPr>
          <w:p w14:paraId="4BE29970" w14:textId="723D62C8" w:rsidR="001706B2" w:rsidRPr="004C037B" w:rsidRDefault="001706B2" w:rsidP="009E3359">
            <w:pPr>
              <w:spacing w:before="0" w:after="0"/>
              <w:rPr>
                <w:rFonts w:cs="Arial"/>
                <w:lang w:val="en-US"/>
              </w:rPr>
            </w:pPr>
            <w:r w:rsidRPr="004C037B">
              <w:rPr>
                <w:rFonts w:cs="Arial"/>
                <w:lang w:val="en-US"/>
              </w:rPr>
              <w:t>Date/time the account servicer has set as the deadline to respond, with instructions, prior to the election to counterparty market deadline.</w:t>
            </w:r>
          </w:p>
        </w:tc>
      </w:tr>
      <w:tr w:rsidR="001706B2" w:rsidRPr="004C037B" w14:paraId="37F48FF4" w14:textId="77777777" w:rsidTr="006A4CC4">
        <w:trPr>
          <w:tblCellSpacing w:w="15" w:type="dxa"/>
        </w:trPr>
        <w:tc>
          <w:tcPr>
            <w:tcW w:w="426" w:type="pct"/>
            <w:shd w:val="clear" w:color="auto" w:fill="FFFFFF"/>
            <w:hideMark/>
          </w:tcPr>
          <w:p w14:paraId="639BF305" w14:textId="2702DD5B" w:rsidR="001706B2" w:rsidRPr="004C037B" w:rsidRDefault="001706B2" w:rsidP="009E3359">
            <w:pPr>
              <w:spacing w:before="0" w:after="0"/>
              <w:rPr>
                <w:rFonts w:cs="Arial"/>
                <w:lang w:val="en-US"/>
              </w:rPr>
            </w:pPr>
            <w:r w:rsidRPr="004C037B">
              <w:rPr>
                <w:rFonts w:cs="Arial"/>
                <w:lang w:val="en-US"/>
              </w:rPr>
              <w:t>EFFD</w:t>
            </w:r>
          </w:p>
        </w:tc>
        <w:tc>
          <w:tcPr>
            <w:tcW w:w="1440" w:type="pct"/>
            <w:shd w:val="clear" w:color="auto" w:fill="FFFFFF"/>
            <w:hideMark/>
          </w:tcPr>
          <w:p w14:paraId="70C6FF60" w14:textId="08DC8BCB" w:rsidR="001706B2" w:rsidRPr="004C037B" w:rsidRDefault="001706B2" w:rsidP="009E3359">
            <w:pPr>
              <w:spacing w:before="0" w:after="0"/>
              <w:rPr>
                <w:rFonts w:cs="Arial"/>
                <w:lang w:val="en-US"/>
              </w:rPr>
            </w:pPr>
            <w:r w:rsidRPr="004C037B">
              <w:rPr>
                <w:rFonts w:cs="Arial"/>
                <w:lang w:val="en-US"/>
              </w:rPr>
              <w:t>Effective Date</w:t>
            </w:r>
          </w:p>
        </w:tc>
        <w:tc>
          <w:tcPr>
            <w:tcW w:w="3065" w:type="pct"/>
            <w:shd w:val="clear" w:color="auto" w:fill="FFFFFF"/>
            <w:hideMark/>
          </w:tcPr>
          <w:p w14:paraId="1D3FE9AF" w14:textId="228B4909" w:rsidR="001706B2" w:rsidRPr="004C037B" w:rsidRDefault="001706B2" w:rsidP="009E3359">
            <w:pPr>
              <w:spacing w:before="0" w:after="0"/>
              <w:rPr>
                <w:rFonts w:cs="Arial"/>
                <w:lang w:val="en-US"/>
              </w:rPr>
            </w:pPr>
            <w:r w:rsidRPr="004C037B">
              <w:rPr>
                <w:rFonts w:cs="Arial"/>
                <w:lang w:val="en-US"/>
              </w:rPr>
              <w:t>Date at which an event is officially effective from the issuer's perspective.</w:t>
            </w:r>
          </w:p>
        </w:tc>
      </w:tr>
      <w:tr w:rsidR="001706B2" w:rsidRPr="004C037B" w14:paraId="7C4B37FA" w14:textId="77777777" w:rsidTr="006A4CC4">
        <w:trPr>
          <w:tblCellSpacing w:w="15" w:type="dxa"/>
        </w:trPr>
        <w:tc>
          <w:tcPr>
            <w:tcW w:w="426" w:type="pct"/>
            <w:shd w:val="clear" w:color="auto" w:fill="FFFFFF"/>
            <w:hideMark/>
          </w:tcPr>
          <w:p w14:paraId="3C435204" w14:textId="17210765" w:rsidR="001706B2" w:rsidRPr="004C037B" w:rsidRDefault="001706B2" w:rsidP="009E3359">
            <w:pPr>
              <w:spacing w:before="0" w:after="0"/>
              <w:rPr>
                <w:rFonts w:cs="Arial"/>
                <w:lang w:val="en-US"/>
              </w:rPr>
            </w:pPr>
            <w:r w:rsidRPr="004C037B">
              <w:rPr>
                <w:rFonts w:cs="Arial"/>
                <w:lang w:val="en-US"/>
              </w:rPr>
              <w:t>EQUL</w:t>
            </w:r>
          </w:p>
        </w:tc>
        <w:tc>
          <w:tcPr>
            <w:tcW w:w="1440" w:type="pct"/>
            <w:shd w:val="clear" w:color="auto" w:fill="FFFFFF"/>
            <w:hideMark/>
          </w:tcPr>
          <w:p w14:paraId="7DAE3D24" w14:textId="0E70E967" w:rsidR="001706B2" w:rsidRPr="004C037B" w:rsidRDefault="001706B2" w:rsidP="009E3359">
            <w:pPr>
              <w:spacing w:before="0" w:after="0"/>
              <w:rPr>
                <w:rFonts w:cs="Arial"/>
                <w:lang w:val="en-US"/>
              </w:rPr>
            </w:pPr>
            <w:r w:rsidRPr="004C037B">
              <w:rPr>
                <w:rFonts w:cs="Arial"/>
                <w:lang w:val="en-US"/>
              </w:rPr>
              <w:t>Equalization Date</w:t>
            </w:r>
          </w:p>
        </w:tc>
        <w:tc>
          <w:tcPr>
            <w:tcW w:w="3065" w:type="pct"/>
            <w:shd w:val="clear" w:color="auto" w:fill="FFFFFF"/>
            <w:hideMark/>
          </w:tcPr>
          <w:p w14:paraId="206C782E" w14:textId="250F82A2" w:rsidR="001706B2" w:rsidRPr="004C037B" w:rsidRDefault="001706B2" w:rsidP="009E3359">
            <w:pPr>
              <w:spacing w:before="0" w:after="0"/>
              <w:rPr>
                <w:rFonts w:cs="Arial"/>
                <w:lang w:val="en-US"/>
              </w:rPr>
            </w:pPr>
            <w:r w:rsidRPr="004C037B">
              <w:rPr>
                <w:rFonts w:cs="Arial"/>
                <w:lang w:val="en-US"/>
              </w:rPr>
              <w:t>Date at which all or part of any holding bought in a unit trust is subject to being treated as capital rather than income. This is normally one day after the previous distribution's ex date.</w:t>
            </w:r>
          </w:p>
        </w:tc>
      </w:tr>
      <w:tr w:rsidR="001706B2" w:rsidRPr="004C037B" w14:paraId="060127EB" w14:textId="77777777" w:rsidTr="006A4CC4">
        <w:trPr>
          <w:tblCellSpacing w:w="15" w:type="dxa"/>
        </w:trPr>
        <w:tc>
          <w:tcPr>
            <w:tcW w:w="426" w:type="pct"/>
            <w:shd w:val="clear" w:color="auto" w:fill="FFFFFF"/>
            <w:hideMark/>
          </w:tcPr>
          <w:p w14:paraId="6CAF65A8" w14:textId="324338AB" w:rsidR="001706B2" w:rsidRPr="004C037B" w:rsidRDefault="001706B2" w:rsidP="009E3359">
            <w:pPr>
              <w:spacing w:before="0" w:after="0"/>
              <w:rPr>
                <w:rFonts w:cs="Arial"/>
                <w:lang w:val="en-US"/>
              </w:rPr>
            </w:pPr>
            <w:r w:rsidRPr="004C037B">
              <w:rPr>
                <w:rFonts w:cs="Arial"/>
                <w:lang w:val="en-US"/>
              </w:rPr>
              <w:t>ETPD</w:t>
            </w:r>
          </w:p>
        </w:tc>
        <w:tc>
          <w:tcPr>
            <w:tcW w:w="1440" w:type="pct"/>
            <w:shd w:val="clear" w:color="auto" w:fill="FFFFFF"/>
            <w:hideMark/>
          </w:tcPr>
          <w:p w14:paraId="1FDBD758" w14:textId="757A3C2A" w:rsidR="001706B2" w:rsidRPr="004C037B" w:rsidRDefault="001706B2" w:rsidP="009E3359">
            <w:pPr>
              <w:spacing w:before="0" w:after="0"/>
              <w:rPr>
                <w:rFonts w:cs="Arial"/>
                <w:lang w:val="en-US"/>
              </w:rPr>
            </w:pPr>
            <w:r w:rsidRPr="004C037B">
              <w:rPr>
                <w:rFonts w:cs="Arial"/>
                <w:lang w:val="en-US"/>
              </w:rPr>
              <w:t xml:space="preserve">Early </w:t>
            </w:r>
            <w:proofErr w:type="gramStart"/>
            <w:r w:rsidRPr="004C037B">
              <w:rPr>
                <w:rFonts w:cs="Arial"/>
                <w:lang w:val="en-US"/>
              </w:rPr>
              <w:t>Third Party</w:t>
            </w:r>
            <w:proofErr w:type="gramEnd"/>
            <w:r w:rsidRPr="004C037B">
              <w:rPr>
                <w:rFonts w:cs="Arial"/>
                <w:lang w:val="en-US"/>
              </w:rPr>
              <w:t xml:space="preserve"> Deadline</w:t>
            </w:r>
          </w:p>
        </w:tc>
        <w:tc>
          <w:tcPr>
            <w:tcW w:w="3065" w:type="pct"/>
            <w:shd w:val="clear" w:color="auto" w:fill="FFFFFF"/>
            <w:hideMark/>
          </w:tcPr>
          <w:p w14:paraId="4FE10171" w14:textId="285D16AD" w:rsidR="001706B2" w:rsidRPr="004C037B" w:rsidRDefault="001706B2" w:rsidP="009E3359">
            <w:pPr>
              <w:spacing w:before="0" w:after="0"/>
              <w:rPr>
                <w:rFonts w:cs="Arial"/>
                <w:lang w:val="en-US"/>
              </w:rPr>
            </w:pPr>
            <w:r w:rsidRPr="004C037B">
              <w:rPr>
                <w:rFonts w:cs="Arial"/>
                <w:lang w:val="en-US"/>
              </w:rPr>
              <w:t xml:space="preserve">Date/time set by the issuer agent as a first early deadline by which the account owner must instruct directly another party, possibly giving the holder eligibility to incentives. For example, </w:t>
            </w:r>
            <w:proofErr w:type="gramStart"/>
            <w:r w:rsidRPr="004C037B">
              <w:rPr>
                <w:rFonts w:cs="Arial"/>
                <w:lang w:val="en-US"/>
              </w:rPr>
              <w:t>to provide</w:t>
            </w:r>
            <w:proofErr w:type="gramEnd"/>
            <w:r w:rsidRPr="004C037B">
              <w:rPr>
                <w:rFonts w:cs="Arial"/>
                <w:lang w:val="en-US"/>
              </w:rPr>
              <w:t xml:space="preserve"> documentation to an issuer agent.</w:t>
            </w:r>
          </w:p>
        </w:tc>
      </w:tr>
      <w:tr w:rsidR="001706B2" w:rsidRPr="004C037B" w14:paraId="3EF9B0CD" w14:textId="77777777" w:rsidTr="006A4CC4">
        <w:trPr>
          <w:tblCellSpacing w:w="15" w:type="dxa"/>
        </w:trPr>
        <w:tc>
          <w:tcPr>
            <w:tcW w:w="426" w:type="pct"/>
            <w:shd w:val="clear" w:color="auto" w:fill="FFFFFF"/>
            <w:hideMark/>
          </w:tcPr>
          <w:p w14:paraId="75650A01" w14:textId="793B7855" w:rsidR="001706B2" w:rsidRPr="004C037B" w:rsidRDefault="001706B2" w:rsidP="009E3359">
            <w:pPr>
              <w:spacing w:before="0" w:after="0"/>
              <w:rPr>
                <w:rFonts w:cs="Arial"/>
                <w:lang w:val="en-US"/>
              </w:rPr>
            </w:pPr>
            <w:r w:rsidRPr="004C037B">
              <w:rPr>
                <w:rFonts w:cs="Arial"/>
                <w:lang w:val="en-US"/>
              </w:rPr>
              <w:t>FDAT</w:t>
            </w:r>
          </w:p>
        </w:tc>
        <w:tc>
          <w:tcPr>
            <w:tcW w:w="1440" w:type="pct"/>
            <w:shd w:val="clear" w:color="auto" w:fill="FFFFFF"/>
            <w:hideMark/>
          </w:tcPr>
          <w:p w14:paraId="403DCBF0" w14:textId="3A238231" w:rsidR="001706B2" w:rsidRPr="004C037B" w:rsidRDefault="001706B2" w:rsidP="009E3359">
            <w:pPr>
              <w:spacing w:before="0" w:after="0"/>
              <w:rPr>
                <w:rFonts w:cs="Arial"/>
                <w:lang w:val="en-US"/>
              </w:rPr>
            </w:pPr>
            <w:r w:rsidRPr="004C037B">
              <w:rPr>
                <w:rFonts w:cs="Arial"/>
                <w:lang w:val="en-US"/>
              </w:rPr>
              <w:t>Further Detailed Announcement Date/Time</w:t>
            </w:r>
          </w:p>
        </w:tc>
        <w:tc>
          <w:tcPr>
            <w:tcW w:w="3065" w:type="pct"/>
            <w:shd w:val="clear" w:color="auto" w:fill="FFFFFF"/>
            <w:hideMark/>
          </w:tcPr>
          <w:p w14:paraId="1DC58E88" w14:textId="01C7BE07" w:rsidR="001706B2" w:rsidRPr="004C037B" w:rsidRDefault="001706B2" w:rsidP="009E3359">
            <w:pPr>
              <w:spacing w:before="0" w:after="0"/>
              <w:rPr>
                <w:rFonts w:cs="Arial"/>
                <w:lang w:val="en-US"/>
              </w:rPr>
            </w:pPr>
            <w:r w:rsidRPr="004C037B">
              <w:rPr>
                <w:rFonts w:cs="Arial"/>
                <w:lang w:val="en-US"/>
              </w:rPr>
              <w:t>Date/time at which additional information on the event will be announced, for example, exchange ratio announcement date.</w:t>
            </w:r>
          </w:p>
        </w:tc>
      </w:tr>
      <w:tr w:rsidR="001706B2" w:rsidRPr="004C037B" w14:paraId="06CC355C" w14:textId="77777777" w:rsidTr="006A4CC4">
        <w:trPr>
          <w:tblCellSpacing w:w="15" w:type="dxa"/>
        </w:trPr>
        <w:tc>
          <w:tcPr>
            <w:tcW w:w="426" w:type="pct"/>
            <w:shd w:val="clear" w:color="auto" w:fill="FFFFFF"/>
            <w:hideMark/>
          </w:tcPr>
          <w:p w14:paraId="0C00878F" w14:textId="71FA7D33" w:rsidR="001706B2" w:rsidRPr="004C037B" w:rsidRDefault="001706B2" w:rsidP="009E3359">
            <w:pPr>
              <w:spacing w:before="0" w:after="0"/>
              <w:rPr>
                <w:rFonts w:cs="Arial"/>
                <w:lang w:val="en-US"/>
              </w:rPr>
            </w:pPr>
            <w:r w:rsidRPr="004C037B">
              <w:rPr>
                <w:rFonts w:cs="Arial"/>
                <w:lang w:val="en-US"/>
              </w:rPr>
              <w:t>FILL</w:t>
            </w:r>
          </w:p>
        </w:tc>
        <w:tc>
          <w:tcPr>
            <w:tcW w:w="1440" w:type="pct"/>
            <w:shd w:val="clear" w:color="auto" w:fill="FFFFFF"/>
            <w:hideMark/>
          </w:tcPr>
          <w:p w14:paraId="0B5D3FAF" w14:textId="5A1FF33E" w:rsidR="001706B2" w:rsidRPr="004C037B" w:rsidRDefault="001706B2" w:rsidP="009E3359">
            <w:pPr>
              <w:spacing w:before="0" w:after="0"/>
              <w:rPr>
                <w:rFonts w:cs="Arial"/>
                <w:lang w:val="en-US"/>
              </w:rPr>
            </w:pPr>
            <w:r w:rsidRPr="004C037B">
              <w:rPr>
                <w:rFonts w:cs="Arial"/>
                <w:lang w:val="en-US"/>
              </w:rPr>
              <w:t>Filing Date</w:t>
            </w:r>
          </w:p>
        </w:tc>
        <w:tc>
          <w:tcPr>
            <w:tcW w:w="3065" w:type="pct"/>
            <w:shd w:val="clear" w:color="auto" w:fill="FFFFFF"/>
            <w:hideMark/>
          </w:tcPr>
          <w:p w14:paraId="1360E209" w14:textId="7B7588E5" w:rsidR="001706B2" w:rsidRPr="004C037B" w:rsidRDefault="001706B2" w:rsidP="009E3359">
            <w:pPr>
              <w:spacing w:before="0" w:after="0"/>
              <w:rPr>
                <w:rFonts w:cs="Arial"/>
                <w:lang w:val="en-US"/>
              </w:rPr>
            </w:pPr>
            <w:r w:rsidRPr="004C037B">
              <w:rPr>
                <w:rFonts w:cs="Arial"/>
                <w:lang w:val="en-US"/>
              </w:rPr>
              <w:t>Date on which the action was filed at the applicable court.</w:t>
            </w:r>
          </w:p>
        </w:tc>
      </w:tr>
      <w:tr w:rsidR="001706B2" w:rsidRPr="004C037B" w14:paraId="7C7AD695" w14:textId="77777777" w:rsidTr="006A4CC4">
        <w:trPr>
          <w:tblCellSpacing w:w="15" w:type="dxa"/>
        </w:trPr>
        <w:tc>
          <w:tcPr>
            <w:tcW w:w="426" w:type="pct"/>
            <w:shd w:val="clear" w:color="auto" w:fill="FFFFFF"/>
            <w:hideMark/>
          </w:tcPr>
          <w:p w14:paraId="6327C5D7" w14:textId="373EEB40" w:rsidR="001706B2" w:rsidRPr="004C037B" w:rsidRDefault="001706B2" w:rsidP="009E3359">
            <w:pPr>
              <w:spacing w:before="0" w:after="0"/>
              <w:rPr>
                <w:rFonts w:cs="Arial"/>
                <w:lang w:val="en-US"/>
              </w:rPr>
            </w:pPr>
            <w:r w:rsidRPr="004C037B">
              <w:rPr>
                <w:rFonts w:cs="Arial"/>
                <w:lang w:val="en-US"/>
              </w:rPr>
              <w:t>GUPA</w:t>
            </w:r>
          </w:p>
        </w:tc>
        <w:tc>
          <w:tcPr>
            <w:tcW w:w="1440" w:type="pct"/>
            <w:shd w:val="clear" w:color="auto" w:fill="FFFFFF"/>
            <w:hideMark/>
          </w:tcPr>
          <w:p w14:paraId="07DDA486" w14:textId="2D2049B9" w:rsidR="001706B2" w:rsidRPr="004C037B" w:rsidRDefault="001706B2" w:rsidP="009E3359">
            <w:pPr>
              <w:spacing w:before="0" w:after="0"/>
              <w:rPr>
                <w:rFonts w:cs="Arial"/>
                <w:lang w:val="en-US"/>
              </w:rPr>
            </w:pPr>
            <w:r w:rsidRPr="004C037B">
              <w:rPr>
                <w:rFonts w:cs="Arial"/>
                <w:lang w:val="en-US"/>
              </w:rPr>
              <w:t>Guaranteed Participation Date</w:t>
            </w:r>
          </w:p>
        </w:tc>
        <w:tc>
          <w:tcPr>
            <w:tcW w:w="3065" w:type="pct"/>
            <w:shd w:val="clear" w:color="auto" w:fill="FFFFFF"/>
            <w:hideMark/>
          </w:tcPr>
          <w:p w14:paraId="5CFD4CDE" w14:textId="36A7DEB1" w:rsidR="001706B2" w:rsidRPr="004C037B" w:rsidRDefault="001706B2" w:rsidP="009E3359">
            <w:pPr>
              <w:spacing w:before="0" w:after="0"/>
              <w:rPr>
                <w:rFonts w:cs="Arial"/>
                <w:lang w:val="en-US"/>
              </w:rPr>
            </w:pPr>
            <w:r w:rsidRPr="004C037B">
              <w:rPr>
                <w:rFonts w:cs="Arial"/>
                <w:lang w:val="en-US"/>
              </w:rPr>
              <w:t>Last date by which a buying counterparty to a trade can be sure that it will have the right to participate in an event.</w:t>
            </w:r>
          </w:p>
        </w:tc>
      </w:tr>
      <w:tr w:rsidR="001706B2" w:rsidRPr="004C037B" w14:paraId="0B90BF04" w14:textId="77777777" w:rsidTr="006A4CC4">
        <w:trPr>
          <w:tblCellSpacing w:w="15" w:type="dxa"/>
        </w:trPr>
        <w:tc>
          <w:tcPr>
            <w:tcW w:w="426" w:type="pct"/>
            <w:shd w:val="clear" w:color="auto" w:fill="FFFFFF"/>
            <w:hideMark/>
          </w:tcPr>
          <w:p w14:paraId="0F870E97" w14:textId="55AEAD09" w:rsidR="001706B2" w:rsidRPr="004C037B" w:rsidRDefault="001706B2" w:rsidP="009E3359">
            <w:pPr>
              <w:spacing w:before="0" w:after="0"/>
              <w:rPr>
                <w:rFonts w:cs="Arial"/>
                <w:lang w:val="en-US"/>
              </w:rPr>
            </w:pPr>
            <w:r w:rsidRPr="004C037B">
              <w:rPr>
                <w:rFonts w:cs="Arial"/>
                <w:lang w:val="en-US"/>
              </w:rPr>
              <w:t>HEAR</w:t>
            </w:r>
          </w:p>
        </w:tc>
        <w:tc>
          <w:tcPr>
            <w:tcW w:w="1440" w:type="pct"/>
            <w:shd w:val="clear" w:color="auto" w:fill="FFFFFF"/>
            <w:hideMark/>
          </w:tcPr>
          <w:p w14:paraId="4B475F17" w14:textId="26C09318" w:rsidR="001706B2" w:rsidRPr="004C037B" w:rsidRDefault="001706B2" w:rsidP="009E3359">
            <w:pPr>
              <w:spacing w:before="0" w:after="0"/>
              <w:rPr>
                <w:rFonts w:cs="Arial"/>
                <w:lang w:val="en-US"/>
              </w:rPr>
            </w:pPr>
            <w:r w:rsidRPr="004C037B">
              <w:rPr>
                <w:rFonts w:cs="Arial"/>
                <w:lang w:val="en-US"/>
              </w:rPr>
              <w:t>Hearing Date</w:t>
            </w:r>
          </w:p>
        </w:tc>
        <w:tc>
          <w:tcPr>
            <w:tcW w:w="3065" w:type="pct"/>
            <w:shd w:val="clear" w:color="auto" w:fill="FFFFFF"/>
            <w:hideMark/>
          </w:tcPr>
          <w:p w14:paraId="0C17E3F4" w14:textId="61FF81EC" w:rsidR="001706B2" w:rsidRPr="004C037B" w:rsidRDefault="001706B2" w:rsidP="009E3359">
            <w:pPr>
              <w:spacing w:before="0" w:after="0"/>
              <w:rPr>
                <w:rFonts w:cs="Arial"/>
                <w:lang w:val="en-US"/>
              </w:rPr>
            </w:pPr>
            <w:r w:rsidRPr="004C037B">
              <w:rPr>
                <w:rFonts w:cs="Arial"/>
                <w:lang w:val="en-US"/>
              </w:rPr>
              <w:t>Date for the hearing between the plaintiff and defendant, as set by the court.</w:t>
            </w:r>
          </w:p>
        </w:tc>
      </w:tr>
      <w:tr w:rsidR="001706B2" w:rsidRPr="004C037B" w14:paraId="6831E360" w14:textId="77777777" w:rsidTr="006A4CC4">
        <w:trPr>
          <w:tblCellSpacing w:w="15" w:type="dxa"/>
        </w:trPr>
        <w:tc>
          <w:tcPr>
            <w:tcW w:w="426" w:type="pct"/>
            <w:shd w:val="clear" w:color="auto" w:fill="FFFFFF"/>
            <w:hideMark/>
          </w:tcPr>
          <w:p w14:paraId="4AFCB8D8" w14:textId="45274560" w:rsidR="001706B2" w:rsidRPr="004C037B" w:rsidRDefault="001706B2" w:rsidP="009E3359">
            <w:pPr>
              <w:spacing w:before="0" w:after="0"/>
              <w:rPr>
                <w:rFonts w:cs="Arial"/>
                <w:lang w:val="en-US"/>
              </w:rPr>
            </w:pPr>
            <w:r w:rsidRPr="004C037B">
              <w:rPr>
                <w:rFonts w:cs="Arial"/>
                <w:lang w:val="en-US"/>
              </w:rPr>
              <w:t>IFIX</w:t>
            </w:r>
          </w:p>
        </w:tc>
        <w:tc>
          <w:tcPr>
            <w:tcW w:w="1440" w:type="pct"/>
            <w:shd w:val="clear" w:color="auto" w:fill="FFFFFF"/>
            <w:hideMark/>
          </w:tcPr>
          <w:p w14:paraId="5C4C1FBE" w14:textId="0E139FA6" w:rsidR="001706B2" w:rsidRPr="004C037B" w:rsidRDefault="001706B2" w:rsidP="009E3359">
            <w:pPr>
              <w:spacing w:before="0" w:after="0"/>
              <w:rPr>
                <w:rFonts w:cs="Arial"/>
                <w:lang w:val="en-US"/>
              </w:rPr>
            </w:pPr>
            <w:r w:rsidRPr="004C037B">
              <w:rPr>
                <w:rFonts w:cs="Arial"/>
                <w:lang w:val="en-US"/>
              </w:rPr>
              <w:t>Fixing Date/Time</w:t>
            </w:r>
          </w:p>
        </w:tc>
        <w:tc>
          <w:tcPr>
            <w:tcW w:w="3065" w:type="pct"/>
            <w:shd w:val="clear" w:color="auto" w:fill="FFFFFF"/>
            <w:hideMark/>
          </w:tcPr>
          <w:p w14:paraId="6F6A9DBA" w14:textId="2CC5EE02" w:rsidR="001706B2" w:rsidRPr="004C037B" w:rsidRDefault="001706B2" w:rsidP="009E3359">
            <w:pPr>
              <w:spacing w:before="0" w:after="0"/>
              <w:rPr>
                <w:rFonts w:cs="Arial"/>
                <w:lang w:val="en-US"/>
              </w:rPr>
            </w:pPr>
            <w:r w:rsidRPr="004C037B">
              <w:rPr>
                <w:rFonts w:cs="Arial"/>
                <w:lang w:val="en-US"/>
              </w:rPr>
              <w:t>Date/time at which an index/rate/price/value will be determined.</w:t>
            </w:r>
          </w:p>
        </w:tc>
      </w:tr>
      <w:tr w:rsidR="001706B2" w:rsidRPr="004C037B" w14:paraId="778ABFFA" w14:textId="77777777" w:rsidTr="006A4CC4">
        <w:trPr>
          <w:tblCellSpacing w:w="15" w:type="dxa"/>
        </w:trPr>
        <w:tc>
          <w:tcPr>
            <w:tcW w:w="426" w:type="pct"/>
            <w:shd w:val="clear" w:color="auto" w:fill="FFFFFF"/>
            <w:hideMark/>
          </w:tcPr>
          <w:p w14:paraId="5CECCEFD" w14:textId="2853C3AC" w:rsidR="001706B2" w:rsidRPr="004C037B" w:rsidRDefault="001706B2" w:rsidP="009E3359">
            <w:pPr>
              <w:spacing w:before="0" w:after="0"/>
              <w:rPr>
                <w:rFonts w:cs="Arial"/>
                <w:lang w:val="en-US"/>
              </w:rPr>
            </w:pPr>
            <w:r w:rsidRPr="004C037B">
              <w:rPr>
                <w:rFonts w:cs="Arial"/>
                <w:lang w:val="en-US"/>
              </w:rPr>
              <w:t>LAPD</w:t>
            </w:r>
          </w:p>
        </w:tc>
        <w:tc>
          <w:tcPr>
            <w:tcW w:w="1440" w:type="pct"/>
            <w:shd w:val="clear" w:color="auto" w:fill="FFFFFF"/>
            <w:hideMark/>
          </w:tcPr>
          <w:p w14:paraId="03CD9615" w14:textId="2CCB6006" w:rsidR="001706B2" w:rsidRPr="004C037B" w:rsidRDefault="001706B2" w:rsidP="009E3359">
            <w:pPr>
              <w:spacing w:before="0" w:after="0"/>
              <w:rPr>
                <w:rFonts w:cs="Arial"/>
                <w:lang w:val="en-US"/>
              </w:rPr>
            </w:pPr>
            <w:r w:rsidRPr="004C037B">
              <w:rPr>
                <w:rFonts w:cs="Arial"/>
                <w:lang w:val="en-US"/>
              </w:rPr>
              <w:t>Lapsed Date</w:t>
            </w:r>
          </w:p>
        </w:tc>
        <w:tc>
          <w:tcPr>
            <w:tcW w:w="3065" w:type="pct"/>
            <w:shd w:val="clear" w:color="auto" w:fill="FFFFFF"/>
            <w:hideMark/>
          </w:tcPr>
          <w:p w14:paraId="010352C3" w14:textId="38F3FC4A" w:rsidR="001706B2" w:rsidRPr="004C037B" w:rsidRDefault="001706B2" w:rsidP="009E3359">
            <w:pPr>
              <w:spacing w:before="0" w:after="0"/>
              <w:rPr>
                <w:rFonts w:cs="Arial"/>
                <w:lang w:val="en-US"/>
              </w:rPr>
            </w:pPr>
            <w:r w:rsidRPr="004C037B">
              <w:rPr>
                <w:rFonts w:cs="Arial"/>
                <w:lang w:val="en-US"/>
              </w:rPr>
              <w:t>Date at which an event/offer is terminated or lapsed.</w:t>
            </w:r>
          </w:p>
        </w:tc>
      </w:tr>
      <w:tr w:rsidR="001706B2" w:rsidRPr="004C037B" w14:paraId="2E3C617B" w14:textId="77777777" w:rsidTr="006A4CC4">
        <w:trPr>
          <w:tblCellSpacing w:w="15" w:type="dxa"/>
        </w:trPr>
        <w:tc>
          <w:tcPr>
            <w:tcW w:w="426" w:type="pct"/>
            <w:shd w:val="clear" w:color="auto" w:fill="FFFFFF"/>
            <w:hideMark/>
          </w:tcPr>
          <w:p w14:paraId="20F3E26B" w14:textId="034D7D94" w:rsidR="001706B2" w:rsidRPr="004C037B" w:rsidRDefault="001706B2" w:rsidP="009E3359">
            <w:pPr>
              <w:spacing w:before="0" w:after="0"/>
              <w:rPr>
                <w:rFonts w:cs="Arial"/>
                <w:lang w:val="en-US"/>
              </w:rPr>
            </w:pPr>
            <w:r w:rsidRPr="004C037B">
              <w:rPr>
                <w:rFonts w:cs="Arial"/>
                <w:lang w:val="en-US"/>
              </w:rPr>
              <w:t>LOTO</w:t>
            </w:r>
          </w:p>
        </w:tc>
        <w:tc>
          <w:tcPr>
            <w:tcW w:w="1440" w:type="pct"/>
            <w:shd w:val="clear" w:color="auto" w:fill="FFFFFF"/>
            <w:hideMark/>
          </w:tcPr>
          <w:p w14:paraId="4741E6FB" w14:textId="7381F4C2" w:rsidR="001706B2" w:rsidRPr="004C037B" w:rsidRDefault="001706B2" w:rsidP="009E3359">
            <w:pPr>
              <w:spacing w:before="0" w:after="0"/>
              <w:rPr>
                <w:rFonts w:cs="Arial"/>
                <w:lang w:val="en-US"/>
              </w:rPr>
            </w:pPr>
            <w:r w:rsidRPr="004C037B">
              <w:rPr>
                <w:rFonts w:cs="Arial"/>
                <w:lang w:val="en-US"/>
              </w:rPr>
              <w:t>Lottery Date</w:t>
            </w:r>
          </w:p>
        </w:tc>
        <w:tc>
          <w:tcPr>
            <w:tcW w:w="3065" w:type="pct"/>
            <w:shd w:val="clear" w:color="auto" w:fill="FFFFFF"/>
            <w:hideMark/>
          </w:tcPr>
          <w:p w14:paraId="4647094B" w14:textId="12A76342" w:rsidR="001706B2" w:rsidRPr="004C037B" w:rsidRDefault="001706B2" w:rsidP="009E3359">
            <w:pPr>
              <w:spacing w:before="0" w:after="0"/>
              <w:rPr>
                <w:rFonts w:cs="Arial"/>
                <w:lang w:val="en-US"/>
              </w:rPr>
            </w:pPr>
            <w:r w:rsidRPr="004C037B">
              <w:rPr>
                <w:rFonts w:cs="Arial"/>
                <w:lang w:val="en-US"/>
              </w:rPr>
              <w:t>Date at which the lottery is run and applied to the holder's positions. This is also applicable to partial calls.</w:t>
            </w:r>
          </w:p>
        </w:tc>
      </w:tr>
      <w:tr w:rsidR="001706B2" w:rsidRPr="004C037B" w14:paraId="23A4E93A" w14:textId="77777777" w:rsidTr="006A4CC4">
        <w:trPr>
          <w:tblCellSpacing w:w="15" w:type="dxa"/>
        </w:trPr>
        <w:tc>
          <w:tcPr>
            <w:tcW w:w="426" w:type="pct"/>
            <w:shd w:val="clear" w:color="auto" w:fill="FFFFFF"/>
            <w:hideMark/>
          </w:tcPr>
          <w:p w14:paraId="5D74805A" w14:textId="5C799A67" w:rsidR="001706B2" w:rsidRPr="004C037B" w:rsidRDefault="001706B2" w:rsidP="009E3359">
            <w:pPr>
              <w:spacing w:before="0" w:after="0"/>
              <w:rPr>
                <w:rFonts w:cs="Arial"/>
                <w:lang w:val="en-US"/>
              </w:rPr>
            </w:pPr>
            <w:r w:rsidRPr="004C037B">
              <w:rPr>
                <w:rFonts w:cs="Arial"/>
                <w:lang w:val="en-US"/>
              </w:rPr>
              <w:t>MATU</w:t>
            </w:r>
          </w:p>
        </w:tc>
        <w:tc>
          <w:tcPr>
            <w:tcW w:w="1440" w:type="pct"/>
            <w:shd w:val="clear" w:color="auto" w:fill="FFFFFF"/>
            <w:hideMark/>
          </w:tcPr>
          <w:p w14:paraId="596CE046" w14:textId="1751E9C3" w:rsidR="001706B2" w:rsidRPr="004C037B" w:rsidRDefault="001706B2" w:rsidP="009E3359">
            <w:pPr>
              <w:spacing w:before="0" w:after="0"/>
              <w:rPr>
                <w:rFonts w:cs="Arial"/>
                <w:lang w:val="en-US"/>
              </w:rPr>
            </w:pPr>
            <w:r w:rsidRPr="004C037B">
              <w:rPr>
                <w:rFonts w:cs="Arial"/>
                <w:lang w:val="en-US"/>
              </w:rPr>
              <w:t>New Maturity Date</w:t>
            </w:r>
          </w:p>
        </w:tc>
        <w:tc>
          <w:tcPr>
            <w:tcW w:w="3065" w:type="pct"/>
            <w:shd w:val="clear" w:color="auto" w:fill="FFFFFF"/>
            <w:hideMark/>
          </w:tcPr>
          <w:p w14:paraId="40E4C6A1" w14:textId="7003FCCB" w:rsidR="001706B2" w:rsidRPr="004C037B" w:rsidRDefault="001706B2" w:rsidP="009E3359">
            <w:pPr>
              <w:spacing w:before="0" w:after="0"/>
              <w:rPr>
                <w:rFonts w:cs="Arial"/>
                <w:lang w:val="en-US"/>
              </w:rPr>
            </w:pPr>
            <w:r w:rsidRPr="004C037B">
              <w:rPr>
                <w:rFonts w:cs="Arial"/>
                <w:lang w:val="en-US"/>
              </w:rPr>
              <w:t xml:space="preserve">Date to which the maturity date of an </w:t>
            </w:r>
            <w:proofErr w:type="gramStart"/>
            <w:r w:rsidRPr="004C037B">
              <w:rPr>
                <w:rFonts w:cs="Arial"/>
                <w:lang w:val="en-US"/>
              </w:rPr>
              <w:t>interest bearing</w:t>
            </w:r>
            <w:proofErr w:type="gramEnd"/>
            <w:r w:rsidRPr="004C037B">
              <w:rPr>
                <w:rFonts w:cs="Arial"/>
                <w:lang w:val="en-US"/>
              </w:rPr>
              <w:t xml:space="preserve"> security is extended.</w:t>
            </w:r>
          </w:p>
        </w:tc>
      </w:tr>
      <w:tr w:rsidR="001706B2" w:rsidRPr="004C037B" w14:paraId="7779DFB3" w14:textId="77777777" w:rsidTr="00BB2DE0">
        <w:trPr>
          <w:tblCellSpacing w:w="15" w:type="dxa"/>
        </w:trPr>
        <w:tc>
          <w:tcPr>
            <w:tcW w:w="426" w:type="pct"/>
            <w:shd w:val="clear" w:color="auto" w:fill="BFBFBF" w:themeFill="background1" w:themeFillShade="BF"/>
            <w:hideMark/>
          </w:tcPr>
          <w:p w14:paraId="08942EA4" w14:textId="5D5A7711" w:rsidR="001706B2" w:rsidRPr="00BB2DE0" w:rsidRDefault="006A4CC4" w:rsidP="009E3359">
            <w:pPr>
              <w:spacing w:before="0" w:after="0"/>
              <w:rPr>
                <w:rFonts w:cs="Arial"/>
                <w:b/>
                <w:bCs/>
                <w:color w:val="0000FF"/>
                <w:lang w:val="en-US"/>
              </w:rPr>
            </w:pPr>
            <w:r w:rsidRPr="00BB2DE0">
              <w:rPr>
                <w:rFonts w:cs="Arial"/>
                <w:b/>
                <w:bCs/>
                <w:color w:val="0000FF"/>
                <w:lang w:val="en-US"/>
              </w:rPr>
              <w:t>MEFF</w:t>
            </w:r>
          </w:p>
        </w:tc>
        <w:tc>
          <w:tcPr>
            <w:tcW w:w="1440" w:type="pct"/>
            <w:shd w:val="clear" w:color="auto" w:fill="BFBFBF" w:themeFill="background1" w:themeFillShade="BF"/>
            <w:hideMark/>
          </w:tcPr>
          <w:p w14:paraId="37CDF184" w14:textId="4710E84A" w:rsidR="001706B2" w:rsidRPr="00BB2DE0" w:rsidRDefault="001706B2" w:rsidP="009E3359">
            <w:pPr>
              <w:spacing w:before="0" w:after="0"/>
              <w:rPr>
                <w:rFonts w:cs="Arial"/>
                <w:b/>
                <w:bCs/>
                <w:color w:val="0000FF"/>
                <w:lang w:val="en-US"/>
              </w:rPr>
            </w:pPr>
            <w:r w:rsidRPr="00BB2DE0">
              <w:rPr>
                <w:rFonts w:cs="Arial"/>
                <w:b/>
                <w:bCs/>
                <w:color w:val="0000FF"/>
                <w:lang w:val="en-US"/>
              </w:rPr>
              <w:t>M</w:t>
            </w:r>
            <w:r w:rsidR="006A4CC4" w:rsidRPr="00BB2DE0">
              <w:rPr>
                <w:rFonts w:cs="Arial"/>
                <w:b/>
                <w:bCs/>
                <w:color w:val="0000FF"/>
                <w:lang w:val="en-US"/>
              </w:rPr>
              <w:t xml:space="preserve">arket Effective Date </w:t>
            </w:r>
          </w:p>
        </w:tc>
        <w:tc>
          <w:tcPr>
            <w:tcW w:w="3065" w:type="pct"/>
            <w:shd w:val="clear" w:color="auto" w:fill="BFBFBF" w:themeFill="background1" w:themeFillShade="BF"/>
            <w:hideMark/>
          </w:tcPr>
          <w:p w14:paraId="72B727AC" w14:textId="6623B019" w:rsidR="001706B2" w:rsidRPr="00BB2DE0" w:rsidRDefault="00BB2DE0" w:rsidP="009E3359">
            <w:pPr>
              <w:spacing w:before="0" w:after="0"/>
              <w:rPr>
                <w:rFonts w:cs="Arial"/>
                <w:b/>
                <w:bCs/>
                <w:color w:val="0000FF"/>
                <w:lang w:val="en-US"/>
              </w:rPr>
            </w:pPr>
            <w:r w:rsidRPr="00BB2DE0">
              <w:rPr>
                <w:rFonts w:cs="Arial"/>
                <w:b/>
                <w:bCs/>
                <w:color w:val="0000FF"/>
                <w:lang w:val="en-US"/>
              </w:rPr>
              <w:t xml:space="preserve">Date and time </w:t>
            </w:r>
            <w:proofErr w:type="gramStart"/>
            <w:r w:rsidRPr="00BB2DE0">
              <w:rPr>
                <w:rFonts w:cs="Arial"/>
                <w:b/>
                <w:bCs/>
                <w:color w:val="0000FF"/>
                <w:lang w:val="en-US"/>
              </w:rPr>
              <w:t>a corporate</w:t>
            </w:r>
            <w:proofErr w:type="gramEnd"/>
            <w:r w:rsidRPr="00BB2DE0">
              <w:rPr>
                <w:rFonts w:cs="Arial"/>
                <w:b/>
                <w:bCs/>
                <w:color w:val="0000FF"/>
                <w:lang w:val="en-US"/>
              </w:rPr>
              <w:t xml:space="preserve"> action is effective</w:t>
            </w:r>
            <w:r w:rsidR="009E047F">
              <w:rPr>
                <w:rFonts w:cs="Arial"/>
                <w:b/>
                <w:bCs/>
                <w:color w:val="0000FF"/>
                <w:lang w:val="en-US"/>
              </w:rPr>
              <w:t xml:space="preserve"> in the primary trading venue.</w:t>
            </w:r>
            <w:r w:rsidRPr="00BB2DE0">
              <w:rPr>
                <w:rFonts w:cs="Arial"/>
                <w:b/>
                <w:bCs/>
                <w:color w:val="0000FF"/>
                <w:lang w:val="en-US"/>
              </w:rPr>
              <w:t xml:space="preserve"> </w:t>
            </w:r>
          </w:p>
        </w:tc>
      </w:tr>
      <w:tr w:rsidR="001706B2" w:rsidRPr="004C037B" w14:paraId="03E940EC" w14:textId="77777777" w:rsidTr="006A4CC4">
        <w:trPr>
          <w:tblCellSpacing w:w="15" w:type="dxa"/>
        </w:trPr>
        <w:tc>
          <w:tcPr>
            <w:tcW w:w="426" w:type="pct"/>
            <w:shd w:val="clear" w:color="auto" w:fill="FFFFFF"/>
            <w:hideMark/>
          </w:tcPr>
          <w:p w14:paraId="1987DDBA" w14:textId="6A3F4128" w:rsidR="001706B2" w:rsidRPr="004C037B" w:rsidRDefault="006A4CC4" w:rsidP="009E3359">
            <w:pPr>
              <w:spacing w:before="0" w:after="0"/>
              <w:rPr>
                <w:rFonts w:cs="Arial"/>
                <w:lang w:val="en-US"/>
              </w:rPr>
            </w:pPr>
            <w:r>
              <w:rPr>
                <w:rFonts w:cs="Arial"/>
                <w:lang w:val="en-US"/>
              </w:rPr>
              <w:t>…</w:t>
            </w:r>
          </w:p>
        </w:tc>
        <w:tc>
          <w:tcPr>
            <w:tcW w:w="1440" w:type="pct"/>
            <w:shd w:val="clear" w:color="auto" w:fill="FFFFFF"/>
          </w:tcPr>
          <w:p w14:paraId="0C51DA40" w14:textId="5D84AE55" w:rsidR="001706B2" w:rsidRPr="004C037B" w:rsidRDefault="001706B2" w:rsidP="009E3359">
            <w:pPr>
              <w:spacing w:before="0" w:after="0"/>
              <w:rPr>
                <w:rFonts w:cs="Arial"/>
                <w:lang w:val="en-US"/>
              </w:rPr>
            </w:pPr>
          </w:p>
        </w:tc>
        <w:tc>
          <w:tcPr>
            <w:tcW w:w="3065" w:type="pct"/>
            <w:shd w:val="clear" w:color="auto" w:fill="FFFFFF"/>
          </w:tcPr>
          <w:p w14:paraId="3B2E8D23" w14:textId="17B38868" w:rsidR="001706B2" w:rsidRPr="004C037B" w:rsidRDefault="001706B2" w:rsidP="009E3359">
            <w:pPr>
              <w:spacing w:before="0" w:after="0"/>
              <w:rPr>
                <w:rFonts w:cs="Arial"/>
                <w:lang w:val="en-US"/>
              </w:rPr>
            </w:pPr>
          </w:p>
        </w:tc>
      </w:tr>
      <w:tr w:rsidR="001706B2" w:rsidRPr="004C037B" w14:paraId="0BBB6F99" w14:textId="77777777" w:rsidTr="006A4CC4">
        <w:trPr>
          <w:tblCellSpacing w:w="15" w:type="dxa"/>
        </w:trPr>
        <w:tc>
          <w:tcPr>
            <w:tcW w:w="426" w:type="pct"/>
            <w:shd w:val="clear" w:color="auto" w:fill="FFFFFF"/>
            <w:hideMark/>
          </w:tcPr>
          <w:p w14:paraId="74C45DE0" w14:textId="435037E6" w:rsidR="001706B2" w:rsidRPr="004C037B" w:rsidRDefault="001706B2" w:rsidP="009E3359">
            <w:pPr>
              <w:spacing w:before="0" w:after="0"/>
              <w:rPr>
                <w:rFonts w:cs="Arial"/>
                <w:lang w:val="en-US"/>
              </w:rPr>
            </w:pPr>
            <w:r w:rsidRPr="004C037B">
              <w:rPr>
                <w:rFonts w:cs="Arial"/>
                <w:lang w:val="en-US"/>
              </w:rPr>
              <w:t>XDTE</w:t>
            </w:r>
          </w:p>
        </w:tc>
        <w:tc>
          <w:tcPr>
            <w:tcW w:w="1440" w:type="pct"/>
            <w:shd w:val="clear" w:color="auto" w:fill="FFFFFF"/>
            <w:hideMark/>
          </w:tcPr>
          <w:p w14:paraId="2C5246F3" w14:textId="71AD1C19" w:rsidR="001706B2" w:rsidRPr="004C037B" w:rsidRDefault="001706B2" w:rsidP="009E3359">
            <w:pPr>
              <w:spacing w:before="0" w:after="0"/>
              <w:rPr>
                <w:rFonts w:cs="Arial"/>
                <w:lang w:val="en-US"/>
              </w:rPr>
            </w:pPr>
            <w:r w:rsidRPr="004C037B">
              <w:rPr>
                <w:rFonts w:cs="Arial"/>
                <w:lang w:val="en-US"/>
              </w:rPr>
              <w:t>Ex-Dividend or Distribution Date</w:t>
            </w:r>
          </w:p>
        </w:tc>
        <w:tc>
          <w:tcPr>
            <w:tcW w:w="3065" w:type="pct"/>
            <w:shd w:val="clear" w:color="auto" w:fill="FFFFFF"/>
            <w:hideMark/>
          </w:tcPr>
          <w:p w14:paraId="6B789365" w14:textId="61411F85" w:rsidR="001706B2" w:rsidRPr="004C037B" w:rsidRDefault="001706B2" w:rsidP="009E3359">
            <w:pPr>
              <w:spacing w:before="0" w:after="0"/>
              <w:rPr>
                <w:rFonts w:cs="Arial"/>
                <w:lang w:val="en-US"/>
              </w:rPr>
            </w:pPr>
            <w:r w:rsidRPr="004C037B">
              <w:rPr>
                <w:rFonts w:cs="Arial"/>
                <w:lang w:val="en-US"/>
              </w:rPr>
              <w:t>Date as from which trading (including exchange and OTC trading) occurs on the underlying security without the benefit.</w:t>
            </w:r>
          </w:p>
        </w:tc>
      </w:tr>
    </w:tbl>
    <w:p w14:paraId="619F2A5A" w14:textId="77777777" w:rsidR="00024901" w:rsidRDefault="00024901" w:rsidP="00024901">
      <w:pPr>
        <w:rPr>
          <w:bCs/>
          <w:lang w:val="en-US"/>
        </w:rPr>
      </w:pPr>
    </w:p>
    <w:p w14:paraId="42198A64" w14:textId="64532BFA" w:rsidR="00233F73" w:rsidRPr="009711D7" w:rsidRDefault="00233F73" w:rsidP="00233F73">
      <w:pPr>
        <w:pStyle w:val="Heading3"/>
        <w:numPr>
          <w:ilvl w:val="0"/>
          <w:numId w:val="0"/>
        </w:numPr>
        <w:ind w:left="720"/>
        <w:rPr>
          <w:b w:val="0"/>
        </w:rPr>
      </w:pPr>
      <w:bookmarkStart w:id="146" w:name="_Toc237969621"/>
      <w:r>
        <w:t>2.</w:t>
      </w:r>
      <w:r w:rsidR="004A1777">
        <w:t>6</w:t>
      </w:r>
      <w:r>
        <w:t xml:space="preserve">.1.2 </w:t>
      </w:r>
      <w:r w:rsidRPr="009711D7">
        <w:t>ISO 20022 Illustration</w:t>
      </w:r>
      <w:bookmarkEnd w:id="146"/>
    </w:p>
    <w:p w14:paraId="68DEEEB9" w14:textId="61F7A302" w:rsidR="00233F73" w:rsidRDefault="00233F73" w:rsidP="00233F73">
      <w:r>
        <w:rPr>
          <w:b/>
        </w:rPr>
        <w:t>A. In the seev.031 (CANO – CorporateActionNotification)</w:t>
      </w:r>
      <w:r>
        <w:t xml:space="preserve"> message, in building block </w:t>
      </w:r>
      <w:r>
        <w:rPr>
          <w:i/>
        </w:rPr>
        <w:t>CorporateActionDetails</w:t>
      </w:r>
      <w:r>
        <w:t xml:space="preserve">, in sequence </w:t>
      </w:r>
      <w:r w:rsidRPr="009711D7">
        <w:rPr>
          <w:i/>
          <w:iCs/>
        </w:rPr>
        <w:t>DateDetails,</w:t>
      </w:r>
      <w:r>
        <w:t xml:space="preserve"> </w:t>
      </w:r>
      <w:r w:rsidR="00155637" w:rsidRPr="009866E2">
        <w:rPr>
          <w:b/>
          <w:bCs/>
        </w:rPr>
        <w:t>add new optional and non-repetitive element “Market Effective Date”</w:t>
      </w:r>
      <w:r w:rsidR="009866E2" w:rsidRPr="009866E2">
        <w:rPr>
          <w:b/>
          <w:bCs/>
        </w:rPr>
        <w:t xml:space="preserve">, </w:t>
      </w:r>
      <w:r w:rsidR="00244628" w:rsidRPr="00244628">
        <w:t>typed by DateFormat43Choice,</w:t>
      </w:r>
      <w:r w:rsidR="00244628">
        <w:rPr>
          <w:b/>
          <w:bCs/>
        </w:rPr>
        <w:t xml:space="preserve"> </w:t>
      </w:r>
      <w:r w:rsidR="009866E2">
        <w:t>as described above for ISO 15022 and as illustrated below;</w:t>
      </w:r>
    </w:p>
    <w:p w14:paraId="5BF14890" w14:textId="62A1486D" w:rsidR="009866E2" w:rsidRDefault="00233F73" w:rsidP="009866E2">
      <w:r>
        <w:rPr>
          <w:b/>
        </w:rPr>
        <w:t>B. And in the seev.009 (AgentCANotificationAdvice)</w:t>
      </w:r>
      <w:r>
        <w:t xml:space="preserve"> message, in building block </w:t>
      </w:r>
      <w:r>
        <w:rPr>
          <w:i/>
        </w:rPr>
        <w:t>CorporateActionDetails</w:t>
      </w:r>
      <w:r>
        <w:t xml:space="preserve">, in sequence </w:t>
      </w:r>
      <w:r w:rsidRPr="009711D7">
        <w:rPr>
          <w:i/>
          <w:iCs/>
        </w:rPr>
        <w:t>DateDetails,</w:t>
      </w:r>
      <w:r>
        <w:t xml:space="preserve"> </w:t>
      </w:r>
      <w:r w:rsidR="009866E2" w:rsidRPr="009866E2">
        <w:rPr>
          <w:b/>
          <w:bCs/>
        </w:rPr>
        <w:t xml:space="preserve">add new optional and non-repetitive element “Market Effective Date”, </w:t>
      </w:r>
      <w:r w:rsidR="00244628" w:rsidRPr="00244628">
        <w:t>typed by DateFormat43Choice,</w:t>
      </w:r>
      <w:r w:rsidR="00244628">
        <w:rPr>
          <w:b/>
          <w:bCs/>
        </w:rPr>
        <w:t xml:space="preserve"> </w:t>
      </w:r>
      <w:r w:rsidR="009866E2">
        <w:t>as described above for ISO 15022 and as illustrated below;</w:t>
      </w:r>
    </w:p>
    <w:p w14:paraId="2D3B7E62" w14:textId="500DAB34" w:rsidR="004A1777" w:rsidRDefault="00C43168">
      <w:pPr>
        <w:suppressAutoHyphens w:val="0"/>
        <w:spacing w:before="0" w:after="0"/>
        <w:rPr>
          <w:bCs/>
          <w:highlight w:val="yellow"/>
        </w:rPr>
      </w:pPr>
      <w:r>
        <w:rPr>
          <w:noProof/>
        </w:rPr>
        <w:drawing>
          <wp:inline distT="0" distB="0" distL="0" distR="0" wp14:anchorId="376DB92A" wp14:editId="1A0705E7">
            <wp:extent cx="5153025" cy="4970098"/>
            <wp:effectExtent l="0" t="0" r="0" b="2540"/>
            <wp:docPr id="12967626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6762660" name=""/>
                    <pic:cNvPicPr/>
                  </pic:nvPicPr>
                  <pic:blipFill>
                    <a:blip r:embed="rId23"/>
                    <a:stretch>
                      <a:fillRect/>
                    </a:stretch>
                  </pic:blipFill>
                  <pic:spPr>
                    <a:xfrm>
                      <a:off x="0" y="0"/>
                      <a:ext cx="5157392" cy="4974309"/>
                    </a:xfrm>
                    <a:prstGeom prst="rect">
                      <a:avLst/>
                    </a:prstGeom>
                  </pic:spPr>
                </pic:pic>
              </a:graphicData>
            </a:graphic>
          </wp:inline>
        </w:drawing>
      </w:r>
    </w:p>
    <w:p w14:paraId="5E6C439A" w14:textId="1C801419" w:rsidR="004A1777" w:rsidRDefault="004A1777" w:rsidP="004A1777">
      <w:pPr>
        <w:pStyle w:val="Heading2"/>
        <w:numPr>
          <w:ilvl w:val="0"/>
          <w:numId w:val="0"/>
        </w:numPr>
      </w:pPr>
      <w:bookmarkStart w:id="147" w:name="_Toc237969622"/>
      <w:proofErr w:type="gramStart"/>
      <w:r>
        <w:t>2.6.2  MWG</w:t>
      </w:r>
      <w:proofErr w:type="gramEnd"/>
      <w:r>
        <w:t xml:space="preserve"> Decision</w:t>
      </w:r>
      <w:bookmarkEnd w:id="147"/>
    </w:p>
    <w:p w14:paraId="770343EA" w14:textId="186423B9" w:rsidR="006B57C9" w:rsidRDefault="00116D5C" w:rsidP="00520942">
      <w:pPr>
        <w:suppressAutoHyphens w:val="0"/>
        <w:spacing w:before="0" w:after="0"/>
        <w:jc w:val="both"/>
      </w:pPr>
      <w:r>
        <w:rPr>
          <w:b/>
          <w:bCs/>
        </w:rPr>
        <w:t xml:space="preserve">Withdrawn by submitter. </w:t>
      </w:r>
      <w:r w:rsidR="006B57C9" w:rsidRPr="006B57C9">
        <w:t xml:space="preserve">The MWG reviewed the proposal to introduce a dedicated Market Effective Date field and discussed the underlying business scenarios that had prompted the request. During the discussion, participants questioned whether the introduction of a new field was necessary and expressed concerns about potential overlap with existing date elements. The </w:t>
      </w:r>
      <w:r w:rsidR="007A1F26">
        <w:t>MWG</w:t>
      </w:r>
      <w:r w:rsidR="007A1F26" w:rsidRPr="006B57C9">
        <w:t xml:space="preserve"> </w:t>
      </w:r>
      <w:r w:rsidR="006B57C9" w:rsidRPr="006B57C9">
        <w:t xml:space="preserve">considered whether the business requirement could be addressed through existing data elements or alternative </w:t>
      </w:r>
      <w:r w:rsidR="006B57C9" w:rsidRPr="006B57C9">
        <w:lastRenderedPageBreak/>
        <w:t>approaches, thereby avoiding the introduction of additional message complexity. The discussion also highlighted the need for further analysis of the business use cases and their applicability across different markets.</w:t>
      </w:r>
    </w:p>
    <w:p w14:paraId="4892DE96" w14:textId="77777777" w:rsidR="00CB5F34" w:rsidRDefault="00CB5F34" w:rsidP="00520942">
      <w:pPr>
        <w:suppressAutoHyphens w:val="0"/>
        <w:spacing w:before="0" w:after="0"/>
        <w:jc w:val="both"/>
      </w:pPr>
    </w:p>
    <w:p w14:paraId="7A6A4827" w14:textId="51AE1D42" w:rsidR="004A1777" w:rsidRDefault="006B57C9" w:rsidP="00520942">
      <w:pPr>
        <w:suppressAutoHyphens w:val="0"/>
        <w:spacing w:before="0" w:after="0"/>
        <w:jc w:val="both"/>
      </w:pPr>
      <w:r>
        <w:t>As a result of the discussion</w:t>
      </w:r>
      <w:r w:rsidR="00520942" w:rsidRPr="00C536CE">
        <w:t xml:space="preserve">, </w:t>
      </w:r>
      <w:r w:rsidR="0057502B" w:rsidRPr="00C536CE">
        <w:t>it was</w:t>
      </w:r>
      <w:r w:rsidR="00520942" w:rsidRPr="00C536CE">
        <w:t xml:space="preserve"> agreed that the business requirements underlying CR 3244 could be addressed through the enhancement proposed in CR 3210. Consequently, CR 3210 was </w:t>
      </w:r>
      <w:proofErr w:type="gramStart"/>
      <w:r w:rsidR="00520942" w:rsidRPr="00C536CE">
        <w:t>approved</w:t>
      </w:r>
      <w:proofErr w:type="gramEnd"/>
      <w:r w:rsidR="00520942" w:rsidRPr="00C536CE">
        <w:t xml:space="preserve"> and CR 3244 was withdrawn, avoiding the introduction of a separate Market Effective Date field.</w:t>
      </w:r>
    </w:p>
    <w:p w14:paraId="102666B5" w14:textId="77777777" w:rsidR="006B57C9" w:rsidRDefault="006B57C9" w:rsidP="00520942">
      <w:pPr>
        <w:suppressAutoHyphens w:val="0"/>
        <w:spacing w:before="0" w:after="0"/>
        <w:jc w:val="both"/>
      </w:pPr>
    </w:p>
    <w:p w14:paraId="2DD9786A" w14:textId="77777777" w:rsidR="00B301D6" w:rsidRPr="00872EC6" w:rsidRDefault="00B301D6" w:rsidP="00B301D6">
      <w:pPr>
        <w:spacing w:after="0"/>
        <w:rPr>
          <w:b/>
          <w:sz w:val="28"/>
          <w:szCs w:val="28"/>
        </w:rPr>
      </w:pPr>
      <w:r w:rsidRPr="00872EC6">
        <w:rPr>
          <w:b/>
          <w:sz w:val="28"/>
          <w:szCs w:val="28"/>
        </w:rPr>
        <w:t>SWIFT Comment</w:t>
      </w:r>
    </w:p>
    <w:p w14:paraId="6F64A751" w14:textId="057C4F54" w:rsidR="002D18EE" w:rsidRDefault="00025500" w:rsidP="00B301D6">
      <w:pPr>
        <w:spacing w:after="0"/>
        <w:rPr>
          <w:rFonts w:cs="Arial"/>
          <w:color w:val="000000"/>
        </w:rPr>
      </w:pPr>
      <w:r>
        <w:rPr>
          <w:rFonts w:cs="Arial"/>
          <w:color w:val="000000"/>
        </w:rPr>
        <w:t xml:space="preserve">Local </w:t>
      </w:r>
      <w:r w:rsidR="00C63DE8">
        <w:rPr>
          <w:rFonts w:cs="Arial"/>
          <w:color w:val="000000"/>
        </w:rPr>
        <w:t xml:space="preserve">(US-driven) </w:t>
      </w:r>
      <w:r>
        <w:rPr>
          <w:rFonts w:cs="Arial"/>
          <w:color w:val="000000"/>
        </w:rPr>
        <w:t>requirement.</w:t>
      </w:r>
    </w:p>
    <w:p w14:paraId="0CFBED43" w14:textId="77777777" w:rsidR="002D18EE" w:rsidRDefault="002D18EE">
      <w:pPr>
        <w:suppressAutoHyphens w:val="0"/>
        <w:spacing w:before="0" w:after="0"/>
        <w:rPr>
          <w:rFonts w:cs="Arial"/>
          <w:color w:val="000000"/>
        </w:rPr>
      </w:pPr>
      <w:r>
        <w:rPr>
          <w:rFonts w:cs="Arial"/>
          <w:color w:val="000000"/>
        </w:rPr>
        <w:br w:type="page"/>
      </w:r>
    </w:p>
    <w:p w14:paraId="7F1771D1" w14:textId="14CD6A00" w:rsidR="00FE7082" w:rsidRPr="00116D5C" w:rsidRDefault="00CE4441" w:rsidP="00AF3237">
      <w:pPr>
        <w:pStyle w:val="Heading1"/>
        <w:numPr>
          <w:ilvl w:val="0"/>
          <w:numId w:val="0"/>
        </w:numPr>
        <w:rPr>
          <w:color w:val="00B050"/>
          <w:sz w:val="36"/>
          <w:szCs w:val="36"/>
        </w:rPr>
      </w:pPr>
      <w:bookmarkStart w:id="148" w:name="_Toc256000099"/>
      <w:bookmarkStart w:id="149" w:name="_Toc237969623"/>
      <w:r>
        <w:rPr>
          <w:color w:val="00B050"/>
          <w:sz w:val="36"/>
          <w:szCs w:val="36"/>
        </w:rPr>
        <w:lastRenderedPageBreak/>
        <w:t xml:space="preserve">2.7 </w:t>
      </w:r>
      <w:r w:rsidR="00FE7082" w:rsidRPr="00116D5C">
        <w:rPr>
          <w:color w:val="00B050"/>
          <w:sz w:val="36"/>
          <w:szCs w:val="36"/>
        </w:rPr>
        <w:t>003252 - Add new format option to 92a: RATE in sequence E of MT564</w:t>
      </w:r>
      <w:bookmarkEnd w:id="148"/>
      <w:bookmarkEnd w:id="149"/>
    </w:p>
    <w:tbl>
      <w:tblPr>
        <w:tblStyle w:val="ScrollTableNormal"/>
        <w:tblW w:w="5000" w:type="pct"/>
        <w:tblLook w:val="0020" w:firstRow="1" w:lastRow="0" w:firstColumn="0" w:lastColumn="0" w:noHBand="0" w:noVBand="0"/>
      </w:tblPr>
      <w:tblGrid>
        <w:gridCol w:w="6426"/>
        <w:gridCol w:w="2353"/>
      </w:tblGrid>
      <w:tr w:rsidR="00FE7082" w14:paraId="7720703B"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41766C2A" w14:textId="77777777" w:rsidR="00FE7082" w:rsidRDefault="00FE7082" w:rsidP="00BE2BC8"/>
        </w:tc>
      </w:tr>
      <w:tr w:rsidR="00FE7082" w14:paraId="437CF20C" w14:textId="77777777" w:rsidTr="00BE2BC8">
        <w:tc>
          <w:tcPr>
            <w:tcW w:w="0" w:type="auto"/>
            <w:shd w:val="solid" w:color="F4F5F7" w:fill="F4F5F7"/>
          </w:tcPr>
          <w:p w14:paraId="327E73A2" w14:textId="77777777" w:rsidR="00FE7082" w:rsidRPr="009711D7" w:rsidRDefault="00FE7082" w:rsidP="00BE2BC8">
            <w:pPr>
              <w:rPr>
                <w:b/>
                <w:bCs/>
              </w:rPr>
            </w:pPr>
            <w:r w:rsidRPr="009711D7">
              <w:rPr>
                <w:b/>
                <w:bCs/>
              </w:rPr>
              <w:t>Requesting Group:</w:t>
            </w:r>
          </w:p>
        </w:tc>
        <w:tc>
          <w:tcPr>
            <w:tcW w:w="0" w:type="auto"/>
          </w:tcPr>
          <w:p w14:paraId="3826CC6B" w14:textId="77777777" w:rsidR="00FE7082" w:rsidRDefault="00FE7082" w:rsidP="00BE2BC8">
            <w:r>
              <w:t xml:space="preserve">SMPG </w:t>
            </w:r>
          </w:p>
        </w:tc>
      </w:tr>
      <w:tr w:rsidR="00FE7082" w14:paraId="66530040" w14:textId="77777777" w:rsidTr="00BE2BC8">
        <w:tc>
          <w:tcPr>
            <w:tcW w:w="0" w:type="auto"/>
            <w:gridSpan w:val="2"/>
            <w:shd w:val="solid" w:color="F4F5F7" w:fill="F4F5F7"/>
          </w:tcPr>
          <w:p w14:paraId="2B5E93A6" w14:textId="77777777" w:rsidR="00FE7082" w:rsidRDefault="00FE7082" w:rsidP="00BE2BC8">
            <w:r>
              <w:rPr>
                <w:b/>
              </w:rPr>
              <w:t>Sponsors</w:t>
            </w:r>
          </w:p>
        </w:tc>
      </w:tr>
      <w:tr w:rsidR="00FE7082" w14:paraId="656D4DEC" w14:textId="77777777" w:rsidTr="00BE2BC8">
        <w:tc>
          <w:tcPr>
            <w:tcW w:w="0" w:type="auto"/>
            <w:gridSpan w:val="2"/>
          </w:tcPr>
          <w:p w14:paraId="193D72E4" w14:textId="77777777" w:rsidR="00FE7082" w:rsidRDefault="00FE7082" w:rsidP="00BE2BC8">
            <w:r w:rsidRPr="00EB086E">
              <w:t>SMPG &amp; major custodians</w:t>
            </w:r>
          </w:p>
        </w:tc>
      </w:tr>
      <w:tr w:rsidR="00FE7082" w14:paraId="6DD6EDEA" w14:textId="77777777" w:rsidTr="00BE2BC8">
        <w:tc>
          <w:tcPr>
            <w:tcW w:w="0" w:type="auto"/>
            <w:gridSpan w:val="2"/>
            <w:shd w:val="solid" w:color="F4F5F7" w:fill="F4F5F7"/>
          </w:tcPr>
          <w:p w14:paraId="2D53404F" w14:textId="77777777" w:rsidR="00FE7082" w:rsidRDefault="00FE7082" w:rsidP="00BE2BC8">
            <w:r>
              <w:rPr>
                <w:b/>
              </w:rPr>
              <w:t>Message type(s) impacted</w:t>
            </w:r>
          </w:p>
        </w:tc>
      </w:tr>
      <w:tr w:rsidR="00FE7082" w14:paraId="5882D120" w14:textId="77777777" w:rsidTr="00BE2BC8">
        <w:tc>
          <w:tcPr>
            <w:tcW w:w="0" w:type="auto"/>
            <w:gridSpan w:val="2"/>
          </w:tcPr>
          <w:p w14:paraId="69721454" w14:textId="77777777" w:rsidR="00FE7082" w:rsidRDefault="00FE7082" w:rsidP="00BE2BC8">
            <w:r>
              <w:t>MT 564, seev.009, seev.031, seev.035</w:t>
            </w:r>
          </w:p>
        </w:tc>
      </w:tr>
      <w:tr w:rsidR="00FE7082" w14:paraId="141F2D57" w14:textId="77777777" w:rsidTr="00BE2BC8">
        <w:tc>
          <w:tcPr>
            <w:tcW w:w="0" w:type="auto"/>
            <w:gridSpan w:val="2"/>
            <w:shd w:val="solid" w:color="F4F5F7" w:fill="F4F5F7"/>
          </w:tcPr>
          <w:p w14:paraId="2D9DA712" w14:textId="77777777" w:rsidR="00FE7082" w:rsidRDefault="00FE7082" w:rsidP="00BE2BC8">
            <w:r>
              <w:rPr>
                <w:b/>
              </w:rPr>
              <w:t>Required for regulatory reasons</w:t>
            </w:r>
          </w:p>
        </w:tc>
      </w:tr>
      <w:tr w:rsidR="00FE7082" w14:paraId="2BBD37B0" w14:textId="77777777" w:rsidTr="00BE2BC8">
        <w:tc>
          <w:tcPr>
            <w:tcW w:w="0" w:type="auto"/>
            <w:gridSpan w:val="2"/>
          </w:tcPr>
          <w:p w14:paraId="0B1B273E" w14:textId="77777777" w:rsidR="00FE7082" w:rsidRDefault="00FE7082" w:rsidP="00BE2BC8">
            <w:r>
              <w:t>No</w:t>
            </w:r>
          </w:p>
        </w:tc>
      </w:tr>
      <w:tr w:rsidR="00FE7082" w14:paraId="5987D071" w14:textId="77777777" w:rsidTr="00BE2BC8">
        <w:tc>
          <w:tcPr>
            <w:tcW w:w="0" w:type="auto"/>
            <w:gridSpan w:val="2"/>
            <w:shd w:val="solid" w:color="F4F5F7" w:fill="F4F5F7"/>
          </w:tcPr>
          <w:p w14:paraId="150E1D54" w14:textId="77777777" w:rsidR="00FE7082" w:rsidRDefault="00FE7082" w:rsidP="00BE2BC8">
            <w:r>
              <w:rPr>
                <w:b/>
              </w:rPr>
              <w:t>Business impact of this request</w:t>
            </w:r>
          </w:p>
        </w:tc>
      </w:tr>
      <w:tr w:rsidR="00FE7082" w14:paraId="2466AC06" w14:textId="77777777" w:rsidTr="00BE2BC8">
        <w:tc>
          <w:tcPr>
            <w:tcW w:w="0" w:type="auto"/>
            <w:gridSpan w:val="2"/>
          </w:tcPr>
          <w:p w14:paraId="4A547058" w14:textId="77777777" w:rsidR="00FE7082" w:rsidRDefault="00FE7082" w:rsidP="00BE2BC8">
            <w:r>
              <w:t>LOW</w:t>
            </w:r>
          </w:p>
        </w:tc>
      </w:tr>
      <w:tr w:rsidR="00FE7082" w14:paraId="2B7F2785" w14:textId="77777777" w:rsidTr="00BE2BC8">
        <w:tc>
          <w:tcPr>
            <w:tcW w:w="0" w:type="auto"/>
            <w:gridSpan w:val="2"/>
            <w:shd w:val="solid" w:color="F4F5F7" w:fill="F4F5F7"/>
          </w:tcPr>
          <w:p w14:paraId="11E223AC" w14:textId="77777777" w:rsidR="00FE7082" w:rsidRDefault="00FE7082" w:rsidP="00BE2BC8">
            <w:r>
              <w:rPr>
                <w:b/>
              </w:rPr>
              <w:t>Commitment to implement the change</w:t>
            </w:r>
          </w:p>
        </w:tc>
      </w:tr>
      <w:tr w:rsidR="00FE7082" w14:paraId="72B97DCC" w14:textId="77777777" w:rsidTr="00BE2BC8">
        <w:tc>
          <w:tcPr>
            <w:tcW w:w="0" w:type="auto"/>
            <w:gridSpan w:val="2"/>
          </w:tcPr>
          <w:p w14:paraId="481BEF55" w14:textId="77777777" w:rsidR="00FE7082" w:rsidRDefault="00FE7082" w:rsidP="00BE2BC8">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FE7082" w14:paraId="36744131" w14:textId="77777777" w:rsidTr="00BE2BC8">
        <w:tc>
          <w:tcPr>
            <w:tcW w:w="0" w:type="auto"/>
            <w:gridSpan w:val="2"/>
            <w:shd w:val="solid" w:color="F4F5F7" w:fill="F4F5F7"/>
          </w:tcPr>
          <w:p w14:paraId="511BE6DB" w14:textId="77777777" w:rsidR="00FE7082" w:rsidRDefault="00FE7082" w:rsidP="00BE2BC8">
            <w:r>
              <w:rPr>
                <w:b/>
              </w:rPr>
              <w:t>Business context</w:t>
            </w:r>
          </w:p>
        </w:tc>
      </w:tr>
      <w:tr w:rsidR="00FE7082" w14:paraId="7966B359" w14:textId="77777777" w:rsidTr="00BE2BC8">
        <w:tc>
          <w:tcPr>
            <w:tcW w:w="0" w:type="auto"/>
            <w:gridSpan w:val="2"/>
          </w:tcPr>
          <w:p w14:paraId="24F5C247" w14:textId="77777777" w:rsidR="00FE7082" w:rsidRDefault="00FE7082" w:rsidP="00BE2BC8">
            <w:r>
              <w:t>The current definition of Field 92a: Rate does not provide sufficient flexibility to explicitly indicate the status of the rate communicated in Corporate Action notifications, particularly for pro-ration (PROR) and similar rate scenarios. As a result, market participants may face ambiguity in distinguishing between actual (final) and indicative rates, leading to inconsistent interpretation and processing across systems and markets.</w:t>
            </w:r>
          </w:p>
          <w:p w14:paraId="032AF098" w14:textId="77777777" w:rsidR="00FE7082" w:rsidRDefault="00FE7082" w:rsidP="00BE2BC8">
            <w:r>
              <w:t>This lack of standardised representation of rate status can create operational inefficiencies, increase the risk of misinterpretation, and limit straight-through processing. To address these challenges, the SMPG CA WG proposes to introduce an additional option in the Rate field structure, enabling the inclusion of a rate status indicator (ACTU or INDI).</w:t>
            </w:r>
          </w:p>
          <w:p w14:paraId="215C9FAF" w14:textId="77777777" w:rsidR="00FE7082" w:rsidRDefault="00FE7082" w:rsidP="00BE2BC8">
            <w:r>
              <w:t>This enhancement will improve clarity and harmonisation by explicitly conveying the nature of the rate, thereby supporting more accurate processing, reducing operational risk, and aligning message usage with market requirements.</w:t>
            </w:r>
          </w:p>
        </w:tc>
      </w:tr>
      <w:tr w:rsidR="00FE7082" w14:paraId="09AE0BA5" w14:textId="77777777" w:rsidTr="00BE2BC8">
        <w:tc>
          <w:tcPr>
            <w:tcW w:w="0" w:type="auto"/>
            <w:gridSpan w:val="2"/>
            <w:shd w:val="solid" w:color="F4F5F7" w:fill="F4F5F7"/>
          </w:tcPr>
          <w:p w14:paraId="73FB45B4" w14:textId="77777777" w:rsidR="00FE7082" w:rsidRDefault="00FE7082" w:rsidP="00BE2BC8">
            <w:r>
              <w:rPr>
                <w:b/>
              </w:rPr>
              <w:t>Nature of change</w:t>
            </w:r>
          </w:p>
        </w:tc>
      </w:tr>
      <w:tr w:rsidR="00FE7082" w14:paraId="7694FD4C" w14:textId="77777777" w:rsidTr="00BE2BC8">
        <w:tc>
          <w:tcPr>
            <w:tcW w:w="0" w:type="auto"/>
            <w:gridSpan w:val="2"/>
          </w:tcPr>
          <w:p w14:paraId="75017927" w14:textId="77777777" w:rsidR="00FE7082" w:rsidRDefault="00FE7082" w:rsidP="00BE2BC8">
            <w:r>
              <w:lastRenderedPageBreak/>
              <w:t xml:space="preserve">Add a new option to Field 92a: Rate for </w:t>
            </w:r>
            <w:r w:rsidRPr="00116D5C">
              <w:t>PROR (and other rates):</w:t>
            </w:r>
            <w:r>
              <w:t xml:space="preserve"> :</w:t>
            </w:r>
            <w:proofErr w:type="gramStart"/>
            <w:r>
              <w:t>4!c</w:t>
            </w:r>
            <w:proofErr w:type="gramEnd"/>
            <w:r>
              <w:t>//[N]15d/</w:t>
            </w:r>
            <w:proofErr w:type="gramStart"/>
            <w:r>
              <w:t>4!c</w:t>
            </w:r>
            <w:proofErr w:type="gramEnd"/>
            <w:r>
              <w:t xml:space="preserve"> (Qualifier)(Sign)(Rate</w:t>
            </w:r>
            <w:proofErr w:type="gramStart"/>
            <w:r>
              <w:t>)(</w:t>
            </w:r>
            <w:proofErr w:type="gramEnd"/>
            <w:r>
              <w:t xml:space="preserve">Rate Status) </w:t>
            </w:r>
          </w:p>
          <w:p w14:paraId="5491C08E" w14:textId="77777777" w:rsidR="00FE7082" w:rsidRDefault="00FE7082" w:rsidP="00BE2BC8">
            <w:r>
              <w:t>If used, the rate status must contain either ACTU or INDI.</w:t>
            </w:r>
          </w:p>
        </w:tc>
      </w:tr>
    </w:tbl>
    <w:p w14:paraId="4CC63429" w14:textId="77777777" w:rsidR="00FE7082" w:rsidRDefault="00FE7082" w:rsidP="00FE7082"/>
    <w:p w14:paraId="6ACBE3EE" w14:textId="671D62F6" w:rsidR="00FE7082" w:rsidRDefault="0057071B" w:rsidP="0057071B">
      <w:pPr>
        <w:pStyle w:val="Heading2"/>
        <w:numPr>
          <w:ilvl w:val="0"/>
          <w:numId w:val="0"/>
        </w:numPr>
        <w:tabs>
          <w:tab w:val="num" w:pos="1080"/>
        </w:tabs>
      </w:pPr>
      <w:bookmarkStart w:id="150" w:name="_Toc256000100"/>
      <w:bookmarkStart w:id="151" w:name="_Toc237969624"/>
      <w:proofErr w:type="gramStart"/>
      <w:r>
        <w:t>2.7.1</w:t>
      </w:r>
      <w:r w:rsidR="00FE7082">
        <w:t xml:space="preserve">  Analysis</w:t>
      </w:r>
      <w:bookmarkEnd w:id="150"/>
      <w:bookmarkEnd w:id="151"/>
      <w:proofErr w:type="gramEnd"/>
    </w:p>
    <w:p w14:paraId="2AF415E7" w14:textId="77777777" w:rsidR="00FE7082" w:rsidRPr="00211201" w:rsidRDefault="00FE7082" w:rsidP="00FE7082">
      <w:pPr>
        <w:rPr>
          <w:sz w:val="32"/>
          <w:szCs w:val="32"/>
        </w:rPr>
      </w:pPr>
      <w:r w:rsidRPr="00211201">
        <w:rPr>
          <w:b/>
          <w:sz w:val="32"/>
          <w:szCs w:val="32"/>
        </w:rPr>
        <w:t>Standards Illustration</w:t>
      </w:r>
    </w:p>
    <w:p w14:paraId="70F8FCE2" w14:textId="259A0ED2" w:rsidR="00FE7082" w:rsidRPr="009711D7" w:rsidRDefault="00FE7082" w:rsidP="00FE7082">
      <w:pPr>
        <w:pStyle w:val="Heading3"/>
        <w:numPr>
          <w:ilvl w:val="0"/>
          <w:numId w:val="0"/>
        </w:numPr>
        <w:ind w:left="720"/>
        <w:rPr>
          <w:b w:val="0"/>
        </w:rPr>
      </w:pPr>
      <w:bookmarkStart w:id="152" w:name="_Toc237969625"/>
      <w:r>
        <w:t>2.</w:t>
      </w:r>
      <w:r w:rsidR="0057071B">
        <w:t>7</w:t>
      </w:r>
      <w:r>
        <w:t xml:space="preserve">.1.1 </w:t>
      </w:r>
      <w:r w:rsidRPr="009711D7">
        <w:t>ISO 15022 Illustration</w:t>
      </w:r>
      <w:bookmarkEnd w:id="152"/>
    </w:p>
    <w:p w14:paraId="1B0A4C43" w14:textId="77777777" w:rsidR="00FE7082" w:rsidRDefault="00FE7082" w:rsidP="00FE7082">
      <w:pPr>
        <w:rPr>
          <w:b/>
        </w:rPr>
      </w:pPr>
      <w:r>
        <w:rPr>
          <w:b/>
        </w:rPr>
        <w:t>In MT 564, in sequence E, add new format option S to field 92a: Rate for qualifier “PROR”, as defined and illustrated below:</w:t>
      </w:r>
      <w:bookmarkStart w:id="153" w:name="_Toc256000101"/>
      <w:bookmarkStart w:id="154" w:name="_Toc202192219"/>
    </w:p>
    <w:p w14:paraId="751C5804" w14:textId="77777777" w:rsidR="00FE7082" w:rsidRPr="007D6A2C" w:rsidRDefault="00FE7082" w:rsidP="00FE7082">
      <w:pPr>
        <w:rPr>
          <w:b/>
          <w:sz w:val="28"/>
          <w:szCs w:val="28"/>
        </w:rPr>
      </w:pPr>
      <w:r w:rsidRPr="007D6A2C">
        <w:rPr>
          <w:b/>
          <w:sz w:val="28"/>
          <w:szCs w:val="28"/>
        </w:rPr>
        <w:t>MT 564 Field Specifications</w:t>
      </w:r>
      <w:bookmarkEnd w:id="153"/>
      <w:bookmarkEnd w:id="154"/>
    </w:p>
    <w:p w14:paraId="5B697BB3" w14:textId="77777777" w:rsidR="00FE7082" w:rsidRPr="009711D7" w:rsidRDefault="00FE7082" w:rsidP="00FE7082">
      <w:pPr>
        <w:spacing w:before="0" w:after="0"/>
      </w:pPr>
      <w:r w:rsidRPr="009711D7">
        <w:t>68. Field 92a: Rate</w:t>
      </w:r>
    </w:p>
    <w:p w14:paraId="78BB71BE" w14:textId="77777777" w:rsidR="00FE7082" w:rsidRDefault="00FE7082" w:rsidP="00FE7082">
      <w:pPr>
        <w:spacing w:before="0" w:after="0"/>
      </w:pPr>
    </w:p>
    <w:p w14:paraId="4A077F8F" w14:textId="77777777" w:rsidR="00FE7082" w:rsidRPr="009711D7" w:rsidRDefault="00FE7082" w:rsidP="00FE7082">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FE7082" w:rsidRPr="006A7FA4" w14:paraId="2467FAB1" w14:textId="77777777" w:rsidTr="00BE2BC8">
        <w:trPr>
          <w:tblCellSpacing w:w="15" w:type="dxa"/>
        </w:trPr>
        <w:tc>
          <w:tcPr>
            <w:tcW w:w="986" w:type="pct"/>
            <w:shd w:val="clear" w:color="auto" w:fill="FFFFFF"/>
            <w:hideMark/>
          </w:tcPr>
          <w:p w14:paraId="1CB55C68" w14:textId="77777777" w:rsidR="00FE7082" w:rsidRPr="009711D7" w:rsidRDefault="00FE7082" w:rsidP="00BE2BC8">
            <w:pPr>
              <w:spacing w:before="0" w:after="0"/>
            </w:pPr>
            <w:r w:rsidRPr="009711D7">
              <w:t>Option A</w:t>
            </w:r>
          </w:p>
        </w:tc>
        <w:tc>
          <w:tcPr>
            <w:tcW w:w="1479" w:type="pct"/>
            <w:shd w:val="clear" w:color="auto" w:fill="FFFFFF"/>
            <w:hideMark/>
          </w:tcPr>
          <w:p w14:paraId="74A6B1E2" w14:textId="77777777" w:rsidR="00FE7082" w:rsidRPr="009711D7" w:rsidRDefault="00FE7082" w:rsidP="00BE2BC8">
            <w:pPr>
              <w:spacing w:before="0" w:after="0"/>
            </w:pPr>
            <w:r w:rsidRPr="009711D7">
              <w:t>:</w:t>
            </w:r>
            <w:proofErr w:type="gramStart"/>
            <w:r w:rsidRPr="009711D7">
              <w:t>4!c</w:t>
            </w:r>
            <w:proofErr w:type="gramEnd"/>
            <w:r w:rsidRPr="009711D7">
              <w:t>//[N]15d</w:t>
            </w:r>
          </w:p>
        </w:tc>
        <w:tc>
          <w:tcPr>
            <w:tcW w:w="2465" w:type="pct"/>
            <w:shd w:val="clear" w:color="auto" w:fill="FFFFFF"/>
            <w:hideMark/>
          </w:tcPr>
          <w:p w14:paraId="3A031C78" w14:textId="77777777" w:rsidR="00FE7082" w:rsidRPr="009711D7" w:rsidRDefault="00FE7082" w:rsidP="00BE2BC8">
            <w:pPr>
              <w:spacing w:before="0" w:after="0"/>
            </w:pPr>
            <w:r w:rsidRPr="009711D7">
              <w:t>(Qualifier)(Sign)(Rate)</w:t>
            </w:r>
          </w:p>
        </w:tc>
      </w:tr>
      <w:tr w:rsidR="00FE7082" w:rsidRPr="006A7FA4" w14:paraId="2AA56C1C" w14:textId="77777777" w:rsidTr="00BE2BC8">
        <w:trPr>
          <w:tblCellSpacing w:w="15" w:type="dxa"/>
        </w:trPr>
        <w:tc>
          <w:tcPr>
            <w:tcW w:w="986" w:type="pct"/>
            <w:shd w:val="clear" w:color="auto" w:fill="FFFFFF"/>
            <w:hideMark/>
          </w:tcPr>
          <w:p w14:paraId="44091CA3" w14:textId="77777777" w:rsidR="00FE7082" w:rsidRPr="009711D7" w:rsidRDefault="00FE7082" w:rsidP="00BE2BC8">
            <w:pPr>
              <w:spacing w:before="0" w:after="0"/>
            </w:pPr>
            <w:r w:rsidRPr="009711D7">
              <w:t>Option B</w:t>
            </w:r>
          </w:p>
        </w:tc>
        <w:tc>
          <w:tcPr>
            <w:tcW w:w="1479" w:type="pct"/>
            <w:shd w:val="clear" w:color="auto" w:fill="FFFFFF"/>
            <w:hideMark/>
          </w:tcPr>
          <w:p w14:paraId="2C9C65DE" w14:textId="77777777" w:rsidR="00FE7082" w:rsidRPr="009711D7" w:rsidRDefault="00FE7082" w:rsidP="00BE2BC8">
            <w:pPr>
              <w:spacing w:before="0" w:after="0"/>
            </w:pPr>
            <w:r w:rsidRPr="009711D7">
              <w:t>:</w:t>
            </w:r>
            <w:proofErr w:type="gramStart"/>
            <w:r w:rsidRPr="009711D7">
              <w:t>4!c</w:t>
            </w:r>
            <w:proofErr w:type="gramEnd"/>
            <w:r w:rsidRPr="009711D7">
              <w:t>//</w:t>
            </w:r>
            <w:proofErr w:type="gramStart"/>
            <w:r w:rsidRPr="009711D7">
              <w:t>3!a</w:t>
            </w:r>
            <w:proofErr w:type="gramEnd"/>
            <w:r w:rsidRPr="009711D7">
              <w:t>/</w:t>
            </w:r>
            <w:proofErr w:type="gramStart"/>
            <w:r w:rsidRPr="009711D7">
              <w:t>3!a</w:t>
            </w:r>
            <w:proofErr w:type="gramEnd"/>
            <w:r w:rsidRPr="009711D7">
              <w:t>/15d</w:t>
            </w:r>
          </w:p>
        </w:tc>
        <w:tc>
          <w:tcPr>
            <w:tcW w:w="2465" w:type="pct"/>
            <w:shd w:val="clear" w:color="auto" w:fill="FFFFFF"/>
            <w:hideMark/>
          </w:tcPr>
          <w:p w14:paraId="06FCC886" w14:textId="77777777" w:rsidR="00FE7082" w:rsidRPr="009711D7" w:rsidRDefault="00FE7082" w:rsidP="00BE2BC8">
            <w:pPr>
              <w:spacing w:before="0" w:after="0"/>
            </w:pPr>
            <w:r w:rsidRPr="009711D7">
              <w:t>(Qualifier</w:t>
            </w:r>
            <w:proofErr w:type="gramStart"/>
            <w:r w:rsidRPr="009711D7">
              <w:t>)(</w:t>
            </w:r>
            <w:proofErr w:type="gramEnd"/>
            <w:r w:rsidRPr="009711D7">
              <w:t xml:space="preserve">First Currency </w:t>
            </w:r>
            <w:proofErr w:type="gramStart"/>
            <w:r w:rsidRPr="009711D7">
              <w:t>Code)(</w:t>
            </w:r>
            <w:proofErr w:type="gramEnd"/>
            <w:r w:rsidRPr="009711D7">
              <w:t xml:space="preserve">Second Currency </w:t>
            </w:r>
            <w:proofErr w:type="gramStart"/>
            <w:r w:rsidRPr="009711D7">
              <w:t>Code)(</w:t>
            </w:r>
            <w:proofErr w:type="gramEnd"/>
            <w:r w:rsidRPr="009711D7">
              <w:t>Rate)</w:t>
            </w:r>
          </w:p>
        </w:tc>
      </w:tr>
      <w:tr w:rsidR="00FE7082" w:rsidRPr="006A7FA4" w14:paraId="7497896D" w14:textId="77777777" w:rsidTr="00BE2BC8">
        <w:trPr>
          <w:tblCellSpacing w:w="15" w:type="dxa"/>
        </w:trPr>
        <w:tc>
          <w:tcPr>
            <w:tcW w:w="986" w:type="pct"/>
            <w:shd w:val="clear" w:color="auto" w:fill="FFFFFF"/>
            <w:hideMark/>
          </w:tcPr>
          <w:p w14:paraId="27314730" w14:textId="77777777" w:rsidR="00FE7082" w:rsidRPr="009711D7" w:rsidRDefault="00FE7082" w:rsidP="00BE2BC8">
            <w:pPr>
              <w:spacing w:before="0" w:after="0"/>
            </w:pPr>
            <w:r w:rsidRPr="009711D7">
              <w:t>Option F</w:t>
            </w:r>
          </w:p>
        </w:tc>
        <w:tc>
          <w:tcPr>
            <w:tcW w:w="1479" w:type="pct"/>
            <w:shd w:val="clear" w:color="auto" w:fill="FFFFFF"/>
            <w:hideMark/>
          </w:tcPr>
          <w:p w14:paraId="2884CE30" w14:textId="77777777" w:rsidR="00FE7082" w:rsidRPr="009711D7" w:rsidRDefault="00FE7082" w:rsidP="00BE2BC8">
            <w:pPr>
              <w:spacing w:before="0" w:after="0"/>
            </w:pPr>
            <w:r w:rsidRPr="009711D7">
              <w:t>:</w:t>
            </w:r>
            <w:proofErr w:type="gramStart"/>
            <w:r w:rsidRPr="009711D7">
              <w:t>4!c</w:t>
            </w:r>
            <w:proofErr w:type="gramEnd"/>
            <w:r w:rsidRPr="009711D7">
              <w:t>//</w:t>
            </w:r>
            <w:proofErr w:type="gramStart"/>
            <w:r w:rsidRPr="009711D7">
              <w:t>3!a</w:t>
            </w:r>
            <w:proofErr w:type="gramEnd"/>
            <w:r w:rsidRPr="009711D7">
              <w:t>15d</w:t>
            </w:r>
          </w:p>
        </w:tc>
        <w:tc>
          <w:tcPr>
            <w:tcW w:w="2465" w:type="pct"/>
            <w:shd w:val="clear" w:color="auto" w:fill="FFFFFF"/>
            <w:hideMark/>
          </w:tcPr>
          <w:p w14:paraId="09E6C170" w14:textId="77777777" w:rsidR="00FE7082" w:rsidRPr="009711D7" w:rsidRDefault="00FE7082" w:rsidP="00BE2BC8">
            <w:pPr>
              <w:spacing w:before="0" w:after="0"/>
            </w:pPr>
            <w:r w:rsidRPr="009711D7">
              <w:t>(Qualifier</w:t>
            </w:r>
            <w:proofErr w:type="gramStart"/>
            <w:r w:rsidRPr="009711D7">
              <w:t>)(</w:t>
            </w:r>
            <w:proofErr w:type="gramEnd"/>
            <w:r w:rsidRPr="009711D7">
              <w:t xml:space="preserve">Currency </w:t>
            </w:r>
            <w:proofErr w:type="gramStart"/>
            <w:r w:rsidRPr="009711D7">
              <w:t>Code)(</w:t>
            </w:r>
            <w:proofErr w:type="gramEnd"/>
            <w:r w:rsidRPr="009711D7">
              <w:t>Amount)</w:t>
            </w:r>
          </w:p>
        </w:tc>
      </w:tr>
      <w:tr w:rsidR="00FE7082" w:rsidRPr="006A7FA4" w14:paraId="090A7472" w14:textId="77777777" w:rsidTr="00BE2BC8">
        <w:trPr>
          <w:tblCellSpacing w:w="15" w:type="dxa"/>
        </w:trPr>
        <w:tc>
          <w:tcPr>
            <w:tcW w:w="986" w:type="pct"/>
            <w:shd w:val="clear" w:color="auto" w:fill="FFFFFF"/>
            <w:hideMark/>
          </w:tcPr>
          <w:p w14:paraId="74800D16" w14:textId="77777777" w:rsidR="00FE7082" w:rsidRPr="009711D7" w:rsidRDefault="00FE7082" w:rsidP="00BE2BC8">
            <w:pPr>
              <w:spacing w:before="0" w:after="0"/>
            </w:pPr>
            <w:r w:rsidRPr="009711D7">
              <w:t>Option H</w:t>
            </w:r>
          </w:p>
        </w:tc>
        <w:tc>
          <w:tcPr>
            <w:tcW w:w="1479" w:type="pct"/>
            <w:shd w:val="clear" w:color="auto" w:fill="FFFFFF"/>
            <w:hideMark/>
          </w:tcPr>
          <w:p w14:paraId="6F82F3CF" w14:textId="77777777" w:rsidR="00FE7082" w:rsidRPr="009711D7" w:rsidRDefault="00FE7082" w:rsidP="00BE2BC8">
            <w:pPr>
              <w:spacing w:before="0" w:after="0"/>
            </w:pPr>
            <w:r w:rsidRPr="009711D7">
              <w:t>:</w:t>
            </w:r>
            <w:proofErr w:type="gramStart"/>
            <w:r w:rsidRPr="009711D7">
              <w:t>4!c</w:t>
            </w:r>
            <w:proofErr w:type="gramEnd"/>
            <w:r w:rsidRPr="009711D7">
              <w:t>//</w:t>
            </w:r>
            <w:proofErr w:type="gramStart"/>
            <w:r w:rsidRPr="009711D7">
              <w:t>3!a</w:t>
            </w:r>
            <w:proofErr w:type="gramEnd"/>
            <w:r w:rsidRPr="009711D7">
              <w:t>15d/</w:t>
            </w:r>
            <w:proofErr w:type="gramStart"/>
            <w:r w:rsidRPr="009711D7">
              <w:t>4!c</w:t>
            </w:r>
            <w:proofErr w:type="gramEnd"/>
          </w:p>
        </w:tc>
        <w:tc>
          <w:tcPr>
            <w:tcW w:w="2465" w:type="pct"/>
            <w:shd w:val="clear" w:color="auto" w:fill="FFFFFF"/>
            <w:hideMark/>
          </w:tcPr>
          <w:p w14:paraId="0DD03EEB" w14:textId="77777777" w:rsidR="00FE7082" w:rsidRPr="009711D7" w:rsidRDefault="00FE7082" w:rsidP="00BE2BC8">
            <w:pPr>
              <w:spacing w:before="0" w:after="0"/>
            </w:pPr>
            <w:r w:rsidRPr="009711D7">
              <w:t>(Qualifier</w:t>
            </w:r>
            <w:proofErr w:type="gramStart"/>
            <w:r w:rsidRPr="009711D7">
              <w:t>)(</w:t>
            </w:r>
            <w:proofErr w:type="gramEnd"/>
            <w:r w:rsidRPr="009711D7">
              <w:t xml:space="preserve">Currency </w:t>
            </w:r>
            <w:proofErr w:type="gramStart"/>
            <w:r w:rsidRPr="009711D7">
              <w:t>Code)(</w:t>
            </w:r>
            <w:proofErr w:type="gramEnd"/>
            <w:r w:rsidRPr="009711D7">
              <w:t>Amount</w:t>
            </w:r>
            <w:proofErr w:type="gramStart"/>
            <w:r w:rsidRPr="009711D7">
              <w:t>)(</w:t>
            </w:r>
            <w:proofErr w:type="gramEnd"/>
            <w:r w:rsidRPr="009711D7">
              <w:t>Rate Status)</w:t>
            </w:r>
          </w:p>
        </w:tc>
      </w:tr>
      <w:tr w:rsidR="00FE7082" w:rsidRPr="006A7FA4" w14:paraId="530D0071" w14:textId="77777777" w:rsidTr="00BE2BC8">
        <w:trPr>
          <w:tblCellSpacing w:w="15" w:type="dxa"/>
        </w:trPr>
        <w:tc>
          <w:tcPr>
            <w:tcW w:w="986" w:type="pct"/>
            <w:shd w:val="clear" w:color="auto" w:fill="FFFFFF"/>
            <w:hideMark/>
          </w:tcPr>
          <w:p w14:paraId="7122004B" w14:textId="77777777" w:rsidR="00FE7082" w:rsidRPr="009711D7" w:rsidRDefault="00FE7082" w:rsidP="00BE2BC8">
            <w:pPr>
              <w:spacing w:before="0" w:after="0"/>
            </w:pPr>
            <w:r w:rsidRPr="009711D7">
              <w:t>Option J</w:t>
            </w:r>
          </w:p>
        </w:tc>
        <w:tc>
          <w:tcPr>
            <w:tcW w:w="1479" w:type="pct"/>
            <w:shd w:val="clear" w:color="auto" w:fill="FFFFFF"/>
            <w:hideMark/>
          </w:tcPr>
          <w:p w14:paraId="40723701" w14:textId="77777777" w:rsidR="00FE7082" w:rsidRPr="009711D7" w:rsidRDefault="00FE7082" w:rsidP="00BE2BC8">
            <w:pPr>
              <w:spacing w:before="0" w:after="0"/>
            </w:pPr>
            <w:r w:rsidRPr="009711D7">
              <w:t>:</w:t>
            </w:r>
            <w:proofErr w:type="gramStart"/>
            <w:r w:rsidRPr="009711D7">
              <w:t>4!c</w:t>
            </w:r>
            <w:proofErr w:type="gramEnd"/>
            <w:r w:rsidRPr="009711D7">
              <w:t>/[8c]/</w:t>
            </w:r>
            <w:proofErr w:type="gramStart"/>
            <w:r w:rsidRPr="009711D7">
              <w:t>4!c</w:t>
            </w:r>
            <w:proofErr w:type="gramEnd"/>
            <w:r w:rsidRPr="009711D7">
              <w:t>/</w:t>
            </w:r>
            <w:proofErr w:type="gramStart"/>
            <w:r w:rsidRPr="009711D7">
              <w:t>3!a</w:t>
            </w:r>
            <w:proofErr w:type="gramEnd"/>
            <w:r w:rsidRPr="009711D7">
              <w:t>15d[/</w:t>
            </w:r>
            <w:proofErr w:type="gramStart"/>
            <w:r w:rsidRPr="009711D7">
              <w:t>4!c</w:t>
            </w:r>
            <w:proofErr w:type="gramEnd"/>
            <w:r w:rsidRPr="009711D7">
              <w:t>]</w:t>
            </w:r>
          </w:p>
        </w:tc>
        <w:tc>
          <w:tcPr>
            <w:tcW w:w="2465" w:type="pct"/>
            <w:shd w:val="clear" w:color="auto" w:fill="FFFFFF"/>
            <w:hideMark/>
          </w:tcPr>
          <w:p w14:paraId="78B501A5" w14:textId="77777777" w:rsidR="00FE7082" w:rsidRPr="009711D7" w:rsidRDefault="00FE7082" w:rsidP="00BE2BC8">
            <w:pPr>
              <w:spacing w:before="0" w:after="0"/>
            </w:pPr>
            <w:r w:rsidRPr="009711D7">
              <w:t>(Qualifier</w:t>
            </w:r>
            <w:proofErr w:type="gramStart"/>
            <w:r w:rsidRPr="009711D7">
              <w:t>)(</w:t>
            </w:r>
            <w:proofErr w:type="gramEnd"/>
            <w:r w:rsidRPr="009711D7">
              <w:t xml:space="preserve">Data Source </w:t>
            </w:r>
            <w:proofErr w:type="gramStart"/>
            <w:r w:rsidRPr="009711D7">
              <w:t>Scheme)(</w:t>
            </w:r>
            <w:proofErr w:type="gramEnd"/>
            <w:r w:rsidRPr="009711D7">
              <w:t xml:space="preserve">Rate Type </w:t>
            </w:r>
            <w:proofErr w:type="gramStart"/>
            <w:r w:rsidRPr="009711D7">
              <w:t>Code)(</w:t>
            </w:r>
            <w:proofErr w:type="gramEnd"/>
            <w:r w:rsidRPr="009711D7">
              <w:t xml:space="preserve">Currency </w:t>
            </w:r>
            <w:proofErr w:type="gramStart"/>
            <w:r w:rsidRPr="009711D7">
              <w:t>Code)(</w:t>
            </w:r>
            <w:proofErr w:type="gramEnd"/>
            <w:r w:rsidRPr="009711D7">
              <w:t>Amount</w:t>
            </w:r>
            <w:proofErr w:type="gramStart"/>
            <w:r w:rsidRPr="009711D7">
              <w:t>)(</w:t>
            </w:r>
            <w:proofErr w:type="gramEnd"/>
            <w:r w:rsidRPr="009711D7">
              <w:t>Rate Status)</w:t>
            </w:r>
          </w:p>
        </w:tc>
      </w:tr>
      <w:tr w:rsidR="00FE7082" w:rsidRPr="006A7FA4" w14:paraId="49152E19" w14:textId="77777777" w:rsidTr="00BE2BC8">
        <w:trPr>
          <w:tblCellSpacing w:w="15" w:type="dxa"/>
        </w:trPr>
        <w:tc>
          <w:tcPr>
            <w:tcW w:w="986" w:type="pct"/>
            <w:shd w:val="clear" w:color="auto" w:fill="FFFFFF"/>
            <w:hideMark/>
          </w:tcPr>
          <w:p w14:paraId="34D6BF4D" w14:textId="77777777" w:rsidR="00FE7082" w:rsidRPr="009711D7" w:rsidRDefault="00FE7082" w:rsidP="00BE2BC8">
            <w:pPr>
              <w:spacing w:before="0" w:after="0"/>
            </w:pPr>
            <w:r w:rsidRPr="009711D7">
              <w:t>Option K</w:t>
            </w:r>
          </w:p>
        </w:tc>
        <w:tc>
          <w:tcPr>
            <w:tcW w:w="1479" w:type="pct"/>
            <w:shd w:val="clear" w:color="auto" w:fill="FFFFFF"/>
            <w:hideMark/>
          </w:tcPr>
          <w:p w14:paraId="2D75B50E" w14:textId="77777777" w:rsidR="00FE7082" w:rsidRPr="009711D7" w:rsidRDefault="00FE7082" w:rsidP="00BE2BC8">
            <w:pPr>
              <w:spacing w:before="0" w:after="0"/>
            </w:pPr>
            <w:r w:rsidRPr="009711D7">
              <w:t>:</w:t>
            </w:r>
            <w:proofErr w:type="gramStart"/>
            <w:r w:rsidRPr="009711D7">
              <w:t>4!c</w:t>
            </w:r>
            <w:proofErr w:type="gramEnd"/>
            <w:r w:rsidRPr="009711D7">
              <w:t>//</w:t>
            </w:r>
            <w:proofErr w:type="gramStart"/>
            <w:r w:rsidRPr="009711D7">
              <w:t>4!c</w:t>
            </w:r>
            <w:proofErr w:type="gramEnd"/>
          </w:p>
        </w:tc>
        <w:tc>
          <w:tcPr>
            <w:tcW w:w="2465" w:type="pct"/>
            <w:shd w:val="clear" w:color="auto" w:fill="FFFFFF"/>
            <w:hideMark/>
          </w:tcPr>
          <w:p w14:paraId="17AFA9E3" w14:textId="77777777" w:rsidR="00FE7082" w:rsidRPr="009711D7" w:rsidRDefault="00FE7082" w:rsidP="00BE2BC8">
            <w:pPr>
              <w:spacing w:before="0" w:after="0"/>
            </w:pPr>
            <w:r w:rsidRPr="009711D7">
              <w:t>(Qualifier</w:t>
            </w:r>
            <w:proofErr w:type="gramStart"/>
            <w:r w:rsidRPr="009711D7">
              <w:t>)(</w:t>
            </w:r>
            <w:proofErr w:type="gramEnd"/>
            <w:r w:rsidRPr="009711D7">
              <w:t>Rate Type Code)</w:t>
            </w:r>
          </w:p>
        </w:tc>
      </w:tr>
      <w:tr w:rsidR="00FE7082" w:rsidRPr="006A7FA4" w14:paraId="65B68DF3" w14:textId="77777777" w:rsidTr="00BE2BC8">
        <w:trPr>
          <w:tblCellSpacing w:w="15" w:type="dxa"/>
        </w:trPr>
        <w:tc>
          <w:tcPr>
            <w:tcW w:w="986" w:type="pct"/>
            <w:shd w:val="clear" w:color="auto" w:fill="FFFFFF"/>
            <w:hideMark/>
          </w:tcPr>
          <w:p w14:paraId="4C965D9B" w14:textId="77777777" w:rsidR="00FE7082" w:rsidRPr="009711D7" w:rsidRDefault="00FE7082" w:rsidP="00BE2BC8">
            <w:pPr>
              <w:spacing w:before="0" w:after="0"/>
            </w:pPr>
            <w:r w:rsidRPr="009711D7">
              <w:t>Option P</w:t>
            </w:r>
          </w:p>
        </w:tc>
        <w:tc>
          <w:tcPr>
            <w:tcW w:w="1479" w:type="pct"/>
            <w:shd w:val="clear" w:color="auto" w:fill="FFFFFF"/>
            <w:hideMark/>
          </w:tcPr>
          <w:p w14:paraId="3F91EC0F" w14:textId="77777777" w:rsidR="00FE7082" w:rsidRPr="009711D7" w:rsidRDefault="00FE7082" w:rsidP="00BE2BC8">
            <w:pPr>
              <w:spacing w:before="0" w:after="0"/>
            </w:pPr>
            <w:r w:rsidRPr="009711D7">
              <w:t>:</w:t>
            </w:r>
            <w:proofErr w:type="gramStart"/>
            <w:r w:rsidRPr="009711D7">
              <w:t>4!c</w:t>
            </w:r>
            <w:proofErr w:type="gramEnd"/>
            <w:r w:rsidRPr="009711D7">
              <w:t>//15d</w:t>
            </w:r>
          </w:p>
        </w:tc>
        <w:tc>
          <w:tcPr>
            <w:tcW w:w="2465" w:type="pct"/>
            <w:shd w:val="clear" w:color="auto" w:fill="FFFFFF"/>
            <w:hideMark/>
          </w:tcPr>
          <w:p w14:paraId="5C19D2BD" w14:textId="77777777" w:rsidR="00FE7082" w:rsidRPr="009711D7" w:rsidRDefault="00FE7082" w:rsidP="00BE2BC8">
            <w:pPr>
              <w:spacing w:before="0" w:after="0"/>
            </w:pPr>
            <w:r w:rsidRPr="009711D7">
              <w:t>(Qualifier</w:t>
            </w:r>
            <w:proofErr w:type="gramStart"/>
            <w:r w:rsidRPr="009711D7">
              <w:t>)(</w:t>
            </w:r>
            <w:proofErr w:type="gramEnd"/>
            <w:r w:rsidRPr="009711D7">
              <w:t>Index Points)</w:t>
            </w:r>
          </w:p>
        </w:tc>
      </w:tr>
      <w:tr w:rsidR="00FE7082" w:rsidRPr="006A7FA4" w14:paraId="3E9FDFB2" w14:textId="77777777" w:rsidTr="00BE2BC8">
        <w:trPr>
          <w:tblCellSpacing w:w="15" w:type="dxa"/>
        </w:trPr>
        <w:tc>
          <w:tcPr>
            <w:tcW w:w="986" w:type="pct"/>
            <w:shd w:val="clear" w:color="auto" w:fill="FFFFFF"/>
            <w:hideMark/>
          </w:tcPr>
          <w:p w14:paraId="277095B2" w14:textId="77777777" w:rsidR="00FE7082" w:rsidRPr="009711D7" w:rsidRDefault="00FE7082" w:rsidP="00BE2BC8">
            <w:pPr>
              <w:spacing w:before="0" w:after="0"/>
            </w:pPr>
            <w:r w:rsidRPr="009711D7">
              <w:t>Option R</w:t>
            </w:r>
          </w:p>
        </w:tc>
        <w:tc>
          <w:tcPr>
            <w:tcW w:w="1479" w:type="pct"/>
            <w:shd w:val="clear" w:color="auto" w:fill="FFFFFF"/>
            <w:hideMark/>
          </w:tcPr>
          <w:p w14:paraId="252B8F27" w14:textId="77777777" w:rsidR="00FE7082" w:rsidRPr="009711D7" w:rsidRDefault="00FE7082" w:rsidP="00BE2BC8">
            <w:pPr>
              <w:spacing w:before="0" w:after="0"/>
            </w:pPr>
            <w:r w:rsidRPr="009711D7">
              <w:t>:</w:t>
            </w:r>
            <w:proofErr w:type="gramStart"/>
            <w:r w:rsidRPr="009711D7">
              <w:t>4!c</w:t>
            </w:r>
            <w:proofErr w:type="gramEnd"/>
            <w:r w:rsidRPr="009711D7">
              <w:t>/[8c]/</w:t>
            </w:r>
            <w:proofErr w:type="gramStart"/>
            <w:r w:rsidRPr="009711D7">
              <w:t>4!c</w:t>
            </w:r>
            <w:proofErr w:type="gramEnd"/>
            <w:r w:rsidRPr="009711D7">
              <w:t>/15d</w:t>
            </w:r>
          </w:p>
        </w:tc>
        <w:tc>
          <w:tcPr>
            <w:tcW w:w="2465" w:type="pct"/>
            <w:shd w:val="clear" w:color="auto" w:fill="FFFFFF"/>
            <w:hideMark/>
          </w:tcPr>
          <w:p w14:paraId="131F9B92" w14:textId="77777777" w:rsidR="00FE7082" w:rsidRPr="009711D7" w:rsidRDefault="00FE7082" w:rsidP="00BE2BC8">
            <w:pPr>
              <w:spacing w:before="0" w:after="0"/>
            </w:pPr>
            <w:r w:rsidRPr="009711D7">
              <w:t>(Qualifier</w:t>
            </w:r>
            <w:proofErr w:type="gramStart"/>
            <w:r w:rsidRPr="009711D7">
              <w:t>)(</w:t>
            </w:r>
            <w:proofErr w:type="gramEnd"/>
            <w:r w:rsidRPr="009711D7">
              <w:t xml:space="preserve">Data Source </w:t>
            </w:r>
            <w:proofErr w:type="gramStart"/>
            <w:r w:rsidRPr="009711D7">
              <w:t>Scheme)(</w:t>
            </w:r>
            <w:proofErr w:type="gramEnd"/>
            <w:r w:rsidRPr="009711D7">
              <w:t xml:space="preserve">Rate Type </w:t>
            </w:r>
            <w:proofErr w:type="gramStart"/>
            <w:r w:rsidRPr="009711D7">
              <w:t>Code)(</w:t>
            </w:r>
            <w:proofErr w:type="gramEnd"/>
            <w:r w:rsidRPr="009711D7">
              <w:t>Rate)</w:t>
            </w:r>
          </w:p>
        </w:tc>
      </w:tr>
      <w:tr w:rsidR="00FE7082" w:rsidRPr="008319F2" w14:paraId="55DC41A5" w14:textId="77777777" w:rsidTr="00BE2BC8">
        <w:trPr>
          <w:tblCellSpacing w:w="15" w:type="dxa"/>
        </w:trPr>
        <w:tc>
          <w:tcPr>
            <w:tcW w:w="986" w:type="pct"/>
            <w:shd w:val="clear" w:color="auto" w:fill="BFBFBF" w:themeFill="background1" w:themeFillShade="BF"/>
          </w:tcPr>
          <w:p w14:paraId="16557739" w14:textId="77777777" w:rsidR="00FE7082" w:rsidRPr="009711D7" w:rsidRDefault="00FE7082" w:rsidP="00BE2BC8">
            <w:pPr>
              <w:spacing w:before="0" w:after="0"/>
              <w:rPr>
                <w:b/>
                <w:bCs/>
                <w:color w:val="0000FF"/>
              </w:rPr>
            </w:pPr>
            <w:r w:rsidRPr="009711D7">
              <w:rPr>
                <w:b/>
                <w:bCs/>
                <w:color w:val="0000FF"/>
              </w:rPr>
              <w:t>Option S</w:t>
            </w:r>
          </w:p>
        </w:tc>
        <w:tc>
          <w:tcPr>
            <w:tcW w:w="1479" w:type="pct"/>
            <w:shd w:val="clear" w:color="auto" w:fill="BFBFBF" w:themeFill="background1" w:themeFillShade="BF"/>
          </w:tcPr>
          <w:p w14:paraId="67CB8B17" w14:textId="77777777" w:rsidR="00FE7082" w:rsidRPr="009711D7" w:rsidRDefault="00FE7082" w:rsidP="00BE2BC8">
            <w:pPr>
              <w:spacing w:before="0" w:after="0"/>
              <w:rPr>
                <w:b/>
                <w:bCs/>
                <w:color w:val="0000FF"/>
              </w:rPr>
            </w:pPr>
            <w:r w:rsidRPr="009711D7">
              <w:rPr>
                <w:b/>
                <w:bCs/>
                <w:color w:val="0000FF"/>
              </w:rPr>
              <w:t>:</w:t>
            </w:r>
            <w:proofErr w:type="gramStart"/>
            <w:r w:rsidRPr="009711D7">
              <w:rPr>
                <w:b/>
                <w:bCs/>
                <w:color w:val="0000FF"/>
              </w:rPr>
              <w:t>4!c</w:t>
            </w:r>
            <w:proofErr w:type="gramEnd"/>
            <w:r w:rsidRPr="009711D7">
              <w:rPr>
                <w:b/>
                <w:bCs/>
                <w:color w:val="0000FF"/>
              </w:rPr>
              <w:t>//[N]15d/</w:t>
            </w:r>
            <w:proofErr w:type="gramStart"/>
            <w:r w:rsidRPr="009711D7">
              <w:rPr>
                <w:b/>
                <w:bCs/>
                <w:color w:val="0000FF"/>
              </w:rPr>
              <w:t>4!c</w:t>
            </w:r>
            <w:proofErr w:type="gramEnd"/>
          </w:p>
        </w:tc>
        <w:tc>
          <w:tcPr>
            <w:tcW w:w="2465" w:type="pct"/>
            <w:shd w:val="clear" w:color="auto" w:fill="BFBFBF" w:themeFill="background1" w:themeFillShade="BF"/>
          </w:tcPr>
          <w:p w14:paraId="06A3D2D7" w14:textId="77777777" w:rsidR="00FE7082" w:rsidRPr="009711D7" w:rsidRDefault="00FE7082" w:rsidP="00BE2BC8">
            <w:pPr>
              <w:spacing w:before="0" w:after="0"/>
              <w:rPr>
                <w:b/>
                <w:bCs/>
                <w:color w:val="0000FF"/>
              </w:rPr>
            </w:pPr>
            <w:r w:rsidRPr="009711D7">
              <w:rPr>
                <w:b/>
                <w:bCs/>
                <w:color w:val="0000FF"/>
              </w:rPr>
              <w:t>(Qualifier)(Sign)(Rate</w:t>
            </w:r>
            <w:proofErr w:type="gramStart"/>
            <w:r w:rsidRPr="009711D7">
              <w:rPr>
                <w:b/>
                <w:bCs/>
                <w:color w:val="0000FF"/>
              </w:rPr>
              <w:t>)(</w:t>
            </w:r>
            <w:proofErr w:type="gramEnd"/>
            <w:r w:rsidRPr="009711D7">
              <w:rPr>
                <w:b/>
                <w:bCs/>
                <w:color w:val="0000FF"/>
              </w:rPr>
              <w:t>Rate Status)</w:t>
            </w:r>
          </w:p>
        </w:tc>
      </w:tr>
    </w:tbl>
    <w:p w14:paraId="7DCF31FA" w14:textId="77777777" w:rsidR="00FE7082" w:rsidRDefault="00FE7082" w:rsidP="00FE7082">
      <w:pPr>
        <w:spacing w:before="0" w:after="0"/>
      </w:pPr>
    </w:p>
    <w:p w14:paraId="10BD3843" w14:textId="77777777" w:rsidR="00FE7082" w:rsidRPr="009711D7" w:rsidRDefault="00FE7082" w:rsidP="00FE7082">
      <w:pPr>
        <w:spacing w:before="0" w:after="0"/>
      </w:pPr>
      <w:r w:rsidRPr="009711D7">
        <w:t>PRESENCE</w:t>
      </w:r>
    </w:p>
    <w:p w14:paraId="4624204E" w14:textId="77777777" w:rsidR="00FE7082" w:rsidRPr="009711D7" w:rsidRDefault="00FE7082" w:rsidP="00FE7082">
      <w:pPr>
        <w:spacing w:before="0" w:after="0"/>
      </w:pPr>
      <w:r w:rsidRPr="009711D7">
        <w:t>Optional in optional sequence E</w:t>
      </w:r>
    </w:p>
    <w:p w14:paraId="72F8327D" w14:textId="77777777" w:rsidR="00FE7082" w:rsidRDefault="00FE7082" w:rsidP="00FE7082">
      <w:pPr>
        <w:spacing w:before="0" w:after="0"/>
      </w:pPr>
    </w:p>
    <w:p w14:paraId="36B5E3AA" w14:textId="77777777" w:rsidR="00FE7082" w:rsidRPr="0004351C" w:rsidRDefault="00FE7082" w:rsidP="00FE7082">
      <w:pPr>
        <w:spacing w:before="0" w:after="0"/>
        <w:rPr>
          <w:lang w:val="fr-BE"/>
        </w:rPr>
      </w:pPr>
      <w:r w:rsidRPr="0004351C">
        <w:rPr>
          <w:lang w:val="fr-BE"/>
        </w:rPr>
        <w:t>QUALIFIER</w:t>
      </w:r>
    </w:p>
    <w:p w14:paraId="7AEBCD24" w14:textId="77777777" w:rsidR="00FE7082" w:rsidRPr="0004351C" w:rsidRDefault="00FE7082" w:rsidP="00FE7082">
      <w:pPr>
        <w:spacing w:before="0" w:after="0"/>
        <w:rPr>
          <w:lang w:val="fr-BE"/>
        </w:rPr>
      </w:pPr>
      <w:r w:rsidRPr="0004351C">
        <w:rPr>
          <w:lang w:val="fr-BE"/>
        </w:rPr>
        <w:t>(Error code(s</w:t>
      </w:r>
      <w:proofErr w:type="gramStart"/>
      <w:r w:rsidRPr="0004351C">
        <w:rPr>
          <w:lang w:val="fr-BE"/>
        </w:rPr>
        <w:t>):</w:t>
      </w:r>
      <w:proofErr w:type="gramEnd"/>
      <w:r w:rsidRPr="0004351C">
        <w:rPr>
          <w:lang w:val="fr-BE"/>
        </w:rPr>
        <w:t xml:space="preserve">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0"/>
        <w:gridCol w:w="3722"/>
      </w:tblGrid>
      <w:tr w:rsidR="00FE7082" w:rsidRPr="006A7FA4" w14:paraId="61D0ABA4" w14:textId="77777777" w:rsidTr="00BE2BC8">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329DCDB" w14:textId="77777777" w:rsidR="00FE7082" w:rsidRPr="009711D7" w:rsidRDefault="00FE7082" w:rsidP="00BE2BC8">
            <w:pPr>
              <w:spacing w:before="0" w:after="0"/>
            </w:pPr>
            <w:r w:rsidRPr="009711D7">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380AA449" w14:textId="77777777" w:rsidR="00FE7082" w:rsidRPr="009711D7" w:rsidRDefault="00FE7082" w:rsidP="00BE2BC8">
            <w:pPr>
              <w:spacing w:before="0" w:after="0"/>
            </w:pPr>
            <w:r w:rsidRPr="009711D7">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B4D5F7C" w14:textId="77777777" w:rsidR="00FE7082" w:rsidRPr="009711D7" w:rsidRDefault="00FE7082" w:rsidP="00BE2BC8">
            <w:pPr>
              <w:spacing w:before="0" w:after="0"/>
            </w:pPr>
            <w:r w:rsidRPr="009711D7">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254DF28" w14:textId="77777777" w:rsidR="00FE7082" w:rsidRPr="009711D7" w:rsidRDefault="00FE7082" w:rsidP="00BE2BC8">
            <w:pPr>
              <w:spacing w:before="0" w:after="0"/>
            </w:pPr>
            <w:r w:rsidRPr="009711D7">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D01C377" w14:textId="77777777" w:rsidR="00FE7082" w:rsidRPr="009711D7" w:rsidRDefault="00FE7082" w:rsidP="00BE2BC8">
            <w:pPr>
              <w:spacing w:before="0" w:after="0"/>
            </w:pPr>
            <w:r w:rsidRPr="009711D7">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7B4A670" w14:textId="77777777" w:rsidR="00FE7082" w:rsidRPr="009711D7" w:rsidRDefault="00FE7082" w:rsidP="00BE2BC8">
            <w:pPr>
              <w:spacing w:before="0" w:after="0"/>
            </w:pPr>
            <w:r w:rsidRPr="009711D7">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7861FA6A" w14:textId="77777777" w:rsidR="00FE7082" w:rsidRPr="009711D7" w:rsidRDefault="00FE7082" w:rsidP="00BE2BC8">
            <w:pPr>
              <w:spacing w:before="0" w:after="0"/>
            </w:pPr>
            <w:r w:rsidRPr="009711D7">
              <w:t>Qualifier Description</w:t>
            </w:r>
          </w:p>
        </w:tc>
      </w:tr>
      <w:tr w:rsidR="00FE7082" w:rsidRPr="006A7FA4" w14:paraId="00E38E91"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D55AB97" w14:textId="77777777" w:rsidR="00FE7082" w:rsidRPr="009711D7" w:rsidRDefault="00FE7082" w:rsidP="00BE2BC8">
            <w:pPr>
              <w:spacing w:before="0" w:after="0"/>
            </w:pPr>
            <w:r w:rsidRPr="009711D7">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AA480BD"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3EBDE68" w14:textId="77777777" w:rsidR="00FE7082" w:rsidRPr="009711D7" w:rsidRDefault="00FE7082" w:rsidP="00BE2BC8">
            <w:pPr>
              <w:spacing w:before="0" w:after="0"/>
            </w:pPr>
            <w:r w:rsidRPr="009711D7">
              <w:t>GRSS</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ABFE61D"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EBD86E" w14:textId="77777777" w:rsidR="00FE7082" w:rsidRPr="009711D7" w:rsidRDefault="00FE7082" w:rsidP="00BE2BC8">
            <w:pPr>
              <w:spacing w:before="0" w:after="0"/>
            </w:pPr>
            <w:r w:rsidRPr="009711D7">
              <w:t>C7,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8DAAB09" w14:textId="77777777" w:rsidR="00FE7082" w:rsidRPr="009711D7" w:rsidRDefault="00FE7082" w:rsidP="00BE2BC8">
            <w:pPr>
              <w:spacing w:before="0" w:after="0"/>
            </w:pPr>
            <w:r w:rsidRPr="009711D7">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7E03F27" w14:textId="77777777" w:rsidR="00FE7082" w:rsidRPr="009711D7" w:rsidRDefault="00FE7082" w:rsidP="00BE2BC8">
            <w:pPr>
              <w:spacing w:before="0" w:after="0"/>
            </w:pPr>
            <w:r w:rsidRPr="009711D7">
              <w:t>Gross Distribution Rate</w:t>
            </w:r>
          </w:p>
        </w:tc>
      </w:tr>
      <w:tr w:rsidR="00FE7082" w:rsidRPr="006A7FA4" w14:paraId="4562AA86"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4E10A85" w14:textId="77777777" w:rsidR="00FE7082" w:rsidRPr="009711D7" w:rsidRDefault="00FE7082" w:rsidP="00BE2BC8">
            <w:pPr>
              <w:spacing w:before="0" w:after="0"/>
            </w:pPr>
            <w:r w:rsidRPr="009711D7">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85D72D9"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740BCEB3" w14:textId="77777777" w:rsidR="00FE7082" w:rsidRPr="009711D7" w:rsidRDefault="00FE7082" w:rsidP="00BE2BC8">
            <w:pPr>
              <w:spacing w:before="0" w:after="0"/>
            </w:pPr>
            <w:r w:rsidRPr="009711D7">
              <w:t>TAXR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405A5B6"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hideMark/>
          </w:tcPr>
          <w:p w14:paraId="67B2F42F" w14:textId="77777777" w:rsidR="00FE7082" w:rsidRPr="009711D7" w:rsidRDefault="00FE7082" w:rsidP="00BE2BC8">
            <w:pPr>
              <w:spacing w:before="0" w:after="0"/>
            </w:pPr>
            <w:bookmarkStart w:id="155" w:name="mt564-68-field-92a-deleted"/>
            <w:bookmarkEnd w:id="155"/>
            <w:r w:rsidRPr="009711D7">
              <w:rPr>
                <w:shd w:val="clear" w:color="auto" w:fill="FFFFFF" w:themeFill="background1"/>
              </w:rPr>
              <w:t>C7, C8, C18</w:t>
            </w:r>
            <w:r w:rsidRPr="009711D7">
              <w:t> </w:t>
            </w:r>
          </w:p>
        </w:tc>
        <w:tc>
          <w:tcPr>
            <w:tcW w:w="500" w:type="pct"/>
            <w:tcBorders>
              <w:top w:val="outset" w:sz="6" w:space="0" w:color="auto"/>
              <w:left w:val="outset" w:sz="6" w:space="0" w:color="auto"/>
              <w:bottom w:val="outset" w:sz="6" w:space="0" w:color="auto"/>
              <w:right w:val="outset" w:sz="6" w:space="0" w:color="auto"/>
            </w:tcBorders>
            <w:hideMark/>
          </w:tcPr>
          <w:p w14:paraId="574E8A56" w14:textId="77777777" w:rsidR="00FE7082" w:rsidRPr="009711D7" w:rsidRDefault="00FE7082" w:rsidP="00BE2BC8">
            <w:pPr>
              <w:spacing w:before="0" w:after="0"/>
            </w:pPr>
            <w:r w:rsidRPr="009711D7">
              <w:t>A, F, K, or R</w:t>
            </w:r>
          </w:p>
        </w:tc>
        <w:tc>
          <w:tcPr>
            <w:tcW w:w="2250" w:type="pct"/>
            <w:tcBorders>
              <w:top w:val="outset" w:sz="6" w:space="0" w:color="auto"/>
              <w:left w:val="outset" w:sz="6" w:space="0" w:color="auto"/>
              <w:bottom w:val="outset" w:sz="6" w:space="0" w:color="auto"/>
              <w:right w:val="outset" w:sz="6" w:space="0" w:color="auto"/>
            </w:tcBorders>
            <w:hideMark/>
          </w:tcPr>
          <w:p w14:paraId="7B1DE838" w14:textId="77777777" w:rsidR="00FE7082" w:rsidRPr="009711D7" w:rsidRDefault="00FE7082" w:rsidP="00BE2BC8">
            <w:pPr>
              <w:spacing w:before="0" w:after="0"/>
            </w:pPr>
            <w:r w:rsidRPr="009711D7">
              <w:t>Withholding Tax Rate</w:t>
            </w:r>
          </w:p>
        </w:tc>
      </w:tr>
      <w:tr w:rsidR="00FE7082" w:rsidRPr="006A7FA4" w14:paraId="3AF7A0C4"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34AC05" w14:textId="77777777" w:rsidR="00FE7082" w:rsidRPr="009711D7" w:rsidRDefault="00FE7082" w:rsidP="00BE2BC8">
            <w:pPr>
              <w:spacing w:before="0" w:after="0"/>
            </w:pPr>
            <w:r w:rsidRPr="009711D7">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0B837C1"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63F8503" w14:textId="77777777" w:rsidR="00FE7082" w:rsidRPr="009711D7" w:rsidRDefault="00FE7082" w:rsidP="00BE2BC8">
            <w:pPr>
              <w:spacing w:before="0" w:after="0"/>
            </w:pPr>
            <w:r w:rsidRPr="009711D7">
              <w:t>ATAX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DDE89C6"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D585363"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083CA5D" w14:textId="77777777" w:rsidR="00FE7082" w:rsidRPr="009711D7" w:rsidRDefault="00FE7082" w:rsidP="00BE2BC8">
            <w:pPr>
              <w:spacing w:before="0" w:after="0"/>
            </w:pPr>
            <w:r w:rsidRPr="009711D7">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AF743FA" w14:textId="77777777" w:rsidR="00FE7082" w:rsidRPr="009711D7" w:rsidRDefault="00FE7082" w:rsidP="00BE2BC8">
            <w:pPr>
              <w:spacing w:before="0" w:after="0"/>
            </w:pPr>
            <w:r w:rsidRPr="009711D7">
              <w:t>Additional Tax</w:t>
            </w:r>
          </w:p>
        </w:tc>
      </w:tr>
      <w:tr w:rsidR="00FE7082" w:rsidRPr="006A7FA4" w14:paraId="78A0384E"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8DF5BF7" w14:textId="77777777" w:rsidR="00FE7082" w:rsidRPr="009711D7" w:rsidRDefault="00FE7082" w:rsidP="00BE2BC8">
            <w:pPr>
              <w:spacing w:before="0" w:after="0"/>
            </w:pPr>
            <w:r w:rsidRPr="009711D7">
              <w:lastRenderedPageBreak/>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BD7E7A0"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4DDB73F" w14:textId="77777777" w:rsidR="00FE7082" w:rsidRPr="009711D7" w:rsidRDefault="00FE7082" w:rsidP="00BE2BC8">
            <w:pPr>
              <w:spacing w:before="0" w:after="0"/>
            </w:pPr>
            <w:r w:rsidRPr="009711D7">
              <w:t>OVEP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28CBC8BA"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E03D12"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193A98A" w14:textId="77777777" w:rsidR="00FE7082" w:rsidRPr="009711D7" w:rsidRDefault="00FE7082" w:rsidP="00BE2BC8">
            <w:pPr>
              <w:spacing w:before="0" w:after="0"/>
            </w:pPr>
            <w:r w:rsidRPr="009711D7">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8DBF059" w14:textId="77777777" w:rsidR="00FE7082" w:rsidRPr="009711D7" w:rsidRDefault="00FE7082" w:rsidP="00BE2BC8">
            <w:pPr>
              <w:spacing w:before="0" w:after="0"/>
            </w:pPr>
            <w:r w:rsidRPr="009711D7">
              <w:t>Maximum Allowed Oversubscription Rate</w:t>
            </w:r>
          </w:p>
        </w:tc>
      </w:tr>
      <w:tr w:rsidR="00FE7082" w:rsidRPr="006A7FA4" w14:paraId="2609EDED"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59D0E75" w14:textId="77777777" w:rsidR="00FE7082" w:rsidRPr="009711D7" w:rsidRDefault="00FE7082" w:rsidP="00BE2BC8">
            <w:pPr>
              <w:spacing w:before="0" w:after="0"/>
            </w:pPr>
            <w:r w:rsidRPr="009711D7">
              <w:t>5</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5407DBC"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6249053" w14:textId="77777777" w:rsidR="00FE7082" w:rsidRPr="009711D7" w:rsidRDefault="00FE7082" w:rsidP="00BE2BC8">
            <w:pPr>
              <w:spacing w:before="0" w:after="0"/>
            </w:pPr>
            <w:r w:rsidRPr="009711D7">
              <w:t>PROR</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3C1CA18"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C72E3FE"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EA1690F" w14:textId="77777777" w:rsidR="00FE7082" w:rsidRPr="009711D7" w:rsidRDefault="00FE7082" w:rsidP="00BE2BC8">
            <w:pPr>
              <w:spacing w:before="0" w:after="0"/>
              <w:rPr>
                <w:b/>
                <w:bCs/>
                <w:color w:val="0000FF"/>
              </w:rPr>
            </w:pPr>
            <w:r w:rsidRPr="009711D7">
              <w:t>A</w:t>
            </w:r>
            <w:r w:rsidRPr="009711D7">
              <w:rPr>
                <w:b/>
                <w:bCs/>
                <w:color w:val="0000FF"/>
              </w:rPr>
              <w:t>,</w:t>
            </w:r>
            <w:r w:rsidRPr="009711D7">
              <w:rPr>
                <w:strike/>
                <w:color w:val="FF0000"/>
              </w:rPr>
              <w:t xml:space="preserve"> or</w:t>
            </w:r>
            <w:r w:rsidRPr="009711D7">
              <w:rPr>
                <w:color w:val="FF0000"/>
              </w:rPr>
              <w:t xml:space="preserve"> </w:t>
            </w:r>
            <w:r w:rsidRPr="009711D7">
              <w:t>K</w:t>
            </w:r>
            <w:r>
              <w:t xml:space="preserve"> </w:t>
            </w:r>
            <w:r>
              <w:rPr>
                <w:b/>
                <w:bCs/>
                <w:color w:val="0000FF"/>
              </w:rPr>
              <w:t>or S</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1481992" w14:textId="77777777" w:rsidR="00FE7082" w:rsidRPr="009711D7" w:rsidRDefault="00FE7082" w:rsidP="00BE2BC8">
            <w:pPr>
              <w:spacing w:before="0" w:after="0"/>
            </w:pPr>
            <w:r w:rsidRPr="009711D7">
              <w:t>Pro-Ration Rate</w:t>
            </w:r>
          </w:p>
        </w:tc>
      </w:tr>
      <w:tr w:rsidR="00FE7082" w:rsidRPr="006A7FA4" w14:paraId="4F594DEF"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5F9688C" w14:textId="77777777" w:rsidR="00FE7082" w:rsidRPr="009711D7" w:rsidRDefault="00FE7082" w:rsidP="00BE2BC8">
            <w:pPr>
              <w:spacing w:before="0" w:after="0"/>
            </w:pPr>
            <w:r w:rsidRPr="009711D7">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2CBFB1"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BC2B44E" w14:textId="77777777" w:rsidR="00FE7082" w:rsidRPr="009711D7" w:rsidRDefault="00FE7082" w:rsidP="00BE2BC8">
            <w:pPr>
              <w:spacing w:before="0" w:after="0"/>
            </w:pPr>
            <w:r w:rsidRPr="009711D7">
              <w:t>INTP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78BE75C"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D3771CA"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3152327" w14:textId="77777777" w:rsidR="00FE7082" w:rsidRPr="009711D7" w:rsidRDefault="00FE7082" w:rsidP="00BE2BC8">
            <w:pPr>
              <w:spacing w:before="0" w:after="0"/>
            </w:pPr>
            <w:r w:rsidRPr="009711D7">
              <w:t>A, F,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F28808" w14:textId="77777777" w:rsidR="00FE7082" w:rsidRPr="009711D7" w:rsidRDefault="00FE7082" w:rsidP="00BE2BC8">
            <w:pPr>
              <w:spacing w:before="0" w:after="0"/>
            </w:pPr>
            <w:r w:rsidRPr="009711D7">
              <w:t>Gross Interest Rate Used for Payment</w:t>
            </w:r>
          </w:p>
        </w:tc>
      </w:tr>
      <w:tr w:rsidR="00FE7082" w:rsidRPr="006A7FA4" w14:paraId="3B3C5D45"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00F980D" w14:textId="77777777" w:rsidR="00FE7082" w:rsidRPr="009711D7" w:rsidRDefault="00FE7082" w:rsidP="00BE2BC8">
            <w:pPr>
              <w:spacing w:before="0" w:after="0"/>
            </w:pPr>
            <w:r w:rsidRPr="009711D7">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148F679"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724724C" w14:textId="77777777" w:rsidR="00FE7082" w:rsidRPr="009711D7" w:rsidRDefault="00FE7082" w:rsidP="00BE2BC8">
            <w:pPr>
              <w:spacing w:before="0" w:after="0"/>
            </w:pPr>
            <w:r w:rsidRPr="009711D7">
              <w:t>TDMT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C41AE7E"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ECFEC4A"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9A8CEE3" w14:textId="77777777" w:rsidR="00FE7082" w:rsidRPr="009711D7" w:rsidRDefault="00FE7082" w:rsidP="00BE2BC8">
            <w:pPr>
              <w:spacing w:before="0" w:after="0"/>
            </w:pPr>
            <w:r w:rsidRPr="009711D7">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15CBE9" w14:textId="77777777" w:rsidR="00FE7082" w:rsidRPr="009711D7" w:rsidRDefault="00FE7082" w:rsidP="00BE2BC8">
            <w:pPr>
              <w:spacing w:before="0" w:after="0"/>
            </w:pPr>
            <w:r w:rsidRPr="009711D7">
              <w:t>Taxable Income Per Dividend/Share</w:t>
            </w:r>
          </w:p>
        </w:tc>
      </w:tr>
      <w:tr w:rsidR="00FE7082" w:rsidRPr="006A7FA4" w14:paraId="6F144883"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5D2FFAE" w14:textId="77777777" w:rsidR="00FE7082" w:rsidRPr="009711D7" w:rsidRDefault="00FE7082" w:rsidP="00BE2BC8">
            <w:pPr>
              <w:spacing w:before="0" w:after="0"/>
            </w:pPr>
            <w:r w:rsidRPr="009711D7">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AA760FE"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240E59C" w14:textId="77777777" w:rsidR="00FE7082" w:rsidRPr="009711D7" w:rsidRDefault="00FE7082" w:rsidP="00BE2BC8">
            <w:pPr>
              <w:spacing w:before="0" w:after="0"/>
            </w:pPr>
            <w:r w:rsidRPr="009711D7">
              <w:t>NETT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EB57CBE"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37F7484" w14:textId="77777777" w:rsidR="00FE7082" w:rsidRPr="009711D7" w:rsidRDefault="00FE7082" w:rsidP="00BE2BC8">
            <w:pPr>
              <w:spacing w:before="0" w:after="0"/>
            </w:pPr>
            <w:r w:rsidRPr="009711D7">
              <w:t>C7,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BA5D096" w14:textId="77777777" w:rsidR="00FE7082" w:rsidRPr="009711D7" w:rsidRDefault="00FE7082" w:rsidP="00BE2BC8">
            <w:pPr>
              <w:spacing w:before="0" w:after="0"/>
            </w:pPr>
            <w:r w:rsidRPr="009711D7">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33FBBCB" w14:textId="77777777" w:rsidR="00FE7082" w:rsidRPr="009711D7" w:rsidRDefault="00FE7082" w:rsidP="00BE2BC8">
            <w:pPr>
              <w:spacing w:before="0" w:after="0"/>
            </w:pPr>
            <w:r w:rsidRPr="009711D7">
              <w:t>Net Distribution Rate</w:t>
            </w:r>
          </w:p>
        </w:tc>
      </w:tr>
      <w:tr w:rsidR="00FE7082" w:rsidRPr="006A7FA4" w14:paraId="2755DD0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82ECDD6" w14:textId="77777777" w:rsidR="00FE7082" w:rsidRPr="009711D7" w:rsidRDefault="00FE7082" w:rsidP="00BE2BC8">
            <w:pPr>
              <w:spacing w:before="0" w:after="0"/>
            </w:pPr>
            <w:r w:rsidRPr="009711D7">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69B7B83"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5DE124E" w14:textId="77777777" w:rsidR="00FE7082" w:rsidRPr="009711D7" w:rsidRDefault="00FE7082" w:rsidP="00BE2BC8">
            <w:pPr>
              <w:spacing w:before="0" w:after="0"/>
            </w:pPr>
            <w:r w:rsidRPr="009711D7">
              <w:t>IDFX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370F947"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1017E273" w14:textId="77777777" w:rsidR="00FE7082" w:rsidRPr="009711D7" w:rsidRDefault="00FE7082" w:rsidP="00BE2BC8">
            <w:pPr>
              <w:spacing w:before="0" w:after="0"/>
            </w:pPr>
            <w:r w:rsidRPr="009711D7">
              <w:t>C17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F571E74" w14:textId="77777777" w:rsidR="00FE7082" w:rsidRPr="009711D7" w:rsidRDefault="00FE7082" w:rsidP="00BE2BC8">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C384FAF" w14:textId="77777777" w:rsidR="00FE7082" w:rsidRPr="009711D7" w:rsidRDefault="00FE7082" w:rsidP="00BE2BC8">
            <w:pPr>
              <w:spacing w:before="0" w:after="0"/>
            </w:pPr>
            <w:r w:rsidRPr="009711D7">
              <w:t>Issuer Declared Exchange Rate</w:t>
            </w:r>
          </w:p>
        </w:tc>
      </w:tr>
      <w:tr w:rsidR="00FE7082" w:rsidRPr="006A7FA4" w14:paraId="4983EF18"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40DBB20" w14:textId="77777777" w:rsidR="00FE7082" w:rsidRPr="009711D7" w:rsidRDefault="00FE7082" w:rsidP="00BE2BC8">
            <w:pPr>
              <w:spacing w:before="0" w:after="0"/>
            </w:pPr>
            <w:r w:rsidRPr="009711D7">
              <w:t>10</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DD08315"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34188E9" w14:textId="77777777" w:rsidR="00FE7082" w:rsidRPr="009711D7" w:rsidRDefault="00FE7082" w:rsidP="00BE2BC8">
            <w:pPr>
              <w:spacing w:before="0" w:after="0"/>
            </w:pPr>
            <w:r w:rsidRPr="009711D7">
              <w:t>TXIN</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42E02AD"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74296AE2"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3F64E3C" w14:textId="77777777" w:rsidR="00FE7082" w:rsidRPr="009711D7" w:rsidRDefault="00FE7082" w:rsidP="00BE2BC8">
            <w:pPr>
              <w:spacing w:before="0" w:after="0"/>
            </w:pPr>
            <w:r w:rsidRPr="009711D7">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B244550" w14:textId="77777777" w:rsidR="00FE7082" w:rsidRPr="009711D7" w:rsidRDefault="00FE7082" w:rsidP="00BE2BC8">
            <w:pPr>
              <w:spacing w:before="0" w:after="0"/>
            </w:pPr>
            <w:r w:rsidRPr="009711D7">
              <w:t>Tax on Income</w:t>
            </w:r>
          </w:p>
        </w:tc>
      </w:tr>
      <w:tr w:rsidR="00FE7082" w:rsidRPr="006A7FA4" w14:paraId="30CFB14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5784E2C" w14:textId="77777777" w:rsidR="00FE7082" w:rsidRPr="009711D7" w:rsidRDefault="00FE7082" w:rsidP="00BE2BC8">
            <w:pPr>
              <w:spacing w:before="0" w:after="0"/>
            </w:pPr>
            <w:r w:rsidRPr="009711D7">
              <w:t>11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35BE1BF"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6F04E95" w14:textId="77777777" w:rsidR="00FE7082" w:rsidRPr="009711D7" w:rsidRDefault="00FE7082" w:rsidP="00BE2BC8">
            <w:pPr>
              <w:spacing w:before="0" w:after="0"/>
            </w:pPr>
            <w:r w:rsidRPr="009711D7">
              <w:t>WITL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C0356B6"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hideMark/>
          </w:tcPr>
          <w:p w14:paraId="372260E1" w14:textId="77777777" w:rsidR="00FE7082" w:rsidRPr="009711D7" w:rsidRDefault="00FE7082" w:rsidP="00BE2BC8">
            <w:pPr>
              <w:spacing w:before="0" w:after="0"/>
            </w:pPr>
            <w:r w:rsidRPr="009711D7">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CEB6CA2" w14:textId="77777777" w:rsidR="00FE7082" w:rsidRPr="009711D7" w:rsidRDefault="00FE7082" w:rsidP="00BE2BC8">
            <w:pPr>
              <w:spacing w:before="0" w:after="0"/>
            </w:pPr>
            <w:r w:rsidRPr="009711D7">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EB354F9" w14:textId="77777777" w:rsidR="00FE7082" w:rsidRPr="009711D7" w:rsidRDefault="00FE7082" w:rsidP="00BE2BC8">
            <w:pPr>
              <w:spacing w:before="0" w:after="0"/>
            </w:pPr>
            <w:r w:rsidRPr="009711D7">
              <w:t>Second Level Tax</w:t>
            </w:r>
          </w:p>
        </w:tc>
      </w:tr>
      <w:tr w:rsidR="00FE7082" w:rsidRPr="006A7FA4" w14:paraId="76A76A22"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AD1661C" w14:textId="77777777" w:rsidR="00FE7082" w:rsidRPr="009711D7" w:rsidRDefault="00FE7082" w:rsidP="00BE2BC8">
            <w:pPr>
              <w:spacing w:before="0" w:after="0"/>
            </w:pPr>
            <w:r w:rsidRPr="009711D7">
              <w:t>12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E470E2C"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6F78B32" w14:textId="77777777" w:rsidR="00FE7082" w:rsidRPr="009711D7" w:rsidRDefault="00FE7082" w:rsidP="00BE2BC8">
            <w:pPr>
              <w:spacing w:before="0" w:after="0"/>
            </w:pPr>
            <w:r w:rsidRPr="009711D7">
              <w:t>BIDI</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21A3D582"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254295A0" w14:textId="77777777" w:rsidR="00FE7082" w:rsidRPr="009711D7" w:rsidRDefault="00FE7082" w:rsidP="00BE2BC8">
            <w:pPr>
              <w:spacing w:before="0" w:after="0"/>
            </w:pPr>
            <w:r w:rsidRPr="009711D7">
              <w:t>C24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672D3D9" w14:textId="77777777" w:rsidR="00FE7082" w:rsidRPr="009711D7" w:rsidRDefault="00FE7082" w:rsidP="00BE2BC8">
            <w:pPr>
              <w:spacing w:before="0" w:after="0"/>
            </w:pPr>
            <w:r w:rsidRPr="009711D7">
              <w:t>A, F, K, or P</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E35F290" w14:textId="77777777" w:rsidR="00FE7082" w:rsidRPr="009711D7" w:rsidRDefault="00FE7082" w:rsidP="00BE2BC8">
            <w:pPr>
              <w:spacing w:before="0" w:after="0"/>
            </w:pPr>
            <w:r w:rsidRPr="009711D7">
              <w:t>Bid Interval Rate</w:t>
            </w:r>
          </w:p>
        </w:tc>
      </w:tr>
    </w:tbl>
    <w:p w14:paraId="0F9F82E1" w14:textId="77777777" w:rsidR="00FE7082" w:rsidRDefault="00FE7082" w:rsidP="00FE7082">
      <w:pPr>
        <w:ind w:left="720"/>
        <w:rPr>
          <w:b/>
        </w:rPr>
      </w:pPr>
    </w:p>
    <w:p w14:paraId="756CB432" w14:textId="77777777" w:rsidR="00FE7082" w:rsidRDefault="00FE7082" w:rsidP="00FE7082">
      <w:pPr>
        <w:pStyle w:val="ListParagraph"/>
        <w:suppressAutoHyphens w:val="0"/>
        <w:spacing w:before="0"/>
        <w:rPr>
          <w:b/>
          <w:sz w:val="24"/>
          <w:szCs w:val="24"/>
        </w:rPr>
      </w:pPr>
    </w:p>
    <w:p w14:paraId="6649E6C9" w14:textId="3FB72D49" w:rsidR="00FE7082" w:rsidRPr="009711D7" w:rsidRDefault="00FE7082" w:rsidP="00FE7082">
      <w:pPr>
        <w:pStyle w:val="Heading3"/>
        <w:numPr>
          <w:ilvl w:val="0"/>
          <w:numId w:val="0"/>
        </w:numPr>
        <w:ind w:left="720"/>
        <w:rPr>
          <w:b w:val="0"/>
        </w:rPr>
      </w:pPr>
      <w:bookmarkStart w:id="156" w:name="_Toc237969626"/>
      <w:r>
        <w:t>2.</w:t>
      </w:r>
      <w:r w:rsidR="0057071B">
        <w:t>7</w:t>
      </w:r>
      <w:r>
        <w:t xml:space="preserve">.1.2 </w:t>
      </w:r>
      <w:r w:rsidRPr="009711D7">
        <w:t>ISO 20022 Illustration</w:t>
      </w:r>
      <w:bookmarkEnd w:id="156"/>
    </w:p>
    <w:p w14:paraId="3C279A57" w14:textId="77777777" w:rsidR="00FE7082" w:rsidRDefault="00FE7082" w:rsidP="00FE7082">
      <w:r>
        <w:rPr>
          <w:b/>
        </w:rPr>
        <w:t>A. In the seev.031 (CANO – CorporateActionNotification)</w:t>
      </w:r>
      <w:r>
        <w:t xml:space="preserve"> message, in building block </w:t>
      </w:r>
      <w:r>
        <w:rPr>
          <w:i/>
        </w:rPr>
        <w:t>CorporateActionOptionDetails</w:t>
      </w:r>
      <w:r>
        <w:t xml:space="preserve">, in sequence Rate </w:t>
      </w:r>
      <w:proofErr w:type="gramStart"/>
      <w:r>
        <w:t>And</w:t>
      </w:r>
      <w:proofErr w:type="gramEnd"/>
      <w:r>
        <w:t xml:space="preserve"> Amount Details,</w:t>
      </w:r>
    </w:p>
    <w:p w14:paraId="5658D5F8" w14:textId="77777777" w:rsidR="00FE7082" w:rsidRDefault="00FE7082" w:rsidP="00FE7082">
      <w:pPr>
        <w:rPr>
          <w:b/>
          <w:bCs/>
          <w:i/>
          <w:iCs/>
        </w:rPr>
      </w:pPr>
      <w:r>
        <w:rPr>
          <w:b/>
        </w:rPr>
        <w:t>B. And in the seev.009 (AgentCANotificationAdvice)</w:t>
      </w:r>
      <w:r>
        <w:t xml:space="preserve"> message, in building block </w:t>
      </w:r>
      <w:r>
        <w:rPr>
          <w:i/>
        </w:rPr>
        <w:t>CorporateActionOptionDetails</w:t>
      </w:r>
      <w:r>
        <w:t xml:space="preserve">, in sequence Rate </w:t>
      </w:r>
      <w:proofErr w:type="gramStart"/>
      <w:r>
        <w:t>And</w:t>
      </w:r>
      <w:proofErr w:type="gramEnd"/>
      <w:r>
        <w:t xml:space="preserve"> Amount Details, </w:t>
      </w:r>
    </w:p>
    <w:p w14:paraId="2915672F" w14:textId="77777777" w:rsidR="00FE7082" w:rsidRDefault="00FE7082" w:rsidP="00FE7082">
      <w:r>
        <w:rPr>
          <w:b/>
          <w:bCs/>
        </w:rPr>
        <w:t xml:space="preserve">C. </w:t>
      </w:r>
      <w:r w:rsidRPr="009711D7">
        <w:rPr>
          <w:b/>
          <w:bCs/>
        </w:rPr>
        <w:t xml:space="preserve">And in the seev.035 (CorporateActionMovementPreliminaryAdvice) </w:t>
      </w:r>
      <w:r>
        <w:t>message</w:t>
      </w:r>
      <w:r w:rsidRPr="009711D7">
        <w:t xml:space="preserve">, in building block </w:t>
      </w:r>
      <w:r w:rsidRPr="009711D7">
        <w:rPr>
          <w:i/>
          <w:iCs/>
        </w:rPr>
        <w:t>Corporate Action Movement Details,</w:t>
      </w:r>
      <w:r w:rsidRPr="009711D7">
        <w:t xml:space="preserve"> </w:t>
      </w:r>
    </w:p>
    <w:p w14:paraId="3524329E" w14:textId="77777777" w:rsidR="00FE7082" w:rsidRPr="001C6AF0" w:rsidRDefault="00FE7082" w:rsidP="00FE7082">
      <w:r w:rsidRPr="00CE477A">
        <w:rPr>
          <w:b/>
          <w:bCs/>
        </w:rPr>
        <w:t xml:space="preserve">add </w:t>
      </w:r>
      <w:r>
        <w:rPr>
          <w:b/>
          <w:bCs/>
        </w:rPr>
        <w:t>“</w:t>
      </w:r>
      <w:r w:rsidRPr="00CE477A">
        <w:rPr>
          <w:b/>
          <w:bCs/>
        </w:rPr>
        <w:t>Rate Status</w:t>
      </w:r>
      <w:r>
        <w:rPr>
          <w:b/>
          <w:bCs/>
        </w:rPr>
        <w:t xml:space="preserve">”, </w:t>
      </w:r>
      <w:r w:rsidRPr="009711D7">
        <w:t>defined by datatype RateStatus1Code</w:t>
      </w:r>
      <w:r>
        <w:t>,</w:t>
      </w:r>
      <w:r w:rsidRPr="009711D7">
        <w:t xml:space="preserve"> incl. values ACTU and INDI</w:t>
      </w:r>
      <w:r>
        <w:t>,</w:t>
      </w:r>
      <w:r w:rsidRPr="00CE477A">
        <w:rPr>
          <w:b/>
          <w:bCs/>
        </w:rPr>
        <w:t xml:space="preserve"> to element </w:t>
      </w:r>
      <w:r w:rsidRPr="00CE477A">
        <w:rPr>
          <w:b/>
          <w:bCs/>
          <w:i/>
          <w:iCs/>
        </w:rPr>
        <w:t>Proration Rate</w:t>
      </w:r>
      <w:r>
        <w:t>, as illustrated below for seev.031.</w:t>
      </w:r>
    </w:p>
    <w:p w14:paraId="48B6A83F" w14:textId="77777777" w:rsidR="00FE7082" w:rsidRDefault="00FE7082" w:rsidP="00FE7082"/>
    <w:p w14:paraId="2261525A" w14:textId="77777777" w:rsidR="00FE7082" w:rsidRDefault="00FE7082" w:rsidP="00FE7082">
      <w:r>
        <w:rPr>
          <w:noProof/>
        </w:rPr>
        <w:lastRenderedPageBreak/>
        <w:drawing>
          <wp:inline distT="0" distB="0" distL="0" distR="0" wp14:anchorId="34A2D4AB" wp14:editId="65C57BA3">
            <wp:extent cx="3314700" cy="4512710"/>
            <wp:effectExtent l="0" t="0" r="0" b="2540"/>
            <wp:docPr id="12833009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3300906" name=""/>
                    <pic:cNvPicPr/>
                  </pic:nvPicPr>
                  <pic:blipFill>
                    <a:blip r:embed="rId24"/>
                    <a:stretch>
                      <a:fillRect/>
                    </a:stretch>
                  </pic:blipFill>
                  <pic:spPr>
                    <a:xfrm>
                      <a:off x="0" y="0"/>
                      <a:ext cx="3325363" cy="4527226"/>
                    </a:xfrm>
                    <a:prstGeom prst="rect">
                      <a:avLst/>
                    </a:prstGeom>
                  </pic:spPr>
                </pic:pic>
              </a:graphicData>
            </a:graphic>
          </wp:inline>
        </w:drawing>
      </w:r>
    </w:p>
    <w:p w14:paraId="0AA11BE4" w14:textId="77777777" w:rsidR="00FE7082" w:rsidRPr="00777FAC" w:rsidRDefault="00FE7082" w:rsidP="00FE7082">
      <w:r>
        <w:rPr>
          <w:noProof/>
        </w:rPr>
        <w:drawing>
          <wp:inline distT="0" distB="0" distL="0" distR="0" wp14:anchorId="6424FC0C" wp14:editId="79E63E69">
            <wp:extent cx="5098781" cy="3162300"/>
            <wp:effectExtent l="0" t="0" r="6985" b="0"/>
            <wp:docPr id="769306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0698" name=""/>
                    <pic:cNvPicPr/>
                  </pic:nvPicPr>
                  <pic:blipFill>
                    <a:blip r:embed="rId25"/>
                    <a:stretch>
                      <a:fillRect/>
                    </a:stretch>
                  </pic:blipFill>
                  <pic:spPr>
                    <a:xfrm>
                      <a:off x="0" y="0"/>
                      <a:ext cx="5113035" cy="3171140"/>
                    </a:xfrm>
                    <a:prstGeom prst="rect">
                      <a:avLst/>
                    </a:prstGeom>
                  </pic:spPr>
                </pic:pic>
              </a:graphicData>
            </a:graphic>
          </wp:inline>
        </w:drawing>
      </w:r>
    </w:p>
    <w:p w14:paraId="61B7C175" w14:textId="77777777" w:rsidR="00FE7082" w:rsidRDefault="00FE7082" w:rsidP="00FE7082"/>
    <w:p w14:paraId="61859838" w14:textId="2C2DA69B" w:rsidR="00FE7082" w:rsidRDefault="003C24FA" w:rsidP="003C24FA">
      <w:pPr>
        <w:pStyle w:val="Heading2"/>
        <w:numPr>
          <w:ilvl w:val="0"/>
          <w:numId w:val="0"/>
        </w:numPr>
        <w:tabs>
          <w:tab w:val="num" w:pos="1080"/>
        </w:tabs>
      </w:pPr>
      <w:bookmarkStart w:id="157" w:name="_Toc256000102"/>
      <w:bookmarkStart w:id="158" w:name="_Toc237969627"/>
      <w:proofErr w:type="gramStart"/>
      <w:r>
        <w:lastRenderedPageBreak/>
        <w:t>2.7.2</w:t>
      </w:r>
      <w:r w:rsidR="00FE7082">
        <w:t xml:space="preserve">  MWG</w:t>
      </w:r>
      <w:proofErr w:type="gramEnd"/>
      <w:r w:rsidR="00FE7082">
        <w:t xml:space="preserve"> Decision</w:t>
      </w:r>
      <w:bookmarkEnd w:id="157"/>
      <w:bookmarkEnd w:id="158"/>
    </w:p>
    <w:p w14:paraId="118EF768" w14:textId="296CA1AB" w:rsidR="001E5608" w:rsidRDefault="009F391A" w:rsidP="001E5608">
      <w:r>
        <w:rPr>
          <w:b/>
          <w:bCs/>
        </w:rPr>
        <w:t xml:space="preserve">Approved with amendments. </w:t>
      </w:r>
      <w:r w:rsidR="001E5608" w:rsidRPr="009F391A">
        <w:t>During the MWG meeting, it was agreed to add the new format option S as well to qualifiers RATE in E1 and E2 and to</w:t>
      </w:r>
      <w:r w:rsidR="00AF3237">
        <w:t xml:space="preserve"> </w:t>
      </w:r>
      <w:r w:rsidR="001E5608" w:rsidRPr="009F391A">
        <w:t>INTP in E and E2.</w:t>
      </w:r>
    </w:p>
    <w:p w14:paraId="29144E60" w14:textId="34B60754" w:rsidR="009E6EB2" w:rsidRDefault="009E6EB2" w:rsidP="005F2291">
      <w:pPr>
        <w:suppressAutoHyphens w:val="0"/>
        <w:spacing w:before="0" w:after="0"/>
        <w:jc w:val="both"/>
        <w:rPr>
          <w:b/>
          <w:bCs/>
        </w:rPr>
      </w:pPr>
    </w:p>
    <w:p w14:paraId="441BACF5" w14:textId="77777777" w:rsidR="00D622D9" w:rsidRDefault="00D622D9" w:rsidP="005F2291">
      <w:pPr>
        <w:suppressAutoHyphens w:val="0"/>
        <w:spacing w:before="0" w:after="0"/>
        <w:jc w:val="both"/>
        <w:rPr>
          <w:b/>
          <w:bCs/>
        </w:rPr>
      </w:pPr>
    </w:p>
    <w:p w14:paraId="166DB888" w14:textId="77777777" w:rsidR="00D0520E" w:rsidRPr="00872EC6" w:rsidRDefault="00D0520E" w:rsidP="00D0520E">
      <w:pPr>
        <w:spacing w:after="0"/>
        <w:rPr>
          <w:b/>
          <w:sz w:val="28"/>
          <w:szCs w:val="28"/>
        </w:rPr>
      </w:pPr>
      <w:r w:rsidRPr="00872EC6">
        <w:rPr>
          <w:b/>
          <w:sz w:val="28"/>
          <w:szCs w:val="28"/>
        </w:rPr>
        <w:t>SWIFT Comment</w:t>
      </w:r>
    </w:p>
    <w:p w14:paraId="32ED83D4" w14:textId="77777777" w:rsidR="00D622D9" w:rsidRDefault="00D622D9" w:rsidP="005F2291">
      <w:pPr>
        <w:suppressAutoHyphens w:val="0"/>
        <w:spacing w:before="0" w:after="0"/>
        <w:jc w:val="both"/>
        <w:rPr>
          <w:b/>
          <w:bCs/>
        </w:rPr>
      </w:pPr>
    </w:p>
    <w:p w14:paraId="626C7E62" w14:textId="70758728" w:rsidR="00D622D9" w:rsidRPr="00233F73" w:rsidRDefault="00D622D9" w:rsidP="00D622D9">
      <w:pPr>
        <w:suppressAutoHyphens w:val="0"/>
        <w:spacing w:before="0" w:after="0"/>
        <w:rPr>
          <w:bCs/>
        </w:rPr>
      </w:pPr>
      <w:r w:rsidRPr="00D622D9">
        <w:rPr>
          <w:bCs/>
        </w:rPr>
        <w:t>Strong improvement in interpretation (ACTU vs INDI); clear STP benefit</w:t>
      </w:r>
      <w:r>
        <w:rPr>
          <w:bCs/>
        </w:rPr>
        <w:t>. Recommended for implementation.</w:t>
      </w:r>
    </w:p>
    <w:p w14:paraId="6DF6836F" w14:textId="5D3E71B1" w:rsidR="002C6602" w:rsidRPr="007074BB" w:rsidRDefault="00714E26" w:rsidP="00A31E1B">
      <w:pPr>
        <w:pStyle w:val="Heading1"/>
        <w:pageBreakBefore/>
        <w:numPr>
          <w:ilvl w:val="0"/>
          <w:numId w:val="15"/>
        </w:numPr>
      </w:pPr>
      <w:bookmarkStart w:id="159" w:name="scroll-bookmark-311"/>
      <w:bookmarkStart w:id="160" w:name="_Toc237969628"/>
      <w:bookmarkEnd w:id="159"/>
      <w:r w:rsidRPr="007074BB">
        <w:lastRenderedPageBreak/>
        <w:t>Overview of ISO</w:t>
      </w:r>
      <w:r w:rsidR="00245AB8" w:rsidRPr="007074BB">
        <w:t xml:space="preserve"> 20022 submitted Change Requests</w:t>
      </w:r>
      <w:bookmarkEnd w:id="160"/>
    </w:p>
    <w:p w14:paraId="2CEFC34A" w14:textId="506B5AF5" w:rsidR="006B5B70" w:rsidRPr="00251D69" w:rsidRDefault="002C272C" w:rsidP="002C272C">
      <w:pPr>
        <w:pStyle w:val="Heading1"/>
        <w:numPr>
          <w:ilvl w:val="0"/>
          <w:numId w:val="0"/>
        </w:numPr>
        <w:rPr>
          <w:color w:val="00B050"/>
        </w:rPr>
      </w:pPr>
      <w:bookmarkStart w:id="161" w:name="scroll-bookmark-4"/>
      <w:bookmarkStart w:id="162" w:name="_Toc202186557"/>
      <w:bookmarkStart w:id="163" w:name="_Toc237969629"/>
      <w:r w:rsidRPr="00251D69">
        <w:rPr>
          <w:color w:val="00B050"/>
          <w:sz w:val="36"/>
          <w:szCs w:val="36"/>
        </w:rPr>
        <w:t>3.1</w:t>
      </w:r>
      <w:r w:rsidRPr="00251D69">
        <w:rPr>
          <w:color w:val="00B050"/>
        </w:rPr>
        <w:t xml:space="preserve"> </w:t>
      </w:r>
      <w:r w:rsidR="006B5B70" w:rsidRPr="00251D69">
        <w:rPr>
          <w:color w:val="00B050"/>
          <w:sz w:val="36"/>
          <w:szCs w:val="36"/>
        </w:rPr>
        <w:t>00</w:t>
      </w:r>
      <w:r w:rsidR="00D07B88" w:rsidRPr="00251D69">
        <w:rPr>
          <w:color w:val="00B050"/>
          <w:sz w:val="36"/>
          <w:szCs w:val="36"/>
        </w:rPr>
        <w:t>3271</w:t>
      </w:r>
      <w:r w:rsidR="00947A25" w:rsidRPr="00251D69">
        <w:rPr>
          <w:color w:val="00B050"/>
          <w:sz w:val="36"/>
          <w:szCs w:val="36"/>
        </w:rPr>
        <w:t xml:space="preserve"> (ISO CR1600)</w:t>
      </w:r>
      <w:r w:rsidR="006B5B70" w:rsidRPr="00251D69">
        <w:rPr>
          <w:color w:val="00B050"/>
          <w:sz w:val="36"/>
          <w:szCs w:val="36"/>
        </w:rPr>
        <w:t xml:space="preserve"> </w:t>
      </w:r>
      <w:r w:rsidR="009671DF" w:rsidRPr="00251D69">
        <w:rPr>
          <w:color w:val="00B050"/>
          <w:sz w:val="36"/>
          <w:szCs w:val="36"/>
        </w:rPr>
        <w:t>–</w:t>
      </w:r>
      <w:r w:rsidR="006B5B70" w:rsidRPr="00251D69">
        <w:rPr>
          <w:color w:val="00B050"/>
          <w:sz w:val="36"/>
          <w:szCs w:val="36"/>
        </w:rPr>
        <w:t xml:space="preserve"> </w:t>
      </w:r>
      <w:bookmarkEnd w:id="161"/>
      <w:bookmarkEnd w:id="162"/>
      <w:r w:rsidR="009671DF" w:rsidRPr="00251D69">
        <w:rPr>
          <w:color w:val="00B050"/>
          <w:sz w:val="36"/>
          <w:szCs w:val="36"/>
        </w:rPr>
        <w:t>Correction of Status Quantity Rules in seev.034</w:t>
      </w:r>
      <w:bookmarkEnd w:id="163"/>
    </w:p>
    <w:tbl>
      <w:tblPr>
        <w:tblStyle w:val="ScrollTableNormal"/>
        <w:tblW w:w="5000" w:type="pct"/>
        <w:tblLook w:val="0020" w:firstRow="1" w:lastRow="0" w:firstColumn="0" w:lastColumn="0" w:noHBand="0" w:noVBand="0"/>
      </w:tblPr>
      <w:tblGrid>
        <w:gridCol w:w="4957"/>
        <w:gridCol w:w="3822"/>
      </w:tblGrid>
      <w:tr w:rsidR="006B5B70" w14:paraId="4453BF31"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0523AA95" w14:textId="75A98CB9" w:rsidR="006B5B70" w:rsidRDefault="006B5B70" w:rsidP="002F6C86"/>
        </w:tc>
      </w:tr>
      <w:tr w:rsidR="006B5B70" w14:paraId="591252E9" w14:textId="77777777" w:rsidTr="007327A7">
        <w:tc>
          <w:tcPr>
            <w:tcW w:w="2823" w:type="pct"/>
            <w:shd w:val="solid" w:color="F4F5F7" w:fill="F4F5F7"/>
          </w:tcPr>
          <w:p w14:paraId="0E6452F4" w14:textId="77777777" w:rsidR="006B5B70" w:rsidRPr="00565A09" w:rsidRDefault="006B5B70" w:rsidP="002F6C86">
            <w:pPr>
              <w:rPr>
                <w:b/>
                <w:bCs/>
              </w:rPr>
            </w:pPr>
            <w:r w:rsidRPr="00565A09">
              <w:rPr>
                <w:b/>
                <w:bCs/>
              </w:rPr>
              <w:t>Requesting Group:</w:t>
            </w:r>
          </w:p>
        </w:tc>
        <w:tc>
          <w:tcPr>
            <w:tcW w:w="2177" w:type="pct"/>
          </w:tcPr>
          <w:p w14:paraId="39CF1982" w14:textId="64178731" w:rsidR="006B5B70" w:rsidRDefault="00565A09" w:rsidP="002F6C86">
            <w:r>
              <w:t>Swift</w:t>
            </w:r>
          </w:p>
        </w:tc>
      </w:tr>
      <w:tr w:rsidR="006B5B70" w14:paraId="3A499102" w14:textId="77777777" w:rsidTr="00861A12">
        <w:tc>
          <w:tcPr>
            <w:tcW w:w="0" w:type="auto"/>
            <w:gridSpan w:val="2"/>
            <w:shd w:val="solid" w:color="F4F5F7" w:fill="F4F5F7"/>
          </w:tcPr>
          <w:p w14:paraId="2F03A7D0" w14:textId="77777777" w:rsidR="006B5B70" w:rsidRDefault="006B5B70" w:rsidP="002F6C86">
            <w:bookmarkStart w:id="164" w:name="scroll-bookmark-6"/>
            <w:r>
              <w:rPr>
                <w:b/>
              </w:rPr>
              <w:t>Sponsors</w:t>
            </w:r>
            <w:bookmarkEnd w:id="164"/>
          </w:p>
        </w:tc>
      </w:tr>
      <w:tr w:rsidR="006B5B70" w14:paraId="2385C88F" w14:textId="77777777" w:rsidTr="00861A12">
        <w:tc>
          <w:tcPr>
            <w:tcW w:w="0" w:type="auto"/>
            <w:gridSpan w:val="2"/>
          </w:tcPr>
          <w:p w14:paraId="334CC747" w14:textId="6DA28411" w:rsidR="006B5B70" w:rsidRDefault="00EF1435" w:rsidP="002F6C86">
            <w:r>
              <w:t>SMPG CA WG Members</w:t>
            </w:r>
          </w:p>
        </w:tc>
      </w:tr>
      <w:tr w:rsidR="006B5B70" w14:paraId="6B96442D" w14:textId="77777777" w:rsidTr="00861A12">
        <w:tc>
          <w:tcPr>
            <w:tcW w:w="0" w:type="auto"/>
            <w:gridSpan w:val="2"/>
            <w:shd w:val="solid" w:color="F4F5F7" w:fill="F4F5F7"/>
          </w:tcPr>
          <w:p w14:paraId="5E6BE0A7" w14:textId="77777777" w:rsidR="006B5B70" w:rsidRDefault="006B5B70" w:rsidP="002F6C86">
            <w:bookmarkStart w:id="165" w:name="scroll-bookmark-7"/>
            <w:r>
              <w:rPr>
                <w:b/>
              </w:rPr>
              <w:t>Message type(s) impacted</w:t>
            </w:r>
            <w:bookmarkEnd w:id="165"/>
          </w:p>
        </w:tc>
      </w:tr>
      <w:tr w:rsidR="006B5B70" w14:paraId="02E571AA" w14:textId="77777777" w:rsidTr="00861A12">
        <w:tc>
          <w:tcPr>
            <w:tcW w:w="0" w:type="auto"/>
            <w:gridSpan w:val="2"/>
          </w:tcPr>
          <w:p w14:paraId="7EC2668F" w14:textId="0D61A41E" w:rsidR="006B5B70" w:rsidRDefault="006B5B70" w:rsidP="002F6C86">
            <w:r>
              <w:t>seev.0</w:t>
            </w:r>
            <w:r w:rsidR="00565A09">
              <w:t>34</w:t>
            </w:r>
          </w:p>
        </w:tc>
      </w:tr>
      <w:tr w:rsidR="006B5B70" w14:paraId="1E45C9AD" w14:textId="77777777" w:rsidTr="00861A12">
        <w:tc>
          <w:tcPr>
            <w:tcW w:w="0" w:type="auto"/>
            <w:gridSpan w:val="2"/>
            <w:shd w:val="solid" w:color="F4F5F7" w:fill="F4F5F7"/>
          </w:tcPr>
          <w:p w14:paraId="37464805" w14:textId="52E0DE7C" w:rsidR="006B5B70" w:rsidRDefault="00E0729F" w:rsidP="002F6C86">
            <w:r>
              <w:rPr>
                <w:b/>
              </w:rPr>
              <w:t>Required for regulatory reasons</w:t>
            </w:r>
          </w:p>
        </w:tc>
      </w:tr>
      <w:tr w:rsidR="006B5B70" w14:paraId="6AF31387" w14:textId="77777777" w:rsidTr="00861A12">
        <w:tc>
          <w:tcPr>
            <w:tcW w:w="0" w:type="auto"/>
            <w:gridSpan w:val="2"/>
          </w:tcPr>
          <w:p w14:paraId="09A3C617" w14:textId="1F52ED36" w:rsidR="006B5B70" w:rsidRDefault="006B5B70" w:rsidP="00245AB8">
            <w:r>
              <w:t>N</w:t>
            </w:r>
            <w:r w:rsidR="00E0729F">
              <w:t>o</w:t>
            </w:r>
          </w:p>
        </w:tc>
      </w:tr>
      <w:tr w:rsidR="006B5B70" w14:paraId="0024B8B4" w14:textId="77777777" w:rsidTr="00861A12">
        <w:tc>
          <w:tcPr>
            <w:tcW w:w="0" w:type="auto"/>
            <w:gridSpan w:val="2"/>
            <w:shd w:val="solid" w:color="F4F5F7" w:fill="F4F5F7"/>
          </w:tcPr>
          <w:p w14:paraId="0A412492" w14:textId="77777777" w:rsidR="006B5B70" w:rsidRDefault="006B5B70" w:rsidP="002F6C86">
            <w:bookmarkStart w:id="166" w:name="scroll-bookmark-9"/>
            <w:r>
              <w:rPr>
                <w:b/>
              </w:rPr>
              <w:t>Business impact of this request</w:t>
            </w:r>
            <w:bookmarkEnd w:id="166"/>
          </w:p>
        </w:tc>
      </w:tr>
      <w:tr w:rsidR="006B5B70" w14:paraId="4A6C9D56" w14:textId="77777777" w:rsidTr="00861A12">
        <w:tc>
          <w:tcPr>
            <w:tcW w:w="0" w:type="auto"/>
            <w:gridSpan w:val="2"/>
          </w:tcPr>
          <w:p w14:paraId="57BB605C" w14:textId="4B63025D" w:rsidR="006B5B70" w:rsidRDefault="006B5B70" w:rsidP="00245AB8">
            <w:r>
              <w:t>N</w:t>
            </w:r>
            <w:r w:rsidR="00E0729F">
              <w:t>/</w:t>
            </w:r>
            <w:r>
              <w:t>A</w:t>
            </w:r>
          </w:p>
        </w:tc>
      </w:tr>
      <w:tr w:rsidR="006B5B70" w14:paraId="01167F8B" w14:textId="77777777" w:rsidTr="00861A12">
        <w:tc>
          <w:tcPr>
            <w:tcW w:w="0" w:type="auto"/>
            <w:gridSpan w:val="2"/>
            <w:shd w:val="solid" w:color="F4F5F7" w:fill="F4F5F7"/>
          </w:tcPr>
          <w:p w14:paraId="19C3A17A" w14:textId="77777777" w:rsidR="006B5B70" w:rsidRDefault="006B5B70" w:rsidP="002F6C86">
            <w:bookmarkStart w:id="167" w:name="scroll-bookmark-11"/>
            <w:r>
              <w:rPr>
                <w:b/>
              </w:rPr>
              <w:t>Business context</w:t>
            </w:r>
            <w:bookmarkEnd w:id="167"/>
          </w:p>
        </w:tc>
      </w:tr>
      <w:tr w:rsidR="006B5B70" w14:paraId="040A84AC" w14:textId="77777777" w:rsidTr="00861A12">
        <w:tc>
          <w:tcPr>
            <w:tcW w:w="0" w:type="auto"/>
            <w:gridSpan w:val="2"/>
          </w:tcPr>
          <w:p w14:paraId="32F5354C" w14:textId="3697A55F" w:rsidR="006B5B70" w:rsidRPr="0035185F" w:rsidRDefault="00207606" w:rsidP="00D521E8">
            <w:pPr>
              <w:rPr>
                <w:lang w:val="en-GB"/>
              </w:rPr>
            </w:pPr>
            <w:r w:rsidRPr="00812008">
              <w:rPr>
                <w:lang w:val="en-GB"/>
              </w:rPr>
              <w:t xml:space="preserve">In the seev.034, the three cross-complex rules </w:t>
            </w:r>
            <w:r w:rsidRPr="00812008">
              <w:rPr>
                <w:i/>
                <w:iCs/>
              </w:rPr>
              <w:t>StatusQuantity1Rule</w:t>
            </w:r>
            <w:r>
              <w:rPr>
                <w:i/>
                <w:iCs/>
              </w:rPr>
              <w:t xml:space="preserve">, </w:t>
            </w:r>
            <w:r w:rsidRPr="00812008">
              <w:rPr>
                <w:i/>
                <w:iCs/>
              </w:rPr>
              <w:t>StatusQuantity</w:t>
            </w:r>
            <w:r>
              <w:rPr>
                <w:i/>
                <w:iCs/>
              </w:rPr>
              <w:t>2</w:t>
            </w:r>
            <w:r w:rsidRPr="00812008">
              <w:rPr>
                <w:i/>
                <w:iCs/>
              </w:rPr>
              <w:t>Rule</w:t>
            </w:r>
            <w:r>
              <w:rPr>
                <w:i/>
                <w:iCs/>
              </w:rPr>
              <w:t xml:space="preserve"> </w:t>
            </w:r>
            <w:r w:rsidRPr="006545A4">
              <w:t xml:space="preserve">and </w:t>
            </w:r>
            <w:r w:rsidRPr="00812008">
              <w:rPr>
                <w:i/>
                <w:iCs/>
              </w:rPr>
              <w:t>StatusQuantity</w:t>
            </w:r>
            <w:r>
              <w:rPr>
                <w:i/>
                <w:iCs/>
              </w:rPr>
              <w:t>3</w:t>
            </w:r>
            <w:r w:rsidRPr="00812008">
              <w:rPr>
                <w:i/>
                <w:iCs/>
              </w:rPr>
              <w:t>Rule</w:t>
            </w:r>
            <w:r w:rsidRPr="00812008">
              <w:rPr>
                <w:lang w:val="en-GB"/>
              </w:rPr>
              <w:t xml:space="preserve"> detailed </w:t>
            </w:r>
            <w:r>
              <w:rPr>
                <w:lang w:val="en-GB"/>
              </w:rPr>
              <w:t>below</w:t>
            </w:r>
            <w:r w:rsidRPr="00812008">
              <w:rPr>
                <w:lang w:val="en-GB"/>
              </w:rPr>
              <w:t xml:space="preserve"> were not implemented as requested and intended for SR2025. This CR is to correct the implementation issue at the earliest opportunity.</w:t>
            </w:r>
          </w:p>
        </w:tc>
      </w:tr>
      <w:tr w:rsidR="006B5B70" w14:paraId="190E1118" w14:textId="77777777" w:rsidTr="00861A12">
        <w:tc>
          <w:tcPr>
            <w:tcW w:w="0" w:type="auto"/>
            <w:gridSpan w:val="2"/>
            <w:shd w:val="solid" w:color="F4F5F7" w:fill="F4F5F7"/>
          </w:tcPr>
          <w:p w14:paraId="229068B8" w14:textId="77777777" w:rsidR="006B5B70" w:rsidRDefault="006B5B70" w:rsidP="002F6C86">
            <w:bookmarkStart w:id="168" w:name="scroll-bookmark-12"/>
            <w:r>
              <w:rPr>
                <w:b/>
              </w:rPr>
              <w:t>Nature of change</w:t>
            </w:r>
            <w:bookmarkEnd w:id="168"/>
          </w:p>
        </w:tc>
      </w:tr>
      <w:tr w:rsidR="006B5B70" w14:paraId="55101E4C" w14:textId="77777777" w:rsidTr="00861A12">
        <w:tc>
          <w:tcPr>
            <w:tcW w:w="0" w:type="auto"/>
            <w:gridSpan w:val="2"/>
          </w:tcPr>
          <w:p w14:paraId="09B453F0" w14:textId="78D50C1C" w:rsidR="0035185F" w:rsidRDefault="0035185F" w:rsidP="00207606">
            <w:r w:rsidRPr="00812008">
              <w:rPr>
                <w:lang w:val="en-GB"/>
              </w:rPr>
              <w:t xml:space="preserve">In the seev.034, </w:t>
            </w:r>
            <w:r w:rsidRPr="00812008">
              <w:t>correct the implementation of the following three existing cross-element complex rules—currently correctly defined in the MCR</w:t>
            </w:r>
            <w:r w:rsidR="006545A4">
              <w:t xml:space="preserve"> for SR20</w:t>
            </w:r>
            <w:r w:rsidR="004F3D25">
              <w:t>25</w:t>
            </w:r>
            <w:r w:rsidRPr="00812008">
              <w:t xml:space="preserve"> but not correctly implemented—by incorporating the elements listed below into their respective rule descriptions:</w:t>
            </w:r>
          </w:p>
          <w:p w14:paraId="61DAF934" w14:textId="77777777" w:rsidR="0035185F" w:rsidRDefault="0035185F" w:rsidP="00207606">
            <w:pPr>
              <w:rPr>
                <w:i/>
                <w:iCs/>
              </w:rPr>
            </w:pPr>
          </w:p>
          <w:p w14:paraId="5038B744" w14:textId="6604D136" w:rsidR="00207606" w:rsidRPr="00812008" w:rsidRDefault="00207606" w:rsidP="00207606">
            <w:r w:rsidRPr="00812008">
              <w:rPr>
                <w:i/>
                <w:iCs/>
              </w:rPr>
              <w:t>StatusQuantity1</w:t>
            </w:r>
            <w:proofErr w:type="gramStart"/>
            <w:r w:rsidRPr="00812008">
              <w:rPr>
                <w:i/>
                <w:iCs/>
              </w:rPr>
              <w:t>Rule</w:t>
            </w:r>
            <w:r w:rsidRPr="00812008">
              <w:t>(</w:t>
            </w:r>
            <w:proofErr w:type="gramEnd"/>
            <w:r w:rsidRPr="00812008">
              <w:t>):  If CorporateActionInstruction/StatusCashAmount is present, then InstructionProcessingStatus/Cancelled/CancelledQuantity and InstructionProcessingStatus/AcceptedForFurtherProcessing/AcceptedQuantity and InstructionProcessingStatus/Rejected</w:t>
            </w:r>
            <w:r w:rsidRPr="00E95845">
              <w:rPr>
                <w:b/>
                <w:bCs/>
                <w:color w:val="0000FF"/>
              </w:rPr>
              <w:t>/RejectedQuantity</w:t>
            </w:r>
            <w:r w:rsidRPr="00812008">
              <w:rPr>
                <w:b/>
                <w:bCs/>
              </w:rPr>
              <w:t xml:space="preserve"> </w:t>
            </w:r>
            <w:r w:rsidRPr="00812008">
              <w:t>and InstructionProcessingStatus/Pending</w:t>
            </w:r>
            <w:r w:rsidRPr="00E95845">
              <w:rPr>
                <w:b/>
                <w:bCs/>
                <w:color w:val="0000FF"/>
              </w:rPr>
              <w:t>/PendingQuantity</w:t>
            </w:r>
            <w:r w:rsidRPr="00E95845">
              <w:rPr>
                <w:color w:val="0000FF"/>
              </w:rPr>
              <w:t xml:space="preserve"> </w:t>
            </w:r>
            <w:r w:rsidRPr="00812008">
              <w:t>and CorporateActionInstruction/StatusQuantity are not allowed. (MT 567 C5 and C7).</w:t>
            </w:r>
          </w:p>
          <w:p w14:paraId="2ADB7D9A" w14:textId="77777777" w:rsidR="00207606" w:rsidRPr="00812008" w:rsidRDefault="00207606" w:rsidP="00207606"/>
          <w:p w14:paraId="416E44E0" w14:textId="77777777" w:rsidR="00207606" w:rsidRPr="00812008" w:rsidRDefault="00207606" w:rsidP="00207606">
            <w:r w:rsidRPr="00812008">
              <w:rPr>
                <w:i/>
                <w:iCs/>
              </w:rPr>
              <w:t>StatusQuantity2</w:t>
            </w:r>
            <w:proofErr w:type="gramStart"/>
            <w:r w:rsidRPr="00812008">
              <w:rPr>
                <w:i/>
                <w:iCs/>
              </w:rPr>
              <w:t>Rule(</w:t>
            </w:r>
            <w:proofErr w:type="gramEnd"/>
            <w:r w:rsidRPr="00812008">
              <w:rPr>
                <w:i/>
                <w:iCs/>
              </w:rPr>
              <w:t>)</w:t>
            </w:r>
            <w:r w:rsidRPr="00812008">
              <w:t>: If CorporateActionInstruction/StatusQuantity is present, then InstructionProcessingStatus/Cancelled/CancelledQuantity or InstructionProcessingStatus/AcceptedForFurtherProcessing/AcceptedQuantity or InstructionProcessingStatus/Rejected</w:t>
            </w:r>
            <w:r w:rsidRPr="00E95845">
              <w:rPr>
                <w:b/>
                <w:bCs/>
                <w:color w:val="0000FF"/>
              </w:rPr>
              <w:t>/RejectedQuantity</w:t>
            </w:r>
            <w:r w:rsidRPr="00E95845">
              <w:rPr>
                <w:color w:val="0000FF"/>
              </w:rPr>
              <w:t xml:space="preserve"> </w:t>
            </w:r>
            <w:r w:rsidRPr="00812008">
              <w:t>or InstructionProcessingStatus/Pending</w:t>
            </w:r>
            <w:r w:rsidRPr="00E95845">
              <w:rPr>
                <w:b/>
                <w:bCs/>
                <w:color w:val="0000FF"/>
              </w:rPr>
              <w:t>/PendingQuantity</w:t>
            </w:r>
            <w:r w:rsidRPr="00E95845">
              <w:rPr>
                <w:color w:val="0000FF"/>
              </w:rPr>
              <w:t xml:space="preserve"> </w:t>
            </w:r>
            <w:r w:rsidRPr="00812008">
              <w:t>and CorporateActionInstruction/StatusCashAmount are not allowed. (MT 567 C5 and C7).</w:t>
            </w:r>
          </w:p>
          <w:p w14:paraId="3E552D9A" w14:textId="77777777" w:rsidR="00207606" w:rsidRPr="00812008" w:rsidRDefault="00207606" w:rsidP="00207606"/>
          <w:p w14:paraId="6E412AB4" w14:textId="64C339D2" w:rsidR="006B5B70" w:rsidRPr="00D521E8" w:rsidRDefault="00207606" w:rsidP="00207606">
            <w:pPr>
              <w:rPr>
                <w:lang w:val="en-GB"/>
              </w:rPr>
            </w:pPr>
            <w:r w:rsidRPr="00812008">
              <w:rPr>
                <w:i/>
                <w:iCs/>
              </w:rPr>
              <w:t>StatusQuantity3</w:t>
            </w:r>
            <w:proofErr w:type="gramStart"/>
            <w:r w:rsidRPr="00812008">
              <w:rPr>
                <w:i/>
                <w:iCs/>
              </w:rPr>
              <w:t>Rule(</w:t>
            </w:r>
            <w:proofErr w:type="gramEnd"/>
            <w:r w:rsidRPr="00812008">
              <w:rPr>
                <w:i/>
                <w:iCs/>
              </w:rPr>
              <w:t>)</w:t>
            </w:r>
            <w:r w:rsidRPr="00812008">
              <w:t>: If InstructionProcessingStatus/Cancelled/CancelledQuantity or InstructionProcessingStatus/AcceptedForFurtherProcessing/AcceptedQuantity or InstructionProcessingStatus/Rejected</w:t>
            </w:r>
            <w:r w:rsidRPr="00E95845">
              <w:rPr>
                <w:b/>
                <w:bCs/>
                <w:color w:val="0000FF"/>
              </w:rPr>
              <w:t>/RejectedQuantity</w:t>
            </w:r>
            <w:r w:rsidRPr="00E95845">
              <w:rPr>
                <w:color w:val="0000FF"/>
              </w:rPr>
              <w:t xml:space="preserve"> </w:t>
            </w:r>
            <w:r w:rsidRPr="00812008">
              <w:t>or InstructionProcessingStatus/Pending</w:t>
            </w:r>
            <w:r w:rsidRPr="00E95845">
              <w:rPr>
                <w:b/>
                <w:bCs/>
                <w:color w:val="0000FF"/>
              </w:rPr>
              <w:t>/PendingQuantity</w:t>
            </w:r>
            <w:r w:rsidRPr="00E95845">
              <w:rPr>
                <w:color w:val="0000FF"/>
              </w:rPr>
              <w:t xml:space="preserve"> </w:t>
            </w:r>
            <w:r w:rsidRPr="00812008">
              <w:t>are present, then CorporateActionInstruction/StatusQuantity and CorporateActionInstruction/StatusCAshAmount are not allowed. (MT 567 C5 and C7).</w:t>
            </w:r>
          </w:p>
        </w:tc>
      </w:tr>
    </w:tbl>
    <w:p w14:paraId="1C6ED3F9" w14:textId="72883229" w:rsidR="006B5B70" w:rsidRDefault="00EC5481" w:rsidP="0035185F">
      <w:pPr>
        <w:pStyle w:val="Heading2"/>
        <w:numPr>
          <w:ilvl w:val="0"/>
          <w:numId w:val="0"/>
        </w:numPr>
      </w:pPr>
      <w:bookmarkStart w:id="169" w:name="scroll-bookmark-13"/>
      <w:bookmarkStart w:id="170" w:name="scroll-bookmark-14"/>
      <w:bookmarkStart w:id="171" w:name="_Toc202186558"/>
      <w:bookmarkStart w:id="172" w:name="_Toc237969630"/>
      <w:bookmarkEnd w:id="169"/>
      <w:r>
        <w:lastRenderedPageBreak/>
        <w:t xml:space="preserve">3.1.1 </w:t>
      </w:r>
      <w:r w:rsidR="006B5B70">
        <w:t>Analysis</w:t>
      </w:r>
      <w:bookmarkEnd w:id="170"/>
      <w:bookmarkEnd w:id="171"/>
      <w:bookmarkEnd w:id="172"/>
    </w:p>
    <w:p w14:paraId="3515AEBC" w14:textId="7A8FF4D7" w:rsidR="00AD67BA" w:rsidRPr="004F3D25" w:rsidRDefault="00736361" w:rsidP="00AD67BA">
      <w:pPr>
        <w:rPr>
          <w:sz w:val="28"/>
          <w:szCs w:val="28"/>
        </w:rPr>
      </w:pPr>
      <w:r w:rsidRPr="004F3D25">
        <w:rPr>
          <w:b/>
          <w:sz w:val="28"/>
          <w:szCs w:val="28"/>
        </w:rPr>
        <w:t>ISO 20022 Illustration</w:t>
      </w:r>
    </w:p>
    <w:p w14:paraId="362359E2" w14:textId="1852985D" w:rsidR="00AD67BA" w:rsidRDefault="00AD67BA" w:rsidP="00F06517">
      <w:r w:rsidRPr="004F3D25">
        <w:rPr>
          <w:b/>
          <w:bCs/>
        </w:rPr>
        <w:t xml:space="preserve">In the </w:t>
      </w:r>
      <w:r w:rsidR="00705F87" w:rsidRPr="004F3D25">
        <w:rPr>
          <w:b/>
          <w:bCs/>
        </w:rPr>
        <w:t>seev.034</w:t>
      </w:r>
      <w:r w:rsidR="001575BE">
        <w:rPr>
          <w:b/>
          <w:bCs/>
        </w:rPr>
        <w:t xml:space="preserve"> (CorporateActionInstructionStatusAdvice) </w:t>
      </w:r>
      <w:r w:rsidR="001575BE">
        <w:t>message</w:t>
      </w:r>
      <w:r w:rsidR="00705F87" w:rsidRPr="004F3D25">
        <w:rPr>
          <w:b/>
          <w:bCs/>
        </w:rPr>
        <w:t>,</w:t>
      </w:r>
      <w:r w:rsidR="00705F87">
        <w:t xml:space="preserve"> </w:t>
      </w:r>
      <w:r w:rsidR="009651A8" w:rsidRPr="001575BE">
        <w:rPr>
          <w:b/>
          <w:bCs/>
        </w:rPr>
        <w:t xml:space="preserve">add </w:t>
      </w:r>
      <w:r w:rsidR="00A97A8E" w:rsidRPr="001575BE">
        <w:rPr>
          <w:b/>
          <w:bCs/>
        </w:rPr>
        <w:t>the missing rule element</w:t>
      </w:r>
      <w:r w:rsidR="00F06517" w:rsidRPr="001575BE">
        <w:rPr>
          <w:b/>
          <w:bCs/>
        </w:rPr>
        <w:t>s</w:t>
      </w:r>
      <w:r w:rsidR="00A97A8E" w:rsidRPr="001575BE">
        <w:rPr>
          <w:b/>
          <w:bCs/>
        </w:rPr>
        <w:t xml:space="preserve"> “RejectedQuantity”</w:t>
      </w:r>
      <w:r w:rsidR="00A97A8E">
        <w:t xml:space="preserve"> and </w:t>
      </w:r>
      <w:r w:rsidR="00A97A8E" w:rsidRPr="001575BE">
        <w:rPr>
          <w:b/>
          <w:bCs/>
        </w:rPr>
        <w:t>“PendingQuantity”</w:t>
      </w:r>
      <w:r w:rsidR="00A97A8E">
        <w:t xml:space="preserve"> to </w:t>
      </w:r>
      <w:r w:rsidR="00A97A8E" w:rsidRPr="0035185F">
        <w:rPr>
          <w:i/>
          <w:iCs/>
        </w:rPr>
        <w:t>StatusQuantity1Rule</w:t>
      </w:r>
      <w:r w:rsidR="007F79E0" w:rsidRPr="0035185F">
        <w:rPr>
          <w:i/>
          <w:iCs/>
        </w:rPr>
        <w:t>, StatusQuantity2Rule</w:t>
      </w:r>
      <w:r w:rsidR="007F79E0">
        <w:t xml:space="preserve"> and </w:t>
      </w:r>
      <w:r w:rsidR="007F79E0" w:rsidRPr="0035185F">
        <w:rPr>
          <w:i/>
          <w:iCs/>
        </w:rPr>
        <w:t>StatusQuantity3Rule</w:t>
      </w:r>
      <w:r w:rsidR="007F79E0">
        <w:t xml:space="preserve"> as follows:</w:t>
      </w:r>
    </w:p>
    <w:p w14:paraId="02CCB2DD" w14:textId="77777777" w:rsidR="00AD67BA" w:rsidRDefault="00AD67BA" w:rsidP="00AD67BA"/>
    <w:p w14:paraId="16E078B7" w14:textId="77777777" w:rsidR="00F06517" w:rsidRDefault="00F06517" w:rsidP="00F06517">
      <w:pPr>
        <w:pStyle w:val="ListParagraph"/>
        <w:spacing w:before="0"/>
        <w:ind w:left="360"/>
      </w:pPr>
      <w:r w:rsidRPr="00AA0420">
        <w:rPr>
          <w:i/>
          <w:iCs/>
        </w:rPr>
        <w:t>StatusQuantity1</w:t>
      </w:r>
      <w:proofErr w:type="gramStart"/>
      <w:r w:rsidRPr="00AA0420">
        <w:rPr>
          <w:i/>
          <w:iCs/>
        </w:rPr>
        <w:t>Rule</w:t>
      </w:r>
      <w:r>
        <w:t>(</w:t>
      </w:r>
      <w:proofErr w:type="gramEnd"/>
      <w:r>
        <w:t xml:space="preserve">):  </w:t>
      </w:r>
      <w:r w:rsidRPr="00411262">
        <w:t xml:space="preserve">If </w:t>
      </w:r>
      <w:r>
        <w:t>CorporateActionInstruction/</w:t>
      </w:r>
      <w:r w:rsidRPr="00411262">
        <w:t xml:space="preserve">StatusCashAmount </w:t>
      </w:r>
      <w:r>
        <w:t>is present, then InstructionProcessingStatus/Cancelled/CancelledQuantity and InstructionProcessingStatus/AcceptedForFurtherProcessing/AcceptedQuantity and InstructionProcessingStatus/Rejected</w:t>
      </w:r>
      <w:r w:rsidRPr="007A10B1">
        <w:rPr>
          <w:b/>
          <w:bCs/>
          <w:color w:val="0000FF"/>
        </w:rPr>
        <w:t xml:space="preserve">/RejectedQuantity </w:t>
      </w:r>
      <w:r>
        <w:t>and InstructionProcessingStatus/Pending</w:t>
      </w:r>
      <w:r w:rsidRPr="007A10B1">
        <w:rPr>
          <w:b/>
          <w:bCs/>
          <w:color w:val="0000FF"/>
        </w:rPr>
        <w:t>/PendingQuantity</w:t>
      </w:r>
      <w:r>
        <w:t xml:space="preserve"> and CorporateActionInstruction/</w:t>
      </w:r>
      <w:r w:rsidRPr="00411262">
        <w:t>Status</w:t>
      </w:r>
      <w:r>
        <w:t>Quantity</w:t>
      </w:r>
      <w:r w:rsidRPr="00411262">
        <w:t xml:space="preserve"> </w:t>
      </w:r>
      <w:r>
        <w:t>are n</w:t>
      </w:r>
      <w:r w:rsidRPr="00411262">
        <w:t xml:space="preserve">ot allowed. (MT 567 </w:t>
      </w:r>
      <w:r>
        <w:t xml:space="preserve">C5 and </w:t>
      </w:r>
      <w:r w:rsidRPr="00411262">
        <w:t>C</w:t>
      </w:r>
      <w:r>
        <w:t>7</w:t>
      </w:r>
      <w:r w:rsidRPr="00411262">
        <w:t>).</w:t>
      </w:r>
    </w:p>
    <w:p w14:paraId="3C83D2B5" w14:textId="77777777" w:rsidR="00F06517" w:rsidRDefault="00F06517" w:rsidP="00F06517">
      <w:pPr>
        <w:pStyle w:val="ListParagraph"/>
        <w:spacing w:before="0"/>
        <w:ind w:left="360"/>
      </w:pPr>
    </w:p>
    <w:p w14:paraId="28373582" w14:textId="77777777" w:rsidR="00F06517" w:rsidRDefault="00F06517" w:rsidP="00F06517">
      <w:pPr>
        <w:pStyle w:val="ListParagraph"/>
        <w:spacing w:before="0"/>
        <w:ind w:left="360"/>
      </w:pPr>
      <w:r w:rsidRPr="00242015">
        <w:rPr>
          <w:i/>
          <w:iCs/>
        </w:rPr>
        <w:t>StatusQuantity2</w:t>
      </w:r>
      <w:proofErr w:type="gramStart"/>
      <w:r w:rsidRPr="00242015">
        <w:rPr>
          <w:i/>
          <w:iCs/>
        </w:rPr>
        <w:t>Rule</w:t>
      </w:r>
      <w:r>
        <w:rPr>
          <w:i/>
          <w:iCs/>
        </w:rPr>
        <w:t>(</w:t>
      </w:r>
      <w:proofErr w:type="gramEnd"/>
      <w:r>
        <w:rPr>
          <w:i/>
          <w:iCs/>
        </w:rPr>
        <w:t>)</w:t>
      </w:r>
      <w:r>
        <w:t xml:space="preserve">: </w:t>
      </w:r>
      <w:r w:rsidRPr="00411262">
        <w:t xml:space="preserve">If </w:t>
      </w:r>
      <w:r>
        <w:t>CorporateActionInstruction/</w:t>
      </w:r>
      <w:r w:rsidRPr="00411262">
        <w:t>Status</w:t>
      </w:r>
      <w:r>
        <w:t>Quantity</w:t>
      </w:r>
      <w:r w:rsidRPr="00411262">
        <w:t xml:space="preserve"> </w:t>
      </w:r>
      <w:r>
        <w:t>is present, then InstructionProcessingStatus/Cancelled/CancelledQuantity or InstructionProcessingStatus/AcceptedForFurtherProcessing/AcceptedQuantity or InstructionProcessingStatus/Rejected</w:t>
      </w:r>
      <w:r w:rsidRPr="007A10B1">
        <w:rPr>
          <w:b/>
          <w:bCs/>
          <w:color w:val="0000FF"/>
        </w:rPr>
        <w:t>/RejectedQuantity</w:t>
      </w:r>
      <w:r>
        <w:t xml:space="preserve"> or InstructionProcessingStatus/Pending</w:t>
      </w:r>
      <w:r w:rsidRPr="007A10B1">
        <w:rPr>
          <w:b/>
          <w:bCs/>
          <w:color w:val="0000FF"/>
        </w:rPr>
        <w:t>/PendingQuantity</w:t>
      </w:r>
      <w:r>
        <w:t xml:space="preserve"> and CorporateActionInstruction/</w:t>
      </w:r>
      <w:r w:rsidRPr="00411262">
        <w:t xml:space="preserve">StatusCashAmount </w:t>
      </w:r>
      <w:r>
        <w:t>are n</w:t>
      </w:r>
      <w:r w:rsidRPr="00411262">
        <w:t xml:space="preserve">ot allowed. (MT 567 </w:t>
      </w:r>
      <w:r>
        <w:t xml:space="preserve">C5 and </w:t>
      </w:r>
      <w:r w:rsidRPr="00411262">
        <w:t>C</w:t>
      </w:r>
      <w:r>
        <w:t>7</w:t>
      </w:r>
      <w:r w:rsidRPr="00411262">
        <w:t>).</w:t>
      </w:r>
    </w:p>
    <w:p w14:paraId="690C8834" w14:textId="77777777" w:rsidR="00F06517" w:rsidRDefault="00F06517" w:rsidP="00F06517">
      <w:pPr>
        <w:pStyle w:val="ListParagraph"/>
      </w:pPr>
    </w:p>
    <w:p w14:paraId="20D213C6" w14:textId="77777777" w:rsidR="00F06517" w:rsidRDefault="00F06517" w:rsidP="00F06517">
      <w:pPr>
        <w:pStyle w:val="ListParagraph"/>
        <w:spacing w:before="0"/>
        <w:ind w:left="360"/>
      </w:pPr>
      <w:r w:rsidRPr="00242015">
        <w:rPr>
          <w:i/>
          <w:iCs/>
        </w:rPr>
        <w:t>StatusQuantity</w:t>
      </w:r>
      <w:r>
        <w:rPr>
          <w:i/>
          <w:iCs/>
        </w:rPr>
        <w:t>3</w:t>
      </w:r>
      <w:proofErr w:type="gramStart"/>
      <w:r w:rsidRPr="00242015">
        <w:rPr>
          <w:i/>
          <w:iCs/>
        </w:rPr>
        <w:t>Rule</w:t>
      </w:r>
      <w:r>
        <w:rPr>
          <w:i/>
          <w:iCs/>
        </w:rPr>
        <w:t>(</w:t>
      </w:r>
      <w:proofErr w:type="gramEnd"/>
      <w:r>
        <w:rPr>
          <w:i/>
          <w:iCs/>
        </w:rPr>
        <w:t>)</w:t>
      </w:r>
      <w:r>
        <w:t xml:space="preserve">: </w:t>
      </w:r>
      <w:r w:rsidRPr="00411262">
        <w:t xml:space="preserve">If </w:t>
      </w:r>
      <w:r>
        <w:t>InstructionProcessingStatus/Cancelled/CancelledQuantity or InstructionProcessingStatus/AcceptedForFurtherProcessing/AcceptedQuantity or InstructionProcessingStatus/Rejected</w:t>
      </w:r>
      <w:r w:rsidRPr="007A10B1">
        <w:rPr>
          <w:b/>
          <w:bCs/>
          <w:color w:val="0000FF"/>
        </w:rPr>
        <w:t>/RejectedQuantity</w:t>
      </w:r>
      <w:r>
        <w:t xml:space="preserve"> or InstructionProcessingStatus/Pending</w:t>
      </w:r>
      <w:r w:rsidRPr="007A10B1">
        <w:rPr>
          <w:b/>
          <w:bCs/>
          <w:color w:val="0000FF"/>
        </w:rPr>
        <w:t>/PendingQuantity</w:t>
      </w:r>
      <w:r>
        <w:t xml:space="preserve"> are present, then CorporateActionInstruction/</w:t>
      </w:r>
      <w:r w:rsidRPr="00411262">
        <w:t>Status</w:t>
      </w:r>
      <w:r>
        <w:t>Quantity</w:t>
      </w:r>
      <w:r w:rsidRPr="00411262">
        <w:t xml:space="preserve"> </w:t>
      </w:r>
      <w:r>
        <w:t>and CorporateActionInstruction/</w:t>
      </w:r>
      <w:r w:rsidRPr="00411262">
        <w:t>Status</w:t>
      </w:r>
      <w:r>
        <w:t>CAshAmount</w:t>
      </w:r>
      <w:r w:rsidRPr="00411262">
        <w:t xml:space="preserve"> </w:t>
      </w:r>
      <w:r>
        <w:t>are n</w:t>
      </w:r>
      <w:r w:rsidRPr="00411262">
        <w:t xml:space="preserve">ot allowed. (MT 567 </w:t>
      </w:r>
      <w:r>
        <w:t xml:space="preserve">C5 and </w:t>
      </w:r>
      <w:r w:rsidRPr="00411262">
        <w:t>C</w:t>
      </w:r>
      <w:r>
        <w:t>7</w:t>
      </w:r>
      <w:r w:rsidRPr="00411262">
        <w:t>).</w:t>
      </w:r>
    </w:p>
    <w:p w14:paraId="441ADDC6" w14:textId="03A6990A" w:rsidR="006B5B70" w:rsidRPr="006B2E4B" w:rsidRDefault="000F5AE4" w:rsidP="006B2E4B">
      <w:pPr>
        <w:pStyle w:val="Heading2"/>
        <w:numPr>
          <w:ilvl w:val="0"/>
          <w:numId w:val="0"/>
        </w:numPr>
      </w:pPr>
      <w:bookmarkStart w:id="173" w:name="scroll-bookmark-15"/>
      <w:bookmarkStart w:id="174" w:name="_Toc237969631"/>
      <w:bookmarkEnd w:id="173"/>
      <w:r w:rsidRPr="006B2E4B">
        <w:t xml:space="preserve">3.1.2 </w:t>
      </w:r>
      <w:r w:rsidR="003435B5">
        <w:t>ISO SEG CA ET Decision</w:t>
      </w:r>
      <w:bookmarkEnd w:id="174"/>
    </w:p>
    <w:p w14:paraId="1635909A" w14:textId="77777777" w:rsidR="00B75767" w:rsidRDefault="00B75767">
      <w:pPr>
        <w:suppressAutoHyphens w:val="0"/>
        <w:spacing w:before="0" w:after="0"/>
        <w:rPr>
          <w:b/>
          <w:bCs/>
        </w:rPr>
      </w:pPr>
      <w:bookmarkStart w:id="175" w:name="scroll-bookmark-17"/>
      <w:bookmarkStart w:id="176" w:name="scroll-bookmark-18"/>
      <w:bookmarkStart w:id="177" w:name="_Toc202186560"/>
      <w:bookmarkEnd w:id="175"/>
    </w:p>
    <w:p w14:paraId="0E9F1415" w14:textId="77F40318" w:rsidR="001A7DF9" w:rsidRPr="005538B8" w:rsidRDefault="005538B8">
      <w:pPr>
        <w:suppressAutoHyphens w:val="0"/>
        <w:spacing w:before="0" w:after="0"/>
        <w:rPr>
          <w:b/>
          <w:bCs/>
          <w:kern w:val="28"/>
          <w:sz w:val="40"/>
        </w:rPr>
      </w:pPr>
      <w:r w:rsidRPr="005538B8">
        <w:rPr>
          <w:b/>
          <w:bCs/>
        </w:rPr>
        <w:lastRenderedPageBreak/>
        <w:t>Approved as proposed.</w:t>
      </w:r>
      <w:r w:rsidR="0004351C">
        <w:rPr>
          <w:b/>
          <w:bCs/>
        </w:rPr>
        <w:t xml:space="preserve"> </w:t>
      </w:r>
      <w:r w:rsidR="0004351C" w:rsidRPr="0004351C">
        <w:t>The Securities SEG endorsed the Evaluation Team recommendation and implementation solution for the correction of the StatusQuantity1Rule, StatusQuantity2Rule and StatusQuantity3Rule in seev.034.</w:t>
      </w:r>
      <w:r w:rsidR="001A7DF9" w:rsidRPr="005538B8">
        <w:rPr>
          <w:b/>
          <w:bCs/>
        </w:rPr>
        <w:br w:type="page"/>
      </w:r>
    </w:p>
    <w:p w14:paraId="55BABBD0" w14:textId="090F3738" w:rsidR="006B5B70" w:rsidRPr="00242D9F" w:rsidRDefault="006B5B70" w:rsidP="00A31E1B">
      <w:pPr>
        <w:pStyle w:val="Heading1"/>
        <w:numPr>
          <w:ilvl w:val="1"/>
          <w:numId w:val="14"/>
        </w:numPr>
        <w:rPr>
          <w:color w:val="00B050"/>
          <w:sz w:val="36"/>
          <w:szCs w:val="36"/>
        </w:rPr>
      </w:pPr>
      <w:bookmarkStart w:id="178" w:name="_Toc237969632"/>
      <w:r w:rsidRPr="00242D9F">
        <w:rPr>
          <w:color w:val="00B050"/>
          <w:sz w:val="36"/>
          <w:szCs w:val="36"/>
        </w:rPr>
        <w:lastRenderedPageBreak/>
        <w:t>00</w:t>
      </w:r>
      <w:r w:rsidR="00D07B88" w:rsidRPr="00242D9F">
        <w:rPr>
          <w:color w:val="00B050"/>
          <w:sz w:val="36"/>
          <w:szCs w:val="36"/>
        </w:rPr>
        <w:t>3277</w:t>
      </w:r>
      <w:r w:rsidR="00947A25" w:rsidRPr="00242D9F">
        <w:rPr>
          <w:color w:val="00B050"/>
          <w:sz w:val="36"/>
          <w:szCs w:val="36"/>
        </w:rPr>
        <w:t xml:space="preserve"> (ISO CR1592)</w:t>
      </w:r>
      <w:r w:rsidRPr="00242D9F">
        <w:rPr>
          <w:color w:val="00B050"/>
          <w:sz w:val="36"/>
          <w:szCs w:val="36"/>
        </w:rPr>
        <w:t xml:space="preserve"> </w:t>
      </w:r>
      <w:r w:rsidR="00EF1435" w:rsidRPr="00242D9F">
        <w:rPr>
          <w:color w:val="00B050"/>
          <w:sz w:val="36"/>
          <w:szCs w:val="36"/>
        </w:rPr>
        <w:t>–</w:t>
      </w:r>
      <w:r w:rsidRPr="00242D9F">
        <w:rPr>
          <w:color w:val="00B050"/>
          <w:sz w:val="36"/>
          <w:szCs w:val="36"/>
        </w:rPr>
        <w:t xml:space="preserve"> </w:t>
      </w:r>
      <w:bookmarkEnd w:id="176"/>
      <w:bookmarkEnd w:id="177"/>
      <w:r w:rsidR="00EF1435" w:rsidRPr="00242D9F">
        <w:rPr>
          <w:color w:val="00B050"/>
          <w:sz w:val="36"/>
          <w:szCs w:val="36"/>
        </w:rPr>
        <w:t>Rename seev.035</w:t>
      </w:r>
      <w:bookmarkEnd w:id="178"/>
    </w:p>
    <w:tbl>
      <w:tblPr>
        <w:tblStyle w:val="ScrollTableNormal"/>
        <w:tblW w:w="5000" w:type="pct"/>
        <w:tblLook w:val="0020" w:firstRow="1" w:lastRow="0" w:firstColumn="0" w:lastColumn="0" w:noHBand="0" w:noVBand="0"/>
      </w:tblPr>
      <w:tblGrid>
        <w:gridCol w:w="5248"/>
        <w:gridCol w:w="3531"/>
      </w:tblGrid>
      <w:tr w:rsidR="006B5B70" w14:paraId="328CB037"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7C3EDF4" w14:textId="0AC2FE7C" w:rsidR="006B5B70" w:rsidRDefault="006B5B70" w:rsidP="002F6C86"/>
        </w:tc>
      </w:tr>
      <w:tr w:rsidR="006B5B70" w14:paraId="0EF4353C" w14:textId="77777777" w:rsidTr="00861A12">
        <w:tc>
          <w:tcPr>
            <w:tcW w:w="0" w:type="auto"/>
            <w:shd w:val="solid" w:color="F4F5F7" w:fill="F4F5F7"/>
          </w:tcPr>
          <w:p w14:paraId="17E8627C" w14:textId="77777777" w:rsidR="006B5B70" w:rsidRPr="00EF1435" w:rsidRDefault="006B5B70" w:rsidP="002F6C86">
            <w:pPr>
              <w:rPr>
                <w:b/>
                <w:bCs/>
              </w:rPr>
            </w:pPr>
            <w:r w:rsidRPr="00EF1435">
              <w:rPr>
                <w:b/>
                <w:bCs/>
              </w:rPr>
              <w:t>Requesting Group:</w:t>
            </w:r>
          </w:p>
        </w:tc>
        <w:tc>
          <w:tcPr>
            <w:tcW w:w="0" w:type="auto"/>
          </w:tcPr>
          <w:p w14:paraId="4916E8F7" w14:textId="6A683F86" w:rsidR="006B5B70" w:rsidRDefault="005754FB" w:rsidP="002F6C86">
            <w:r>
              <w:t>SMPG</w:t>
            </w:r>
            <w:r w:rsidR="006B4253">
              <w:t xml:space="preserve"> CA WG</w:t>
            </w:r>
          </w:p>
        </w:tc>
      </w:tr>
      <w:tr w:rsidR="006B5B70" w14:paraId="3CAD49A8" w14:textId="77777777" w:rsidTr="00861A12">
        <w:tc>
          <w:tcPr>
            <w:tcW w:w="0" w:type="auto"/>
            <w:gridSpan w:val="2"/>
            <w:shd w:val="solid" w:color="F4F5F7" w:fill="F4F5F7"/>
          </w:tcPr>
          <w:p w14:paraId="49AAE8AE" w14:textId="77777777" w:rsidR="006B5B70" w:rsidRDefault="006B5B70" w:rsidP="002F6C86">
            <w:bookmarkStart w:id="179" w:name="scroll-bookmark-20"/>
            <w:r>
              <w:rPr>
                <w:b/>
              </w:rPr>
              <w:t>Sponsors</w:t>
            </w:r>
            <w:bookmarkEnd w:id="179"/>
          </w:p>
        </w:tc>
      </w:tr>
      <w:tr w:rsidR="006B5B70" w14:paraId="25548D04" w14:textId="77777777" w:rsidTr="00861A12">
        <w:tc>
          <w:tcPr>
            <w:tcW w:w="0" w:type="auto"/>
            <w:gridSpan w:val="2"/>
          </w:tcPr>
          <w:p w14:paraId="5EEF81D4" w14:textId="702585DB" w:rsidR="006B5B70" w:rsidRDefault="00EF1435" w:rsidP="002F6C86">
            <w:r>
              <w:t>SMPG CA WG Members</w:t>
            </w:r>
          </w:p>
        </w:tc>
      </w:tr>
      <w:tr w:rsidR="006B5B70" w14:paraId="58FC33C9" w14:textId="77777777" w:rsidTr="00861A12">
        <w:tc>
          <w:tcPr>
            <w:tcW w:w="0" w:type="auto"/>
            <w:gridSpan w:val="2"/>
            <w:shd w:val="solid" w:color="F4F5F7" w:fill="F4F5F7"/>
          </w:tcPr>
          <w:p w14:paraId="37B2949E" w14:textId="77777777" w:rsidR="006B5B70" w:rsidRDefault="006B5B70" w:rsidP="002F6C86">
            <w:bookmarkStart w:id="180" w:name="scroll-bookmark-21"/>
            <w:r>
              <w:rPr>
                <w:b/>
              </w:rPr>
              <w:t>Message type(s) impacted</w:t>
            </w:r>
            <w:bookmarkEnd w:id="180"/>
          </w:p>
        </w:tc>
      </w:tr>
      <w:tr w:rsidR="006B5B70" w14:paraId="76E330FD" w14:textId="77777777" w:rsidTr="00861A12">
        <w:tc>
          <w:tcPr>
            <w:tcW w:w="0" w:type="auto"/>
            <w:gridSpan w:val="2"/>
          </w:tcPr>
          <w:p w14:paraId="5E5B7D4F" w14:textId="2ED2193A" w:rsidR="006B5B70" w:rsidRDefault="006B5B70" w:rsidP="002F6C86">
            <w:r>
              <w:t>seev.</w:t>
            </w:r>
            <w:r w:rsidR="00B40464">
              <w:t>035</w:t>
            </w:r>
          </w:p>
        </w:tc>
      </w:tr>
      <w:tr w:rsidR="006B5B70" w14:paraId="6C0BF413" w14:textId="77777777" w:rsidTr="00861A12">
        <w:tc>
          <w:tcPr>
            <w:tcW w:w="0" w:type="auto"/>
            <w:gridSpan w:val="2"/>
            <w:shd w:val="solid" w:color="F4F5F7" w:fill="F4F5F7"/>
          </w:tcPr>
          <w:p w14:paraId="04DB4C54" w14:textId="3BCA624E" w:rsidR="006B5B70" w:rsidRDefault="00B40464" w:rsidP="002F6C86">
            <w:r>
              <w:rPr>
                <w:b/>
              </w:rPr>
              <w:t>Required for regulatory reasons</w:t>
            </w:r>
          </w:p>
        </w:tc>
      </w:tr>
      <w:tr w:rsidR="006B5B70" w14:paraId="68FF425D" w14:textId="77777777" w:rsidTr="00861A12">
        <w:tc>
          <w:tcPr>
            <w:tcW w:w="0" w:type="auto"/>
            <w:gridSpan w:val="2"/>
          </w:tcPr>
          <w:p w14:paraId="2281CF6D" w14:textId="1EAF5C54" w:rsidR="006B5B70" w:rsidRDefault="006B5B70" w:rsidP="00916E76">
            <w:r>
              <w:t>N</w:t>
            </w:r>
            <w:r w:rsidR="001575BE">
              <w:t>o</w:t>
            </w:r>
          </w:p>
        </w:tc>
      </w:tr>
      <w:tr w:rsidR="006B5B70" w14:paraId="15DC7D9C" w14:textId="77777777" w:rsidTr="00861A12">
        <w:tc>
          <w:tcPr>
            <w:tcW w:w="0" w:type="auto"/>
            <w:gridSpan w:val="2"/>
            <w:shd w:val="solid" w:color="F4F5F7" w:fill="F4F5F7"/>
          </w:tcPr>
          <w:p w14:paraId="23A1EBB6" w14:textId="77777777" w:rsidR="006B5B70" w:rsidRDefault="006B5B70" w:rsidP="002F6C86">
            <w:bookmarkStart w:id="181" w:name="scroll-bookmark-23"/>
            <w:r>
              <w:rPr>
                <w:b/>
              </w:rPr>
              <w:t>Business impact of this request</w:t>
            </w:r>
            <w:bookmarkEnd w:id="181"/>
          </w:p>
        </w:tc>
      </w:tr>
      <w:tr w:rsidR="006B5B70" w14:paraId="0A3D6314" w14:textId="77777777" w:rsidTr="00861A12">
        <w:tc>
          <w:tcPr>
            <w:tcW w:w="0" w:type="auto"/>
            <w:gridSpan w:val="2"/>
          </w:tcPr>
          <w:p w14:paraId="6B3C7ABC" w14:textId="1130AA3B" w:rsidR="006B5B70" w:rsidRDefault="006B5B70" w:rsidP="00916E76">
            <w:r>
              <w:t>N</w:t>
            </w:r>
            <w:r w:rsidR="00B40464">
              <w:t>/</w:t>
            </w:r>
            <w:r>
              <w:t>A</w:t>
            </w:r>
          </w:p>
        </w:tc>
      </w:tr>
      <w:tr w:rsidR="006B5B70" w14:paraId="1A1E5704" w14:textId="77777777" w:rsidTr="00861A12">
        <w:tc>
          <w:tcPr>
            <w:tcW w:w="0" w:type="auto"/>
            <w:gridSpan w:val="2"/>
            <w:shd w:val="solid" w:color="F4F5F7" w:fill="F4F5F7"/>
          </w:tcPr>
          <w:p w14:paraId="00A020FE" w14:textId="77777777" w:rsidR="006B5B70" w:rsidRDefault="006B5B70" w:rsidP="002F6C86">
            <w:bookmarkStart w:id="182" w:name="scroll-bookmark-25"/>
            <w:r>
              <w:rPr>
                <w:b/>
              </w:rPr>
              <w:t>Business context</w:t>
            </w:r>
            <w:bookmarkEnd w:id="182"/>
          </w:p>
        </w:tc>
      </w:tr>
      <w:tr w:rsidR="006B5B70" w14:paraId="3DAF77E6" w14:textId="77777777" w:rsidTr="00861A12">
        <w:tc>
          <w:tcPr>
            <w:tcW w:w="0" w:type="auto"/>
            <w:gridSpan w:val="2"/>
          </w:tcPr>
          <w:p w14:paraId="1EFF2808" w14:textId="77B97FBB" w:rsidR="006B5B70" w:rsidRPr="00736361" w:rsidRDefault="00736361" w:rsidP="00916E76">
            <w:pPr>
              <w:rPr>
                <w:lang w:val="en-GB"/>
              </w:rPr>
            </w:pPr>
            <w:r>
              <w:rPr>
                <w:lang w:val="en-GB"/>
              </w:rPr>
              <w:t xml:space="preserve">The current name of the seev.035, </w:t>
            </w:r>
            <w:r w:rsidRPr="00F5639A">
              <w:rPr>
                <w:lang w:val="en-GB"/>
              </w:rPr>
              <w:t>CorporateActionMovementPreliminaryAdvice</w:t>
            </w:r>
            <w:r>
              <w:rPr>
                <w:lang w:val="en-GB"/>
              </w:rPr>
              <w:t xml:space="preserve">, message was not changed when the message was “expanded” to contain two functions, ENTL and CAPA, with the 2022/2023 cycle </w:t>
            </w:r>
            <w:r w:rsidRPr="00F5639A">
              <w:rPr>
                <w:lang w:val="en-GB"/>
              </w:rPr>
              <w:t>ISO 20022 CR 1112</w:t>
            </w:r>
            <w:r>
              <w:rPr>
                <w:lang w:val="en-GB"/>
              </w:rPr>
              <w:t>. The unofficial short name/abbreviation has since been amended accordingly, from CAPA to CAFÉ, but the message name has not. The request is to correct this oversight.</w:t>
            </w:r>
          </w:p>
        </w:tc>
      </w:tr>
      <w:tr w:rsidR="006B5B70" w14:paraId="431D19EF" w14:textId="77777777" w:rsidTr="00861A12">
        <w:tc>
          <w:tcPr>
            <w:tcW w:w="0" w:type="auto"/>
            <w:gridSpan w:val="2"/>
            <w:shd w:val="solid" w:color="F4F5F7" w:fill="F4F5F7"/>
          </w:tcPr>
          <w:p w14:paraId="0F9786DA" w14:textId="77777777" w:rsidR="006B5B70" w:rsidRDefault="006B5B70" w:rsidP="002F6C86">
            <w:bookmarkStart w:id="183" w:name="scroll-bookmark-26"/>
            <w:r>
              <w:rPr>
                <w:b/>
              </w:rPr>
              <w:t>Nature of change</w:t>
            </w:r>
            <w:bookmarkEnd w:id="183"/>
          </w:p>
        </w:tc>
      </w:tr>
      <w:tr w:rsidR="006B5B70" w14:paraId="3BD9C36F" w14:textId="77777777" w:rsidTr="00861A12">
        <w:tc>
          <w:tcPr>
            <w:tcW w:w="0" w:type="auto"/>
            <w:gridSpan w:val="2"/>
          </w:tcPr>
          <w:p w14:paraId="212C4EDA" w14:textId="77177B42" w:rsidR="006B5B70" w:rsidRPr="006A0D38" w:rsidRDefault="006A0D38" w:rsidP="00916E76">
            <w:pPr>
              <w:rPr>
                <w:lang w:val="en-GB"/>
              </w:rPr>
            </w:pPr>
            <w:r>
              <w:rPr>
                <w:lang w:val="en-GB"/>
              </w:rPr>
              <w:t xml:space="preserve">Rename the seev.035 message, from the current name of </w:t>
            </w:r>
            <w:r w:rsidRPr="00F5639A">
              <w:rPr>
                <w:lang w:val="en-GB"/>
              </w:rPr>
              <w:t>CorporateActionMovementPreliminaryAdvice</w:t>
            </w:r>
            <w:r>
              <w:rPr>
                <w:lang w:val="en-GB"/>
              </w:rPr>
              <w:t xml:space="preserve"> to </w:t>
            </w:r>
            <w:r w:rsidRPr="00F5639A">
              <w:rPr>
                <w:lang w:val="en-GB"/>
              </w:rPr>
              <w:t>CorporateAction</w:t>
            </w:r>
            <w:r>
              <w:rPr>
                <w:lang w:val="en-GB"/>
              </w:rPr>
              <w:t>ForecastAndEntitlement.</w:t>
            </w:r>
          </w:p>
        </w:tc>
      </w:tr>
    </w:tbl>
    <w:p w14:paraId="2C2B42AE" w14:textId="77777777" w:rsidR="006B5B70" w:rsidRDefault="006B5B70" w:rsidP="006B5B70"/>
    <w:p w14:paraId="12A9E062" w14:textId="59F52562" w:rsidR="006B5B70" w:rsidRDefault="00801E0B" w:rsidP="00A31E1B">
      <w:pPr>
        <w:pStyle w:val="Heading2"/>
        <w:numPr>
          <w:ilvl w:val="2"/>
          <w:numId w:val="14"/>
        </w:numPr>
        <w:ind w:left="1404" w:hanging="1404"/>
      </w:pPr>
      <w:bookmarkStart w:id="184" w:name="scroll-bookmark-27"/>
      <w:bookmarkStart w:id="185" w:name="scroll-bookmark-28"/>
      <w:bookmarkStart w:id="186" w:name="_Toc202186561"/>
      <w:bookmarkEnd w:id="184"/>
      <w:r>
        <w:t xml:space="preserve">  </w:t>
      </w:r>
      <w:bookmarkStart w:id="187" w:name="_Toc237969633"/>
      <w:r w:rsidR="006B5B70">
        <w:t>Analysis</w:t>
      </w:r>
      <w:bookmarkEnd w:id="185"/>
      <w:bookmarkEnd w:id="186"/>
      <w:bookmarkEnd w:id="187"/>
    </w:p>
    <w:p w14:paraId="3A07BED0" w14:textId="77777777" w:rsidR="006B5B70" w:rsidRPr="00801E0B" w:rsidRDefault="006B5B70" w:rsidP="006B5B70">
      <w:pPr>
        <w:rPr>
          <w:sz w:val="24"/>
          <w:szCs w:val="24"/>
        </w:rPr>
      </w:pPr>
      <w:r w:rsidRPr="00801E0B">
        <w:rPr>
          <w:b/>
          <w:sz w:val="24"/>
          <w:szCs w:val="24"/>
        </w:rPr>
        <w:t>ISO 20022 Illustration</w:t>
      </w:r>
    </w:p>
    <w:p w14:paraId="43636A8F" w14:textId="03B3B607" w:rsidR="000D57D9" w:rsidRDefault="001D4B32" w:rsidP="006B5B70">
      <w:pPr>
        <w:rPr>
          <w:b/>
          <w:bCs/>
          <w:i/>
          <w:iCs/>
        </w:rPr>
      </w:pPr>
      <w:r w:rsidRPr="001D4B32">
        <w:rPr>
          <w:b/>
          <w:bCs/>
        </w:rPr>
        <w:t>Rename the seev.035</w:t>
      </w:r>
      <w:r>
        <w:t xml:space="preserve"> </w:t>
      </w:r>
      <w:r w:rsidRPr="001D4B32">
        <w:rPr>
          <w:b/>
          <w:bCs/>
        </w:rPr>
        <w:t>(CorporateActionMovementPreliminaryAdvice)</w:t>
      </w:r>
      <w:r>
        <w:t xml:space="preserve"> message to </w:t>
      </w:r>
      <w:r w:rsidRPr="001D4B32">
        <w:rPr>
          <w:b/>
          <w:bCs/>
          <w:i/>
          <w:iCs/>
        </w:rPr>
        <w:t>CorporateActionForecastAndEntitlement.</w:t>
      </w:r>
    </w:p>
    <w:p w14:paraId="34CB7FA9" w14:textId="5CDBD883" w:rsidR="00BD3B9E" w:rsidRDefault="008F52AF" w:rsidP="006B5B70">
      <w:r>
        <w:rPr>
          <w:noProof/>
        </w:rPr>
        <w:lastRenderedPageBreak/>
        <w:drawing>
          <wp:inline distT="0" distB="0" distL="0" distR="0" wp14:anchorId="790DF260" wp14:editId="5B7F9ED1">
            <wp:extent cx="5581015" cy="2314575"/>
            <wp:effectExtent l="0" t="0" r="635" b="9525"/>
            <wp:docPr id="1795670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567003" name=""/>
                    <pic:cNvPicPr/>
                  </pic:nvPicPr>
                  <pic:blipFill>
                    <a:blip r:embed="rId26"/>
                    <a:stretch>
                      <a:fillRect/>
                    </a:stretch>
                  </pic:blipFill>
                  <pic:spPr>
                    <a:xfrm>
                      <a:off x="0" y="0"/>
                      <a:ext cx="5581015" cy="2314575"/>
                    </a:xfrm>
                    <a:prstGeom prst="rect">
                      <a:avLst/>
                    </a:prstGeom>
                  </pic:spPr>
                </pic:pic>
              </a:graphicData>
            </a:graphic>
          </wp:inline>
        </w:drawing>
      </w:r>
    </w:p>
    <w:p w14:paraId="008FDC9A" w14:textId="77777777" w:rsidR="00242D9F" w:rsidRDefault="00242D9F" w:rsidP="006B5B70"/>
    <w:p w14:paraId="4915AEF5" w14:textId="0C8F02DE" w:rsidR="006B5B70" w:rsidRDefault="003E0C36" w:rsidP="00A31E1B">
      <w:pPr>
        <w:pStyle w:val="Heading2"/>
        <w:numPr>
          <w:ilvl w:val="2"/>
          <w:numId w:val="14"/>
        </w:numPr>
        <w:ind w:left="1404" w:hanging="1404"/>
      </w:pPr>
      <w:bookmarkStart w:id="188" w:name="scroll-bookmark-29"/>
      <w:bookmarkStart w:id="189" w:name="scroll-bookmark-30"/>
      <w:bookmarkStart w:id="190" w:name="_Toc202186562"/>
      <w:bookmarkEnd w:id="188"/>
      <w:r>
        <w:t xml:space="preserve">  </w:t>
      </w:r>
      <w:bookmarkStart w:id="191" w:name="_Toc237969634"/>
      <w:r w:rsidR="003435B5">
        <w:t>ISO SEG CA ET Decision</w:t>
      </w:r>
      <w:bookmarkEnd w:id="189"/>
      <w:bookmarkEnd w:id="190"/>
      <w:bookmarkEnd w:id="191"/>
    </w:p>
    <w:p w14:paraId="21A9858C" w14:textId="77777777" w:rsidR="001F0298" w:rsidRDefault="001F0298">
      <w:pPr>
        <w:suppressAutoHyphens w:val="0"/>
        <w:spacing w:before="0" w:after="0"/>
        <w:rPr>
          <w:b/>
          <w:color w:val="00B050"/>
        </w:rPr>
      </w:pPr>
    </w:p>
    <w:p w14:paraId="57275C82" w14:textId="77777777" w:rsidR="009A31AC" w:rsidRPr="009A31AC" w:rsidRDefault="00D26B4E" w:rsidP="009A31AC">
      <w:pPr>
        <w:suppressAutoHyphens w:val="0"/>
        <w:spacing w:before="0" w:after="0"/>
        <w:rPr>
          <w:bCs/>
        </w:rPr>
      </w:pPr>
      <w:r>
        <w:rPr>
          <w:b/>
        </w:rPr>
        <w:t>Approved as proposed.</w:t>
      </w:r>
      <w:r w:rsidR="009A31AC">
        <w:rPr>
          <w:b/>
        </w:rPr>
        <w:t xml:space="preserve"> </w:t>
      </w:r>
      <w:r w:rsidR="009A31AC" w:rsidRPr="009A31AC">
        <w:rPr>
          <w:bCs/>
        </w:rPr>
        <w:t>The Securities SEG endorsed the Evaluation Team recommendation to rename seev.035 from CorporateActionMovementPreliminaryAdvice to CorporateActionForecastAndEntitlement.</w:t>
      </w:r>
    </w:p>
    <w:p w14:paraId="55D294CA" w14:textId="1C14BB73" w:rsidR="002D2F4A" w:rsidRDefault="002D2F4A">
      <w:pPr>
        <w:suppressAutoHyphens w:val="0"/>
        <w:spacing w:before="0" w:after="0"/>
        <w:rPr>
          <w:b/>
        </w:rPr>
      </w:pPr>
    </w:p>
    <w:p w14:paraId="2FF933F9" w14:textId="77777777" w:rsidR="00D423C1" w:rsidRDefault="00D423C1">
      <w:pPr>
        <w:suppressAutoHyphens w:val="0"/>
        <w:spacing w:before="0" w:after="0"/>
        <w:rPr>
          <w:b/>
        </w:rPr>
      </w:pPr>
    </w:p>
    <w:p w14:paraId="1E3FC06B" w14:textId="77777777" w:rsidR="00D423C1" w:rsidRDefault="00D423C1">
      <w:pPr>
        <w:suppressAutoHyphens w:val="0"/>
        <w:spacing w:before="0" w:after="0"/>
        <w:rPr>
          <w:b/>
        </w:rPr>
      </w:pPr>
    </w:p>
    <w:p w14:paraId="0EC57D06" w14:textId="0E14B4A4" w:rsidR="00D423C1" w:rsidRDefault="00D423C1" w:rsidP="00D423C1">
      <w:pPr>
        <w:suppressAutoHyphens w:val="0"/>
        <w:spacing w:before="0" w:after="0"/>
      </w:pPr>
      <w:r>
        <w:t xml:space="preserve"> </w:t>
      </w:r>
    </w:p>
    <w:p w14:paraId="5800245B" w14:textId="77777777" w:rsidR="00D423C1" w:rsidRDefault="00D423C1">
      <w:pPr>
        <w:suppressAutoHyphens w:val="0"/>
        <w:spacing w:before="0" w:after="0"/>
        <w:rPr>
          <w:b/>
        </w:rPr>
      </w:pPr>
    </w:p>
    <w:p w14:paraId="29E7A5DC" w14:textId="7C1D080D" w:rsidR="002D2F4A" w:rsidRPr="00D423C1" w:rsidRDefault="002D2F4A">
      <w:pPr>
        <w:suppressAutoHyphens w:val="0"/>
        <w:spacing w:before="0" w:after="0"/>
        <w:rPr>
          <w:bCs/>
        </w:rPr>
      </w:pPr>
      <w:r w:rsidRPr="00D423C1">
        <w:rPr>
          <w:bCs/>
        </w:rPr>
        <w:br w:type="page"/>
      </w:r>
    </w:p>
    <w:p w14:paraId="295590FD" w14:textId="55889661" w:rsidR="002D2F4A" w:rsidRPr="00105507" w:rsidRDefault="002D2F4A" w:rsidP="00A31E1B">
      <w:pPr>
        <w:pStyle w:val="Heading1"/>
        <w:numPr>
          <w:ilvl w:val="1"/>
          <w:numId w:val="14"/>
        </w:numPr>
        <w:rPr>
          <w:color w:val="00B050"/>
          <w:sz w:val="36"/>
          <w:szCs w:val="36"/>
        </w:rPr>
      </w:pPr>
      <w:bookmarkStart w:id="192" w:name="_Toc237969635"/>
      <w:r w:rsidRPr="00105507">
        <w:rPr>
          <w:color w:val="00B050"/>
          <w:sz w:val="36"/>
          <w:szCs w:val="36"/>
        </w:rPr>
        <w:lastRenderedPageBreak/>
        <w:t>00</w:t>
      </w:r>
      <w:r w:rsidR="00472A29" w:rsidRPr="00105507">
        <w:rPr>
          <w:color w:val="00B050"/>
          <w:sz w:val="36"/>
          <w:szCs w:val="36"/>
        </w:rPr>
        <w:t>3259</w:t>
      </w:r>
      <w:r w:rsidR="00BC4BED" w:rsidRPr="00105507">
        <w:rPr>
          <w:color w:val="00B050"/>
          <w:sz w:val="36"/>
          <w:szCs w:val="36"/>
        </w:rPr>
        <w:t xml:space="preserve"> (ISO CR1628)</w:t>
      </w:r>
      <w:r w:rsidRPr="00105507">
        <w:rPr>
          <w:color w:val="00B050"/>
          <w:sz w:val="36"/>
          <w:szCs w:val="36"/>
        </w:rPr>
        <w:t xml:space="preserve"> – Rename seev.037</w:t>
      </w:r>
      <w:bookmarkEnd w:id="192"/>
    </w:p>
    <w:tbl>
      <w:tblPr>
        <w:tblStyle w:val="ScrollTableNormal"/>
        <w:tblW w:w="5000" w:type="pct"/>
        <w:tblLook w:val="0020" w:firstRow="1" w:lastRow="0" w:firstColumn="0" w:lastColumn="0" w:noHBand="0" w:noVBand="0"/>
      </w:tblPr>
      <w:tblGrid>
        <w:gridCol w:w="5302"/>
        <w:gridCol w:w="3477"/>
      </w:tblGrid>
      <w:tr w:rsidR="002D2F4A" w14:paraId="13A04EB8" w14:textId="77777777" w:rsidTr="008C3FCC">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52A80A4F" w14:textId="6DAFC26F" w:rsidR="002D2F4A" w:rsidRDefault="002D2F4A" w:rsidP="008C3FCC"/>
        </w:tc>
      </w:tr>
      <w:tr w:rsidR="002D2F4A" w14:paraId="5054ADF4" w14:textId="77777777" w:rsidTr="008C3FCC">
        <w:tc>
          <w:tcPr>
            <w:tcW w:w="0" w:type="auto"/>
            <w:shd w:val="solid" w:color="F4F5F7" w:fill="F4F5F7"/>
          </w:tcPr>
          <w:p w14:paraId="07F8B067" w14:textId="77777777" w:rsidR="002D2F4A" w:rsidRPr="00EF1435" w:rsidRDefault="002D2F4A" w:rsidP="008C3FCC">
            <w:pPr>
              <w:rPr>
                <w:b/>
                <w:bCs/>
              </w:rPr>
            </w:pPr>
            <w:r w:rsidRPr="00EF1435">
              <w:rPr>
                <w:b/>
                <w:bCs/>
              </w:rPr>
              <w:t>Requesting Group:</w:t>
            </w:r>
          </w:p>
        </w:tc>
        <w:tc>
          <w:tcPr>
            <w:tcW w:w="0" w:type="auto"/>
          </w:tcPr>
          <w:p w14:paraId="6A9424CD" w14:textId="6137E4FF" w:rsidR="002D2F4A" w:rsidRDefault="006B4253" w:rsidP="008C3FCC">
            <w:r>
              <w:t>SMPG CA WG</w:t>
            </w:r>
          </w:p>
        </w:tc>
      </w:tr>
      <w:tr w:rsidR="002D2F4A" w14:paraId="7CD26288" w14:textId="77777777" w:rsidTr="008C3FCC">
        <w:tc>
          <w:tcPr>
            <w:tcW w:w="0" w:type="auto"/>
            <w:gridSpan w:val="2"/>
            <w:shd w:val="solid" w:color="F4F5F7" w:fill="F4F5F7"/>
          </w:tcPr>
          <w:p w14:paraId="5BA24F8B" w14:textId="77777777" w:rsidR="002D2F4A" w:rsidRDefault="002D2F4A" w:rsidP="008C3FCC">
            <w:r>
              <w:rPr>
                <w:b/>
              </w:rPr>
              <w:t>Sponsors</w:t>
            </w:r>
          </w:p>
        </w:tc>
      </w:tr>
      <w:tr w:rsidR="002D2F4A" w14:paraId="5A7015CC" w14:textId="77777777" w:rsidTr="008C3FCC">
        <w:tc>
          <w:tcPr>
            <w:tcW w:w="0" w:type="auto"/>
            <w:gridSpan w:val="2"/>
          </w:tcPr>
          <w:p w14:paraId="2E1AEFD9" w14:textId="77777777" w:rsidR="002D2F4A" w:rsidRDefault="002D2F4A" w:rsidP="008C3FCC">
            <w:r>
              <w:t>SMPG CA WG Members</w:t>
            </w:r>
          </w:p>
        </w:tc>
      </w:tr>
      <w:tr w:rsidR="002D2F4A" w14:paraId="5999A998" w14:textId="77777777" w:rsidTr="008C3FCC">
        <w:tc>
          <w:tcPr>
            <w:tcW w:w="0" w:type="auto"/>
            <w:gridSpan w:val="2"/>
            <w:shd w:val="solid" w:color="F4F5F7" w:fill="F4F5F7"/>
          </w:tcPr>
          <w:p w14:paraId="19011545" w14:textId="77777777" w:rsidR="002D2F4A" w:rsidRDefault="002D2F4A" w:rsidP="008C3FCC">
            <w:r>
              <w:rPr>
                <w:b/>
              </w:rPr>
              <w:t>Message type(s) impacted</w:t>
            </w:r>
          </w:p>
        </w:tc>
      </w:tr>
      <w:tr w:rsidR="002D2F4A" w14:paraId="23B01ADB" w14:textId="77777777" w:rsidTr="008C3FCC">
        <w:tc>
          <w:tcPr>
            <w:tcW w:w="0" w:type="auto"/>
            <w:gridSpan w:val="2"/>
          </w:tcPr>
          <w:p w14:paraId="770C0887" w14:textId="3A24B41A" w:rsidR="002D2F4A" w:rsidRDefault="002D2F4A" w:rsidP="008C3FCC">
            <w:r>
              <w:t>seev.037</w:t>
            </w:r>
          </w:p>
        </w:tc>
      </w:tr>
      <w:tr w:rsidR="002D2F4A" w14:paraId="2D5B4875" w14:textId="77777777" w:rsidTr="008C3FCC">
        <w:tc>
          <w:tcPr>
            <w:tcW w:w="0" w:type="auto"/>
            <w:gridSpan w:val="2"/>
            <w:shd w:val="solid" w:color="F4F5F7" w:fill="F4F5F7"/>
          </w:tcPr>
          <w:p w14:paraId="3603081E" w14:textId="77777777" w:rsidR="002D2F4A" w:rsidRDefault="002D2F4A" w:rsidP="008C3FCC">
            <w:r>
              <w:rPr>
                <w:b/>
              </w:rPr>
              <w:t>Required for regulatory reasons</w:t>
            </w:r>
          </w:p>
        </w:tc>
      </w:tr>
      <w:tr w:rsidR="002D2F4A" w14:paraId="2D9D8502" w14:textId="77777777" w:rsidTr="008C3FCC">
        <w:tc>
          <w:tcPr>
            <w:tcW w:w="0" w:type="auto"/>
            <w:gridSpan w:val="2"/>
          </w:tcPr>
          <w:p w14:paraId="21F77703" w14:textId="2656DED8" w:rsidR="002D2F4A" w:rsidRDefault="002D2F4A" w:rsidP="008C3FCC">
            <w:r>
              <w:t>N</w:t>
            </w:r>
            <w:r w:rsidR="001575BE">
              <w:t>o</w:t>
            </w:r>
          </w:p>
        </w:tc>
      </w:tr>
      <w:tr w:rsidR="002D2F4A" w14:paraId="37B6DB02" w14:textId="77777777" w:rsidTr="008C3FCC">
        <w:tc>
          <w:tcPr>
            <w:tcW w:w="0" w:type="auto"/>
            <w:gridSpan w:val="2"/>
            <w:shd w:val="solid" w:color="F4F5F7" w:fill="F4F5F7"/>
          </w:tcPr>
          <w:p w14:paraId="0F046C2E" w14:textId="77777777" w:rsidR="002D2F4A" w:rsidRDefault="002D2F4A" w:rsidP="008C3FCC">
            <w:r>
              <w:rPr>
                <w:b/>
              </w:rPr>
              <w:t>Business impact of this request</w:t>
            </w:r>
          </w:p>
        </w:tc>
      </w:tr>
      <w:tr w:rsidR="002D2F4A" w14:paraId="01E03A9E" w14:textId="77777777" w:rsidTr="008C3FCC">
        <w:tc>
          <w:tcPr>
            <w:tcW w:w="0" w:type="auto"/>
            <w:gridSpan w:val="2"/>
          </w:tcPr>
          <w:p w14:paraId="7CFC9B56" w14:textId="77777777" w:rsidR="002D2F4A" w:rsidRDefault="002D2F4A" w:rsidP="008C3FCC">
            <w:r>
              <w:t>N/A</w:t>
            </w:r>
          </w:p>
        </w:tc>
      </w:tr>
      <w:tr w:rsidR="002D2F4A" w14:paraId="6D489476" w14:textId="77777777" w:rsidTr="008C3FCC">
        <w:tc>
          <w:tcPr>
            <w:tcW w:w="0" w:type="auto"/>
            <w:gridSpan w:val="2"/>
            <w:shd w:val="solid" w:color="F4F5F7" w:fill="F4F5F7"/>
          </w:tcPr>
          <w:p w14:paraId="0C6DD9C8" w14:textId="77777777" w:rsidR="002D2F4A" w:rsidRDefault="002D2F4A" w:rsidP="008C3FCC">
            <w:r>
              <w:rPr>
                <w:b/>
              </w:rPr>
              <w:t>Business context</w:t>
            </w:r>
          </w:p>
        </w:tc>
      </w:tr>
      <w:tr w:rsidR="002D2F4A" w14:paraId="506CC25C" w14:textId="77777777" w:rsidTr="008C3FCC">
        <w:tc>
          <w:tcPr>
            <w:tcW w:w="0" w:type="auto"/>
            <w:gridSpan w:val="2"/>
          </w:tcPr>
          <w:p w14:paraId="147465A9" w14:textId="63A6E2D6" w:rsidR="002D2F4A" w:rsidRPr="00736361" w:rsidRDefault="00BF33CC" w:rsidP="008C3FCC">
            <w:pPr>
              <w:rPr>
                <w:lang w:val="en-GB"/>
              </w:rPr>
            </w:pPr>
            <w:r>
              <w:rPr>
                <w:lang w:val="en-GB"/>
              </w:rPr>
              <w:t xml:space="preserve">The current name of the seev.037, </w:t>
            </w:r>
            <w:r w:rsidRPr="001B42F5">
              <w:rPr>
                <w:lang w:val="en-GB"/>
              </w:rPr>
              <w:t>CorporateActionMovementReversalAdvice</w:t>
            </w:r>
            <w:r>
              <w:rPr>
                <w:lang w:val="en-GB"/>
              </w:rPr>
              <w:t xml:space="preserve">, is misleading. The message to advise of an upcoming reversal is the seev.035. The seev.037 is sent to confirm posting/execution of the reversal. It is the equivalent of the seev.036, </w:t>
            </w:r>
            <w:r w:rsidRPr="001B42F5">
              <w:rPr>
                <w:lang w:val="en-GB"/>
              </w:rPr>
              <w:t>CorporateActionMovementConfirmation</w:t>
            </w:r>
            <w:r>
              <w:rPr>
                <w:lang w:val="en-GB"/>
              </w:rPr>
              <w:t>, except that it confirms a reversal, and hence should be named accordingly.</w:t>
            </w:r>
          </w:p>
        </w:tc>
      </w:tr>
      <w:tr w:rsidR="002D2F4A" w14:paraId="17D376A9" w14:textId="77777777" w:rsidTr="008C3FCC">
        <w:tc>
          <w:tcPr>
            <w:tcW w:w="0" w:type="auto"/>
            <w:gridSpan w:val="2"/>
            <w:shd w:val="solid" w:color="F4F5F7" w:fill="F4F5F7"/>
          </w:tcPr>
          <w:p w14:paraId="77692593" w14:textId="77777777" w:rsidR="002D2F4A" w:rsidRDefault="002D2F4A" w:rsidP="008C3FCC">
            <w:r>
              <w:rPr>
                <w:b/>
              </w:rPr>
              <w:t>Nature of change</w:t>
            </w:r>
          </w:p>
        </w:tc>
      </w:tr>
      <w:tr w:rsidR="002D2F4A" w14:paraId="7A69CC49" w14:textId="77777777" w:rsidTr="008C3FCC">
        <w:tc>
          <w:tcPr>
            <w:tcW w:w="0" w:type="auto"/>
            <w:gridSpan w:val="2"/>
          </w:tcPr>
          <w:p w14:paraId="267BE76B" w14:textId="3D37E0D8" w:rsidR="002D2F4A" w:rsidRPr="006A0D38" w:rsidRDefault="00984BCD" w:rsidP="008C3FCC">
            <w:pPr>
              <w:rPr>
                <w:lang w:val="en-GB"/>
              </w:rPr>
            </w:pPr>
            <w:r>
              <w:rPr>
                <w:lang w:val="en-GB"/>
              </w:rPr>
              <w:t xml:space="preserve">Rename the seev.037 message, from the current name of </w:t>
            </w:r>
            <w:r w:rsidRPr="001B42F5">
              <w:rPr>
                <w:lang w:val="en-GB"/>
              </w:rPr>
              <w:t>CorporateActionMovementReversalAdvice</w:t>
            </w:r>
            <w:r>
              <w:rPr>
                <w:lang w:val="en-GB"/>
              </w:rPr>
              <w:t xml:space="preserve"> to </w:t>
            </w:r>
            <w:r w:rsidRPr="001B42F5">
              <w:rPr>
                <w:lang w:val="en-GB"/>
              </w:rPr>
              <w:t>CorporateActionMovementReversal</w:t>
            </w:r>
            <w:r>
              <w:rPr>
                <w:lang w:val="en-GB"/>
              </w:rPr>
              <w:t>Confirmation.</w:t>
            </w:r>
          </w:p>
        </w:tc>
      </w:tr>
    </w:tbl>
    <w:p w14:paraId="47CEF33F" w14:textId="77777777" w:rsidR="002D2F4A" w:rsidRDefault="002D2F4A" w:rsidP="002D2F4A"/>
    <w:p w14:paraId="695692EC" w14:textId="77777777" w:rsidR="002D2F4A" w:rsidRDefault="002D2F4A" w:rsidP="00A31E1B">
      <w:pPr>
        <w:pStyle w:val="Heading2"/>
        <w:numPr>
          <w:ilvl w:val="2"/>
          <w:numId w:val="14"/>
        </w:numPr>
        <w:ind w:left="1404" w:hanging="1404"/>
      </w:pPr>
      <w:r>
        <w:t xml:space="preserve">  </w:t>
      </w:r>
      <w:bookmarkStart w:id="193" w:name="_Toc237969636"/>
      <w:r>
        <w:t>Analysis</w:t>
      </w:r>
      <w:bookmarkEnd w:id="193"/>
    </w:p>
    <w:p w14:paraId="394F5C2C" w14:textId="77777777" w:rsidR="002D2F4A" w:rsidRPr="00801E0B" w:rsidRDefault="002D2F4A" w:rsidP="002D2F4A">
      <w:pPr>
        <w:rPr>
          <w:sz w:val="24"/>
          <w:szCs w:val="24"/>
        </w:rPr>
      </w:pPr>
      <w:r w:rsidRPr="00801E0B">
        <w:rPr>
          <w:b/>
          <w:sz w:val="24"/>
          <w:szCs w:val="24"/>
        </w:rPr>
        <w:t>ISO 20022 Illustration</w:t>
      </w:r>
    </w:p>
    <w:p w14:paraId="348FE82A" w14:textId="60DB35E6" w:rsidR="002D2F4A" w:rsidRDefault="00BF33CC" w:rsidP="004420A5">
      <w:pPr>
        <w:pStyle w:val="ListParagraph"/>
        <w:numPr>
          <w:ilvl w:val="0"/>
          <w:numId w:val="49"/>
        </w:numPr>
        <w:ind w:left="284" w:hanging="284"/>
        <w:rPr>
          <w:b/>
          <w:bCs/>
          <w:i/>
          <w:iCs/>
        </w:rPr>
      </w:pPr>
      <w:r w:rsidRPr="00D26B4E">
        <w:rPr>
          <w:b/>
          <w:bCs/>
        </w:rPr>
        <w:t>Rename the seev.037</w:t>
      </w:r>
      <w:r>
        <w:t xml:space="preserve"> </w:t>
      </w:r>
      <w:r w:rsidRPr="00D26B4E">
        <w:rPr>
          <w:b/>
          <w:bCs/>
        </w:rPr>
        <w:t>(CorporateActionMovementReversalAdvice)</w:t>
      </w:r>
      <w:r>
        <w:t xml:space="preserve"> message to </w:t>
      </w:r>
      <w:r w:rsidRPr="00D26B4E">
        <w:rPr>
          <w:b/>
          <w:bCs/>
          <w:i/>
          <w:iCs/>
        </w:rPr>
        <w:t>CorporateActionMovementReversalConfirmation.</w:t>
      </w:r>
    </w:p>
    <w:p w14:paraId="32637825" w14:textId="1473A623" w:rsidR="00D26B4E" w:rsidRPr="00B40DC9" w:rsidRDefault="00F22A0C" w:rsidP="004420A5">
      <w:pPr>
        <w:pStyle w:val="ListParagraph"/>
        <w:numPr>
          <w:ilvl w:val="0"/>
          <w:numId w:val="49"/>
        </w:numPr>
        <w:ind w:left="284" w:hanging="284"/>
        <w:rPr>
          <w:b/>
          <w:bCs/>
          <w:i/>
          <w:iCs/>
        </w:rPr>
      </w:pPr>
      <w:r>
        <w:rPr>
          <w:b/>
          <w:bCs/>
        </w:rPr>
        <w:t>Amend</w:t>
      </w:r>
      <w:r w:rsidR="00D26B4E">
        <w:rPr>
          <w:b/>
          <w:bCs/>
        </w:rPr>
        <w:t xml:space="preserve"> the scope description </w:t>
      </w:r>
      <w:r>
        <w:rPr>
          <w:b/>
          <w:bCs/>
        </w:rPr>
        <w:t>as follows</w:t>
      </w:r>
      <w:r w:rsidR="00D26B4E">
        <w:rPr>
          <w:b/>
          <w:bCs/>
        </w:rPr>
        <w:t xml:space="preserve">: </w:t>
      </w:r>
      <w:r w:rsidR="00D26B4E" w:rsidRPr="00B40DC9">
        <w:rPr>
          <w:b/>
          <w:bCs/>
          <w:i/>
          <w:iCs/>
        </w:rPr>
        <w:t>The CorporateActionMovementReversalConfirmation</w:t>
      </w:r>
      <w:r w:rsidR="00F713C8" w:rsidRPr="00B40DC9">
        <w:rPr>
          <w:b/>
          <w:bCs/>
          <w:i/>
          <w:iCs/>
        </w:rPr>
        <w:t xml:space="preserve"> message is sent by an account servicer to an account owner or its designated agent </w:t>
      </w:r>
      <w:r w:rsidRPr="00B40DC9">
        <w:rPr>
          <w:b/>
          <w:bCs/>
          <w:i/>
          <w:iCs/>
        </w:rPr>
        <w:t>to confirm the reversal of a previously confirmed posting of securities or cash.</w:t>
      </w:r>
    </w:p>
    <w:p w14:paraId="1566F646" w14:textId="06B887C2" w:rsidR="00D26B4E" w:rsidRPr="00D26B4E" w:rsidRDefault="00D26B4E" w:rsidP="00D26B4E">
      <w:pPr>
        <w:rPr>
          <w:b/>
          <w:bCs/>
          <w:i/>
          <w:iCs/>
        </w:rPr>
      </w:pPr>
    </w:p>
    <w:p w14:paraId="4F8B092E" w14:textId="0D364451" w:rsidR="007072FE" w:rsidRDefault="00FE77AE" w:rsidP="002D2F4A">
      <w:pPr>
        <w:rPr>
          <w:b/>
          <w:bCs/>
          <w:i/>
          <w:iCs/>
        </w:rPr>
      </w:pPr>
      <w:r>
        <w:rPr>
          <w:noProof/>
        </w:rPr>
        <w:lastRenderedPageBreak/>
        <w:drawing>
          <wp:inline distT="0" distB="0" distL="0" distR="0" wp14:anchorId="75E79158" wp14:editId="0FFDB860">
            <wp:extent cx="6001091" cy="1333500"/>
            <wp:effectExtent l="0" t="0" r="0" b="0"/>
            <wp:docPr id="2865360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536019" name=""/>
                    <pic:cNvPicPr/>
                  </pic:nvPicPr>
                  <pic:blipFill>
                    <a:blip r:embed="rId27"/>
                    <a:stretch>
                      <a:fillRect/>
                    </a:stretch>
                  </pic:blipFill>
                  <pic:spPr>
                    <a:xfrm>
                      <a:off x="0" y="0"/>
                      <a:ext cx="6007043" cy="1334823"/>
                    </a:xfrm>
                    <a:prstGeom prst="rect">
                      <a:avLst/>
                    </a:prstGeom>
                  </pic:spPr>
                </pic:pic>
              </a:graphicData>
            </a:graphic>
          </wp:inline>
        </w:drawing>
      </w:r>
    </w:p>
    <w:p w14:paraId="2FDD27E3" w14:textId="49FCACAA" w:rsidR="007072FE" w:rsidRDefault="007072FE" w:rsidP="002D2F4A"/>
    <w:p w14:paraId="0FCA677B" w14:textId="3CF8400E" w:rsidR="002D2F4A" w:rsidRDefault="002D2F4A" w:rsidP="00A31E1B">
      <w:pPr>
        <w:pStyle w:val="Heading2"/>
        <w:numPr>
          <w:ilvl w:val="2"/>
          <w:numId w:val="14"/>
        </w:numPr>
        <w:ind w:left="1404" w:hanging="1404"/>
      </w:pPr>
      <w:r>
        <w:t xml:space="preserve">  </w:t>
      </w:r>
      <w:bookmarkStart w:id="194" w:name="_Toc237969637"/>
      <w:r w:rsidR="003435B5">
        <w:t>ISO SEG CA ET Decision</w:t>
      </w:r>
      <w:bookmarkEnd w:id="194"/>
    </w:p>
    <w:p w14:paraId="62F09374" w14:textId="77777777" w:rsidR="002D2F4A" w:rsidRDefault="002D2F4A" w:rsidP="002D2F4A">
      <w:pPr>
        <w:suppressAutoHyphens w:val="0"/>
        <w:spacing w:before="0" w:after="0"/>
        <w:rPr>
          <w:b/>
          <w:color w:val="00B050"/>
        </w:rPr>
      </w:pPr>
    </w:p>
    <w:p w14:paraId="32585290" w14:textId="4E7AD7AC" w:rsidR="0092703C" w:rsidRDefault="00E23E24" w:rsidP="002A5B64">
      <w:pPr>
        <w:suppressAutoHyphens w:val="0"/>
        <w:spacing w:before="0" w:after="0"/>
        <w:jc w:val="both"/>
        <w:rPr>
          <w:bCs/>
        </w:rPr>
      </w:pPr>
      <w:r w:rsidRPr="00E23E24">
        <w:rPr>
          <w:b/>
        </w:rPr>
        <w:t xml:space="preserve">Approved in principle. </w:t>
      </w:r>
      <w:r w:rsidRPr="00E23E24">
        <w:rPr>
          <w:bCs/>
        </w:rPr>
        <w:t xml:space="preserve">The </w:t>
      </w:r>
      <w:r w:rsidR="00B7217B">
        <w:rPr>
          <w:bCs/>
        </w:rPr>
        <w:t>ISO SEG ET</w:t>
      </w:r>
      <w:r w:rsidRPr="00E23E24">
        <w:rPr>
          <w:bCs/>
        </w:rPr>
        <w:t xml:space="preserve"> agreed with the proposed renaming but recommended implementing the change only if other approved changes</w:t>
      </w:r>
      <w:r w:rsidR="00CC35CC">
        <w:rPr>
          <w:bCs/>
        </w:rPr>
        <w:t xml:space="preserve"> (pending outcome </w:t>
      </w:r>
      <w:r w:rsidR="00013251">
        <w:rPr>
          <w:bCs/>
        </w:rPr>
        <w:t>SWG meetings)</w:t>
      </w:r>
      <w:r w:rsidRPr="00E23E24">
        <w:rPr>
          <w:bCs/>
        </w:rPr>
        <w:t xml:space="preserve"> require a new version of seev.037. Otherwise, the change should be deferred to a future release.</w:t>
      </w:r>
    </w:p>
    <w:p w14:paraId="390E5154" w14:textId="77777777" w:rsidR="00CE40B4" w:rsidRDefault="00CE40B4" w:rsidP="002A5B64">
      <w:pPr>
        <w:suppressAutoHyphens w:val="0"/>
        <w:spacing w:before="0" w:after="0"/>
        <w:jc w:val="both"/>
        <w:rPr>
          <w:b/>
        </w:rPr>
      </w:pPr>
    </w:p>
    <w:p w14:paraId="760AD881" w14:textId="0020CF34" w:rsidR="00CE40B4" w:rsidRPr="00CE40B4" w:rsidRDefault="00CE40B4" w:rsidP="00CE40B4">
      <w:pPr>
        <w:suppressAutoHyphens w:val="0"/>
        <w:spacing w:before="0" w:after="0"/>
        <w:rPr>
          <w:bCs/>
        </w:rPr>
      </w:pPr>
      <w:r w:rsidRPr="00CE40B4">
        <w:rPr>
          <w:bCs/>
        </w:rPr>
        <w:t xml:space="preserve">The Securities SEG therefore endorsed the </w:t>
      </w:r>
      <w:r w:rsidR="0000375A">
        <w:rPr>
          <w:bCs/>
        </w:rPr>
        <w:t>ET recommendation</w:t>
      </w:r>
      <w:r w:rsidRPr="00CE40B4">
        <w:rPr>
          <w:bCs/>
        </w:rPr>
        <w:t>.</w:t>
      </w:r>
    </w:p>
    <w:p w14:paraId="2FCDC097" w14:textId="77777777" w:rsidR="0092627D" w:rsidRDefault="0092627D">
      <w:pPr>
        <w:suppressAutoHyphens w:val="0"/>
        <w:spacing w:before="0" w:after="0"/>
        <w:rPr>
          <w:b/>
        </w:rPr>
      </w:pPr>
    </w:p>
    <w:p w14:paraId="4DEE62DE" w14:textId="712E74A9" w:rsidR="000D57D9" w:rsidRDefault="002D2F4A" w:rsidP="0092703C">
      <w:pPr>
        <w:suppressAutoHyphens w:val="0"/>
        <w:spacing w:before="0" w:after="0"/>
      </w:pPr>
      <w:r>
        <w:br w:type="page"/>
      </w:r>
    </w:p>
    <w:p w14:paraId="5FE5C498" w14:textId="698F0B86" w:rsidR="006B5B70" w:rsidRPr="00177A8E" w:rsidRDefault="006B5B70" w:rsidP="00A31E1B">
      <w:pPr>
        <w:pStyle w:val="Heading1"/>
        <w:numPr>
          <w:ilvl w:val="1"/>
          <w:numId w:val="14"/>
        </w:numPr>
        <w:rPr>
          <w:color w:val="00B050"/>
          <w:sz w:val="36"/>
          <w:szCs w:val="36"/>
        </w:rPr>
      </w:pPr>
      <w:bookmarkStart w:id="195" w:name="scroll-bookmark-31"/>
      <w:bookmarkStart w:id="196" w:name="scroll-bookmark-32"/>
      <w:bookmarkStart w:id="197" w:name="_Toc202186563"/>
      <w:bookmarkStart w:id="198" w:name="_Toc237969638"/>
      <w:bookmarkEnd w:id="195"/>
      <w:r w:rsidRPr="00177A8E">
        <w:rPr>
          <w:color w:val="00B050"/>
          <w:sz w:val="36"/>
          <w:szCs w:val="36"/>
        </w:rPr>
        <w:lastRenderedPageBreak/>
        <w:t>00</w:t>
      </w:r>
      <w:r w:rsidR="000727C7" w:rsidRPr="00177A8E">
        <w:rPr>
          <w:color w:val="00B050"/>
          <w:sz w:val="36"/>
          <w:szCs w:val="36"/>
        </w:rPr>
        <w:t>327</w:t>
      </w:r>
      <w:r w:rsidR="00C46FAC" w:rsidRPr="00177A8E">
        <w:rPr>
          <w:color w:val="00B050"/>
          <w:sz w:val="36"/>
          <w:szCs w:val="36"/>
        </w:rPr>
        <w:t>9</w:t>
      </w:r>
      <w:r w:rsidR="000727C7" w:rsidRPr="00177A8E">
        <w:rPr>
          <w:color w:val="00B050"/>
          <w:sz w:val="36"/>
          <w:szCs w:val="36"/>
        </w:rPr>
        <w:t xml:space="preserve"> &amp; 32</w:t>
      </w:r>
      <w:r w:rsidR="00C46FAC" w:rsidRPr="00177A8E">
        <w:rPr>
          <w:color w:val="00B050"/>
          <w:sz w:val="36"/>
          <w:szCs w:val="36"/>
        </w:rPr>
        <w:t>78</w:t>
      </w:r>
      <w:r w:rsidRPr="00177A8E">
        <w:rPr>
          <w:color w:val="00B050"/>
          <w:sz w:val="36"/>
          <w:szCs w:val="36"/>
        </w:rPr>
        <w:t xml:space="preserve"> </w:t>
      </w:r>
      <w:r w:rsidR="00BC4BED" w:rsidRPr="00177A8E">
        <w:rPr>
          <w:color w:val="00B050"/>
          <w:sz w:val="36"/>
          <w:szCs w:val="36"/>
        </w:rPr>
        <w:t>(ISO CR</w:t>
      </w:r>
      <w:r w:rsidR="00342DC3" w:rsidRPr="00177A8E">
        <w:rPr>
          <w:color w:val="00B050"/>
          <w:sz w:val="36"/>
          <w:szCs w:val="36"/>
        </w:rPr>
        <w:t xml:space="preserve">1590 &amp; 1591) </w:t>
      </w:r>
      <w:r w:rsidR="000A1158" w:rsidRPr="00177A8E">
        <w:rPr>
          <w:color w:val="00B050"/>
          <w:sz w:val="36"/>
          <w:szCs w:val="36"/>
        </w:rPr>
        <w:t>–</w:t>
      </w:r>
      <w:r w:rsidRPr="00177A8E">
        <w:rPr>
          <w:color w:val="00B050"/>
          <w:sz w:val="36"/>
          <w:szCs w:val="36"/>
        </w:rPr>
        <w:t xml:space="preserve"> </w:t>
      </w:r>
      <w:bookmarkEnd w:id="196"/>
      <w:bookmarkEnd w:id="197"/>
      <w:r w:rsidR="000A1158" w:rsidRPr="00177A8E">
        <w:rPr>
          <w:color w:val="00B050"/>
          <w:sz w:val="36"/>
          <w:szCs w:val="36"/>
        </w:rPr>
        <w:t xml:space="preserve">Remove </w:t>
      </w:r>
      <w:r w:rsidR="006B4253" w:rsidRPr="00177A8E">
        <w:rPr>
          <w:color w:val="00B050"/>
          <w:sz w:val="36"/>
          <w:szCs w:val="36"/>
        </w:rPr>
        <w:t>choice “ForAllAccounts” from seev.035</w:t>
      </w:r>
      <w:r w:rsidR="00FB6EDB" w:rsidRPr="00177A8E">
        <w:rPr>
          <w:color w:val="00B050"/>
          <w:sz w:val="36"/>
          <w:szCs w:val="36"/>
        </w:rPr>
        <w:t xml:space="preserve"> and seev.044</w:t>
      </w:r>
      <w:bookmarkEnd w:id="198"/>
    </w:p>
    <w:tbl>
      <w:tblPr>
        <w:tblStyle w:val="ScrollTableNormal"/>
        <w:tblW w:w="5000" w:type="pct"/>
        <w:tblLook w:val="0020" w:firstRow="1" w:lastRow="0" w:firstColumn="0" w:lastColumn="0" w:noHBand="0" w:noVBand="0"/>
      </w:tblPr>
      <w:tblGrid>
        <w:gridCol w:w="5137"/>
        <w:gridCol w:w="3642"/>
      </w:tblGrid>
      <w:tr w:rsidR="006B5B70" w14:paraId="6BF2BBBF"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0CB3E206" w14:textId="5304D0A4" w:rsidR="006B5B70" w:rsidRDefault="006B5B70" w:rsidP="002F6C86"/>
        </w:tc>
      </w:tr>
      <w:tr w:rsidR="006B5B70" w14:paraId="18C9D313" w14:textId="77777777" w:rsidTr="00861A12">
        <w:tc>
          <w:tcPr>
            <w:tcW w:w="0" w:type="auto"/>
            <w:shd w:val="solid" w:color="F4F5F7" w:fill="F4F5F7"/>
          </w:tcPr>
          <w:p w14:paraId="1929427D" w14:textId="77777777" w:rsidR="006B5B70" w:rsidRPr="00932D39" w:rsidRDefault="006B5B70" w:rsidP="002F6C86">
            <w:pPr>
              <w:rPr>
                <w:b/>
                <w:bCs/>
              </w:rPr>
            </w:pPr>
            <w:r w:rsidRPr="00932D39">
              <w:rPr>
                <w:b/>
                <w:bCs/>
              </w:rPr>
              <w:t>Requesting Group:</w:t>
            </w:r>
          </w:p>
        </w:tc>
        <w:tc>
          <w:tcPr>
            <w:tcW w:w="0" w:type="auto"/>
          </w:tcPr>
          <w:p w14:paraId="5EE881D6" w14:textId="45224F6A" w:rsidR="006B5B70" w:rsidRDefault="006B4253" w:rsidP="002F6C86">
            <w:r>
              <w:t>SMPG CA WG</w:t>
            </w:r>
          </w:p>
        </w:tc>
      </w:tr>
      <w:tr w:rsidR="006B5B70" w14:paraId="2405F38F" w14:textId="77777777" w:rsidTr="00861A12">
        <w:tc>
          <w:tcPr>
            <w:tcW w:w="0" w:type="auto"/>
            <w:gridSpan w:val="2"/>
            <w:shd w:val="solid" w:color="F4F5F7" w:fill="F4F5F7"/>
          </w:tcPr>
          <w:p w14:paraId="11B33BB3" w14:textId="77777777" w:rsidR="006B5B70" w:rsidRDefault="006B5B70" w:rsidP="002F6C86">
            <w:bookmarkStart w:id="199" w:name="scroll-bookmark-34"/>
            <w:r>
              <w:rPr>
                <w:b/>
              </w:rPr>
              <w:t>Sponsors</w:t>
            </w:r>
            <w:bookmarkEnd w:id="199"/>
          </w:p>
        </w:tc>
      </w:tr>
      <w:tr w:rsidR="006B5B70" w14:paraId="01DACB02" w14:textId="77777777" w:rsidTr="00861A12">
        <w:tc>
          <w:tcPr>
            <w:tcW w:w="0" w:type="auto"/>
            <w:gridSpan w:val="2"/>
          </w:tcPr>
          <w:p w14:paraId="135D6AE7" w14:textId="141E8B04" w:rsidR="006B5B70" w:rsidRDefault="006B4253" w:rsidP="002F6C86">
            <w:r>
              <w:t>SMPG CA WG Members</w:t>
            </w:r>
          </w:p>
        </w:tc>
      </w:tr>
      <w:tr w:rsidR="006B5B70" w14:paraId="4B42C46C" w14:textId="77777777" w:rsidTr="00861A12">
        <w:tc>
          <w:tcPr>
            <w:tcW w:w="0" w:type="auto"/>
            <w:gridSpan w:val="2"/>
            <w:shd w:val="solid" w:color="F4F5F7" w:fill="F4F5F7"/>
          </w:tcPr>
          <w:p w14:paraId="41AAA9D9" w14:textId="77777777" w:rsidR="006B5B70" w:rsidRDefault="006B5B70" w:rsidP="002F6C86">
            <w:bookmarkStart w:id="200" w:name="scroll-bookmark-35"/>
            <w:r>
              <w:rPr>
                <w:b/>
              </w:rPr>
              <w:t>Message type(s) impacted</w:t>
            </w:r>
            <w:bookmarkEnd w:id="200"/>
          </w:p>
        </w:tc>
      </w:tr>
      <w:tr w:rsidR="006B5B70" w14:paraId="633CC61F" w14:textId="77777777" w:rsidTr="00861A12">
        <w:tc>
          <w:tcPr>
            <w:tcW w:w="0" w:type="auto"/>
            <w:gridSpan w:val="2"/>
          </w:tcPr>
          <w:p w14:paraId="5B7644DD" w14:textId="5FE40154" w:rsidR="006B5B70" w:rsidRDefault="006B5B70" w:rsidP="002F6C86">
            <w:r>
              <w:t>seev.035</w:t>
            </w:r>
            <w:r w:rsidR="00982BF3">
              <w:t>, seev.044</w:t>
            </w:r>
          </w:p>
        </w:tc>
      </w:tr>
      <w:tr w:rsidR="006B5B70" w14:paraId="10DCDA10" w14:textId="77777777" w:rsidTr="00861A12">
        <w:tc>
          <w:tcPr>
            <w:tcW w:w="0" w:type="auto"/>
            <w:gridSpan w:val="2"/>
            <w:shd w:val="solid" w:color="F4F5F7" w:fill="F4F5F7"/>
          </w:tcPr>
          <w:p w14:paraId="2D898C6C" w14:textId="472531D2" w:rsidR="006B5B70" w:rsidRDefault="006B4253" w:rsidP="002F6C86">
            <w:r>
              <w:rPr>
                <w:b/>
              </w:rPr>
              <w:t>Required for regulatory reasons</w:t>
            </w:r>
          </w:p>
        </w:tc>
      </w:tr>
      <w:tr w:rsidR="006B5B70" w14:paraId="6A5A4CF7" w14:textId="77777777" w:rsidTr="00861A12">
        <w:tc>
          <w:tcPr>
            <w:tcW w:w="0" w:type="auto"/>
            <w:gridSpan w:val="2"/>
          </w:tcPr>
          <w:p w14:paraId="0B4B7F2B" w14:textId="6CF4BAF6" w:rsidR="006B5B70" w:rsidRDefault="006B5B70" w:rsidP="00315D96">
            <w:r>
              <w:t>N</w:t>
            </w:r>
            <w:r w:rsidR="006B4253">
              <w:t>o</w:t>
            </w:r>
          </w:p>
        </w:tc>
      </w:tr>
      <w:tr w:rsidR="006B5B70" w14:paraId="45798065" w14:textId="77777777" w:rsidTr="00861A12">
        <w:tc>
          <w:tcPr>
            <w:tcW w:w="0" w:type="auto"/>
            <w:gridSpan w:val="2"/>
            <w:shd w:val="solid" w:color="F4F5F7" w:fill="F4F5F7"/>
          </w:tcPr>
          <w:p w14:paraId="2547905A" w14:textId="77777777" w:rsidR="006B5B70" w:rsidRDefault="006B5B70" w:rsidP="002F6C86">
            <w:bookmarkStart w:id="201" w:name="scroll-bookmark-37"/>
            <w:r>
              <w:rPr>
                <w:b/>
              </w:rPr>
              <w:t>Business impact of this request</w:t>
            </w:r>
            <w:bookmarkEnd w:id="201"/>
          </w:p>
        </w:tc>
      </w:tr>
      <w:tr w:rsidR="006B5B70" w14:paraId="0A7A2CBB" w14:textId="77777777" w:rsidTr="00861A12">
        <w:tc>
          <w:tcPr>
            <w:tcW w:w="0" w:type="auto"/>
            <w:gridSpan w:val="2"/>
          </w:tcPr>
          <w:p w14:paraId="5BD80D11" w14:textId="35CE7D9C" w:rsidR="006B5B70" w:rsidRDefault="006B5B70" w:rsidP="00315D96">
            <w:r>
              <w:t>N</w:t>
            </w:r>
            <w:r w:rsidR="006B4253">
              <w:t>/A</w:t>
            </w:r>
          </w:p>
        </w:tc>
      </w:tr>
      <w:tr w:rsidR="006B5B70" w14:paraId="33DCABE7" w14:textId="77777777" w:rsidTr="00861A12">
        <w:tc>
          <w:tcPr>
            <w:tcW w:w="0" w:type="auto"/>
            <w:gridSpan w:val="2"/>
            <w:shd w:val="solid" w:color="F4F5F7" w:fill="F4F5F7"/>
          </w:tcPr>
          <w:p w14:paraId="19036F97" w14:textId="77777777" w:rsidR="006B5B70" w:rsidRDefault="006B5B70" w:rsidP="002F6C86">
            <w:bookmarkStart w:id="202" w:name="scroll-bookmark-39"/>
            <w:r>
              <w:rPr>
                <w:b/>
              </w:rPr>
              <w:t>Business context</w:t>
            </w:r>
            <w:bookmarkEnd w:id="202"/>
          </w:p>
        </w:tc>
      </w:tr>
      <w:tr w:rsidR="006B5B70" w14:paraId="603F6F99" w14:textId="77777777" w:rsidTr="00861A12">
        <w:tc>
          <w:tcPr>
            <w:tcW w:w="0" w:type="auto"/>
            <w:gridSpan w:val="2"/>
          </w:tcPr>
          <w:p w14:paraId="1D6D6851" w14:textId="77777777" w:rsidR="004527E9" w:rsidRDefault="004527E9" w:rsidP="00315D96">
            <w:pPr>
              <w:rPr>
                <w:lang w:val="en-GB"/>
              </w:rPr>
            </w:pPr>
            <w:r>
              <w:rPr>
                <w:lang w:val="en-GB"/>
              </w:rPr>
              <w:t xml:space="preserve">To fulfil the purpose of an account servicer sending </w:t>
            </w:r>
            <w:proofErr w:type="gramStart"/>
            <w:r>
              <w:rPr>
                <w:lang w:val="en-GB"/>
              </w:rPr>
              <w:t>an</w:t>
            </w:r>
            <w:proofErr w:type="gramEnd"/>
            <w:r>
              <w:rPr>
                <w:lang w:val="en-GB"/>
              </w:rPr>
              <w:t xml:space="preserve"> seev.035 message (</w:t>
            </w:r>
            <w:r w:rsidRPr="004A089F">
              <w:rPr>
                <w:lang w:val="en-GB"/>
              </w:rPr>
              <w:t xml:space="preserve">to advise about the eligible balance and entitlements </w:t>
            </w:r>
            <w:r>
              <w:rPr>
                <w:lang w:val="en-GB"/>
              </w:rPr>
              <w:t xml:space="preserve">or </w:t>
            </w:r>
            <w:r w:rsidRPr="004A089F">
              <w:rPr>
                <w:lang w:val="en-GB"/>
              </w:rPr>
              <w:t>to pre-</w:t>
            </w:r>
            <w:proofErr w:type="gramStart"/>
            <w:r w:rsidRPr="004A089F">
              <w:rPr>
                <w:lang w:val="en-GB"/>
              </w:rPr>
              <w:t>advise</w:t>
            </w:r>
            <w:proofErr w:type="gramEnd"/>
            <w:r w:rsidRPr="004A089F">
              <w:rPr>
                <w:lang w:val="en-GB"/>
              </w:rPr>
              <w:t xml:space="preserve"> an upcoming posting or reversal of securities and/or cash postings</w:t>
            </w:r>
            <w:r>
              <w:rPr>
                <w:lang w:val="en-GB"/>
              </w:rPr>
              <w:t>) to an account owner, the message should always include at least one balance. Accordingly, the message must be sent with one or more safekeeping accounts included and the</w:t>
            </w:r>
            <w:r w:rsidRPr="00682A85">
              <w:rPr>
                <w:lang w:val="en-GB"/>
              </w:rPr>
              <w:t xml:space="preserve"> choice between All Accounts vs. Account Details </w:t>
            </w:r>
            <w:r>
              <w:rPr>
                <w:lang w:val="en-GB"/>
              </w:rPr>
              <w:t xml:space="preserve">is invalid. The element </w:t>
            </w:r>
            <w:r w:rsidRPr="00682A85">
              <w:rPr>
                <w:lang w:val="en-GB"/>
              </w:rPr>
              <w:t>ForAllAccounts</w:t>
            </w:r>
            <w:r>
              <w:rPr>
                <w:lang w:val="en-GB"/>
              </w:rPr>
              <w:t xml:space="preserve">, </w:t>
            </w:r>
            <w:r w:rsidRPr="001833E1">
              <w:rPr>
                <w:lang w:val="en-GB"/>
              </w:rPr>
              <w:t>&lt;ForAllAccts&gt;</w:t>
            </w:r>
            <w:r>
              <w:rPr>
                <w:lang w:val="en-GB"/>
              </w:rPr>
              <w:t>,</w:t>
            </w:r>
            <w:r w:rsidRPr="00682A85">
              <w:rPr>
                <w:lang w:val="en-GB"/>
              </w:rPr>
              <w:t xml:space="preserve"> </w:t>
            </w:r>
            <w:r>
              <w:rPr>
                <w:lang w:val="en-GB"/>
              </w:rPr>
              <w:t>should</w:t>
            </w:r>
            <w:r w:rsidRPr="00682A85">
              <w:rPr>
                <w:lang w:val="en-GB"/>
              </w:rPr>
              <w:t xml:space="preserve"> be removed</w:t>
            </w:r>
            <w:r>
              <w:rPr>
                <w:lang w:val="en-GB"/>
              </w:rPr>
              <w:t xml:space="preserve"> from the message.</w:t>
            </w:r>
          </w:p>
          <w:p w14:paraId="6C7504A0" w14:textId="657742AB" w:rsidR="000E31E8" w:rsidRPr="005B216F" w:rsidRDefault="005B216F" w:rsidP="00315D96">
            <w:pPr>
              <w:rPr>
                <w:lang w:val="en-GB"/>
              </w:rPr>
            </w:pPr>
            <w:r>
              <w:rPr>
                <w:lang w:val="en-GB"/>
              </w:rPr>
              <w:t xml:space="preserve">To fulfil the purpose of an account servicer sending </w:t>
            </w:r>
            <w:proofErr w:type="gramStart"/>
            <w:r>
              <w:rPr>
                <w:lang w:val="en-GB"/>
              </w:rPr>
              <w:t>an</w:t>
            </w:r>
            <w:proofErr w:type="gramEnd"/>
            <w:r>
              <w:rPr>
                <w:lang w:val="en-GB"/>
              </w:rPr>
              <w:t xml:space="preserve"> seev.044 message (</w:t>
            </w:r>
            <w:r w:rsidRPr="004A089F">
              <w:rPr>
                <w:lang w:val="en-GB"/>
              </w:rPr>
              <w:t xml:space="preserve">to </w:t>
            </w:r>
            <w:r>
              <w:rPr>
                <w:lang w:val="en-GB"/>
              </w:rPr>
              <w:t xml:space="preserve">cancel an </w:t>
            </w:r>
            <w:proofErr w:type="gramStart"/>
            <w:r w:rsidRPr="004A089F">
              <w:rPr>
                <w:lang w:val="en-GB"/>
              </w:rPr>
              <w:t>advise</w:t>
            </w:r>
            <w:proofErr w:type="gramEnd"/>
            <w:r w:rsidRPr="004A089F">
              <w:rPr>
                <w:lang w:val="en-GB"/>
              </w:rPr>
              <w:t xml:space="preserve"> about the eligible balance and entitlements</w:t>
            </w:r>
            <w:r>
              <w:rPr>
                <w:lang w:val="en-GB"/>
              </w:rPr>
              <w:t>) to an account owner, the message should always include at least one balance. Accordingly, the message must be sent with one or more safekeeping accounts included and the</w:t>
            </w:r>
            <w:r w:rsidRPr="00682A85">
              <w:rPr>
                <w:lang w:val="en-GB"/>
              </w:rPr>
              <w:t xml:space="preserve"> choice between All Accounts vs. Account Details </w:t>
            </w:r>
            <w:r>
              <w:rPr>
                <w:lang w:val="en-GB"/>
              </w:rPr>
              <w:t xml:space="preserve">is invalid. The element </w:t>
            </w:r>
            <w:r w:rsidRPr="00682A85">
              <w:rPr>
                <w:lang w:val="en-GB"/>
              </w:rPr>
              <w:t>ForAllAccounts</w:t>
            </w:r>
            <w:r>
              <w:rPr>
                <w:lang w:val="en-GB"/>
              </w:rPr>
              <w:t xml:space="preserve">, </w:t>
            </w:r>
            <w:r w:rsidRPr="001833E1">
              <w:rPr>
                <w:lang w:val="en-GB"/>
              </w:rPr>
              <w:t>&lt;ForAllAccts&gt;</w:t>
            </w:r>
            <w:r>
              <w:rPr>
                <w:lang w:val="en-GB"/>
              </w:rPr>
              <w:t>,</w:t>
            </w:r>
            <w:r w:rsidRPr="00682A85">
              <w:rPr>
                <w:lang w:val="en-GB"/>
              </w:rPr>
              <w:t xml:space="preserve"> </w:t>
            </w:r>
            <w:r>
              <w:rPr>
                <w:lang w:val="en-GB"/>
              </w:rPr>
              <w:t>should</w:t>
            </w:r>
            <w:r w:rsidRPr="00682A85">
              <w:rPr>
                <w:lang w:val="en-GB"/>
              </w:rPr>
              <w:t xml:space="preserve"> be removed</w:t>
            </w:r>
            <w:r>
              <w:rPr>
                <w:lang w:val="en-GB"/>
              </w:rPr>
              <w:t xml:space="preserve"> from the message.</w:t>
            </w:r>
          </w:p>
        </w:tc>
      </w:tr>
      <w:tr w:rsidR="006B5B70" w14:paraId="036F38F9" w14:textId="77777777" w:rsidTr="00861A12">
        <w:tc>
          <w:tcPr>
            <w:tcW w:w="0" w:type="auto"/>
            <w:gridSpan w:val="2"/>
            <w:shd w:val="solid" w:color="F4F5F7" w:fill="F4F5F7"/>
          </w:tcPr>
          <w:p w14:paraId="7CA93BFC" w14:textId="77777777" w:rsidR="006B5B70" w:rsidRDefault="006B5B70" w:rsidP="002F6C86">
            <w:bookmarkStart w:id="203" w:name="scroll-bookmark-40"/>
            <w:r>
              <w:rPr>
                <w:b/>
              </w:rPr>
              <w:t>Nature of change</w:t>
            </w:r>
            <w:bookmarkEnd w:id="203"/>
          </w:p>
        </w:tc>
      </w:tr>
      <w:tr w:rsidR="006B5B70" w14:paraId="1046718F" w14:textId="77777777" w:rsidTr="00861A12">
        <w:tc>
          <w:tcPr>
            <w:tcW w:w="0" w:type="auto"/>
            <w:gridSpan w:val="2"/>
          </w:tcPr>
          <w:p w14:paraId="098A0DF7" w14:textId="36376858" w:rsidR="000E31E8" w:rsidRPr="004527E9" w:rsidRDefault="004527E9" w:rsidP="00315D96">
            <w:pPr>
              <w:rPr>
                <w:lang w:val="en-GB"/>
              </w:rPr>
            </w:pPr>
            <w:r>
              <w:rPr>
                <w:lang w:val="en-GB"/>
              </w:rPr>
              <w:t>The purpose of sending a seev.035</w:t>
            </w:r>
            <w:r w:rsidR="00716829">
              <w:rPr>
                <w:lang w:val="en-GB"/>
              </w:rPr>
              <w:t>/seev.044</w:t>
            </w:r>
            <w:r>
              <w:rPr>
                <w:lang w:val="en-GB"/>
              </w:rPr>
              <w:t xml:space="preserve"> message means that the</w:t>
            </w:r>
            <w:r w:rsidRPr="00682A85">
              <w:rPr>
                <w:lang w:val="en-GB"/>
              </w:rPr>
              <w:t xml:space="preserve"> choice between All Accounts vs. Account Details </w:t>
            </w:r>
            <w:r>
              <w:rPr>
                <w:lang w:val="en-GB"/>
              </w:rPr>
              <w:t xml:space="preserve">is invalid. The </w:t>
            </w:r>
            <w:r w:rsidRPr="00682A85">
              <w:rPr>
                <w:lang w:val="en-GB"/>
              </w:rPr>
              <w:t xml:space="preserve">ForAllAccounts option </w:t>
            </w:r>
            <w:r>
              <w:rPr>
                <w:lang w:val="en-GB"/>
              </w:rPr>
              <w:t>should</w:t>
            </w:r>
            <w:r w:rsidRPr="00682A85">
              <w:rPr>
                <w:lang w:val="en-GB"/>
              </w:rPr>
              <w:t xml:space="preserve"> be removed</w:t>
            </w:r>
            <w:r>
              <w:rPr>
                <w:lang w:val="en-GB"/>
              </w:rPr>
              <w:t>.</w:t>
            </w:r>
          </w:p>
        </w:tc>
      </w:tr>
    </w:tbl>
    <w:p w14:paraId="1F783985" w14:textId="3B906F02" w:rsidR="006B5B70" w:rsidRDefault="002863C9" w:rsidP="002863C9">
      <w:pPr>
        <w:pStyle w:val="Heading2"/>
        <w:numPr>
          <w:ilvl w:val="0"/>
          <w:numId w:val="0"/>
        </w:numPr>
      </w:pPr>
      <w:bookmarkStart w:id="204" w:name="scroll-bookmark-41"/>
      <w:bookmarkStart w:id="205" w:name="scroll-bookmark-42"/>
      <w:bookmarkStart w:id="206" w:name="_Toc202186564"/>
      <w:bookmarkStart w:id="207" w:name="_Toc237969639"/>
      <w:bookmarkEnd w:id="204"/>
      <w:proofErr w:type="gramStart"/>
      <w:r>
        <w:t>3.4.1</w:t>
      </w:r>
      <w:r w:rsidR="004759C1">
        <w:t xml:space="preserve"> </w:t>
      </w:r>
      <w:r>
        <w:t xml:space="preserve"> </w:t>
      </w:r>
      <w:r w:rsidR="006B5B70">
        <w:t>Analysis</w:t>
      </w:r>
      <w:bookmarkEnd w:id="205"/>
      <w:bookmarkEnd w:id="206"/>
      <w:bookmarkEnd w:id="207"/>
      <w:proofErr w:type="gramEnd"/>
    </w:p>
    <w:p w14:paraId="516D417B" w14:textId="77777777" w:rsidR="006B5B70" w:rsidRPr="000E31E8" w:rsidRDefault="006B5B70" w:rsidP="006B5B70">
      <w:pPr>
        <w:rPr>
          <w:sz w:val="28"/>
          <w:szCs w:val="28"/>
        </w:rPr>
      </w:pPr>
      <w:r w:rsidRPr="000E31E8">
        <w:rPr>
          <w:b/>
          <w:sz w:val="28"/>
          <w:szCs w:val="28"/>
        </w:rPr>
        <w:t>ISO 20022 Illustration</w:t>
      </w:r>
    </w:p>
    <w:p w14:paraId="18B360AF" w14:textId="0FDE5964" w:rsidR="006B5B70" w:rsidRDefault="006B5B70" w:rsidP="00A31E1B">
      <w:pPr>
        <w:pStyle w:val="ListParagraph"/>
        <w:numPr>
          <w:ilvl w:val="0"/>
          <w:numId w:val="22"/>
        </w:numPr>
      </w:pPr>
      <w:r w:rsidRPr="00FB6EDB">
        <w:rPr>
          <w:b/>
        </w:rPr>
        <w:lastRenderedPageBreak/>
        <w:t>In the</w:t>
      </w:r>
      <w:r w:rsidR="004527E9" w:rsidRPr="00FB6EDB">
        <w:rPr>
          <w:b/>
        </w:rPr>
        <w:t xml:space="preserve"> </w:t>
      </w:r>
      <w:r w:rsidR="004527E9" w:rsidRPr="00FB6EDB">
        <w:rPr>
          <w:b/>
          <w:bCs/>
        </w:rPr>
        <w:t>seev.035</w:t>
      </w:r>
      <w:r w:rsidR="004527E9">
        <w:t xml:space="preserve"> </w:t>
      </w:r>
      <w:r w:rsidR="004527E9" w:rsidRPr="00FB6EDB">
        <w:rPr>
          <w:b/>
          <w:bCs/>
        </w:rPr>
        <w:t>(CorporateActionMovementPreliminaryAdvice)</w:t>
      </w:r>
      <w:r w:rsidR="004527E9">
        <w:t xml:space="preserve"> </w:t>
      </w:r>
      <w:r>
        <w:t xml:space="preserve">message, </w:t>
      </w:r>
      <w:r w:rsidR="00323567">
        <w:t xml:space="preserve">within sequence </w:t>
      </w:r>
      <w:r w:rsidR="00323567" w:rsidRPr="00FB6EDB">
        <w:rPr>
          <w:i/>
          <w:iCs/>
        </w:rPr>
        <w:t>AccountDetails,</w:t>
      </w:r>
      <w:r w:rsidR="00323567">
        <w:t xml:space="preserve"> </w:t>
      </w:r>
    </w:p>
    <w:p w14:paraId="1C56FC8C" w14:textId="77777777" w:rsidR="00D03011" w:rsidRDefault="00CD11F1" w:rsidP="00A31E1B">
      <w:pPr>
        <w:pStyle w:val="ListParagraph"/>
        <w:numPr>
          <w:ilvl w:val="0"/>
          <w:numId w:val="22"/>
        </w:numPr>
      </w:pPr>
      <w:r>
        <w:rPr>
          <w:b/>
        </w:rPr>
        <w:t>And i</w:t>
      </w:r>
      <w:r w:rsidR="00FB6EDB" w:rsidRPr="00FB6EDB">
        <w:rPr>
          <w:b/>
        </w:rPr>
        <w:t xml:space="preserve">n the </w:t>
      </w:r>
      <w:r w:rsidR="00FB6EDB" w:rsidRPr="00FB6EDB">
        <w:rPr>
          <w:b/>
          <w:bCs/>
        </w:rPr>
        <w:t>seev.0</w:t>
      </w:r>
      <w:r w:rsidR="00FB6EDB">
        <w:rPr>
          <w:b/>
          <w:bCs/>
        </w:rPr>
        <w:t>44</w:t>
      </w:r>
      <w:r w:rsidR="00FB6EDB">
        <w:t xml:space="preserve"> </w:t>
      </w:r>
      <w:r w:rsidR="00FB6EDB" w:rsidRPr="00FB6EDB">
        <w:rPr>
          <w:b/>
          <w:bCs/>
        </w:rPr>
        <w:t>(CorporateActionMovementPreliminaryAdvice</w:t>
      </w:r>
      <w:r w:rsidR="00040078">
        <w:rPr>
          <w:b/>
          <w:bCs/>
        </w:rPr>
        <w:t>CancellationAdvice</w:t>
      </w:r>
      <w:r w:rsidR="00FB6EDB" w:rsidRPr="00FB6EDB">
        <w:rPr>
          <w:b/>
          <w:bCs/>
        </w:rPr>
        <w:t>)</w:t>
      </w:r>
      <w:r w:rsidR="00FB6EDB">
        <w:t xml:space="preserve"> message, within sequence </w:t>
      </w:r>
      <w:r w:rsidR="00FB6EDB" w:rsidRPr="00FB6EDB">
        <w:rPr>
          <w:i/>
          <w:iCs/>
        </w:rPr>
        <w:t>AccountDetails,</w:t>
      </w:r>
      <w:r w:rsidR="00FB6EDB">
        <w:t xml:space="preserve"> </w:t>
      </w:r>
    </w:p>
    <w:p w14:paraId="08CC97F4" w14:textId="6AEAB07B" w:rsidR="00FB6EDB" w:rsidRDefault="00FB6EDB" w:rsidP="00D03011">
      <w:pPr>
        <w:ind w:left="360"/>
      </w:pPr>
      <w:r w:rsidRPr="00D03011">
        <w:rPr>
          <w:b/>
          <w:bCs/>
        </w:rPr>
        <w:t>remove choice “For All Accounts”</w:t>
      </w:r>
      <w:r w:rsidR="00F72BA6">
        <w:t>, as illustrated below</w:t>
      </w:r>
      <w:r w:rsidR="00D03011">
        <w:t xml:space="preserve"> for seev.035</w:t>
      </w:r>
      <w:r w:rsidR="008D005E">
        <w:t>:</w:t>
      </w:r>
    </w:p>
    <w:p w14:paraId="0D6ED220" w14:textId="77777777" w:rsidR="000A2750" w:rsidRDefault="000A2750" w:rsidP="000A2750"/>
    <w:p w14:paraId="163E4601" w14:textId="37D3B8E9" w:rsidR="000A2750" w:rsidRDefault="000A2750" w:rsidP="000A2750">
      <w:r>
        <w:rPr>
          <w:noProof/>
        </w:rPr>
        <w:drawing>
          <wp:inline distT="0" distB="0" distL="0" distR="0" wp14:anchorId="5069A58D" wp14:editId="5082C430">
            <wp:extent cx="5120640" cy="4370226"/>
            <wp:effectExtent l="0" t="0" r="3810" b="0"/>
            <wp:docPr id="4162151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215172" name=""/>
                    <pic:cNvPicPr/>
                  </pic:nvPicPr>
                  <pic:blipFill>
                    <a:blip r:embed="rId28"/>
                    <a:stretch>
                      <a:fillRect/>
                    </a:stretch>
                  </pic:blipFill>
                  <pic:spPr>
                    <a:xfrm>
                      <a:off x="0" y="0"/>
                      <a:ext cx="5123648" cy="4372793"/>
                    </a:xfrm>
                    <a:prstGeom prst="rect">
                      <a:avLst/>
                    </a:prstGeom>
                  </pic:spPr>
                </pic:pic>
              </a:graphicData>
            </a:graphic>
          </wp:inline>
        </w:drawing>
      </w:r>
    </w:p>
    <w:p w14:paraId="28F637EF" w14:textId="77777777" w:rsidR="00FB6EDB" w:rsidRDefault="00FB6EDB" w:rsidP="00FB6EDB">
      <w:pPr>
        <w:pStyle w:val="ListParagraph"/>
      </w:pPr>
    </w:p>
    <w:p w14:paraId="32ACB6AC" w14:textId="0D8C4195" w:rsidR="006B5B70" w:rsidRDefault="002863C9" w:rsidP="002863C9">
      <w:pPr>
        <w:pStyle w:val="Heading2"/>
        <w:numPr>
          <w:ilvl w:val="0"/>
          <w:numId w:val="0"/>
        </w:numPr>
      </w:pPr>
      <w:bookmarkStart w:id="208" w:name="scroll-bookmark-43"/>
      <w:bookmarkStart w:id="209" w:name="scroll-bookmark-44"/>
      <w:bookmarkStart w:id="210" w:name="_Toc202186565"/>
      <w:bookmarkStart w:id="211" w:name="_Toc237969640"/>
      <w:bookmarkEnd w:id="208"/>
      <w:proofErr w:type="gramStart"/>
      <w:r>
        <w:t>3.4.2</w:t>
      </w:r>
      <w:r w:rsidR="009E35AD">
        <w:t xml:space="preserve"> </w:t>
      </w:r>
      <w:r>
        <w:t xml:space="preserve"> </w:t>
      </w:r>
      <w:r w:rsidR="003435B5">
        <w:t>ISO</w:t>
      </w:r>
      <w:proofErr w:type="gramEnd"/>
      <w:r w:rsidR="003435B5">
        <w:t xml:space="preserve"> SEG CA ET Decision</w:t>
      </w:r>
      <w:bookmarkEnd w:id="209"/>
      <w:bookmarkEnd w:id="210"/>
      <w:bookmarkEnd w:id="211"/>
    </w:p>
    <w:p w14:paraId="1A5CD8FD" w14:textId="77777777" w:rsidR="00E7497A" w:rsidRDefault="00E7497A">
      <w:pPr>
        <w:suppressAutoHyphens w:val="0"/>
        <w:spacing w:before="0" w:after="0"/>
        <w:rPr>
          <w:b/>
        </w:rPr>
      </w:pPr>
    </w:p>
    <w:p w14:paraId="36FA6A60" w14:textId="77777777" w:rsidR="003175C1" w:rsidRPr="003175C1" w:rsidRDefault="003A7638" w:rsidP="003175C1">
      <w:pPr>
        <w:suppressAutoHyphens w:val="0"/>
        <w:spacing w:before="0" w:after="0"/>
        <w:rPr>
          <w:bCs/>
        </w:rPr>
      </w:pPr>
      <w:r>
        <w:rPr>
          <w:b/>
        </w:rPr>
        <w:t>Approved as proposed.</w:t>
      </w:r>
      <w:r w:rsidR="003175C1">
        <w:rPr>
          <w:b/>
        </w:rPr>
        <w:t xml:space="preserve"> </w:t>
      </w:r>
      <w:r w:rsidR="003175C1" w:rsidRPr="003175C1">
        <w:rPr>
          <w:bCs/>
        </w:rPr>
        <w:t>The Securities SEG endorsed the Evaluation Team recommendation to remove the ForAllAccounts option from seev.035 and seev.044.</w:t>
      </w:r>
    </w:p>
    <w:p w14:paraId="1B51E401" w14:textId="3FCFA9A9" w:rsidR="00CD7DA3" w:rsidRDefault="00CD7DA3">
      <w:pPr>
        <w:suppressAutoHyphens w:val="0"/>
        <w:spacing w:before="0" w:after="0"/>
        <w:rPr>
          <w:b/>
        </w:rPr>
      </w:pPr>
    </w:p>
    <w:p w14:paraId="5E2EE5F0" w14:textId="77777777" w:rsidR="00CD7DA3" w:rsidRDefault="00CD7DA3">
      <w:pPr>
        <w:suppressAutoHyphens w:val="0"/>
        <w:spacing w:before="0" w:after="0"/>
        <w:rPr>
          <w:b/>
        </w:rPr>
      </w:pPr>
    </w:p>
    <w:p w14:paraId="27160FF4" w14:textId="77777777" w:rsidR="001F16B8" w:rsidRDefault="001F16B8">
      <w:pPr>
        <w:suppressAutoHyphens w:val="0"/>
        <w:spacing w:before="0" w:after="0"/>
      </w:pPr>
    </w:p>
    <w:p w14:paraId="0E20E101" w14:textId="0D556DD1" w:rsidR="000D57D9" w:rsidRDefault="000D57D9" w:rsidP="0046055D">
      <w:pPr>
        <w:suppressAutoHyphens w:val="0"/>
        <w:spacing w:before="0" w:after="0"/>
      </w:pPr>
      <w:r>
        <w:br w:type="page"/>
      </w:r>
    </w:p>
    <w:p w14:paraId="26E8A766" w14:textId="1999F74E" w:rsidR="006B5B70" w:rsidRPr="00E86BB8" w:rsidRDefault="006B5B70" w:rsidP="00A31E1B">
      <w:pPr>
        <w:pStyle w:val="Heading1"/>
        <w:numPr>
          <w:ilvl w:val="1"/>
          <w:numId w:val="14"/>
        </w:numPr>
        <w:rPr>
          <w:color w:val="00B050"/>
          <w:sz w:val="36"/>
          <w:szCs w:val="36"/>
        </w:rPr>
      </w:pPr>
      <w:bookmarkStart w:id="212" w:name="scroll-bookmark-45"/>
      <w:bookmarkStart w:id="213" w:name="scroll-bookmark-46"/>
      <w:bookmarkStart w:id="214" w:name="_Toc202186566"/>
      <w:bookmarkStart w:id="215" w:name="_Toc237969641"/>
      <w:bookmarkEnd w:id="212"/>
      <w:r w:rsidRPr="00E86BB8">
        <w:rPr>
          <w:color w:val="00B050"/>
          <w:sz w:val="36"/>
          <w:szCs w:val="36"/>
        </w:rPr>
        <w:lastRenderedPageBreak/>
        <w:t>003</w:t>
      </w:r>
      <w:r w:rsidR="00D52174" w:rsidRPr="00E86BB8">
        <w:rPr>
          <w:color w:val="00B050"/>
          <w:sz w:val="36"/>
          <w:szCs w:val="36"/>
        </w:rPr>
        <w:t>270</w:t>
      </w:r>
      <w:r w:rsidRPr="00E86BB8">
        <w:rPr>
          <w:color w:val="00B050"/>
          <w:sz w:val="36"/>
          <w:szCs w:val="36"/>
        </w:rPr>
        <w:t xml:space="preserve"> </w:t>
      </w:r>
      <w:r w:rsidR="00342DC3" w:rsidRPr="00E86BB8">
        <w:rPr>
          <w:color w:val="00B050"/>
          <w:sz w:val="36"/>
          <w:szCs w:val="36"/>
        </w:rPr>
        <w:t xml:space="preserve">(ISO CR 1601) </w:t>
      </w:r>
      <w:r w:rsidRPr="00E86BB8">
        <w:rPr>
          <w:color w:val="00B050"/>
          <w:sz w:val="36"/>
          <w:szCs w:val="36"/>
        </w:rPr>
        <w:t xml:space="preserve">- Add </w:t>
      </w:r>
      <w:bookmarkEnd w:id="213"/>
      <w:bookmarkEnd w:id="214"/>
      <w:r w:rsidR="00932D39" w:rsidRPr="00E86BB8">
        <w:rPr>
          <w:color w:val="00B050"/>
          <w:sz w:val="36"/>
          <w:szCs w:val="36"/>
        </w:rPr>
        <w:t>“Expected Reversal Payment Date” to seev.035</w:t>
      </w:r>
      <w:bookmarkEnd w:id="215"/>
    </w:p>
    <w:tbl>
      <w:tblPr>
        <w:tblStyle w:val="ScrollTableNormal"/>
        <w:tblW w:w="5000" w:type="pct"/>
        <w:tblLook w:val="0020" w:firstRow="1" w:lastRow="0" w:firstColumn="0" w:lastColumn="0" w:noHBand="0" w:noVBand="0"/>
      </w:tblPr>
      <w:tblGrid>
        <w:gridCol w:w="5113"/>
        <w:gridCol w:w="3666"/>
      </w:tblGrid>
      <w:tr w:rsidR="006B5B70" w14:paraId="05D7B081"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466AAF66" w14:textId="19016D56" w:rsidR="006B5B70" w:rsidRDefault="006B5B70" w:rsidP="002F6C86"/>
        </w:tc>
      </w:tr>
      <w:tr w:rsidR="006B5B70" w14:paraId="5FD0D0A3" w14:textId="77777777" w:rsidTr="00861A12">
        <w:tc>
          <w:tcPr>
            <w:tcW w:w="0" w:type="auto"/>
            <w:shd w:val="solid" w:color="F4F5F7" w:fill="F4F5F7"/>
          </w:tcPr>
          <w:p w14:paraId="79825F15" w14:textId="77777777" w:rsidR="006B5B70" w:rsidRPr="00B6022E" w:rsidRDefault="006B5B70" w:rsidP="002F6C86">
            <w:pPr>
              <w:rPr>
                <w:b/>
                <w:bCs/>
              </w:rPr>
            </w:pPr>
            <w:r w:rsidRPr="00B6022E">
              <w:rPr>
                <w:b/>
                <w:bCs/>
              </w:rPr>
              <w:t>Requesting Group:</w:t>
            </w:r>
          </w:p>
        </w:tc>
        <w:tc>
          <w:tcPr>
            <w:tcW w:w="0" w:type="auto"/>
          </w:tcPr>
          <w:p w14:paraId="1986B4BF" w14:textId="1BAA1BD8" w:rsidR="006B5B70" w:rsidRDefault="00B6022E" w:rsidP="002F6C86">
            <w:r>
              <w:t>SMPG CA WG</w:t>
            </w:r>
          </w:p>
        </w:tc>
      </w:tr>
      <w:tr w:rsidR="006B5B70" w14:paraId="163693C9" w14:textId="77777777" w:rsidTr="00861A12">
        <w:tc>
          <w:tcPr>
            <w:tcW w:w="0" w:type="auto"/>
            <w:gridSpan w:val="2"/>
            <w:shd w:val="solid" w:color="F4F5F7" w:fill="F4F5F7"/>
          </w:tcPr>
          <w:p w14:paraId="68E0E177" w14:textId="77777777" w:rsidR="006B5B70" w:rsidRDefault="006B5B70" w:rsidP="002F6C86">
            <w:bookmarkStart w:id="216" w:name="scroll-bookmark-48"/>
            <w:r>
              <w:rPr>
                <w:b/>
              </w:rPr>
              <w:t>Sponsors</w:t>
            </w:r>
            <w:bookmarkEnd w:id="216"/>
          </w:p>
        </w:tc>
      </w:tr>
      <w:tr w:rsidR="006B5B70" w14:paraId="3D8DEB0F" w14:textId="77777777" w:rsidTr="00861A12">
        <w:tc>
          <w:tcPr>
            <w:tcW w:w="0" w:type="auto"/>
            <w:gridSpan w:val="2"/>
          </w:tcPr>
          <w:p w14:paraId="46D03BAB" w14:textId="4A32A359" w:rsidR="006B5B70" w:rsidRDefault="00B6022E" w:rsidP="002F6C86">
            <w:r>
              <w:t>SMPG CA WG Members</w:t>
            </w:r>
          </w:p>
        </w:tc>
      </w:tr>
      <w:tr w:rsidR="006B5B70" w14:paraId="1C7BA8F7" w14:textId="77777777" w:rsidTr="00861A12">
        <w:tc>
          <w:tcPr>
            <w:tcW w:w="0" w:type="auto"/>
            <w:gridSpan w:val="2"/>
            <w:shd w:val="solid" w:color="F4F5F7" w:fill="F4F5F7"/>
          </w:tcPr>
          <w:p w14:paraId="087F736C" w14:textId="77777777" w:rsidR="006B5B70" w:rsidRDefault="006B5B70" w:rsidP="002F6C86">
            <w:bookmarkStart w:id="217" w:name="scroll-bookmark-49"/>
            <w:r>
              <w:rPr>
                <w:b/>
              </w:rPr>
              <w:t>Message type(s) impacted</w:t>
            </w:r>
            <w:bookmarkEnd w:id="217"/>
          </w:p>
        </w:tc>
      </w:tr>
      <w:tr w:rsidR="006B5B70" w14:paraId="5D4207DD" w14:textId="77777777" w:rsidTr="00861A12">
        <w:tc>
          <w:tcPr>
            <w:tcW w:w="0" w:type="auto"/>
            <w:gridSpan w:val="2"/>
          </w:tcPr>
          <w:p w14:paraId="4F0DBE15" w14:textId="4404142E" w:rsidR="006B5B70" w:rsidRDefault="006B5B70" w:rsidP="002F6C86">
            <w:r>
              <w:t>seev.0</w:t>
            </w:r>
            <w:r w:rsidR="00B6022E">
              <w:t>35</w:t>
            </w:r>
          </w:p>
        </w:tc>
      </w:tr>
      <w:tr w:rsidR="006B5B70" w14:paraId="0209AC99" w14:textId="77777777" w:rsidTr="00861A12">
        <w:tc>
          <w:tcPr>
            <w:tcW w:w="0" w:type="auto"/>
            <w:gridSpan w:val="2"/>
            <w:shd w:val="solid" w:color="F4F5F7" w:fill="F4F5F7"/>
          </w:tcPr>
          <w:p w14:paraId="49349A20" w14:textId="144597C4" w:rsidR="006B5B70" w:rsidRDefault="00B6022E" w:rsidP="002F6C86">
            <w:r>
              <w:rPr>
                <w:b/>
              </w:rPr>
              <w:t>Required for regulatory reasons</w:t>
            </w:r>
          </w:p>
        </w:tc>
      </w:tr>
      <w:tr w:rsidR="006B5B70" w14:paraId="49198E34" w14:textId="77777777" w:rsidTr="00861A12">
        <w:tc>
          <w:tcPr>
            <w:tcW w:w="0" w:type="auto"/>
            <w:gridSpan w:val="2"/>
          </w:tcPr>
          <w:p w14:paraId="6BD7991B" w14:textId="2EB8212C" w:rsidR="006B5B70" w:rsidRDefault="006B5B70" w:rsidP="00670C5C">
            <w:r>
              <w:t>N</w:t>
            </w:r>
            <w:r w:rsidR="00B6022E">
              <w:t>o</w:t>
            </w:r>
          </w:p>
        </w:tc>
      </w:tr>
      <w:tr w:rsidR="006B5B70" w14:paraId="38065CAC" w14:textId="77777777" w:rsidTr="00861A12">
        <w:tc>
          <w:tcPr>
            <w:tcW w:w="0" w:type="auto"/>
            <w:gridSpan w:val="2"/>
            <w:shd w:val="solid" w:color="F4F5F7" w:fill="F4F5F7"/>
          </w:tcPr>
          <w:p w14:paraId="74714238" w14:textId="77777777" w:rsidR="006B5B70" w:rsidRDefault="006B5B70" w:rsidP="002F6C86">
            <w:bookmarkStart w:id="218" w:name="scroll-bookmark-51"/>
            <w:r>
              <w:rPr>
                <w:b/>
              </w:rPr>
              <w:t>Business impact of this request</w:t>
            </w:r>
            <w:bookmarkEnd w:id="218"/>
          </w:p>
        </w:tc>
      </w:tr>
      <w:tr w:rsidR="006B5B70" w14:paraId="05F56B2E" w14:textId="77777777" w:rsidTr="00861A12">
        <w:tc>
          <w:tcPr>
            <w:tcW w:w="0" w:type="auto"/>
            <w:gridSpan w:val="2"/>
          </w:tcPr>
          <w:p w14:paraId="6FA7730B" w14:textId="68DD7437" w:rsidR="006B5B70" w:rsidRDefault="006B5B70" w:rsidP="00670C5C">
            <w:r>
              <w:t>N</w:t>
            </w:r>
            <w:r w:rsidR="00B6022E">
              <w:t>/</w:t>
            </w:r>
            <w:r>
              <w:t>A</w:t>
            </w:r>
          </w:p>
        </w:tc>
      </w:tr>
      <w:tr w:rsidR="006B5B70" w14:paraId="0DD2DE0F" w14:textId="77777777" w:rsidTr="00861A12">
        <w:tc>
          <w:tcPr>
            <w:tcW w:w="0" w:type="auto"/>
            <w:gridSpan w:val="2"/>
            <w:shd w:val="solid" w:color="F4F5F7" w:fill="F4F5F7"/>
          </w:tcPr>
          <w:p w14:paraId="26A472BF" w14:textId="77777777" w:rsidR="006B5B70" w:rsidRDefault="006B5B70" w:rsidP="002F6C86">
            <w:bookmarkStart w:id="219" w:name="scroll-bookmark-53"/>
            <w:r>
              <w:rPr>
                <w:b/>
              </w:rPr>
              <w:t>Business context</w:t>
            </w:r>
            <w:bookmarkEnd w:id="219"/>
          </w:p>
        </w:tc>
      </w:tr>
      <w:tr w:rsidR="006B5B70" w14:paraId="6DD21A96" w14:textId="77777777" w:rsidTr="00861A12">
        <w:tc>
          <w:tcPr>
            <w:tcW w:w="0" w:type="auto"/>
            <w:gridSpan w:val="2"/>
          </w:tcPr>
          <w:p w14:paraId="7A0D5DBD" w14:textId="0FCFFE99" w:rsidR="006B5B70" w:rsidRPr="00F20D47" w:rsidRDefault="00F20D47" w:rsidP="00670C5C">
            <w:pPr>
              <w:rPr>
                <w:lang w:val="en-GB"/>
              </w:rPr>
            </w:pPr>
            <w:r>
              <w:rPr>
                <w:lang w:val="en-GB"/>
              </w:rPr>
              <w:t xml:space="preserve">The SMPG </w:t>
            </w:r>
            <w:r w:rsidRPr="0024608F">
              <w:rPr>
                <w:lang w:val="en-GB"/>
              </w:rPr>
              <w:t>CA WG proposes to add</w:t>
            </w:r>
            <w:r>
              <w:rPr>
                <w:lang w:val="en-GB"/>
              </w:rPr>
              <w:t xml:space="preserve"> the </w:t>
            </w:r>
            <w:r w:rsidRPr="00682A85">
              <w:rPr>
                <w:lang w:val="en-GB"/>
              </w:rPr>
              <w:t xml:space="preserve">Expected Reversal </w:t>
            </w:r>
            <w:r>
              <w:rPr>
                <w:lang w:val="en-GB"/>
              </w:rPr>
              <w:t xml:space="preserve">Payment </w:t>
            </w:r>
            <w:r w:rsidRPr="00682A85">
              <w:rPr>
                <w:lang w:val="en-GB"/>
              </w:rPr>
              <w:t>Date</w:t>
            </w:r>
            <w:r>
              <w:rPr>
                <w:lang w:val="en-GB"/>
              </w:rPr>
              <w:t xml:space="preserve"> to report the </w:t>
            </w:r>
            <w:r w:rsidRPr="00682A85">
              <w:rPr>
                <w:lang w:val="en-GB"/>
              </w:rPr>
              <w:t>date when the reversal will be executed</w:t>
            </w:r>
            <w:r>
              <w:rPr>
                <w:lang w:val="en-GB"/>
              </w:rPr>
              <w:t xml:space="preserve"> in addition to the original paydate and the value date of the reversal.</w:t>
            </w:r>
          </w:p>
        </w:tc>
      </w:tr>
      <w:tr w:rsidR="006B5B70" w14:paraId="769A4E11" w14:textId="77777777" w:rsidTr="00861A12">
        <w:tc>
          <w:tcPr>
            <w:tcW w:w="0" w:type="auto"/>
            <w:gridSpan w:val="2"/>
            <w:shd w:val="solid" w:color="F4F5F7" w:fill="F4F5F7"/>
          </w:tcPr>
          <w:p w14:paraId="3052E14F" w14:textId="77777777" w:rsidR="006B5B70" w:rsidRDefault="006B5B70" w:rsidP="002F6C86">
            <w:bookmarkStart w:id="220" w:name="scroll-bookmark-54"/>
            <w:r>
              <w:rPr>
                <w:b/>
              </w:rPr>
              <w:t>Nature of change</w:t>
            </w:r>
            <w:bookmarkEnd w:id="220"/>
          </w:p>
        </w:tc>
      </w:tr>
      <w:tr w:rsidR="006B5B70" w14:paraId="7965BF50" w14:textId="77777777" w:rsidTr="00861A12">
        <w:tc>
          <w:tcPr>
            <w:tcW w:w="0" w:type="auto"/>
            <w:gridSpan w:val="2"/>
          </w:tcPr>
          <w:p w14:paraId="245559E0" w14:textId="05D084F2" w:rsidR="006B5B70" w:rsidRPr="0070319C" w:rsidRDefault="0070319C" w:rsidP="00670C5C">
            <w:pPr>
              <w:rPr>
                <w:lang w:val="en-GB"/>
              </w:rPr>
            </w:pPr>
            <w:r>
              <w:rPr>
                <w:lang w:val="en-GB"/>
              </w:rPr>
              <w:t>A</w:t>
            </w:r>
            <w:r w:rsidRPr="00682A85">
              <w:rPr>
                <w:lang w:val="en-GB"/>
              </w:rPr>
              <w:t xml:space="preserve">dd new </w:t>
            </w:r>
            <w:r>
              <w:rPr>
                <w:lang w:val="en-GB"/>
              </w:rPr>
              <w:t xml:space="preserve">data element </w:t>
            </w:r>
            <w:r w:rsidRPr="00682A85">
              <w:rPr>
                <w:lang w:val="en-GB"/>
              </w:rPr>
              <w:t xml:space="preserve">“Expected Reversal </w:t>
            </w:r>
            <w:r>
              <w:rPr>
                <w:lang w:val="en-GB"/>
              </w:rPr>
              <w:t xml:space="preserve">Payment </w:t>
            </w:r>
            <w:r w:rsidRPr="00682A85">
              <w:rPr>
                <w:lang w:val="en-GB"/>
              </w:rPr>
              <w:t>Date”</w:t>
            </w:r>
            <w:r>
              <w:rPr>
                <w:lang w:val="en-GB"/>
              </w:rPr>
              <w:t xml:space="preserve"> (REEF) to report the </w:t>
            </w:r>
            <w:r w:rsidRPr="00682A85">
              <w:rPr>
                <w:lang w:val="en-GB"/>
              </w:rPr>
              <w:t>date when the reversal will be executed</w:t>
            </w:r>
            <w:r>
              <w:rPr>
                <w:lang w:val="en-GB"/>
              </w:rPr>
              <w:t>.</w:t>
            </w:r>
          </w:p>
        </w:tc>
      </w:tr>
    </w:tbl>
    <w:p w14:paraId="165D1C86" w14:textId="6F27C2F9" w:rsidR="006B5B70" w:rsidRDefault="006B5B70" w:rsidP="006B469D">
      <w:pPr>
        <w:pStyle w:val="Heading2"/>
        <w:numPr>
          <w:ilvl w:val="2"/>
          <w:numId w:val="14"/>
        </w:numPr>
      </w:pPr>
      <w:bookmarkStart w:id="221" w:name="scroll-bookmark-55"/>
      <w:bookmarkStart w:id="222" w:name="scroll-bookmark-56"/>
      <w:bookmarkStart w:id="223" w:name="_Toc202186567"/>
      <w:bookmarkStart w:id="224" w:name="_Toc237969642"/>
      <w:bookmarkEnd w:id="221"/>
      <w:r>
        <w:t>Analysis</w:t>
      </w:r>
      <w:bookmarkEnd w:id="222"/>
      <w:bookmarkEnd w:id="223"/>
      <w:bookmarkEnd w:id="224"/>
    </w:p>
    <w:p w14:paraId="00933ECB" w14:textId="40D9E02C" w:rsidR="00203171" w:rsidRPr="00794724" w:rsidRDefault="00203171" w:rsidP="00794724">
      <w:pPr>
        <w:pStyle w:val="Heading3"/>
        <w:numPr>
          <w:ilvl w:val="0"/>
          <w:numId w:val="0"/>
        </w:numPr>
        <w:ind w:left="720"/>
      </w:pPr>
      <w:bookmarkStart w:id="225" w:name="_Toc237969643"/>
      <w:r w:rsidRPr="00794724">
        <w:t>3.5.1.1 ISO 15022 Illustration</w:t>
      </w:r>
      <w:bookmarkEnd w:id="225"/>
    </w:p>
    <w:p w14:paraId="67A31928" w14:textId="46FC59E3" w:rsidR="00794724" w:rsidRDefault="00F860D3" w:rsidP="00794724">
      <w:r>
        <w:rPr>
          <w:b/>
        </w:rPr>
        <w:t xml:space="preserve">A. </w:t>
      </w:r>
      <w:r w:rsidR="00794724">
        <w:rPr>
          <w:b/>
        </w:rPr>
        <w:t>In MT 564, in sequence</w:t>
      </w:r>
      <w:r>
        <w:rPr>
          <w:b/>
        </w:rPr>
        <w:t xml:space="preserve"> </w:t>
      </w:r>
      <w:r w:rsidR="00DD6C81">
        <w:rPr>
          <w:b/>
        </w:rPr>
        <w:t>E2</w:t>
      </w:r>
      <w:r w:rsidR="00794724">
        <w:rPr>
          <w:b/>
        </w:rPr>
        <w:t>, add</w:t>
      </w:r>
      <w:r w:rsidR="00014895">
        <w:rPr>
          <w:b/>
        </w:rPr>
        <w:t xml:space="preserve"> optional</w:t>
      </w:r>
      <w:r w:rsidR="00794724">
        <w:rPr>
          <w:b/>
        </w:rPr>
        <w:t xml:space="preserve"> new </w:t>
      </w:r>
      <w:r w:rsidR="00984C7E">
        <w:rPr>
          <w:b/>
        </w:rPr>
        <w:t>qualifier</w:t>
      </w:r>
      <w:r w:rsidR="00DD6C81">
        <w:rPr>
          <w:b/>
        </w:rPr>
        <w:t xml:space="preserve"> “</w:t>
      </w:r>
      <w:r w:rsidR="005C4FD7">
        <w:rPr>
          <w:b/>
        </w:rPr>
        <w:t>REEF” (</w:t>
      </w:r>
      <w:r w:rsidR="00DD6C81">
        <w:rPr>
          <w:b/>
        </w:rPr>
        <w:t>E</w:t>
      </w:r>
      <w:r w:rsidR="00984C7E">
        <w:rPr>
          <w:b/>
        </w:rPr>
        <w:t>xpected Reversal Payment Date</w:t>
      </w:r>
      <w:r w:rsidR="005C4FD7">
        <w:rPr>
          <w:b/>
        </w:rPr>
        <w:t>)</w:t>
      </w:r>
      <w:r w:rsidR="00984C7E">
        <w:rPr>
          <w:b/>
        </w:rPr>
        <w:t xml:space="preserve"> to field :</w:t>
      </w:r>
      <w:proofErr w:type="gramStart"/>
      <w:r w:rsidR="00984C7E">
        <w:rPr>
          <w:b/>
        </w:rPr>
        <w:t>98:a</w:t>
      </w:r>
      <w:proofErr w:type="gramEnd"/>
      <w:r w:rsidR="00794724">
        <w:rPr>
          <w:b/>
        </w:rPr>
        <w:t>, as defined and illustrated below:</w:t>
      </w:r>
    </w:p>
    <w:p w14:paraId="0A7CCCE1" w14:textId="654C7351" w:rsidR="009E6865" w:rsidRPr="006920F9" w:rsidRDefault="009E6865" w:rsidP="009E6865">
      <w:pPr>
        <w:rPr>
          <w:b/>
          <w:sz w:val="28"/>
          <w:szCs w:val="28"/>
        </w:rPr>
      </w:pPr>
      <w:r w:rsidRPr="006920F9">
        <w:rPr>
          <w:b/>
          <w:sz w:val="28"/>
          <w:szCs w:val="28"/>
        </w:rPr>
        <w:t>MT 564 Field Specifications</w:t>
      </w:r>
    </w:p>
    <w:p w14:paraId="70CC7FB8" w14:textId="77777777" w:rsidR="009E6865" w:rsidRPr="009E6865" w:rsidRDefault="009E6865" w:rsidP="009E6865">
      <w:pPr>
        <w:rPr>
          <w:lang w:val="en-US"/>
        </w:rPr>
      </w:pPr>
      <w:r w:rsidRPr="009E6865">
        <w:rPr>
          <w:lang w:val="en-US"/>
        </w:rPr>
        <w:t>99. Field 98a: Date/Time</w:t>
      </w:r>
    </w:p>
    <w:p w14:paraId="704CA795" w14:textId="77777777" w:rsidR="009E6865" w:rsidRPr="009E6865" w:rsidRDefault="009E6865" w:rsidP="009E6865">
      <w:pPr>
        <w:rPr>
          <w:lang w:val="en-US"/>
        </w:rPr>
      </w:pPr>
      <w:r w:rsidRPr="009E6865">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9E6865" w:rsidRPr="009E6865" w14:paraId="09506E94" w14:textId="77777777">
        <w:trPr>
          <w:tblCellSpacing w:w="15" w:type="dxa"/>
        </w:trPr>
        <w:tc>
          <w:tcPr>
            <w:tcW w:w="1000" w:type="pct"/>
            <w:shd w:val="clear" w:color="auto" w:fill="FFFFFF"/>
            <w:hideMark/>
          </w:tcPr>
          <w:p w14:paraId="47C5F524" w14:textId="1E920932" w:rsidR="009E6865" w:rsidRPr="009E6865" w:rsidRDefault="009E6865" w:rsidP="009E6865">
            <w:pPr>
              <w:rPr>
                <w:lang w:val="en-US"/>
              </w:rPr>
            </w:pPr>
            <w:r w:rsidRPr="009E6865">
              <w:rPr>
                <w:lang w:val="en-US"/>
              </w:rPr>
              <w:t>Option A</w:t>
            </w:r>
          </w:p>
        </w:tc>
        <w:tc>
          <w:tcPr>
            <w:tcW w:w="1500" w:type="pct"/>
            <w:shd w:val="clear" w:color="auto" w:fill="FFFFFF"/>
            <w:hideMark/>
          </w:tcPr>
          <w:p w14:paraId="105A4338" w14:textId="2E9B1B43" w:rsidR="009E6865" w:rsidRPr="009E6865" w:rsidRDefault="009E6865" w:rsidP="009E6865">
            <w:pPr>
              <w:rPr>
                <w:lang w:val="en-US"/>
              </w:rPr>
            </w:pPr>
            <w:r w:rsidRPr="009E6865">
              <w:rPr>
                <w:lang w:val="en-US"/>
              </w:rPr>
              <w:t>:</w:t>
            </w:r>
            <w:proofErr w:type="gramStart"/>
            <w:r w:rsidRPr="009E6865">
              <w:rPr>
                <w:lang w:val="en-US"/>
              </w:rPr>
              <w:t>4!c</w:t>
            </w:r>
            <w:proofErr w:type="gramEnd"/>
            <w:r w:rsidRPr="009E6865">
              <w:rPr>
                <w:lang w:val="en-US"/>
              </w:rPr>
              <w:t>//</w:t>
            </w:r>
            <w:proofErr w:type="gramStart"/>
            <w:r w:rsidRPr="009E6865">
              <w:rPr>
                <w:lang w:val="en-US"/>
              </w:rPr>
              <w:t>8!n</w:t>
            </w:r>
            <w:proofErr w:type="gramEnd"/>
          </w:p>
        </w:tc>
        <w:tc>
          <w:tcPr>
            <w:tcW w:w="2500" w:type="pct"/>
            <w:shd w:val="clear" w:color="auto" w:fill="FFFFFF"/>
            <w:hideMark/>
          </w:tcPr>
          <w:p w14:paraId="71D1665A" w14:textId="583F3F79" w:rsidR="009E6865" w:rsidRPr="009E6865" w:rsidRDefault="009E6865" w:rsidP="009E6865">
            <w:pPr>
              <w:rPr>
                <w:lang w:val="en-US"/>
              </w:rPr>
            </w:pPr>
            <w:r w:rsidRPr="009E6865">
              <w:rPr>
                <w:lang w:val="en-US"/>
              </w:rPr>
              <w:t>(Qualifier)(Date)</w:t>
            </w:r>
          </w:p>
        </w:tc>
      </w:tr>
      <w:tr w:rsidR="009E6865" w:rsidRPr="009E6865" w14:paraId="3C868D32" w14:textId="77777777">
        <w:trPr>
          <w:tblCellSpacing w:w="15" w:type="dxa"/>
        </w:trPr>
        <w:tc>
          <w:tcPr>
            <w:tcW w:w="1000" w:type="pct"/>
            <w:shd w:val="clear" w:color="auto" w:fill="FFFFFF"/>
            <w:hideMark/>
          </w:tcPr>
          <w:p w14:paraId="6DAEDC2F" w14:textId="4856A2B3" w:rsidR="009E6865" w:rsidRPr="009E6865" w:rsidRDefault="009E6865" w:rsidP="009E6865">
            <w:pPr>
              <w:rPr>
                <w:lang w:val="en-US"/>
              </w:rPr>
            </w:pPr>
            <w:r w:rsidRPr="009E6865">
              <w:rPr>
                <w:lang w:val="en-US"/>
              </w:rPr>
              <w:lastRenderedPageBreak/>
              <w:t>Option B</w:t>
            </w:r>
          </w:p>
        </w:tc>
        <w:tc>
          <w:tcPr>
            <w:tcW w:w="1500" w:type="pct"/>
            <w:shd w:val="clear" w:color="auto" w:fill="FFFFFF"/>
            <w:hideMark/>
          </w:tcPr>
          <w:p w14:paraId="6841EEA8" w14:textId="0D21BDB4" w:rsidR="009E6865" w:rsidRPr="009E6865" w:rsidRDefault="009E6865" w:rsidP="009E6865">
            <w:pPr>
              <w:rPr>
                <w:lang w:val="en-US"/>
              </w:rPr>
            </w:pPr>
            <w:r w:rsidRPr="009E6865">
              <w:rPr>
                <w:lang w:val="en-US"/>
              </w:rPr>
              <w:t>:</w:t>
            </w:r>
            <w:proofErr w:type="gramStart"/>
            <w:r w:rsidRPr="009E6865">
              <w:rPr>
                <w:lang w:val="en-US"/>
              </w:rPr>
              <w:t>4!c</w:t>
            </w:r>
            <w:proofErr w:type="gramEnd"/>
            <w:r w:rsidRPr="009E6865">
              <w:rPr>
                <w:lang w:val="en-US"/>
              </w:rPr>
              <w:t>/[8c]/</w:t>
            </w:r>
            <w:proofErr w:type="gramStart"/>
            <w:r w:rsidRPr="009E6865">
              <w:rPr>
                <w:lang w:val="en-US"/>
              </w:rPr>
              <w:t>4!c</w:t>
            </w:r>
            <w:proofErr w:type="gramEnd"/>
          </w:p>
        </w:tc>
        <w:tc>
          <w:tcPr>
            <w:tcW w:w="2500" w:type="pct"/>
            <w:shd w:val="clear" w:color="auto" w:fill="FFFFFF"/>
            <w:hideMark/>
          </w:tcPr>
          <w:p w14:paraId="446D9F56" w14:textId="5383EDD0" w:rsidR="009E6865" w:rsidRPr="009E6865" w:rsidRDefault="009E6865" w:rsidP="009E6865">
            <w:pPr>
              <w:rPr>
                <w:lang w:val="en-US"/>
              </w:rPr>
            </w:pPr>
            <w:r w:rsidRPr="009E6865">
              <w:rPr>
                <w:lang w:val="en-US"/>
              </w:rPr>
              <w:t>(Qualifier</w:t>
            </w:r>
            <w:proofErr w:type="gramStart"/>
            <w:r w:rsidRPr="009E6865">
              <w:rPr>
                <w:lang w:val="en-US"/>
              </w:rPr>
              <w:t>)(</w:t>
            </w:r>
            <w:proofErr w:type="gramEnd"/>
            <w:r w:rsidRPr="009E6865">
              <w:rPr>
                <w:lang w:val="en-US"/>
              </w:rPr>
              <w:t xml:space="preserve">Data Source </w:t>
            </w:r>
            <w:proofErr w:type="gramStart"/>
            <w:r w:rsidRPr="009E6865">
              <w:rPr>
                <w:lang w:val="en-US"/>
              </w:rPr>
              <w:t>Scheme)(</w:t>
            </w:r>
            <w:proofErr w:type="gramEnd"/>
            <w:r w:rsidRPr="009E6865">
              <w:rPr>
                <w:lang w:val="en-US"/>
              </w:rPr>
              <w:t>Date Code)</w:t>
            </w:r>
          </w:p>
        </w:tc>
      </w:tr>
      <w:tr w:rsidR="009E6865" w:rsidRPr="009E6865" w14:paraId="34BE8C6C" w14:textId="77777777">
        <w:trPr>
          <w:tblCellSpacing w:w="15" w:type="dxa"/>
        </w:trPr>
        <w:tc>
          <w:tcPr>
            <w:tcW w:w="1000" w:type="pct"/>
            <w:shd w:val="clear" w:color="auto" w:fill="FFFFFF"/>
            <w:hideMark/>
          </w:tcPr>
          <w:p w14:paraId="10E380AC" w14:textId="693AD837" w:rsidR="009E6865" w:rsidRPr="009E6865" w:rsidRDefault="009E6865" w:rsidP="009E6865">
            <w:pPr>
              <w:rPr>
                <w:lang w:val="en-US"/>
              </w:rPr>
            </w:pPr>
            <w:r w:rsidRPr="009E6865">
              <w:rPr>
                <w:lang w:val="en-US"/>
              </w:rPr>
              <w:t>Option C</w:t>
            </w:r>
          </w:p>
        </w:tc>
        <w:tc>
          <w:tcPr>
            <w:tcW w:w="1500" w:type="pct"/>
            <w:shd w:val="clear" w:color="auto" w:fill="FFFFFF"/>
            <w:hideMark/>
          </w:tcPr>
          <w:p w14:paraId="02CC013B" w14:textId="1DBE19DD" w:rsidR="009E6865" w:rsidRPr="009E6865" w:rsidRDefault="009E6865" w:rsidP="009E6865">
            <w:pPr>
              <w:rPr>
                <w:lang w:val="en-US"/>
              </w:rPr>
            </w:pPr>
            <w:r w:rsidRPr="009E6865">
              <w:rPr>
                <w:lang w:val="en-US"/>
              </w:rPr>
              <w:t>:</w:t>
            </w:r>
            <w:proofErr w:type="gramStart"/>
            <w:r w:rsidRPr="009E6865">
              <w:rPr>
                <w:lang w:val="en-US"/>
              </w:rPr>
              <w:t>4!c</w:t>
            </w:r>
            <w:proofErr w:type="gramEnd"/>
            <w:r w:rsidRPr="009E6865">
              <w:rPr>
                <w:lang w:val="en-US"/>
              </w:rPr>
              <w:t>//</w:t>
            </w:r>
            <w:proofErr w:type="gramStart"/>
            <w:r w:rsidRPr="009E6865">
              <w:rPr>
                <w:lang w:val="en-US"/>
              </w:rPr>
              <w:t>8!n6!n</w:t>
            </w:r>
            <w:proofErr w:type="gramEnd"/>
          </w:p>
        </w:tc>
        <w:tc>
          <w:tcPr>
            <w:tcW w:w="2500" w:type="pct"/>
            <w:shd w:val="clear" w:color="auto" w:fill="FFFFFF"/>
            <w:hideMark/>
          </w:tcPr>
          <w:p w14:paraId="6757F77E" w14:textId="42C7A97A" w:rsidR="009E6865" w:rsidRPr="009E6865" w:rsidRDefault="009E6865" w:rsidP="009E6865">
            <w:pPr>
              <w:rPr>
                <w:lang w:val="en-US"/>
              </w:rPr>
            </w:pPr>
            <w:r w:rsidRPr="009E6865">
              <w:rPr>
                <w:lang w:val="en-US"/>
              </w:rPr>
              <w:t>(Qualifier)(Date)(Time)</w:t>
            </w:r>
          </w:p>
        </w:tc>
      </w:tr>
      <w:tr w:rsidR="009E6865" w:rsidRPr="009E6865" w14:paraId="29054E81" w14:textId="77777777">
        <w:trPr>
          <w:tblCellSpacing w:w="15" w:type="dxa"/>
        </w:trPr>
        <w:tc>
          <w:tcPr>
            <w:tcW w:w="1000" w:type="pct"/>
            <w:shd w:val="clear" w:color="auto" w:fill="FFFFFF"/>
            <w:hideMark/>
          </w:tcPr>
          <w:p w14:paraId="0D1DC814" w14:textId="4F3479F8" w:rsidR="009E6865" w:rsidRPr="009E6865" w:rsidRDefault="009E6865" w:rsidP="009E6865">
            <w:pPr>
              <w:rPr>
                <w:lang w:val="en-US"/>
              </w:rPr>
            </w:pPr>
            <w:r w:rsidRPr="009E6865">
              <w:rPr>
                <w:lang w:val="en-US"/>
              </w:rPr>
              <w:t>Option E</w:t>
            </w:r>
          </w:p>
        </w:tc>
        <w:tc>
          <w:tcPr>
            <w:tcW w:w="1500" w:type="pct"/>
            <w:shd w:val="clear" w:color="auto" w:fill="FFFFFF"/>
            <w:hideMark/>
          </w:tcPr>
          <w:p w14:paraId="4A916D9F" w14:textId="359A4938" w:rsidR="009E6865" w:rsidRPr="009E6865" w:rsidRDefault="009E6865" w:rsidP="009E6865">
            <w:pPr>
              <w:rPr>
                <w:lang w:val="en-US"/>
              </w:rPr>
            </w:pPr>
            <w:r w:rsidRPr="009E6865">
              <w:rPr>
                <w:lang w:val="en-US"/>
              </w:rPr>
              <w:t>:</w:t>
            </w:r>
            <w:proofErr w:type="gramStart"/>
            <w:r w:rsidRPr="009E6865">
              <w:rPr>
                <w:lang w:val="en-US"/>
              </w:rPr>
              <w:t>4!c</w:t>
            </w:r>
            <w:proofErr w:type="gramEnd"/>
            <w:r w:rsidRPr="009E6865">
              <w:rPr>
                <w:lang w:val="en-US"/>
              </w:rPr>
              <w:t>//</w:t>
            </w:r>
            <w:proofErr w:type="gramStart"/>
            <w:r w:rsidRPr="009E6865">
              <w:rPr>
                <w:lang w:val="en-US"/>
              </w:rPr>
              <w:t>8!n6!n</w:t>
            </w:r>
            <w:proofErr w:type="gramEnd"/>
            <w:r w:rsidRPr="009E6865">
              <w:rPr>
                <w:lang w:val="en-US"/>
              </w:rPr>
              <w:t>[,3</w:t>
            </w:r>
            <w:proofErr w:type="gramStart"/>
            <w:r w:rsidRPr="009E6865">
              <w:rPr>
                <w:lang w:val="en-US"/>
              </w:rPr>
              <w:t>n][</w:t>
            </w:r>
            <w:proofErr w:type="gramEnd"/>
            <w:r w:rsidRPr="009E6865">
              <w:rPr>
                <w:lang w:val="en-US"/>
              </w:rPr>
              <w:t>/[N]</w:t>
            </w:r>
            <w:proofErr w:type="gramStart"/>
            <w:r w:rsidRPr="009E6865">
              <w:rPr>
                <w:lang w:val="en-US"/>
              </w:rPr>
              <w:t>2!n</w:t>
            </w:r>
            <w:proofErr w:type="gramEnd"/>
            <w:r w:rsidRPr="009E6865">
              <w:rPr>
                <w:lang w:val="en-US"/>
              </w:rPr>
              <w:t>[</w:t>
            </w:r>
            <w:proofErr w:type="gramStart"/>
            <w:r w:rsidRPr="009E6865">
              <w:rPr>
                <w:lang w:val="en-US"/>
              </w:rPr>
              <w:t>2!n</w:t>
            </w:r>
            <w:proofErr w:type="gramEnd"/>
            <w:r w:rsidRPr="009E6865">
              <w:rPr>
                <w:lang w:val="en-US"/>
              </w:rPr>
              <w:t>]]</w:t>
            </w:r>
          </w:p>
        </w:tc>
        <w:tc>
          <w:tcPr>
            <w:tcW w:w="2500" w:type="pct"/>
            <w:shd w:val="clear" w:color="auto" w:fill="FFFFFF"/>
            <w:hideMark/>
          </w:tcPr>
          <w:p w14:paraId="48275C1B" w14:textId="132AFF88" w:rsidR="009E6865" w:rsidRPr="009E6865" w:rsidRDefault="009E6865" w:rsidP="009E6865">
            <w:pPr>
              <w:rPr>
                <w:lang w:val="en-US"/>
              </w:rPr>
            </w:pPr>
            <w:r w:rsidRPr="009E6865">
              <w:rPr>
                <w:lang w:val="en-US"/>
              </w:rPr>
              <w:t>(Qualifier)(Date)(Time)(Decimals</w:t>
            </w:r>
            <w:proofErr w:type="gramStart"/>
            <w:r w:rsidRPr="009E6865">
              <w:rPr>
                <w:lang w:val="en-US"/>
              </w:rPr>
              <w:t>)(</w:t>
            </w:r>
            <w:proofErr w:type="gramEnd"/>
            <w:r w:rsidRPr="009E6865">
              <w:rPr>
                <w:lang w:val="en-US"/>
              </w:rPr>
              <w:t>UTC Indicator)</w:t>
            </w:r>
          </w:p>
        </w:tc>
      </w:tr>
    </w:tbl>
    <w:p w14:paraId="4BA16468" w14:textId="77777777" w:rsidR="009E6865" w:rsidRPr="009E6865" w:rsidRDefault="009E6865" w:rsidP="009E6865">
      <w:pPr>
        <w:rPr>
          <w:lang w:val="en-US"/>
        </w:rPr>
      </w:pPr>
      <w:r w:rsidRPr="009E6865">
        <w:rPr>
          <w:lang w:val="en-US"/>
        </w:rPr>
        <w:t>PRESENCE</w:t>
      </w:r>
    </w:p>
    <w:p w14:paraId="0995D6CE" w14:textId="77777777" w:rsidR="009E6865" w:rsidRPr="009E6865" w:rsidRDefault="009E6865" w:rsidP="009E6865">
      <w:pPr>
        <w:rPr>
          <w:lang w:val="en-US"/>
        </w:rPr>
      </w:pPr>
      <w:r w:rsidRPr="009E6865">
        <w:rPr>
          <w:lang w:val="en-US"/>
        </w:rPr>
        <w:t>Mandatory in optional subsequence E2</w:t>
      </w:r>
    </w:p>
    <w:p w14:paraId="545E5B53" w14:textId="77777777" w:rsidR="009E6865" w:rsidRPr="009E6865" w:rsidRDefault="009E6865" w:rsidP="009E6865">
      <w:pPr>
        <w:rPr>
          <w:lang w:val="en-US"/>
        </w:rPr>
      </w:pPr>
      <w:r w:rsidRPr="009E6865">
        <w:rPr>
          <w:lang w:val="en-US"/>
        </w:rPr>
        <w:t>QUALIFIER</w:t>
      </w:r>
    </w:p>
    <w:p w14:paraId="42E26BB9" w14:textId="77777777" w:rsidR="009E6865" w:rsidRPr="009E6865" w:rsidRDefault="009E6865" w:rsidP="009E6865">
      <w:pPr>
        <w:rPr>
          <w:lang w:val="en-US"/>
        </w:rPr>
      </w:pPr>
      <w:r w:rsidRPr="009E6865">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9E6865" w:rsidRPr="009E6865" w14:paraId="0B0BC097" w14:textId="77777777" w:rsidTr="006920F9">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34B799E" w14:textId="123D3251" w:rsidR="009E6865" w:rsidRPr="009E6865" w:rsidRDefault="009E6865" w:rsidP="009E6865">
            <w:pPr>
              <w:rPr>
                <w:lang w:val="en-US"/>
              </w:rPr>
            </w:pPr>
            <w:r w:rsidRPr="009E6865">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01855AF9" w14:textId="7C4431AD" w:rsidR="009E6865" w:rsidRPr="009E6865" w:rsidRDefault="009E6865" w:rsidP="009E6865">
            <w:pPr>
              <w:rPr>
                <w:lang w:val="en-US"/>
              </w:rPr>
            </w:pPr>
            <w:r w:rsidRPr="009E6865">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73FFBB41" w14:textId="39BF04BF" w:rsidR="009E6865" w:rsidRPr="009E6865" w:rsidRDefault="009E6865" w:rsidP="009E6865">
            <w:pPr>
              <w:rPr>
                <w:lang w:val="en-US"/>
              </w:rPr>
            </w:pPr>
            <w:r w:rsidRPr="009E6865">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34BF9150" w14:textId="4E0A4E37" w:rsidR="009E6865" w:rsidRPr="009E6865" w:rsidRDefault="009E6865" w:rsidP="009E6865">
            <w:pPr>
              <w:rPr>
                <w:lang w:val="en-US"/>
              </w:rPr>
            </w:pPr>
            <w:r w:rsidRPr="009E6865">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343675AB" w14:textId="35EDF055" w:rsidR="009E6865" w:rsidRPr="009E6865" w:rsidRDefault="009E6865" w:rsidP="009E6865">
            <w:pPr>
              <w:rPr>
                <w:lang w:val="en-US"/>
              </w:rPr>
            </w:pPr>
            <w:r w:rsidRPr="009E6865">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284CDF2A" w14:textId="2FA53BE7" w:rsidR="009E6865" w:rsidRPr="009E6865" w:rsidRDefault="009E6865" w:rsidP="009E6865">
            <w:pPr>
              <w:rPr>
                <w:lang w:val="en-US"/>
              </w:rPr>
            </w:pPr>
            <w:r w:rsidRPr="009E6865">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281A1105" w14:textId="639E389C" w:rsidR="009E6865" w:rsidRPr="009E6865" w:rsidRDefault="009E6865" w:rsidP="009E6865">
            <w:pPr>
              <w:rPr>
                <w:lang w:val="en-US"/>
              </w:rPr>
            </w:pPr>
            <w:r w:rsidRPr="009E6865">
              <w:rPr>
                <w:lang w:val="en-US"/>
              </w:rPr>
              <w:t>Qualifier Description</w:t>
            </w:r>
          </w:p>
        </w:tc>
      </w:tr>
      <w:tr w:rsidR="009E6865" w:rsidRPr="009E6865" w14:paraId="0313D577" w14:textId="77777777" w:rsidTr="006920F9">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CE8172D" w14:textId="23ABB459" w:rsidR="009E6865" w:rsidRPr="009E6865" w:rsidRDefault="009E6865" w:rsidP="009E6865">
            <w:pPr>
              <w:rPr>
                <w:lang w:val="en-US"/>
              </w:rPr>
            </w:pPr>
            <w:r w:rsidRPr="009E6865">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ECE0DA3" w14:textId="2EE3708A" w:rsidR="009E6865" w:rsidRPr="009E6865" w:rsidRDefault="009E6865" w:rsidP="009E6865">
            <w:pPr>
              <w:rPr>
                <w:lang w:val="en-US"/>
              </w:rPr>
            </w:pPr>
            <w:r w:rsidRPr="009E6865">
              <w:rPr>
                <w:lang w:val="en-US"/>
              </w:rPr>
              <w:t>M</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1EDFC75" w14:textId="5AFB7229" w:rsidR="009E6865" w:rsidRPr="009E6865" w:rsidRDefault="009E6865" w:rsidP="009E6865">
            <w:pPr>
              <w:rPr>
                <w:lang w:val="en-US"/>
              </w:rPr>
            </w:pPr>
            <w:r w:rsidRPr="009E6865">
              <w:rPr>
                <w:lang w:val="en-US"/>
              </w:rPr>
              <w:t>PAYD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1FAF0F7" w14:textId="3D866DBD" w:rsidR="009E6865" w:rsidRPr="009E6865" w:rsidRDefault="009E6865" w:rsidP="009E6865">
            <w:pPr>
              <w:rPr>
                <w:lang w:val="en-US"/>
              </w:rPr>
            </w:pPr>
            <w:r w:rsidRPr="009E6865">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2FB131E" w14:textId="580743DB" w:rsidR="009E6865" w:rsidRPr="009E6865" w:rsidRDefault="009E6865" w:rsidP="009E6865">
            <w:pPr>
              <w:rPr>
                <w:lang w:val="en-US"/>
              </w:rPr>
            </w:pPr>
            <w:r w:rsidRPr="009E6865">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5192223" w14:textId="5DE2CE5E" w:rsidR="009E6865" w:rsidRPr="009E6865" w:rsidRDefault="009E6865" w:rsidP="009E6865">
            <w:pPr>
              <w:rPr>
                <w:lang w:val="en-US"/>
              </w:rPr>
            </w:pPr>
            <w:r w:rsidRPr="009E6865">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03F9A6B" w14:textId="78F73063" w:rsidR="009E6865" w:rsidRPr="009E6865" w:rsidRDefault="009E6865" w:rsidP="009E6865">
            <w:pPr>
              <w:rPr>
                <w:lang w:val="en-US"/>
              </w:rPr>
            </w:pPr>
            <w:r w:rsidRPr="009E6865">
              <w:rPr>
                <w:lang w:val="en-US"/>
              </w:rPr>
              <w:t>Payment Date</w:t>
            </w:r>
          </w:p>
        </w:tc>
      </w:tr>
      <w:tr w:rsidR="009E6865" w:rsidRPr="009E6865" w14:paraId="63272882" w14:textId="77777777" w:rsidTr="006920F9">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AF0DA7F" w14:textId="23C540C3" w:rsidR="009E6865" w:rsidRPr="009E6865" w:rsidRDefault="009E6865" w:rsidP="009E6865">
            <w:pPr>
              <w:rPr>
                <w:lang w:val="en-US"/>
              </w:rPr>
            </w:pPr>
            <w:r w:rsidRPr="009E6865">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4FB10AE" w14:textId="7BA35A07" w:rsidR="009E6865" w:rsidRPr="009E6865" w:rsidRDefault="009E6865" w:rsidP="009E6865">
            <w:pPr>
              <w:rPr>
                <w:lang w:val="en-US"/>
              </w:rPr>
            </w:pPr>
            <w:r w:rsidRPr="009E6865">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EBBCC2F" w14:textId="28729EEE" w:rsidR="009E6865" w:rsidRPr="009E6865" w:rsidRDefault="009E6865" w:rsidP="009E6865">
            <w:pPr>
              <w:rPr>
                <w:lang w:val="en-US"/>
              </w:rPr>
            </w:pPr>
            <w:r w:rsidRPr="009E6865">
              <w:rPr>
                <w:lang w:val="en-US"/>
              </w:rPr>
              <w:t>VALU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5951358" w14:textId="541EA697" w:rsidR="009E6865" w:rsidRPr="009E6865" w:rsidRDefault="009E6865" w:rsidP="009E6865">
            <w:pPr>
              <w:rPr>
                <w:lang w:val="en-US"/>
              </w:rPr>
            </w:pPr>
            <w:r w:rsidRPr="009E6865">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31402DE" w14:textId="15A0006E" w:rsidR="009E6865" w:rsidRPr="009E6865" w:rsidRDefault="009E6865" w:rsidP="009E6865">
            <w:pPr>
              <w:rPr>
                <w:lang w:val="en-US"/>
              </w:rPr>
            </w:pPr>
            <w:r w:rsidRPr="009E6865">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1BEC7B4" w14:textId="7A50039E" w:rsidR="009E6865" w:rsidRPr="009E6865" w:rsidRDefault="009E6865" w:rsidP="009E6865">
            <w:pPr>
              <w:rPr>
                <w:lang w:val="en-US"/>
              </w:rPr>
            </w:pPr>
            <w:r w:rsidRPr="009E6865">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F00220E" w14:textId="5A56F024" w:rsidR="009E6865" w:rsidRPr="009E6865" w:rsidRDefault="009E6865" w:rsidP="009E6865">
            <w:pPr>
              <w:rPr>
                <w:lang w:val="en-US"/>
              </w:rPr>
            </w:pPr>
            <w:r w:rsidRPr="009E6865">
              <w:rPr>
                <w:lang w:val="en-US"/>
              </w:rPr>
              <w:t>Value Date</w:t>
            </w:r>
          </w:p>
        </w:tc>
      </w:tr>
      <w:tr w:rsidR="009E6865" w:rsidRPr="009E6865" w14:paraId="6C191EB6" w14:textId="77777777" w:rsidTr="006920F9">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049F09F" w14:textId="461E1991" w:rsidR="009E6865" w:rsidRPr="009E6865" w:rsidRDefault="009E6865" w:rsidP="009E6865">
            <w:pPr>
              <w:rPr>
                <w:lang w:val="en-US"/>
              </w:rPr>
            </w:pPr>
            <w:r w:rsidRPr="009E6865">
              <w:rPr>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FA0E518" w14:textId="497F915E" w:rsidR="009E6865" w:rsidRPr="009E6865" w:rsidRDefault="009E6865" w:rsidP="009E6865">
            <w:pPr>
              <w:rPr>
                <w:lang w:val="en-US"/>
              </w:rPr>
            </w:pPr>
            <w:r w:rsidRPr="009E6865">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A81A1C3" w14:textId="4D1B1D75" w:rsidR="009E6865" w:rsidRPr="009E6865" w:rsidRDefault="009E6865" w:rsidP="009E6865">
            <w:pPr>
              <w:rPr>
                <w:lang w:val="en-US"/>
              </w:rPr>
            </w:pPr>
            <w:r w:rsidRPr="009E6865">
              <w:rPr>
                <w:lang w:val="en-US"/>
              </w:rPr>
              <w:t>EARL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A2779BA" w14:textId="3E6E1EFB" w:rsidR="009E6865" w:rsidRPr="009E6865" w:rsidRDefault="009E6865" w:rsidP="009E6865">
            <w:pPr>
              <w:rPr>
                <w:lang w:val="en-US"/>
              </w:rPr>
            </w:pPr>
            <w:r w:rsidRPr="009E6865">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7759DC6" w14:textId="27544E88" w:rsidR="009E6865" w:rsidRPr="009E6865" w:rsidRDefault="009E6865" w:rsidP="009E6865">
            <w:pPr>
              <w:rPr>
                <w:lang w:val="en-US"/>
              </w:rPr>
            </w:pPr>
            <w:r w:rsidRPr="009E6865">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632A086" w14:textId="54DC51FB" w:rsidR="009E6865" w:rsidRPr="009E6865" w:rsidRDefault="009E6865" w:rsidP="009E6865">
            <w:pPr>
              <w:rPr>
                <w:lang w:val="en-US"/>
              </w:rPr>
            </w:pPr>
            <w:r w:rsidRPr="009E6865">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F452E97" w14:textId="3C66ADD6" w:rsidR="009E6865" w:rsidRPr="009E6865" w:rsidRDefault="009E6865" w:rsidP="009E6865">
            <w:pPr>
              <w:rPr>
                <w:lang w:val="en-US"/>
              </w:rPr>
            </w:pPr>
            <w:r w:rsidRPr="009E6865">
              <w:rPr>
                <w:lang w:val="en-US"/>
              </w:rPr>
              <w:t>Earliest Payment Date</w:t>
            </w:r>
          </w:p>
        </w:tc>
      </w:tr>
      <w:tr w:rsidR="009E6865" w:rsidRPr="009E6865" w14:paraId="45ECA533" w14:textId="77777777" w:rsidTr="006920F9">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ABC0D60" w14:textId="622BFE98" w:rsidR="009E6865" w:rsidRPr="009E6865" w:rsidRDefault="009E6865" w:rsidP="009E6865">
            <w:pPr>
              <w:rPr>
                <w:lang w:val="en-US"/>
              </w:rPr>
            </w:pPr>
            <w:r w:rsidRPr="009E6865">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B59ED06" w14:textId="18FE9EC1" w:rsidR="009E6865" w:rsidRPr="009E6865" w:rsidRDefault="009E6865" w:rsidP="009E6865">
            <w:pPr>
              <w:rPr>
                <w:lang w:val="en-US"/>
              </w:rPr>
            </w:pPr>
            <w:r w:rsidRPr="009E6865">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3E6CE28" w14:textId="67DD1124" w:rsidR="009E6865" w:rsidRPr="009E6865" w:rsidRDefault="009E6865" w:rsidP="009E6865">
            <w:pPr>
              <w:rPr>
                <w:lang w:val="en-US"/>
              </w:rPr>
            </w:pPr>
            <w:r w:rsidRPr="009E6865">
              <w:rPr>
                <w:lang w:val="en-US"/>
              </w:rPr>
              <w:t>FXDT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87F993E" w14:textId="7320CFC0" w:rsidR="009E6865" w:rsidRPr="009E6865" w:rsidRDefault="009E6865" w:rsidP="009E6865">
            <w:pPr>
              <w:rPr>
                <w:lang w:val="en-US"/>
              </w:rPr>
            </w:pPr>
            <w:r w:rsidRPr="009E6865">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226A8A7" w14:textId="1D101C38" w:rsidR="009E6865" w:rsidRPr="009E6865" w:rsidRDefault="009E6865" w:rsidP="009E6865">
            <w:pPr>
              <w:rPr>
                <w:lang w:val="en-US"/>
              </w:rPr>
            </w:pPr>
            <w:r w:rsidRPr="009E6865">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020F34D" w14:textId="10DAE72C" w:rsidR="009E6865" w:rsidRPr="009E6865" w:rsidRDefault="009E6865" w:rsidP="009E6865">
            <w:pPr>
              <w:rPr>
                <w:lang w:val="en-US"/>
              </w:rPr>
            </w:pPr>
            <w:r w:rsidRPr="009E6865">
              <w:rPr>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B228247" w14:textId="28723860" w:rsidR="009E6865" w:rsidRPr="009E6865" w:rsidRDefault="009E6865" w:rsidP="009E6865">
            <w:pPr>
              <w:rPr>
                <w:lang w:val="en-US"/>
              </w:rPr>
            </w:pPr>
            <w:r w:rsidRPr="009E6865">
              <w:rPr>
                <w:lang w:val="en-US"/>
              </w:rPr>
              <w:t>FX Rate Fixing Date/Time</w:t>
            </w:r>
          </w:p>
        </w:tc>
      </w:tr>
      <w:tr w:rsidR="006920F9" w:rsidRPr="009E6865" w14:paraId="3CD7327A" w14:textId="77777777" w:rsidTr="00D75778">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1EFDF1D" w14:textId="18B14FD8" w:rsidR="006920F9" w:rsidRPr="006920F9" w:rsidRDefault="006920F9" w:rsidP="006920F9">
            <w:pPr>
              <w:rPr>
                <w:b/>
                <w:bCs/>
                <w:color w:val="0000FF"/>
                <w:lang w:val="en-US"/>
              </w:rPr>
            </w:pPr>
            <w:r w:rsidRPr="006920F9">
              <w:rPr>
                <w:b/>
                <w:bCs/>
                <w:color w:val="0000FF"/>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A4F1070" w14:textId="3DA7C92C" w:rsidR="006920F9" w:rsidRPr="006920F9" w:rsidRDefault="006920F9" w:rsidP="006920F9">
            <w:pPr>
              <w:rPr>
                <w:b/>
                <w:bCs/>
                <w:color w:val="0000FF"/>
                <w:lang w:val="en-US"/>
              </w:rPr>
            </w:pPr>
            <w:r w:rsidRPr="006920F9">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636554F" w14:textId="01C6B519" w:rsidR="006920F9" w:rsidRPr="006920F9" w:rsidRDefault="006920F9" w:rsidP="006920F9">
            <w:pPr>
              <w:rPr>
                <w:b/>
                <w:bCs/>
                <w:color w:val="0000FF"/>
                <w:lang w:val="en-US"/>
              </w:rPr>
            </w:pPr>
            <w:r w:rsidRPr="006920F9">
              <w:rPr>
                <w:b/>
                <w:bCs/>
                <w:color w:val="0000FF"/>
                <w:lang w:val="en-US"/>
              </w:rPr>
              <w:t>REEF</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D736927" w14:textId="540AF7B5" w:rsidR="006920F9" w:rsidRPr="006920F9" w:rsidRDefault="006920F9" w:rsidP="006920F9">
            <w:pPr>
              <w:rPr>
                <w:b/>
                <w:bCs/>
                <w:color w:val="0000FF"/>
                <w:lang w:val="en-US"/>
              </w:rPr>
            </w:pPr>
            <w:r w:rsidRPr="006920F9">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F95D284" w14:textId="43CDB8CA" w:rsidR="006920F9" w:rsidRPr="006920F9" w:rsidRDefault="006920F9" w:rsidP="006920F9">
            <w:pPr>
              <w:rPr>
                <w:b/>
                <w:bCs/>
                <w:color w:val="0000FF"/>
                <w:lang w:val="en-US"/>
              </w:rPr>
            </w:pPr>
            <w:r w:rsidRPr="006920F9">
              <w:rPr>
                <w:b/>
                <w:bCs/>
                <w:color w:val="0000FF"/>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B9C129" w14:textId="4636F5A6" w:rsidR="006920F9" w:rsidRPr="006920F9" w:rsidRDefault="006920F9" w:rsidP="006920F9">
            <w:pPr>
              <w:rPr>
                <w:b/>
                <w:bCs/>
                <w:color w:val="0000FF"/>
                <w:lang w:val="en-US"/>
              </w:rPr>
            </w:pPr>
            <w:r w:rsidRPr="006920F9">
              <w:rPr>
                <w:b/>
                <w:bCs/>
                <w:color w:val="0000FF"/>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E340601" w14:textId="1350A5CD" w:rsidR="006920F9" w:rsidRPr="006920F9" w:rsidRDefault="006920F9" w:rsidP="006920F9">
            <w:pPr>
              <w:rPr>
                <w:b/>
                <w:bCs/>
                <w:color w:val="0000FF"/>
                <w:lang w:val="en-US"/>
              </w:rPr>
            </w:pPr>
            <w:r w:rsidRPr="006920F9">
              <w:rPr>
                <w:b/>
                <w:bCs/>
                <w:color w:val="0000FF"/>
                <w:lang w:val="en-US"/>
              </w:rPr>
              <w:t>Expected Reversal Payment Date</w:t>
            </w:r>
          </w:p>
        </w:tc>
      </w:tr>
    </w:tbl>
    <w:p w14:paraId="228A81B7" w14:textId="77777777" w:rsidR="009E6865" w:rsidRPr="009E6865" w:rsidRDefault="009E6865" w:rsidP="009E6865">
      <w:pPr>
        <w:rPr>
          <w:lang w:val="en-US"/>
        </w:rPr>
      </w:pPr>
      <w:r w:rsidRPr="009E6865">
        <w:rPr>
          <w:lang w:val="en-US"/>
        </w:rPr>
        <w:t>DEFINITION</w:t>
      </w:r>
    </w:p>
    <w:p w14:paraId="369F1F20" w14:textId="77777777" w:rsidR="009E6865" w:rsidRPr="009E6865" w:rsidRDefault="009E6865" w:rsidP="009E6865">
      <w:pPr>
        <w:rPr>
          <w:lang w:val="en-US"/>
        </w:rPr>
      </w:pPr>
      <w:r w:rsidRPr="009E6865">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9E6865" w:rsidRPr="009E6865" w14:paraId="0F8705FC" w14:textId="77777777" w:rsidTr="00D75778">
        <w:trPr>
          <w:tblCellSpacing w:w="15" w:type="dxa"/>
        </w:trPr>
        <w:tc>
          <w:tcPr>
            <w:tcW w:w="641" w:type="pct"/>
            <w:shd w:val="clear" w:color="auto" w:fill="FFFFFF"/>
            <w:hideMark/>
          </w:tcPr>
          <w:p w14:paraId="1179D9B5" w14:textId="434A1BEB" w:rsidR="009E6865" w:rsidRPr="009E6865" w:rsidRDefault="009E6865" w:rsidP="009E6865">
            <w:pPr>
              <w:rPr>
                <w:lang w:val="en-US"/>
              </w:rPr>
            </w:pPr>
            <w:r w:rsidRPr="009E6865">
              <w:rPr>
                <w:lang w:val="en-US"/>
              </w:rPr>
              <w:t>EARL</w:t>
            </w:r>
          </w:p>
        </w:tc>
        <w:tc>
          <w:tcPr>
            <w:tcW w:w="986" w:type="pct"/>
            <w:shd w:val="clear" w:color="auto" w:fill="FFFFFF"/>
            <w:hideMark/>
          </w:tcPr>
          <w:p w14:paraId="0AA1A862" w14:textId="74BAE3F8" w:rsidR="009E6865" w:rsidRPr="009E6865" w:rsidRDefault="009E6865" w:rsidP="009E6865">
            <w:pPr>
              <w:rPr>
                <w:lang w:val="en-US"/>
              </w:rPr>
            </w:pPr>
            <w:r w:rsidRPr="009E6865">
              <w:rPr>
                <w:lang w:val="en-US"/>
              </w:rPr>
              <w:t>Earliest Payment Date</w:t>
            </w:r>
          </w:p>
        </w:tc>
        <w:tc>
          <w:tcPr>
            <w:tcW w:w="3303" w:type="pct"/>
            <w:shd w:val="clear" w:color="auto" w:fill="FFFFFF"/>
            <w:hideMark/>
          </w:tcPr>
          <w:p w14:paraId="76C570D8" w14:textId="64E5C0D4" w:rsidR="009E6865" w:rsidRPr="009E6865" w:rsidRDefault="009E6865" w:rsidP="009E6865">
            <w:pPr>
              <w:rPr>
                <w:lang w:val="en-US"/>
              </w:rPr>
            </w:pPr>
            <w:r w:rsidRPr="009E6865">
              <w:rPr>
                <w:lang w:val="en-US"/>
              </w:rPr>
              <w:t>Date at which a payment can be made, for example, if payment date is a non-business day or to indicate the first payment date of an offer.</w:t>
            </w:r>
          </w:p>
        </w:tc>
      </w:tr>
      <w:tr w:rsidR="009E6865" w:rsidRPr="009E6865" w14:paraId="72693684" w14:textId="77777777" w:rsidTr="00D75778">
        <w:trPr>
          <w:tblCellSpacing w:w="15" w:type="dxa"/>
        </w:trPr>
        <w:tc>
          <w:tcPr>
            <w:tcW w:w="641" w:type="pct"/>
            <w:shd w:val="clear" w:color="auto" w:fill="FFFFFF"/>
            <w:hideMark/>
          </w:tcPr>
          <w:p w14:paraId="49FD3D3C" w14:textId="7A450D16" w:rsidR="009E6865" w:rsidRPr="009E6865" w:rsidRDefault="009E6865" w:rsidP="009E6865">
            <w:pPr>
              <w:rPr>
                <w:lang w:val="en-US"/>
              </w:rPr>
            </w:pPr>
            <w:r w:rsidRPr="009E6865">
              <w:rPr>
                <w:lang w:val="en-US"/>
              </w:rPr>
              <w:t>FXDT</w:t>
            </w:r>
          </w:p>
        </w:tc>
        <w:tc>
          <w:tcPr>
            <w:tcW w:w="986" w:type="pct"/>
            <w:shd w:val="clear" w:color="auto" w:fill="FFFFFF"/>
            <w:hideMark/>
          </w:tcPr>
          <w:p w14:paraId="1322F27A" w14:textId="26C26DAD" w:rsidR="009E6865" w:rsidRPr="009E6865" w:rsidRDefault="009E6865" w:rsidP="009E6865">
            <w:pPr>
              <w:rPr>
                <w:lang w:val="en-US"/>
              </w:rPr>
            </w:pPr>
            <w:r w:rsidRPr="009E6865">
              <w:rPr>
                <w:lang w:val="en-US"/>
              </w:rPr>
              <w:t>FX Rate Fixing Date/Time</w:t>
            </w:r>
          </w:p>
        </w:tc>
        <w:tc>
          <w:tcPr>
            <w:tcW w:w="3303" w:type="pct"/>
            <w:shd w:val="clear" w:color="auto" w:fill="FFFFFF"/>
            <w:hideMark/>
          </w:tcPr>
          <w:p w14:paraId="3EBCF754" w14:textId="746CA55A" w:rsidR="009E6865" w:rsidRPr="009E6865" w:rsidRDefault="009E6865" w:rsidP="009E6865">
            <w:pPr>
              <w:rPr>
                <w:lang w:val="en-US"/>
              </w:rPr>
            </w:pPr>
            <w:r w:rsidRPr="009E6865">
              <w:rPr>
                <w:lang w:val="en-US"/>
              </w:rPr>
              <w:t>Date/time at which a foreign exchange rate will be determined.</w:t>
            </w:r>
          </w:p>
        </w:tc>
      </w:tr>
      <w:tr w:rsidR="009E6865" w:rsidRPr="009E6865" w14:paraId="436614DD" w14:textId="77777777" w:rsidTr="00D75778">
        <w:trPr>
          <w:tblCellSpacing w:w="15" w:type="dxa"/>
        </w:trPr>
        <w:tc>
          <w:tcPr>
            <w:tcW w:w="641" w:type="pct"/>
            <w:shd w:val="clear" w:color="auto" w:fill="FFFFFF"/>
            <w:hideMark/>
          </w:tcPr>
          <w:p w14:paraId="495D6076" w14:textId="1BEDFBC3" w:rsidR="009E6865" w:rsidRPr="009E6865" w:rsidRDefault="009E6865" w:rsidP="009E6865">
            <w:pPr>
              <w:rPr>
                <w:lang w:val="en-US"/>
              </w:rPr>
            </w:pPr>
            <w:r w:rsidRPr="009E6865">
              <w:rPr>
                <w:lang w:val="en-US"/>
              </w:rPr>
              <w:t>PAYD</w:t>
            </w:r>
          </w:p>
        </w:tc>
        <w:tc>
          <w:tcPr>
            <w:tcW w:w="986" w:type="pct"/>
            <w:shd w:val="clear" w:color="auto" w:fill="FFFFFF"/>
            <w:hideMark/>
          </w:tcPr>
          <w:p w14:paraId="1E4A681C" w14:textId="0E817BD7" w:rsidR="009E6865" w:rsidRPr="009E6865" w:rsidRDefault="009E6865" w:rsidP="009E6865">
            <w:pPr>
              <w:rPr>
                <w:lang w:val="en-US"/>
              </w:rPr>
            </w:pPr>
            <w:r w:rsidRPr="009E6865">
              <w:rPr>
                <w:lang w:val="en-US"/>
              </w:rPr>
              <w:t>Payment Date</w:t>
            </w:r>
          </w:p>
        </w:tc>
        <w:tc>
          <w:tcPr>
            <w:tcW w:w="3303" w:type="pct"/>
            <w:shd w:val="clear" w:color="auto" w:fill="FFFFFF"/>
            <w:hideMark/>
          </w:tcPr>
          <w:p w14:paraId="2788BA76" w14:textId="19141304" w:rsidR="009E6865" w:rsidRPr="009E6865" w:rsidRDefault="009E6865" w:rsidP="009E6865">
            <w:pPr>
              <w:rPr>
                <w:lang w:val="en-US"/>
              </w:rPr>
            </w:pPr>
            <w:r w:rsidRPr="009E6865">
              <w:rPr>
                <w:lang w:val="en-US"/>
              </w:rPr>
              <w:t>Date at which the movement is due to take place (cash and/or securities).</w:t>
            </w:r>
          </w:p>
        </w:tc>
      </w:tr>
      <w:tr w:rsidR="00D75778" w:rsidRPr="009E6865" w14:paraId="2D601623" w14:textId="77777777" w:rsidTr="002A447A">
        <w:trPr>
          <w:tblCellSpacing w:w="15" w:type="dxa"/>
        </w:trPr>
        <w:tc>
          <w:tcPr>
            <w:tcW w:w="641" w:type="pct"/>
            <w:shd w:val="clear" w:color="auto" w:fill="BFBFBF" w:themeFill="background1" w:themeFillShade="BF"/>
          </w:tcPr>
          <w:p w14:paraId="18CD1754" w14:textId="3FD5536A" w:rsidR="00D75778" w:rsidRPr="002A447A" w:rsidRDefault="00D75778" w:rsidP="009E6865">
            <w:pPr>
              <w:rPr>
                <w:b/>
                <w:bCs/>
                <w:color w:val="0000FF"/>
                <w:lang w:val="en-US"/>
              </w:rPr>
            </w:pPr>
            <w:r w:rsidRPr="002A447A">
              <w:rPr>
                <w:b/>
                <w:bCs/>
                <w:color w:val="0000FF"/>
                <w:lang w:val="en-US"/>
              </w:rPr>
              <w:t>REEF</w:t>
            </w:r>
          </w:p>
        </w:tc>
        <w:tc>
          <w:tcPr>
            <w:tcW w:w="986" w:type="pct"/>
            <w:shd w:val="clear" w:color="auto" w:fill="BFBFBF" w:themeFill="background1" w:themeFillShade="BF"/>
          </w:tcPr>
          <w:p w14:paraId="0F04ABF7" w14:textId="10ED8D26" w:rsidR="00D75778" w:rsidRPr="002A447A" w:rsidRDefault="00D75778" w:rsidP="009E6865">
            <w:pPr>
              <w:rPr>
                <w:b/>
                <w:bCs/>
                <w:color w:val="0000FF"/>
                <w:lang w:val="en-US"/>
              </w:rPr>
            </w:pPr>
            <w:r w:rsidRPr="002A447A">
              <w:rPr>
                <w:b/>
                <w:bCs/>
                <w:color w:val="0000FF"/>
                <w:lang w:val="en-US"/>
              </w:rPr>
              <w:t>Expected Reversal Payment Date</w:t>
            </w:r>
          </w:p>
        </w:tc>
        <w:tc>
          <w:tcPr>
            <w:tcW w:w="3303" w:type="pct"/>
            <w:shd w:val="clear" w:color="auto" w:fill="BFBFBF" w:themeFill="background1" w:themeFillShade="BF"/>
          </w:tcPr>
          <w:p w14:paraId="4145C9EB" w14:textId="5F53ACE9" w:rsidR="00D75778" w:rsidRPr="002A447A" w:rsidRDefault="002A447A" w:rsidP="009E6865">
            <w:pPr>
              <w:rPr>
                <w:b/>
                <w:bCs/>
                <w:color w:val="0000FF"/>
                <w:lang w:val="en-US"/>
              </w:rPr>
            </w:pPr>
            <w:r w:rsidRPr="002A447A">
              <w:rPr>
                <w:b/>
                <w:bCs/>
                <w:color w:val="0000FF"/>
                <w:lang w:val="en-US"/>
              </w:rPr>
              <w:t>Date at which the</w:t>
            </w:r>
            <w:r w:rsidR="00BE54A7">
              <w:rPr>
                <w:b/>
                <w:bCs/>
                <w:color w:val="0000FF"/>
                <w:lang w:val="en-US"/>
              </w:rPr>
              <w:t xml:space="preserve"> </w:t>
            </w:r>
            <w:r w:rsidR="00BE54A7" w:rsidRPr="0000356F">
              <w:rPr>
                <w:b/>
                <w:bCs/>
                <w:color w:val="0000FF"/>
                <w:lang w:val="en-US"/>
              </w:rPr>
              <w:t>account servicer</w:t>
            </w:r>
            <w:r w:rsidR="00284855" w:rsidRPr="0000356F">
              <w:rPr>
                <w:b/>
                <w:bCs/>
                <w:color w:val="0000FF"/>
                <w:lang w:val="en-US"/>
              </w:rPr>
              <w:t xml:space="preserve"> will execute the reversal.</w:t>
            </w:r>
            <w:r w:rsidRPr="002A447A">
              <w:rPr>
                <w:b/>
                <w:bCs/>
                <w:color w:val="0000FF"/>
                <w:lang w:val="en-US"/>
              </w:rPr>
              <w:t xml:space="preserve"> </w:t>
            </w:r>
          </w:p>
        </w:tc>
      </w:tr>
      <w:tr w:rsidR="009E6865" w:rsidRPr="009E6865" w14:paraId="5F8D50D5" w14:textId="77777777" w:rsidTr="00D75778">
        <w:trPr>
          <w:tblCellSpacing w:w="15" w:type="dxa"/>
        </w:trPr>
        <w:tc>
          <w:tcPr>
            <w:tcW w:w="641" w:type="pct"/>
            <w:shd w:val="clear" w:color="auto" w:fill="FFFFFF"/>
            <w:hideMark/>
          </w:tcPr>
          <w:p w14:paraId="3E3B2D83" w14:textId="0E1FFCA9" w:rsidR="009E6865" w:rsidRPr="009E6865" w:rsidRDefault="009E6865" w:rsidP="009E6865">
            <w:pPr>
              <w:rPr>
                <w:lang w:val="en-US"/>
              </w:rPr>
            </w:pPr>
            <w:r w:rsidRPr="009E6865">
              <w:rPr>
                <w:lang w:val="en-US"/>
              </w:rPr>
              <w:t>VALU</w:t>
            </w:r>
          </w:p>
        </w:tc>
        <w:tc>
          <w:tcPr>
            <w:tcW w:w="986" w:type="pct"/>
            <w:shd w:val="clear" w:color="auto" w:fill="FFFFFF"/>
            <w:hideMark/>
          </w:tcPr>
          <w:p w14:paraId="7F4DE283" w14:textId="6B260B82" w:rsidR="009E6865" w:rsidRPr="009E6865" w:rsidRDefault="009E6865" w:rsidP="009E6865">
            <w:pPr>
              <w:rPr>
                <w:lang w:val="en-US"/>
              </w:rPr>
            </w:pPr>
            <w:r w:rsidRPr="009E6865">
              <w:rPr>
                <w:lang w:val="en-US"/>
              </w:rPr>
              <w:t>Value Date</w:t>
            </w:r>
          </w:p>
        </w:tc>
        <w:tc>
          <w:tcPr>
            <w:tcW w:w="3303" w:type="pct"/>
            <w:shd w:val="clear" w:color="auto" w:fill="FFFFFF"/>
            <w:hideMark/>
          </w:tcPr>
          <w:p w14:paraId="69F7B951" w14:textId="32235298" w:rsidR="009E6865" w:rsidRPr="009E6865" w:rsidRDefault="009E6865" w:rsidP="009E6865">
            <w:pPr>
              <w:rPr>
                <w:lang w:val="en-US"/>
              </w:rPr>
            </w:pPr>
            <w:r w:rsidRPr="009E6865">
              <w:rPr>
                <w:lang w:val="en-US"/>
              </w:rPr>
              <w:t>Date when calculating economic benefit for a cash amount.</w:t>
            </w:r>
          </w:p>
        </w:tc>
      </w:tr>
    </w:tbl>
    <w:p w14:paraId="4CDFA824" w14:textId="77777777" w:rsidR="00830A6C" w:rsidRPr="00830A6C" w:rsidRDefault="00830A6C" w:rsidP="00830A6C">
      <w:pPr>
        <w:rPr>
          <w:lang w:val="en-US"/>
        </w:rPr>
      </w:pPr>
      <w:r w:rsidRPr="00830A6C">
        <w:rPr>
          <w:lang w:val="en-US"/>
        </w:rPr>
        <w:lastRenderedPageBreak/>
        <w:t>CODES</w:t>
      </w:r>
    </w:p>
    <w:p w14:paraId="3B424F16" w14:textId="77777777" w:rsidR="00830A6C" w:rsidRPr="00830A6C" w:rsidRDefault="00830A6C" w:rsidP="00830A6C">
      <w:pPr>
        <w:rPr>
          <w:lang w:val="en-US"/>
        </w:rPr>
      </w:pPr>
      <w:r w:rsidRPr="00830A6C">
        <w:rPr>
          <w:lang w:val="en-US"/>
        </w:rPr>
        <w:t>In option B, if Qualifier is PAYD or Qualifier is EARL or Qualifier is FXDT and Data Source Scheme is not present, Date Code must contain one of the following codes (Error code(s): K98):</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830A6C" w:rsidRPr="00830A6C" w14:paraId="595A3484" w14:textId="77777777">
        <w:trPr>
          <w:tblCellSpacing w:w="15" w:type="dxa"/>
        </w:trPr>
        <w:tc>
          <w:tcPr>
            <w:tcW w:w="650" w:type="pct"/>
            <w:shd w:val="clear" w:color="auto" w:fill="FFFFFF"/>
            <w:hideMark/>
          </w:tcPr>
          <w:p w14:paraId="79E0C8F1" w14:textId="79994A3F" w:rsidR="00830A6C" w:rsidRPr="00830A6C" w:rsidRDefault="00830A6C" w:rsidP="00830A6C">
            <w:pPr>
              <w:rPr>
                <w:lang w:val="en-US"/>
              </w:rPr>
            </w:pPr>
            <w:r w:rsidRPr="00830A6C">
              <w:rPr>
                <w:lang w:val="en-US"/>
              </w:rPr>
              <w:t>ONGO</w:t>
            </w:r>
          </w:p>
        </w:tc>
        <w:tc>
          <w:tcPr>
            <w:tcW w:w="1000" w:type="pct"/>
            <w:shd w:val="clear" w:color="auto" w:fill="FFFFFF"/>
            <w:hideMark/>
          </w:tcPr>
          <w:p w14:paraId="3F89D078" w14:textId="5252F217" w:rsidR="00830A6C" w:rsidRPr="00830A6C" w:rsidRDefault="00830A6C" w:rsidP="00830A6C">
            <w:pPr>
              <w:rPr>
                <w:lang w:val="en-US"/>
              </w:rPr>
            </w:pPr>
            <w:r w:rsidRPr="00830A6C">
              <w:rPr>
                <w:lang w:val="en-US"/>
              </w:rPr>
              <w:t>Ongoing Basis</w:t>
            </w:r>
          </w:p>
        </w:tc>
        <w:tc>
          <w:tcPr>
            <w:tcW w:w="3350" w:type="pct"/>
            <w:shd w:val="clear" w:color="auto" w:fill="FFFFFF"/>
            <w:hideMark/>
          </w:tcPr>
          <w:p w14:paraId="250F5C71" w14:textId="25EA1473" w:rsidR="00830A6C" w:rsidRPr="00830A6C" w:rsidRDefault="00830A6C" w:rsidP="00830A6C">
            <w:pPr>
              <w:rPr>
                <w:lang w:val="en-US"/>
              </w:rPr>
            </w:pPr>
            <w:r w:rsidRPr="00830A6C">
              <w:rPr>
                <w:lang w:val="en-US"/>
              </w:rPr>
              <w:t>Date is determined by "on going basis" process, for example "au fil de l'eau".</w:t>
            </w:r>
          </w:p>
        </w:tc>
      </w:tr>
      <w:tr w:rsidR="00830A6C" w:rsidRPr="00830A6C" w14:paraId="2B9D03FF" w14:textId="77777777">
        <w:trPr>
          <w:tblCellSpacing w:w="15" w:type="dxa"/>
        </w:trPr>
        <w:tc>
          <w:tcPr>
            <w:tcW w:w="650" w:type="pct"/>
            <w:shd w:val="clear" w:color="auto" w:fill="FFFFFF"/>
            <w:hideMark/>
          </w:tcPr>
          <w:p w14:paraId="749D8125" w14:textId="7EE02D41" w:rsidR="00830A6C" w:rsidRPr="00830A6C" w:rsidRDefault="00830A6C" w:rsidP="00830A6C">
            <w:pPr>
              <w:rPr>
                <w:lang w:val="en-US"/>
              </w:rPr>
            </w:pPr>
            <w:r w:rsidRPr="00830A6C">
              <w:rPr>
                <w:lang w:val="en-US"/>
              </w:rPr>
              <w:t>UKWN</w:t>
            </w:r>
          </w:p>
        </w:tc>
        <w:tc>
          <w:tcPr>
            <w:tcW w:w="1000" w:type="pct"/>
            <w:shd w:val="clear" w:color="auto" w:fill="FFFFFF"/>
            <w:hideMark/>
          </w:tcPr>
          <w:p w14:paraId="5970566F" w14:textId="33DAE4B1" w:rsidR="00830A6C" w:rsidRPr="00830A6C" w:rsidRDefault="00830A6C" w:rsidP="00830A6C">
            <w:pPr>
              <w:rPr>
                <w:lang w:val="en-US"/>
              </w:rPr>
            </w:pPr>
            <w:r w:rsidRPr="00830A6C">
              <w:rPr>
                <w:lang w:val="en-US"/>
              </w:rPr>
              <w:t>Unknown Date</w:t>
            </w:r>
          </w:p>
        </w:tc>
        <w:tc>
          <w:tcPr>
            <w:tcW w:w="3350" w:type="pct"/>
            <w:shd w:val="clear" w:color="auto" w:fill="FFFFFF"/>
            <w:hideMark/>
          </w:tcPr>
          <w:p w14:paraId="45B0D30A" w14:textId="13A5DECB" w:rsidR="00830A6C" w:rsidRPr="00830A6C" w:rsidRDefault="00830A6C" w:rsidP="00830A6C">
            <w:pPr>
              <w:rPr>
                <w:lang w:val="en-US"/>
              </w:rPr>
            </w:pPr>
            <w:r w:rsidRPr="00830A6C">
              <w:rPr>
                <w:lang w:val="en-US"/>
              </w:rPr>
              <w:t>Date is unknown by the sender or has not been established.</w:t>
            </w:r>
          </w:p>
        </w:tc>
      </w:tr>
    </w:tbl>
    <w:p w14:paraId="41AF0D8D" w14:textId="77777777" w:rsidR="00830A6C" w:rsidRPr="00830A6C" w:rsidRDefault="00830A6C" w:rsidP="00722D1A">
      <w:pPr>
        <w:shd w:val="clear" w:color="auto" w:fill="BFBFBF" w:themeFill="background1" w:themeFillShade="BF"/>
        <w:rPr>
          <w:lang w:val="en-US"/>
        </w:rPr>
      </w:pPr>
      <w:r w:rsidRPr="00830A6C">
        <w:rPr>
          <w:lang w:val="en-US"/>
        </w:rPr>
        <w:t>CODES</w:t>
      </w:r>
    </w:p>
    <w:p w14:paraId="73A7B1BC" w14:textId="37D37971" w:rsidR="00830A6C" w:rsidRPr="00830A6C" w:rsidRDefault="00830A6C" w:rsidP="00722D1A">
      <w:pPr>
        <w:shd w:val="clear" w:color="auto" w:fill="BFBFBF" w:themeFill="background1" w:themeFillShade="BF"/>
        <w:rPr>
          <w:lang w:val="en-US"/>
        </w:rPr>
      </w:pPr>
      <w:r w:rsidRPr="00830A6C">
        <w:rPr>
          <w:lang w:val="en-US"/>
        </w:rPr>
        <w:t>In option B, if Qualifier is VALU</w:t>
      </w:r>
      <w:r w:rsidR="00722D1A">
        <w:rPr>
          <w:lang w:val="en-US"/>
        </w:rPr>
        <w:t xml:space="preserve"> </w:t>
      </w:r>
      <w:r w:rsidR="00722D1A">
        <w:rPr>
          <w:b/>
          <w:bCs/>
          <w:color w:val="0000FF"/>
          <w:lang w:val="en-US"/>
        </w:rPr>
        <w:t>or Qualifier is REEF</w:t>
      </w:r>
      <w:r w:rsidRPr="00830A6C">
        <w:rPr>
          <w:lang w:val="en-US"/>
        </w:rPr>
        <w:t xml:space="preserve"> and Data Source Scheme is not present, Date Code must contain the following code (Error code(s): K98):</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830A6C" w:rsidRPr="00830A6C" w14:paraId="307D1537" w14:textId="77777777" w:rsidTr="00F860D3">
        <w:trPr>
          <w:tblCellSpacing w:w="15" w:type="dxa"/>
        </w:trPr>
        <w:tc>
          <w:tcPr>
            <w:tcW w:w="641" w:type="pct"/>
            <w:shd w:val="clear" w:color="auto" w:fill="FFFFFF"/>
            <w:hideMark/>
          </w:tcPr>
          <w:p w14:paraId="035A7F7F" w14:textId="60F3760E" w:rsidR="00830A6C" w:rsidRPr="00830A6C" w:rsidRDefault="00830A6C" w:rsidP="00830A6C">
            <w:pPr>
              <w:rPr>
                <w:lang w:val="en-US"/>
              </w:rPr>
            </w:pPr>
            <w:r w:rsidRPr="00830A6C">
              <w:rPr>
                <w:lang w:val="en-US"/>
              </w:rPr>
              <w:t>UKWN</w:t>
            </w:r>
          </w:p>
        </w:tc>
        <w:tc>
          <w:tcPr>
            <w:tcW w:w="986" w:type="pct"/>
            <w:shd w:val="clear" w:color="auto" w:fill="FFFFFF"/>
            <w:hideMark/>
          </w:tcPr>
          <w:p w14:paraId="41D9EAE7" w14:textId="1CD25082" w:rsidR="00830A6C" w:rsidRPr="00830A6C" w:rsidRDefault="00830A6C" w:rsidP="00830A6C">
            <w:pPr>
              <w:rPr>
                <w:lang w:val="en-US"/>
              </w:rPr>
            </w:pPr>
            <w:r w:rsidRPr="00830A6C">
              <w:rPr>
                <w:lang w:val="en-US"/>
              </w:rPr>
              <w:t>Unknown Date</w:t>
            </w:r>
          </w:p>
        </w:tc>
        <w:tc>
          <w:tcPr>
            <w:tcW w:w="3303" w:type="pct"/>
            <w:shd w:val="clear" w:color="auto" w:fill="FFFFFF"/>
            <w:hideMark/>
          </w:tcPr>
          <w:p w14:paraId="6015697F" w14:textId="59DC84F3" w:rsidR="00830A6C" w:rsidRPr="00830A6C" w:rsidRDefault="00830A6C" w:rsidP="00830A6C">
            <w:pPr>
              <w:rPr>
                <w:lang w:val="en-US"/>
              </w:rPr>
            </w:pPr>
            <w:r w:rsidRPr="00830A6C">
              <w:rPr>
                <w:lang w:val="en-US"/>
              </w:rPr>
              <w:t>Date is unknown by the sender or has not been established.</w:t>
            </w:r>
          </w:p>
        </w:tc>
      </w:tr>
    </w:tbl>
    <w:p w14:paraId="7E6D701C" w14:textId="6A35245D" w:rsidR="00F860D3" w:rsidRDefault="00F860D3" w:rsidP="00F860D3">
      <w:r>
        <w:rPr>
          <w:b/>
        </w:rPr>
        <w:t>B. In MT 564, in sequence E1, add</w:t>
      </w:r>
      <w:r w:rsidR="00014895">
        <w:rPr>
          <w:b/>
        </w:rPr>
        <w:t xml:space="preserve"> optional</w:t>
      </w:r>
      <w:r>
        <w:rPr>
          <w:b/>
        </w:rPr>
        <w:t xml:space="preserve"> new qualifier “REEF” (Expected Reversal Payment Date) to field :</w:t>
      </w:r>
      <w:proofErr w:type="gramStart"/>
      <w:r>
        <w:rPr>
          <w:b/>
        </w:rPr>
        <w:t>98:a</w:t>
      </w:r>
      <w:proofErr w:type="gramEnd"/>
      <w:r>
        <w:rPr>
          <w:b/>
        </w:rPr>
        <w:t>, as defined and illustrated below:</w:t>
      </w:r>
    </w:p>
    <w:p w14:paraId="2878BF7B" w14:textId="77777777" w:rsidR="00B6588C" w:rsidRPr="00B6588C" w:rsidRDefault="00B6588C" w:rsidP="00B6588C">
      <w:pPr>
        <w:rPr>
          <w:lang w:val="en-US"/>
        </w:rPr>
      </w:pPr>
      <w:r w:rsidRPr="00B6588C">
        <w:rPr>
          <w:lang w:val="en-US"/>
        </w:rPr>
        <w:t>91. Field 98a: Date/Time</w:t>
      </w:r>
    </w:p>
    <w:p w14:paraId="3B56A3CE" w14:textId="77777777" w:rsidR="00B6588C" w:rsidRPr="00B6588C" w:rsidRDefault="00B6588C" w:rsidP="00B6588C">
      <w:pPr>
        <w:rPr>
          <w:lang w:val="en-US"/>
        </w:rPr>
      </w:pPr>
      <w:r w:rsidRPr="00B6588C">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B6588C" w:rsidRPr="00B6588C" w14:paraId="0A229A18" w14:textId="77777777">
        <w:trPr>
          <w:tblCellSpacing w:w="15" w:type="dxa"/>
        </w:trPr>
        <w:tc>
          <w:tcPr>
            <w:tcW w:w="1000" w:type="pct"/>
            <w:shd w:val="clear" w:color="auto" w:fill="FFFFFF"/>
            <w:hideMark/>
          </w:tcPr>
          <w:p w14:paraId="05D6F2AD" w14:textId="42872335" w:rsidR="00B6588C" w:rsidRPr="00B6588C" w:rsidRDefault="00B6588C" w:rsidP="00B6588C">
            <w:pPr>
              <w:rPr>
                <w:lang w:val="en-US"/>
              </w:rPr>
            </w:pPr>
            <w:r w:rsidRPr="00B6588C">
              <w:rPr>
                <w:lang w:val="en-US"/>
              </w:rPr>
              <w:t>Option A</w:t>
            </w:r>
          </w:p>
        </w:tc>
        <w:tc>
          <w:tcPr>
            <w:tcW w:w="1500" w:type="pct"/>
            <w:shd w:val="clear" w:color="auto" w:fill="FFFFFF"/>
            <w:hideMark/>
          </w:tcPr>
          <w:p w14:paraId="22288C59" w14:textId="12C9F67D" w:rsidR="00B6588C" w:rsidRPr="00B6588C" w:rsidRDefault="00B6588C" w:rsidP="00B6588C">
            <w:pPr>
              <w:rPr>
                <w:lang w:val="en-US"/>
              </w:rPr>
            </w:pPr>
            <w:r w:rsidRPr="00B6588C">
              <w:rPr>
                <w:lang w:val="en-US"/>
              </w:rPr>
              <w:t>:</w:t>
            </w:r>
            <w:proofErr w:type="gramStart"/>
            <w:r w:rsidRPr="00B6588C">
              <w:rPr>
                <w:lang w:val="en-US"/>
              </w:rPr>
              <w:t>4!c</w:t>
            </w:r>
            <w:proofErr w:type="gramEnd"/>
            <w:r w:rsidRPr="00B6588C">
              <w:rPr>
                <w:lang w:val="en-US"/>
              </w:rPr>
              <w:t>//</w:t>
            </w:r>
            <w:proofErr w:type="gramStart"/>
            <w:r w:rsidRPr="00B6588C">
              <w:rPr>
                <w:lang w:val="en-US"/>
              </w:rPr>
              <w:t>8!n</w:t>
            </w:r>
            <w:proofErr w:type="gramEnd"/>
          </w:p>
        </w:tc>
        <w:tc>
          <w:tcPr>
            <w:tcW w:w="2500" w:type="pct"/>
            <w:shd w:val="clear" w:color="auto" w:fill="FFFFFF"/>
            <w:hideMark/>
          </w:tcPr>
          <w:p w14:paraId="089D0056" w14:textId="708B5FD1" w:rsidR="00B6588C" w:rsidRPr="00B6588C" w:rsidRDefault="00B6588C" w:rsidP="00B6588C">
            <w:pPr>
              <w:rPr>
                <w:lang w:val="en-US"/>
              </w:rPr>
            </w:pPr>
            <w:r w:rsidRPr="00B6588C">
              <w:rPr>
                <w:lang w:val="en-US"/>
              </w:rPr>
              <w:t>(Qualifier)(Date)</w:t>
            </w:r>
          </w:p>
        </w:tc>
      </w:tr>
      <w:tr w:rsidR="00B6588C" w:rsidRPr="00B6588C" w14:paraId="6E80FE43" w14:textId="77777777">
        <w:trPr>
          <w:tblCellSpacing w:w="15" w:type="dxa"/>
        </w:trPr>
        <w:tc>
          <w:tcPr>
            <w:tcW w:w="1000" w:type="pct"/>
            <w:shd w:val="clear" w:color="auto" w:fill="FFFFFF"/>
            <w:hideMark/>
          </w:tcPr>
          <w:p w14:paraId="6C7E3CB2" w14:textId="4C1C9967" w:rsidR="00B6588C" w:rsidRPr="00B6588C" w:rsidRDefault="00B6588C" w:rsidP="00B6588C">
            <w:pPr>
              <w:rPr>
                <w:lang w:val="en-US"/>
              </w:rPr>
            </w:pPr>
            <w:r w:rsidRPr="00B6588C">
              <w:rPr>
                <w:lang w:val="en-US"/>
              </w:rPr>
              <w:t>Option B</w:t>
            </w:r>
          </w:p>
        </w:tc>
        <w:tc>
          <w:tcPr>
            <w:tcW w:w="1500" w:type="pct"/>
            <w:shd w:val="clear" w:color="auto" w:fill="FFFFFF"/>
            <w:hideMark/>
          </w:tcPr>
          <w:p w14:paraId="41EB586C" w14:textId="151A4848" w:rsidR="00B6588C" w:rsidRPr="00B6588C" w:rsidRDefault="00B6588C" w:rsidP="00B6588C">
            <w:pPr>
              <w:rPr>
                <w:lang w:val="en-US"/>
              </w:rPr>
            </w:pPr>
            <w:r w:rsidRPr="00B6588C">
              <w:rPr>
                <w:lang w:val="en-US"/>
              </w:rPr>
              <w:t>:</w:t>
            </w:r>
            <w:proofErr w:type="gramStart"/>
            <w:r w:rsidRPr="00B6588C">
              <w:rPr>
                <w:lang w:val="en-US"/>
              </w:rPr>
              <w:t>4!c</w:t>
            </w:r>
            <w:proofErr w:type="gramEnd"/>
            <w:r w:rsidRPr="00B6588C">
              <w:rPr>
                <w:lang w:val="en-US"/>
              </w:rPr>
              <w:t>/[8c]/</w:t>
            </w:r>
            <w:proofErr w:type="gramStart"/>
            <w:r w:rsidRPr="00B6588C">
              <w:rPr>
                <w:lang w:val="en-US"/>
              </w:rPr>
              <w:t>4!c</w:t>
            </w:r>
            <w:proofErr w:type="gramEnd"/>
          </w:p>
        </w:tc>
        <w:tc>
          <w:tcPr>
            <w:tcW w:w="2500" w:type="pct"/>
            <w:shd w:val="clear" w:color="auto" w:fill="FFFFFF"/>
            <w:hideMark/>
          </w:tcPr>
          <w:p w14:paraId="7CAC0677" w14:textId="44EDD212" w:rsidR="00B6588C" w:rsidRPr="00B6588C" w:rsidRDefault="00B6588C" w:rsidP="00B6588C">
            <w:pPr>
              <w:rPr>
                <w:lang w:val="en-US"/>
              </w:rPr>
            </w:pPr>
            <w:r w:rsidRPr="00B6588C">
              <w:rPr>
                <w:lang w:val="en-US"/>
              </w:rPr>
              <w:t>(Qualifier</w:t>
            </w:r>
            <w:proofErr w:type="gramStart"/>
            <w:r w:rsidRPr="00B6588C">
              <w:rPr>
                <w:lang w:val="en-US"/>
              </w:rPr>
              <w:t>)(</w:t>
            </w:r>
            <w:proofErr w:type="gramEnd"/>
            <w:r w:rsidRPr="00B6588C">
              <w:rPr>
                <w:lang w:val="en-US"/>
              </w:rPr>
              <w:t xml:space="preserve">Data Source </w:t>
            </w:r>
            <w:proofErr w:type="gramStart"/>
            <w:r w:rsidRPr="00B6588C">
              <w:rPr>
                <w:lang w:val="en-US"/>
              </w:rPr>
              <w:t>Scheme)(</w:t>
            </w:r>
            <w:proofErr w:type="gramEnd"/>
            <w:r w:rsidRPr="00B6588C">
              <w:rPr>
                <w:lang w:val="en-US"/>
              </w:rPr>
              <w:t>Date Code)</w:t>
            </w:r>
          </w:p>
        </w:tc>
      </w:tr>
    </w:tbl>
    <w:p w14:paraId="65A73411" w14:textId="77777777" w:rsidR="00B6588C" w:rsidRPr="00B6588C" w:rsidRDefault="00B6588C" w:rsidP="00B6588C">
      <w:pPr>
        <w:rPr>
          <w:lang w:val="en-US"/>
        </w:rPr>
      </w:pPr>
      <w:r w:rsidRPr="00B6588C">
        <w:rPr>
          <w:lang w:val="en-US"/>
        </w:rPr>
        <w:t>PRESENCE</w:t>
      </w:r>
    </w:p>
    <w:p w14:paraId="5A856763" w14:textId="77777777" w:rsidR="00B6588C" w:rsidRPr="00B6588C" w:rsidRDefault="00B6588C" w:rsidP="00B6588C">
      <w:pPr>
        <w:rPr>
          <w:lang w:val="en-US"/>
        </w:rPr>
      </w:pPr>
      <w:r w:rsidRPr="00B6588C">
        <w:rPr>
          <w:lang w:val="en-US"/>
        </w:rPr>
        <w:t>Mandatory in optional subsequence E1</w:t>
      </w:r>
    </w:p>
    <w:p w14:paraId="4ADC1A6E" w14:textId="77777777" w:rsidR="00B6588C" w:rsidRPr="00B6588C" w:rsidRDefault="00B6588C" w:rsidP="00B6588C">
      <w:pPr>
        <w:rPr>
          <w:lang w:val="en-US"/>
        </w:rPr>
      </w:pPr>
      <w:r w:rsidRPr="00B6588C">
        <w:rPr>
          <w:lang w:val="en-US"/>
        </w:rPr>
        <w:t>QUALIFIER</w:t>
      </w:r>
    </w:p>
    <w:p w14:paraId="78EEC327" w14:textId="77777777" w:rsidR="00B6588C" w:rsidRPr="00B6588C" w:rsidRDefault="00B6588C" w:rsidP="00B6588C">
      <w:pPr>
        <w:rPr>
          <w:lang w:val="en-US"/>
        </w:rPr>
      </w:pPr>
      <w:r w:rsidRPr="00B6588C">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B6588C" w:rsidRPr="00B6588C" w14:paraId="03278AD1" w14:textId="77777777" w:rsidTr="00E11AC4">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7AC19D29" w14:textId="3F298436" w:rsidR="00B6588C" w:rsidRPr="00B6588C" w:rsidRDefault="00B6588C" w:rsidP="00B6588C">
            <w:pPr>
              <w:rPr>
                <w:lang w:val="en-US"/>
              </w:rPr>
            </w:pPr>
            <w:r w:rsidRPr="00B6588C">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70B7209B" w14:textId="7B4620B7" w:rsidR="00B6588C" w:rsidRPr="00B6588C" w:rsidRDefault="00B6588C" w:rsidP="00B6588C">
            <w:pPr>
              <w:rPr>
                <w:lang w:val="en-US"/>
              </w:rPr>
            </w:pPr>
            <w:r w:rsidRPr="00B6588C">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3C6ADE1C" w14:textId="115A69E1" w:rsidR="00B6588C" w:rsidRPr="00B6588C" w:rsidRDefault="00B6588C" w:rsidP="00B6588C">
            <w:pPr>
              <w:rPr>
                <w:lang w:val="en-US"/>
              </w:rPr>
            </w:pPr>
            <w:r w:rsidRPr="00B6588C">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6AD79F20" w14:textId="48A84273" w:rsidR="00B6588C" w:rsidRPr="00B6588C" w:rsidRDefault="00B6588C" w:rsidP="00B6588C">
            <w:pPr>
              <w:rPr>
                <w:lang w:val="en-US"/>
              </w:rPr>
            </w:pPr>
            <w:r w:rsidRPr="00B6588C">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6D008F59" w14:textId="78031A6C" w:rsidR="00B6588C" w:rsidRPr="00B6588C" w:rsidRDefault="00B6588C" w:rsidP="00B6588C">
            <w:pPr>
              <w:rPr>
                <w:lang w:val="en-US"/>
              </w:rPr>
            </w:pPr>
            <w:r w:rsidRPr="00B6588C">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49884BEF" w14:textId="768C1037" w:rsidR="00B6588C" w:rsidRPr="00B6588C" w:rsidRDefault="00B6588C" w:rsidP="00B6588C">
            <w:pPr>
              <w:rPr>
                <w:lang w:val="en-US"/>
              </w:rPr>
            </w:pPr>
            <w:r w:rsidRPr="00B6588C">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0CD5DA62" w14:textId="638CF657" w:rsidR="00B6588C" w:rsidRPr="00B6588C" w:rsidRDefault="00B6588C" w:rsidP="00B6588C">
            <w:pPr>
              <w:rPr>
                <w:lang w:val="en-US"/>
              </w:rPr>
            </w:pPr>
            <w:r w:rsidRPr="00B6588C">
              <w:rPr>
                <w:lang w:val="en-US"/>
              </w:rPr>
              <w:t>Qualifier Description</w:t>
            </w:r>
          </w:p>
        </w:tc>
      </w:tr>
      <w:tr w:rsidR="00B6588C" w:rsidRPr="00B6588C" w14:paraId="5897A7FA"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F0523A8" w14:textId="5340D19A" w:rsidR="00B6588C" w:rsidRPr="00B6588C" w:rsidRDefault="00B6588C" w:rsidP="00B6588C">
            <w:pPr>
              <w:rPr>
                <w:lang w:val="en-US"/>
              </w:rPr>
            </w:pPr>
            <w:r w:rsidRPr="00B6588C">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335B28F" w14:textId="6187713A" w:rsidR="00B6588C" w:rsidRPr="00B6588C" w:rsidRDefault="00B6588C" w:rsidP="00B6588C">
            <w:pPr>
              <w:rPr>
                <w:lang w:val="en-US"/>
              </w:rPr>
            </w:pPr>
            <w:r w:rsidRPr="00B6588C">
              <w:rPr>
                <w:lang w:val="en-US"/>
              </w:rPr>
              <w:t>M</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E0FF037" w14:textId="16847BDB" w:rsidR="00B6588C" w:rsidRPr="00B6588C" w:rsidRDefault="00B6588C" w:rsidP="00B6588C">
            <w:pPr>
              <w:rPr>
                <w:lang w:val="en-US"/>
              </w:rPr>
            </w:pPr>
            <w:r w:rsidRPr="00B6588C">
              <w:rPr>
                <w:lang w:val="en-US"/>
              </w:rPr>
              <w:t>PAYD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47F46C6" w14:textId="566DE2F9"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1CAD6C6" w14:textId="7A71572B"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D9E304A" w14:textId="49D30CBC"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8AF4FDD" w14:textId="43C166F3" w:rsidR="00B6588C" w:rsidRPr="00B6588C" w:rsidRDefault="00B6588C" w:rsidP="00B6588C">
            <w:pPr>
              <w:rPr>
                <w:lang w:val="en-US"/>
              </w:rPr>
            </w:pPr>
            <w:r w:rsidRPr="00B6588C">
              <w:rPr>
                <w:lang w:val="en-US"/>
              </w:rPr>
              <w:t>Payment Date</w:t>
            </w:r>
          </w:p>
        </w:tc>
      </w:tr>
      <w:tr w:rsidR="00B6588C" w:rsidRPr="00B6588C" w14:paraId="7CB2B009"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D1401BA" w14:textId="10D35894" w:rsidR="00B6588C" w:rsidRPr="00B6588C" w:rsidRDefault="00B6588C" w:rsidP="00B6588C">
            <w:pPr>
              <w:rPr>
                <w:lang w:val="en-US"/>
              </w:rPr>
            </w:pPr>
            <w:r w:rsidRPr="00B6588C">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3932998" w14:textId="09D181CF" w:rsidR="00B6588C" w:rsidRPr="00B6588C" w:rsidRDefault="00B6588C" w:rsidP="00B6588C">
            <w:pPr>
              <w:rPr>
                <w:lang w:val="en-US"/>
              </w:rPr>
            </w:pPr>
            <w:r w:rsidRPr="00B6588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FAF6AB6" w14:textId="7BA1D3A5" w:rsidR="00B6588C" w:rsidRPr="00B6588C" w:rsidRDefault="00B6588C" w:rsidP="00B6588C">
            <w:pPr>
              <w:rPr>
                <w:lang w:val="en-US"/>
              </w:rPr>
            </w:pPr>
            <w:r w:rsidRPr="00B6588C">
              <w:rPr>
                <w:lang w:val="en-US"/>
              </w:rPr>
              <w:t>AVAL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79D8E53" w14:textId="7886189F"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269E78F" w14:textId="12412375"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3E537E2" w14:textId="17251459"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B9DB843" w14:textId="7C30403C" w:rsidR="00B6588C" w:rsidRPr="00B6588C" w:rsidRDefault="00B6588C" w:rsidP="00B6588C">
            <w:pPr>
              <w:rPr>
                <w:lang w:val="en-US"/>
              </w:rPr>
            </w:pPr>
            <w:r w:rsidRPr="00B6588C">
              <w:rPr>
                <w:lang w:val="en-US"/>
              </w:rPr>
              <w:t xml:space="preserve">Available Date </w:t>
            </w:r>
            <w:proofErr w:type="gramStart"/>
            <w:r w:rsidRPr="00B6588C">
              <w:rPr>
                <w:lang w:val="en-US"/>
              </w:rPr>
              <w:t>For</w:t>
            </w:r>
            <w:proofErr w:type="gramEnd"/>
            <w:r w:rsidRPr="00B6588C">
              <w:rPr>
                <w:lang w:val="en-US"/>
              </w:rPr>
              <w:t xml:space="preserve"> Trading</w:t>
            </w:r>
          </w:p>
        </w:tc>
      </w:tr>
      <w:tr w:rsidR="00B6588C" w:rsidRPr="00B6588C" w14:paraId="04D4C504"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E185755" w14:textId="112DFBBF" w:rsidR="00B6588C" w:rsidRPr="00B6588C" w:rsidRDefault="00B6588C" w:rsidP="00B6588C">
            <w:pPr>
              <w:rPr>
                <w:lang w:val="en-US"/>
              </w:rPr>
            </w:pPr>
            <w:r w:rsidRPr="00B6588C">
              <w:rPr>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6DB40B4" w14:textId="6917B2DD" w:rsidR="00B6588C" w:rsidRPr="00B6588C" w:rsidRDefault="00B6588C" w:rsidP="00B6588C">
            <w:pPr>
              <w:rPr>
                <w:lang w:val="en-US"/>
              </w:rPr>
            </w:pPr>
            <w:r w:rsidRPr="00B6588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44E17BA" w14:textId="32184E7C" w:rsidR="00B6588C" w:rsidRPr="00B6588C" w:rsidRDefault="00B6588C" w:rsidP="00B6588C">
            <w:pPr>
              <w:rPr>
                <w:lang w:val="en-US"/>
              </w:rPr>
            </w:pPr>
            <w:r w:rsidRPr="00B6588C">
              <w:rPr>
                <w:lang w:val="en-US"/>
              </w:rPr>
              <w:t>DIVR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2F10859" w14:textId="5AA2BAAA"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3DA06A3" w14:textId="0596A6D5"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E3D7FEC" w14:textId="1FE5299F"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8613902" w14:textId="09E7BE53" w:rsidR="00B6588C" w:rsidRPr="00B6588C" w:rsidRDefault="00B6588C" w:rsidP="00B6588C">
            <w:pPr>
              <w:rPr>
                <w:lang w:val="en-US"/>
              </w:rPr>
            </w:pPr>
            <w:r w:rsidRPr="00B6588C">
              <w:rPr>
                <w:lang w:val="en-US"/>
              </w:rPr>
              <w:t>Dividend Ranking Date</w:t>
            </w:r>
          </w:p>
        </w:tc>
      </w:tr>
      <w:tr w:rsidR="00B6588C" w:rsidRPr="00B6588C" w14:paraId="505A018B"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196E246" w14:textId="2F4DC0F1" w:rsidR="00B6588C" w:rsidRPr="00B6588C" w:rsidRDefault="00B6588C" w:rsidP="00B6588C">
            <w:pPr>
              <w:rPr>
                <w:lang w:val="en-US"/>
              </w:rPr>
            </w:pPr>
            <w:r w:rsidRPr="00B6588C">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737DA2" w14:textId="601128F1" w:rsidR="00B6588C" w:rsidRPr="00B6588C" w:rsidRDefault="00B6588C" w:rsidP="00B6588C">
            <w:pPr>
              <w:rPr>
                <w:lang w:val="en-US"/>
              </w:rPr>
            </w:pPr>
            <w:r w:rsidRPr="00B6588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DA78067" w14:textId="1172CA17" w:rsidR="00B6588C" w:rsidRPr="00B6588C" w:rsidRDefault="00B6588C" w:rsidP="00B6588C">
            <w:pPr>
              <w:rPr>
                <w:lang w:val="en-US"/>
              </w:rPr>
            </w:pPr>
            <w:r w:rsidRPr="00B6588C">
              <w:rPr>
                <w:lang w:val="en-US"/>
              </w:rPr>
              <w:t>EARL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DF5AD02" w14:textId="3E46B7B7"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4FB0B68" w14:textId="02E2BD47"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DF15AE9" w14:textId="392EF7E9"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F399D73" w14:textId="2B5F0C4E" w:rsidR="00B6588C" w:rsidRPr="00B6588C" w:rsidRDefault="00B6588C" w:rsidP="00B6588C">
            <w:pPr>
              <w:rPr>
                <w:lang w:val="en-US"/>
              </w:rPr>
            </w:pPr>
            <w:r w:rsidRPr="00B6588C">
              <w:rPr>
                <w:lang w:val="en-US"/>
              </w:rPr>
              <w:t>Earliest Payment Date</w:t>
            </w:r>
          </w:p>
        </w:tc>
      </w:tr>
      <w:tr w:rsidR="00B6588C" w:rsidRPr="00B6588C" w14:paraId="5DFB5C70"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7FA1740" w14:textId="2A355D03" w:rsidR="00B6588C" w:rsidRPr="00B6588C" w:rsidRDefault="00B6588C" w:rsidP="00B6588C">
            <w:pPr>
              <w:rPr>
                <w:lang w:val="en-US"/>
              </w:rPr>
            </w:pPr>
            <w:r w:rsidRPr="00B6588C">
              <w:rPr>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05ABF5A" w14:textId="5A50CCC4" w:rsidR="00B6588C" w:rsidRPr="00B6588C" w:rsidRDefault="00B6588C" w:rsidP="00B6588C">
            <w:pPr>
              <w:rPr>
                <w:lang w:val="en-US"/>
              </w:rPr>
            </w:pPr>
            <w:r w:rsidRPr="00B6588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46BB603" w14:textId="7CBC90CD" w:rsidR="00B6588C" w:rsidRPr="00B6588C" w:rsidRDefault="00B6588C" w:rsidP="00B6588C">
            <w:pPr>
              <w:rPr>
                <w:lang w:val="en-US"/>
              </w:rPr>
            </w:pPr>
            <w:r w:rsidRPr="00B6588C">
              <w:rPr>
                <w:lang w:val="en-US"/>
              </w:rPr>
              <w:t>PPDT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3327485" w14:textId="11F39DE6"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1ACEDA8" w14:textId="4E7575C5"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226099F" w14:textId="5742084B"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84BC619" w14:textId="421CBD73" w:rsidR="00B6588C" w:rsidRPr="00B6588C" w:rsidRDefault="00B6588C" w:rsidP="00B6588C">
            <w:pPr>
              <w:rPr>
                <w:lang w:val="en-US"/>
              </w:rPr>
            </w:pPr>
            <w:r w:rsidRPr="00B6588C">
              <w:rPr>
                <w:lang w:val="en-US"/>
              </w:rPr>
              <w:t>Pari Passu Date</w:t>
            </w:r>
          </w:p>
        </w:tc>
      </w:tr>
      <w:tr w:rsidR="00B6588C" w:rsidRPr="00B6588C" w14:paraId="65A24911"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F161DBB" w14:textId="43773808" w:rsidR="00B6588C" w:rsidRPr="00B6588C" w:rsidRDefault="00B6588C" w:rsidP="00B6588C">
            <w:pPr>
              <w:rPr>
                <w:lang w:val="en-US"/>
              </w:rPr>
            </w:pPr>
            <w:r w:rsidRPr="00B6588C">
              <w:rPr>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E7F4C73" w14:textId="49DCDF6A" w:rsidR="00B6588C" w:rsidRPr="00B6588C" w:rsidRDefault="00B6588C" w:rsidP="00B6588C">
            <w:pPr>
              <w:rPr>
                <w:lang w:val="en-US"/>
              </w:rPr>
            </w:pPr>
            <w:r w:rsidRPr="00B6588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4A4B67C" w14:textId="594BE642" w:rsidR="00B6588C" w:rsidRPr="00B6588C" w:rsidRDefault="00B6588C" w:rsidP="00B6588C">
            <w:pPr>
              <w:rPr>
                <w:lang w:val="en-US"/>
              </w:rPr>
            </w:pPr>
            <w:r w:rsidRPr="00B6588C">
              <w:rPr>
                <w:lang w:val="en-US"/>
              </w:rPr>
              <w:t>LTRD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DF9A3AA" w14:textId="7C948D62" w:rsidR="00B6588C" w:rsidRPr="00B6588C" w:rsidRDefault="00B6588C" w:rsidP="00B6588C">
            <w:pPr>
              <w:rPr>
                <w:lang w:val="en-US"/>
              </w:rPr>
            </w:pPr>
            <w:r w:rsidRPr="00B6588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D088AD1" w14:textId="311CA271" w:rsidR="00B6588C" w:rsidRPr="00B6588C" w:rsidRDefault="00B6588C" w:rsidP="00B6588C">
            <w:pPr>
              <w:rPr>
                <w:lang w:val="en-US"/>
              </w:rPr>
            </w:pPr>
            <w:r w:rsidRPr="00B6588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BC280DE" w14:textId="2D1408F9" w:rsidR="00B6588C" w:rsidRPr="00B6588C" w:rsidRDefault="00B6588C" w:rsidP="00B6588C">
            <w:pPr>
              <w:rPr>
                <w:lang w:val="en-US"/>
              </w:rPr>
            </w:pPr>
            <w:r w:rsidRPr="00B6588C">
              <w:rPr>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FD691BF" w14:textId="17F12A58" w:rsidR="00B6588C" w:rsidRPr="00B6588C" w:rsidRDefault="00B6588C" w:rsidP="00B6588C">
            <w:pPr>
              <w:rPr>
                <w:lang w:val="en-US"/>
              </w:rPr>
            </w:pPr>
            <w:r w:rsidRPr="00B6588C">
              <w:rPr>
                <w:lang w:val="en-US"/>
              </w:rPr>
              <w:t>Last Trading Date</w:t>
            </w:r>
          </w:p>
        </w:tc>
      </w:tr>
      <w:tr w:rsidR="00E11AC4" w:rsidRPr="00B6588C" w14:paraId="51919BE3" w14:textId="77777777" w:rsidTr="00E11AC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F67BD0D" w14:textId="22147F66" w:rsidR="00E11AC4" w:rsidRPr="00B6588C" w:rsidRDefault="00E11AC4" w:rsidP="00E11AC4">
            <w:pPr>
              <w:rPr>
                <w:lang w:val="en-US"/>
              </w:rPr>
            </w:pPr>
            <w:r w:rsidRPr="006920F9">
              <w:rPr>
                <w:b/>
                <w:bCs/>
                <w:color w:val="0000FF"/>
                <w:lang w:val="en-US"/>
              </w:rPr>
              <w:lastRenderedPageBreak/>
              <w:t>5</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9CCA07F" w14:textId="07683F14" w:rsidR="00E11AC4" w:rsidRPr="00B6588C" w:rsidRDefault="00E11AC4" w:rsidP="00E11AC4">
            <w:pPr>
              <w:rPr>
                <w:lang w:val="en-US"/>
              </w:rPr>
            </w:pPr>
            <w:r w:rsidRPr="006920F9">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A35FCE1" w14:textId="45489FA2" w:rsidR="00E11AC4" w:rsidRPr="00B6588C" w:rsidRDefault="00E11AC4" w:rsidP="00E11AC4">
            <w:pPr>
              <w:rPr>
                <w:lang w:val="en-US"/>
              </w:rPr>
            </w:pPr>
            <w:r w:rsidRPr="006920F9">
              <w:rPr>
                <w:b/>
                <w:bCs/>
                <w:color w:val="0000FF"/>
                <w:lang w:val="en-US"/>
              </w:rPr>
              <w:t>REEF</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4332E4A" w14:textId="0E20DAA1" w:rsidR="00E11AC4" w:rsidRPr="00B6588C" w:rsidRDefault="00E11AC4" w:rsidP="00E11AC4">
            <w:pPr>
              <w:rPr>
                <w:lang w:val="en-US"/>
              </w:rPr>
            </w:pPr>
            <w:r w:rsidRPr="006920F9">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A838B9A" w14:textId="1D6FFEA0" w:rsidR="00E11AC4" w:rsidRPr="00B6588C" w:rsidRDefault="00E11AC4" w:rsidP="00E11AC4">
            <w:pPr>
              <w:rPr>
                <w:lang w:val="en-US"/>
              </w:rPr>
            </w:pPr>
            <w:r w:rsidRPr="006920F9">
              <w:rPr>
                <w:b/>
                <w:bCs/>
                <w:color w:val="0000FF"/>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38F47B1" w14:textId="6C87F313" w:rsidR="00E11AC4" w:rsidRPr="00B6588C" w:rsidRDefault="00E11AC4" w:rsidP="00E11AC4">
            <w:pPr>
              <w:rPr>
                <w:lang w:val="en-US"/>
              </w:rPr>
            </w:pPr>
            <w:r w:rsidRPr="006920F9">
              <w:rPr>
                <w:b/>
                <w:bCs/>
                <w:color w:val="0000FF"/>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ABE4CB5" w14:textId="36850D86" w:rsidR="00E11AC4" w:rsidRPr="00B6588C" w:rsidRDefault="00E11AC4" w:rsidP="00E11AC4">
            <w:pPr>
              <w:rPr>
                <w:lang w:val="en-US"/>
              </w:rPr>
            </w:pPr>
            <w:r w:rsidRPr="006920F9">
              <w:rPr>
                <w:b/>
                <w:bCs/>
                <w:color w:val="0000FF"/>
                <w:lang w:val="en-US"/>
              </w:rPr>
              <w:t>Expected Reversal Payment Date</w:t>
            </w:r>
          </w:p>
        </w:tc>
      </w:tr>
    </w:tbl>
    <w:p w14:paraId="1DD9F49C" w14:textId="77777777" w:rsidR="00B6588C" w:rsidRPr="00B6588C" w:rsidRDefault="00B6588C" w:rsidP="00B6588C">
      <w:pPr>
        <w:rPr>
          <w:lang w:val="en-US"/>
        </w:rPr>
      </w:pPr>
      <w:r w:rsidRPr="00B6588C">
        <w:rPr>
          <w:lang w:val="en-US"/>
        </w:rPr>
        <w:t>DEFINITION</w:t>
      </w:r>
    </w:p>
    <w:p w14:paraId="4D89B992" w14:textId="77777777" w:rsidR="00B6588C" w:rsidRPr="00B6588C" w:rsidRDefault="00B6588C" w:rsidP="00B6588C">
      <w:pPr>
        <w:rPr>
          <w:lang w:val="en-US"/>
        </w:rPr>
      </w:pPr>
      <w:r w:rsidRPr="00B6588C">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B6588C" w:rsidRPr="00B6588C" w14:paraId="7C8AEBBB" w14:textId="77777777" w:rsidTr="00E11AC4">
        <w:trPr>
          <w:tblCellSpacing w:w="15" w:type="dxa"/>
        </w:trPr>
        <w:tc>
          <w:tcPr>
            <w:tcW w:w="641" w:type="pct"/>
            <w:shd w:val="clear" w:color="auto" w:fill="FFFFFF"/>
            <w:hideMark/>
          </w:tcPr>
          <w:p w14:paraId="37A0F905" w14:textId="340CE493" w:rsidR="00B6588C" w:rsidRPr="00B6588C" w:rsidRDefault="00B6588C" w:rsidP="00B6588C">
            <w:pPr>
              <w:rPr>
                <w:lang w:val="en-US"/>
              </w:rPr>
            </w:pPr>
            <w:r w:rsidRPr="00B6588C">
              <w:rPr>
                <w:lang w:val="en-US"/>
              </w:rPr>
              <w:t>AVAL</w:t>
            </w:r>
          </w:p>
        </w:tc>
        <w:tc>
          <w:tcPr>
            <w:tcW w:w="986" w:type="pct"/>
            <w:shd w:val="clear" w:color="auto" w:fill="FFFFFF"/>
            <w:hideMark/>
          </w:tcPr>
          <w:p w14:paraId="357E0CA2" w14:textId="4E826258" w:rsidR="00B6588C" w:rsidRPr="00B6588C" w:rsidRDefault="00B6588C" w:rsidP="00B6588C">
            <w:pPr>
              <w:rPr>
                <w:lang w:val="en-US"/>
              </w:rPr>
            </w:pPr>
            <w:r w:rsidRPr="00B6588C">
              <w:rPr>
                <w:lang w:val="en-US"/>
              </w:rPr>
              <w:t xml:space="preserve">Available Date </w:t>
            </w:r>
            <w:proofErr w:type="gramStart"/>
            <w:r w:rsidRPr="00B6588C">
              <w:rPr>
                <w:lang w:val="en-US"/>
              </w:rPr>
              <w:t>For</w:t>
            </w:r>
            <w:proofErr w:type="gramEnd"/>
            <w:r w:rsidRPr="00B6588C">
              <w:rPr>
                <w:lang w:val="en-US"/>
              </w:rPr>
              <w:t xml:space="preserve"> Trading</w:t>
            </w:r>
          </w:p>
        </w:tc>
        <w:tc>
          <w:tcPr>
            <w:tcW w:w="3303" w:type="pct"/>
            <w:shd w:val="clear" w:color="auto" w:fill="FFFFFF"/>
            <w:hideMark/>
          </w:tcPr>
          <w:p w14:paraId="3FB77832" w14:textId="0255BFE5" w:rsidR="00B6588C" w:rsidRPr="00B6588C" w:rsidRDefault="00B6588C" w:rsidP="00B6588C">
            <w:pPr>
              <w:rPr>
                <w:lang w:val="en-US"/>
              </w:rPr>
            </w:pPr>
            <w:r w:rsidRPr="00B6588C">
              <w:rPr>
                <w:lang w:val="en-US"/>
              </w:rPr>
              <w:t>Date at which securities become available for trading, for example first dealing date.</w:t>
            </w:r>
          </w:p>
        </w:tc>
      </w:tr>
      <w:tr w:rsidR="00B6588C" w:rsidRPr="00B6588C" w14:paraId="416BFC3E" w14:textId="77777777" w:rsidTr="00E11AC4">
        <w:trPr>
          <w:tblCellSpacing w:w="15" w:type="dxa"/>
        </w:trPr>
        <w:tc>
          <w:tcPr>
            <w:tcW w:w="641" w:type="pct"/>
            <w:shd w:val="clear" w:color="auto" w:fill="FFFFFF"/>
            <w:hideMark/>
          </w:tcPr>
          <w:p w14:paraId="78824F67" w14:textId="699386CC" w:rsidR="00B6588C" w:rsidRPr="00B6588C" w:rsidRDefault="00B6588C" w:rsidP="00B6588C">
            <w:pPr>
              <w:rPr>
                <w:lang w:val="en-US"/>
              </w:rPr>
            </w:pPr>
            <w:r w:rsidRPr="00B6588C">
              <w:rPr>
                <w:lang w:val="en-US"/>
              </w:rPr>
              <w:t>DIVR</w:t>
            </w:r>
          </w:p>
        </w:tc>
        <w:tc>
          <w:tcPr>
            <w:tcW w:w="986" w:type="pct"/>
            <w:shd w:val="clear" w:color="auto" w:fill="FFFFFF"/>
            <w:hideMark/>
          </w:tcPr>
          <w:p w14:paraId="3A2D26F8" w14:textId="0F244296" w:rsidR="00B6588C" w:rsidRPr="00B6588C" w:rsidRDefault="00B6588C" w:rsidP="00B6588C">
            <w:pPr>
              <w:rPr>
                <w:lang w:val="en-US"/>
              </w:rPr>
            </w:pPr>
            <w:r w:rsidRPr="00B6588C">
              <w:rPr>
                <w:lang w:val="en-US"/>
              </w:rPr>
              <w:t>Dividend Ranking Date</w:t>
            </w:r>
          </w:p>
        </w:tc>
        <w:tc>
          <w:tcPr>
            <w:tcW w:w="3303" w:type="pct"/>
            <w:shd w:val="clear" w:color="auto" w:fill="FFFFFF"/>
            <w:hideMark/>
          </w:tcPr>
          <w:p w14:paraId="713CB801" w14:textId="0A0944A4" w:rsidR="00B6588C" w:rsidRPr="00B6588C" w:rsidRDefault="00B6588C" w:rsidP="00B6588C">
            <w:pPr>
              <w:rPr>
                <w:lang w:val="en-US"/>
              </w:rPr>
            </w:pPr>
            <w:r w:rsidRPr="00B6588C">
              <w:rPr>
                <w:lang w:val="en-US"/>
              </w:rPr>
              <w:t xml:space="preserve">Date at which </w:t>
            </w:r>
            <w:proofErr w:type="gramStart"/>
            <w:r w:rsidRPr="00B6588C">
              <w:rPr>
                <w:lang w:val="en-US"/>
              </w:rPr>
              <w:t>a security</w:t>
            </w:r>
            <w:proofErr w:type="gramEnd"/>
            <w:r w:rsidRPr="00B6588C">
              <w:rPr>
                <w:lang w:val="en-US"/>
              </w:rPr>
              <w:t xml:space="preserve"> will be entitled to a dividend.</w:t>
            </w:r>
          </w:p>
        </w:tc>
      </w:tr>
      <w:tr w:rsidR="00B6588C" w:rsidRPr="00B6588C" w14:paraId="621165A3" w14:textId="77777777" w:rsidTr="00E11AC4">
        <w:trPr>
          <w:tblCellSpacing w:w="15" w:type="dxa"/>
        </w:trPr>
        <w:tc>
          <w:tcPr>
            <w:tcW w:w="641" w:type="pct"/>
            <w:shd w:val="clear" w:color="auto" w:fill="FFFFFF"/>
            <w:hideMark/>
          </w:tcPr>
          <w:p w14:paraId="66B8B65B" w14:textId="01E7E328" w:rsidR="00B6588C" w:rsidRPr="00B6588C" w:rsidRDefault="00B6588C" w:rsidP="00B6588C">
            <w:pPr>
              <w:rPr>
                <w:lang w:val="en-US"/>
              </w:rPr>
            </w:pPr>
            <w:r w:rsidRPr="00B6588C">
              <w:rPr>
                <w:lang w:val="en-US"/>
              </w:rPr>
              <w:t>EARL</w:t>
            </w:r>
          </w:p>
        </w:tc>
        <w:tc>
          <w:tcPr>
            <w:tcW w:w="986" w:type="pct"/>
            <w:shd w:val="clear" w:color="auto" w:fill="FFFFFF"/>
            <w:hideMark/>
          </w:tcPr>
          <w:p w14:paraId="5738A71C" w14:textId="61564985" w:rsidR="00B6588C" w:rsidRPr="00B6588C" w:rsidRDefault="00B6588C" w:rsidP="00B6588C">
            <w:pPr>
              <w:rPr>
                <w:lang w:val="en-US"/>
              </w:rPr>
            </w:pPr>
            <w:r w:rsidRPr="00B6588C">
              <w:rPr>
                <w:lang w:val="en-US"/>
              </w:rPr>
              <w:t>Earliest Payment Date</w:t>
            </w:r>
          </w:p>
        </w:tc>
        <w:tc>
          <w:tcPr>
            <w:tcW w:w="3303" w:type="pct"/>
            <w:shd w:val="clear" w:color="auto" w:fill="FFFFFF"/>
            <w:hideMark/>
          </w:tcPr>
          <w:p w14:paraId="336FC626" w14:textId="6955FA05" w:rsidR="00B6588C" w:rsidRPr="00B6588C" w:rsidRDefault="00B6588C" w:rsidP="00B6588C">
            <w:pPr>
              <w:rPr>
                <w:lang w:val="en-US"/>
              </w:rPr>
            </w:pPr>
            <w:r w:rsidRPr="00B6588C">
              <w:rPr>
                <w:lang w:val="en-US"/>
              </w:rPr>
              <w:t>Date at which a payment can be made, for example, if payment date is a non-business day or to indicate the first payment date of an offer.</w:t>
            </w:r>
          </w:p>
        </w:tc>
      </w:tr>
      <w:tr w:rsidR="00B6588C" w:rsidRPr="00B6588C" w14:paraId="4DE961E2" w14:textId="77777777" w:rsidTr="00E11AC4">
        <w:trPr>
          <w:tblCellSpacing w:w="15" w:type="dxa"/>
        </w:trPr>
        <w:tc>
          <w:tcPr>
            <w:tcW w:w="641" w:type="pct"/>
            <w:shd w:val="clear" w:color="auto" w:fill="FFFFFF"/>
            <w:hideMark/>
          </w:tcPr>
          <w:p w14:paraId="50750324" w14:textId="0A25192F" w:rsidR="00B6588C" w:rsidRPr="00B6588C" w:rsidRDefault="00B6588C" w:rsidP="00B6588C">
            <w:pPr>
              <w:rPr>
                <w:lang w:val="en-US"/>
              </w:rPr>
            </w:pPr>
            <w:r w:rsidRPr="00B6588C">
              <w:rPr>
                <w:lang w:val="en-US"/>
              </w:rPr>
              <w:t>LTRD</w:t>
            </w:r>
          </w:p>
        </w:tc>
        <w:tc>
          <w:tcPr>
            <w:tcW w:w="986" w:type="pct"/>
            <w:shd w:val="clear" w:color="auto" w:fill="FFFFFF"/>
            <w:hideMark/>
          </w:tcPr>
          <w:p w14:paraId="34066F9E" w14:textId="23B3E49C" w:rsidR="00B6588C" w:rsidRPr="00B6588C" w:rsidRDefault="00B6588C" w:rsidP="00B6588C">
            <w:pPr>
              <w:rPr>
                <w:lang w:val="en-US"/>
              </w:rPr>
            </w:pPr>
            <w:r w:rsidRPr="00B6588C">
              <w:rPr>
                <w:lang w:val="en-US"/>
              </w:rPr>
              <w:t>Last Trading Date</w:t>
            </w:r>
          </w:p>
        </w:tc>
        <w:tc>
          <w:tcPr>
            <w:tcW w:w="3303" w:type="pct"/>
            <w:shd w:val="clear" w:color="auto" w:fill="FFFFFF"/>
            <w:hideMark/>
          </w:tcPr>
          <w:p w14:paraId="75F4DDAE" w14:textId="6B436474" w:rsidR="00B6588C" w:rsidRPr="00B6588C" w:rsidRDefault="00B6588C" w:rsidP="00B6588C">
            <w:pPr>
              <w:rPr>
                <w:lang w:val="en-US"/>
              </w:rPr>
            </w:pPr>
            <w:r w:rsidRPr="00B6588C">
              <w:rPr>
                <w:lang w:val="en-US"/>
              </w:rPr>
              <w:t xml:space="preserve">Date at which the securities </w:t>
            </w:r>
            <w:proofErr w:type="gramStart"/>
            <w:r w:rsidRPr="00B6588C">
              <w:rPr>
                <w:lang w:val="en-US"/>
              </w:rPr>
              <w:t>to</w:t>
            </w:r>
            <w:proofErr w:type="gramEnd"/>
            <w:r w:rsidRPr="00B6588C">
              <w:rPr>
                <w:lang w:val="en-US"/>
              </w:rPr>
              <w:t xml:space="preserve"> be reorganised will cease to be tradeable.</w:t>
            </w:r>
          </w:p>
        </w:tc>
      </w:tr>
      <w:tr w:rsidR="00B6588C" w:rsidRPr="00B6588C" w14:paraId="3624D12D" w14:textId="77777777" w:rsidTr="00E11AC4">
        <w:trPr>
          <w:tblCellSpacing w:w="15" w:type="dxa"/>
        </w:trPr>
        <w:tc>
          <w:tcPr>
            <w:tcW w:w="641" w:type="pct"/>
            <w:shd w:val="clear" w:color="auto" w:fill="FFFFFF"/>
            <w:hideMark/>
          </w:tcPr>
          <w:p w14:paraId="0D5CF6BE" w14:textId="12E3ACFA" w:rsidR="00B6588C" w:rsidRPr="00B6588C" w:rsidRDefault="00B6588C" w:rsidP="00B6588C">
            <w:pPr>
              <w:rPr>
                <w:lang w:val="en-US"/>
              </w:rPr>
            </w:pPr>
            <w:r w:rsidRPr="00B6588C">
              <w:rPr>
                <w:lang w:val="en-US"/>
              </w:rPr>
              <w:t>PAYD</w:t>
            </w:r>
          </w:p>
        </w:tc>
        <w:tc>
          <w:tcPr>
            <w:tcW w:w="986" w:type="pct"/>
            <w:shd w:val="clear" w:color="auto" w:fill="FFFFFF"/>
            <w:hideMark/>
          </w:tcPr>
          <w:p w14:paraId="4272901E" w14:textId="70D02125" w:rsidR="00B6588C" w:rsidRPr="00B6588C" w:rsidRDefault="00B6588C" w:rsidP="00B6588C">
            <w:pPr>
              <w:rPr>
                <w:lang w:val="en-US"/>
              </w:rPr>
            </w:pPr>
            <w:r w:rsidRPr="00B6588C">
              <w:rPr>
                <w:lang w:val="en-US"/>
              </w:rPr>
              <w:t>Payment Date</w:t>
            </w:r>
          </w:p>
        </w:tc>
        <w:tc>
          <w:tcPr>
            <w:tcW w:w="3303" w:type="pct"/>
            <w:shd w:val="clear" w:color="auto" w:fill="FFFFFF"/>
            <w:hideMark/>
          </w:tcPr>
          <w:p w14:paraId="400FB879" w14:textId="598D3069" w:rsidR="00B6588C" w:rsidRPr="00B6588C" w:rsidRDefault="00B6588C" w:rsidP="00B6588C">
            <w:pPr>
              <w:rPr>
                <w:lang w:val="en-US"/>
              </w:rPr>
            </w:pPr>
            <w:r w:rsidRPr="00B6588C">
              <w:rPr>
                <w:lang w:val="en-US"/>
              </w:rPr>
              <w:t>Date at which the movement is due to take place (cash and/or securities).</w:t>
            </w:r>
          </w:p>
        </w:tc>
      </w:tr>
      <w:tr w:rsidR="00B6588C" w:rsidRPr="00B6588C" w14:paraId="3D1EDA68" w14:textId="77777777" w:rsidTr="00E11AC4">
        <w:trPr>
          <w:tblCellSpacing w:w="15" w:type="dxa"/>
        </w:trPr>
        <w:tc>
          <w:tcPr>
            <w:tcW w:w="641" w:type="pct"/>
            <w:shd w:val="clear" w:color="auto" w:fill="FFFFFF"/>
            <w:hideMark/>
          </w:tcPr>
          <w:p w14:paraId="3D796F4F" w14:textId="34252508" w:rsidR="00B6588C" w:rsidRPr="00B6588C" w:rsidRDefault="00B6588C" w:rsidP="00B6588C">
            <w:pPr>
              <w:rPr>
                <w:lang w:val="en-US"/>
              </w:rPr>
            </w:pPr>
            <w:r w:rsidRPr="00B6588C">
              <w:rPr>
                <w:lang w:val="en-US"/>
              </w:rPr>
              <w:t>PPDT</w:t>
            </w:r>
          </w:p>
        </w:tc>
        <w:tc>
          <w:tcPr>
            <w:tcW w:w="986" w:type="pct"/>
            <w:shd w:val="clear" w:color="auto" w:fill="FFFFFF"/>
            <w:hideMark/>
          </w:tcPr>
          <w:p w14:paraId="76AFF9DF" w14:textId="7DBC836C" w:rsidR="00B6588C" w:rsidRPr="00B6588C" w:rsidRDefault="00B6588C" w:rsidP="00B6588C">
            <w:pPr>
              <w:rPr>
                <w:lang w:val="en-US"/>
              </w:rPr>
            </w:pPr>
            <w:r w:rsidRPr="00B6588C">
              <w:rPr>
                <w:lang w:val="en-US"/>
              </w:rPr>
              <w:t>Pari Passu Date</w:t>
            </w:r>
          </w:p>
        </w:tc>
        <w:tc>
          <w:tcPr>
            <w:tcW w:w="3303" w:type="pct"/>
            <w:shd w:val="clear" w:color="auto" w:fill="FFFFFF"/>
            <w:hideMark/>
          </w:tcPr>
          <w:p w14:paraId="5811C77D" w14:textId="227F17EA" w:rsidR="00B6588C" w:rsidRPr="00B6588C" w:rsidRDefault="00B6588C" w:rsidP="00B6588C">
            <w:pPr>
              <w:rPr>
                <w:lang w:val="en-US"/>
              </w:rPr>
            </w:pPr>
            <w:r w:rsidRPr="00B6588C">
              <w:rPr>
                <w:lang w:val="en-US"/>
              </w:rPr>
              <w:t>Date at which security will assimilate, become fungible, or have the same rights to dividends as the parent issue.</w:t>
            </w:r>
          </w:p>
        </w:tc>
      </w:tr>
      <w:tr w:rsidR="00A1009B" w:rsidRPr="00B6588C" w14:paraId="6584901E" w14:textId="77777777" w:rsidTr="00E11AC4">
        <w:trPr>
          <w:tblCellSpacing w:w="15" w:type="dxa"/>
        </w:trPr>
        <w:tc>
          <w:tcPr>
            <w:tcW w:w="641" w:type="pct"/>
            <w:shd w:val="clear" w:color="auto" w:fill="BFBFBF" w:themeFill="background1" w:themeFillShade="BF"/>
          </w:tcPr>
          <w:p w14:paraId="681194D7" w14:textId="408D588F" w:rsidR="00A1009B" w:rsidRPr="00B6588C" w:rsidRDefault="00A1009B" w:rsidP="00A1009B">
            <w:pPr>
              <w:rPr>
                <w:lang w:val="en-US"/>
              </w:rPr>
            </w:pPr>
            <w:r w:rsidRPr="002A447A">
              <w:rPr>
                <w:b/>
                <w:bCs/>
                <w:color w:val="0000FF"/>
                <w:lang w:val="en-US"/>
              </w:rPr>
              <w:t>REEF</w:t>
            </w:r>
          </w:p>
        </w:tc>
        <w:tc>
          <w:tcPr>
            <w:tcW w:w="986" w:type="pct"/>
            <w:shd w:val="clear" w:color="auto" w:fill="BFBFBF" w:themeFill="background1" w:themeFillShade="BF"/>
          </w:tcPr>
          <w:p w14:paraId="0587DB45" w14:textId="098B2E7C" w:rsidR="00A1009B" w:rsidRPr="00B6588C" w:rsidRDefault="00A1009B" w:rsidP="00A1009B">
            <w:pPr>
              <w:rPr>
                <w:lang w:val="en-US"/>
              </w:rPr>
            </w:pPr>
            <w:r w:rsidRPr="002A447A">
              <w:rPr>
                <w:b/>
                <w:bCs/>
                <w:color w:val="0000FF"/>
                <w:lang w:val="en-US"/>
              </w:rPr>
              <w:t>Expected Reversal Payment Date</w:t>
            </w:r>
          </w:p>
        </w:tc>
        <w:tc>
          <w:tcPr>
            <w:tcW w:w="3303" w:type="pct"/>
            <w:shd w:val="clear" w:color="auto" w:fill="BFBFBF" w:themeFill="background1" w:themeFillShade="BF"/>
          </w:tcPr>
          <w:p w14:paraId="47F38D67" w14:textId="039AE761" w:rsidR="00A1009B" w:rsidRPr="00B6588C" w:rsidRDefault="00A1009B" w:rsidP="00A1009B">
            <w:pPr>
              <w:rPr>
                <w:lang w:val="en-US"/>
              </w:rPr>
            </w:pPr>
            <w:r w:rsidRPr="002A447A">
              <w:rPr>
                <w:b/>
                <w:bCs/>
                <w:color w:val="0000FF"/>
                <w:lang w:val="en-US"/>
              </w:rPr>
              <w:t>Date at which the</w:t>
            </w:r>
            <w:r>
              <w:rPr>
                <w:b/>
                <w:bCs/>
                <w:color w:val="0000FF"/>
                <w:lang w:val="en-US"/>
              </w:rPr>
              <w:t xml:space="preserve"> </w:t>
            </w:r>
            <w:r w:rsidRPr="00A9467E">
              <w:rPr>
                <w:b/>
                <w:bCs/>
                <w:color w:val="0000FF"/>
                <w:lang w:val="en-US"/>
              </w:rPr>
              <w:t>account servicer will execute the reversal.</w:t>
            </w:r>
            <w:r w:rsidRPr="002A447A">
              <w:rPr>
                <w:b/>
                <w:bCs/>
                <w:color w:val="0000FF"/>
                <w:lang w:val="en-US"/>
              </w:rPr>
              <w:t xml:space="preserve"> </w:t>
            </w:r>
          </w:p>
        </w:tc>
      </w:tr>
    </w:tbl>
    <w:p w14:paraId="63AD9302" w14:textId="77777777" w:rsidR="00B6588C" w:rsidRPr="00B6588C" w:rsidRDefault="00B6588C" w:rsidP="008D7E5D">
      <w:pPr>
        <w:shd w:val="clear" w:color="auto" w:fill="BFBFBF" w:themeFill="background1" w:themeFillShade="BF"/>
        <w:rPr>
          <w:lang w:val="en-US"/>
        </w:rPr>
      </w:pPr>
      <w:r w:rsidRPr="00B6588C">
        <w:rPr>
          <w:lang w:val="en-US"/>
        </w:rPr>
        <w:t>CODES</w:t>
      </w:r>
    </w:p>
    <w:p w14:paraId="14ED9BA8" w14:textId="00F50574" w:rsidR="00B6588C" w:rsidRPr="00B6588C" w:rsidRDefault="00B6588C" w:rsidP="00B6588C">
      <w:pPr>
        <w:rPr>
          <w:lang w:val="en-US"/>
        </w:rPr>
      </w:pPr>
      <w:r w:rsidRPr="00B6588C">
        <w:rPr>
          <w:lang w:val="en-US"/>
        </w:rPr>
        <w:t xml:space="preserve">In option </w:t>
      </w:r>
      <w:r w:rsidRPr="00F54475">
        <w:rPr>
          <w:shd w:val="clear" w:color="auto" w:fill="FFFFFF" w:themeFill="background1"/>
          <w:lang w:val="en-US"/>
        </w:rPr>
        <w:t>B,</w:t>
      </w:r>
      <w:r w:rsidRPr="00F54475">
        <w:rPr>
          <w:b/>
          <w:bCs/>
          <w:shd w:val="clear" w:color="auto" w:fill="FFFFFF" w:themeFill="background1"/>
          <w:lang w:val="en-US"/>
        </w:rPr>
        <w:t xml:space="preserve"> </w:t>
      </w:r>
      <w:r w:rsidR="009651F1" w:rsidRPr="008D7E5D">
        <w:rPr>
          <w:b/>
          <w:bCs/>
          <w:color w:val="0000FF"/>
          <w:shd w:val="clear" w:color="auto" w:fill="BFBFBF" w:themeFill="background1" w:themeFillShade="BF"/>
          <w:lang w:val="en-US"/>
        </w:rPr>
        <w:t xml:space="preserve">if Qualifier is AVAL or Qualifier is DIVR or Qualifier is </w:t>
      </w:r>
      <w:r w:rsidR="008D7E5D" w:rsidRPr="008D7E5D">
        <w:rPr>
          <w:b/>
          <w:bCs/>
          <w:color w:val="0000FF"/>
          <w:shd w:val="clear" w:color="auto" w:fill="BFBFBF" w:themeFill="background1" w:themeFillShade="BF"/>
          <w:lang w:val="en-US"/>
        </w:rPr>
        <w:t>EARL or Qualifier is LTRD or Qualifier is PAYD or Qualifier is PPDT and</w:t>
      </w:r>
      <w:r w:rsidR="009651F1" w:rsidRPr="008D7E5D">
        <w:rPr>
          <w:color w:val="0000FF"/>
          <w:lang w:val="en-US"/>
        </w:rPr>
        <w:t xml:space="preserve"> </w:t>
      </w:r>
      <w:r w:rsidRPr="00B6588C">
        <w:rPr>
          <w:lang w:val="en-US"/>
        </w:rPr>
        <w:t>if Data Source Scheme is not present, Date Code must contain one of the following codes (Error code(s): K98):</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B6588C" w:rsidRPr="00B6588C" w14:paraId="3AFB4252" w14:textId="77777777" w:rsidTr="00C22AC6">
        <w:trPr>
          <w:tblCellSpacing w:w="15" w:type="dxa"/>
        </w:trPr>
        <w:tc>
          <w:tcPr>
            <w:tcW w:w="641" w:type="pct"/>
            <w:shd w:val="clear" w:color="auto" w:fill="FFFFFF"/>
            <w:hideMark/>
          </w:tcPr>
          <w:p w14:paraId="7A792D08" w14:textId="45CE337F" w:rsidR="00B6588C" w:rsidRPr="00B6588C" w:rsidRDefault="00B6588C" w:rsidP="00B6588C">
            <w:pPr>
              <w:rPr>
                <w:lang w:val="en-US"/>
              </w:rPr>
            </w:pPr>
            <w:r w:rsidRPr="00B6588C">
              <w:rPr>
                <w:lang w:val="en-US"/>
              </w:rPr>
              <w:t>ONGO</w:t>
            </w:r>
          </w:p>
        </w:tc>
        <w:tc>
          <w:tcPr>
            <w:tcW w:w="986" w:type="pct"/>
            <w:shd w:val="clear" w:color="auto" w:fill="FFFFFF"/>
            <w:hideMark/>
          </w:tcPr>
          <w:p w14:paraId="15C1842B" w14:textId="4B508052" w:rsidR="00B6588C" w:rsidRPr="00B6588C" w:rsidRDefault="00B6588C" w:rsidP="00B6588C">
            <w:pPr>
              <w:rPr>
                <w:lang w:val="en-US"/>
              </w:rPr>
            </w:pPr>
            <w:r w:rsidRPr="00B6588C">
              <w:rPr>
                <w:lang w:val="en-US"/>
              </w:rPr>
              <w:t>Ongoing Basis</w:t>
            </w:r>
          </w:p>
        </w:tc>
        <w:tc>
          <w:tcPr>
            <w:tcW w:w="3303" w:type="pct"/>
            <w:shd w:val="clear" w:color="auto" w:fill="FFFFFF"/>
            <w:hideMark/>
          </w:tcPr>
          <w:p w14:paraId="3BF82DA1" w14:textId="58963A4D" w:rsidR="00B6588C" w:rsidRPr="00B6588C" w:rsidRDefault="00B6588C" w:rsidP="00B6588C">
            <w:pPr>
              <w:rPr>
                <w:lang w:val="en-US"/>
              </w:rPr>
            </w:pPr>
            <w:r w:rsidRPr="00B6588C">
              <w:rPr>
                <w:lang w:val="en-US"/>
              </w:rPr>
              <w:t>Date is determined by "on going basis" process, for example "au fil de l'eau".</w:t>
            </w:r>
          </w:p>
        </w:tc>
      </w:tr>
      <w:tr w:rsidR="00B6588C" w:rsidRPr="00B6588C" w14:paraId="79EB2983" w14:textId="77777777" w:rsidTr="00C22AC6">
        <w:trPr>
          <w:tblCellSpacing w:w="15" w:type="dxa"/>
        </w:trPr>
        <w:tc>
          <w:tcPr>
            <w:tcW w:w="641" w:type="pct"/>
            <w:shd w:val="clear" w:color="auto" w:fill="FFFFFF"/>
            <w:hideMark/>
          </w:tcPr>
          <w:p w14:paraId="542C0C8B" w14:textId="6A49C3AC" w:rsidR="00B6588C" w:rsidRPr="00B6588C" w:rsidRDefault="00B6588C" w:rsidP="00B6588C">
            <w:pPr>
              <w:rPr>
                <w:lang w:val="en-US"/>
              </w:rPr>
            </w:pPr>
            <w:r w:rsidRPr="00B6588C">
              <w:rPr>
                <w:lang w:val="en-US"/>
              </w:rPr>
              <w:t>UKWN</w:t>
            </w:r>
          </w:p>
        </w:tc>
        <w:tc>
          <w:tcPr>
            <w:tcW w:w="986" w:type="pct"/>
            <w:shd w:val="clear" w:color="auto" w:fill="FFFFFF"/>
            <w:hideMark/>
          </w:tcPr>
          <w:p w14:paraId="38EA18A6" w14:textId="13AD3CDA" w:rsidR="00B6588C" w:rsidRPr="00B6588C" w:rsidRDefault="00B6588C" w:rsidP="00B6588C">
            <w:pPr>
              <w:rPr>
                <w:lang w:val="en-US"/>
              </w:rPr>
            </w:pPr>
            <w:r w:rsidRPr="00B6588C">
              <w:rPr>
                <w:lang w:val="en-US"/>
              </w:rPr>
              <w:t>Unknown Date</w:t>
            </w:r>
          </w:p>
        </w:tc>
        <w:tc>
          <w:tcPr>
            <w:tcW w:w="3303" w:type="pct"/>
            <w:shd w:val="clear" w:color="auto" w:fill="FFFFFF"/>
            <w:hideMark/>
          </w:tcPr>
          <w:p w14:paraId="07C05E37" w14:textId="2A66A5E1" w:rsidR="00B6588C" w:rsidRPr="00B6588C" w:rsidRDefault="00B6588C" w:rsidP="00B6588C">
            <w:pPr>
              <w:rPr>
                <w:lang w:val="en-US"/>
              </w:rPr>
            </w:pPr>
            <w:r w:rsidRPr="00B6588C">
              <w:rPr>
                <w:lang w:val="en-US"/>
              </w:rPr>
              <w:t>Date is unknown by the sender or has not been established.</w:t>
            </w:r>
          </w:p>
        </w:tc>
      </w:tr>
    </w:tbl>
    <w:p w14:paraId="5D70E641" w14:textId="77777777" w:rsidR="00C22AC6" w:rsidRPr="00830A6C" w:rsidRDefault="00C22AC6" w:rsidP="00C22AC6">
      <w:pPr>
        <w:shd w:val="clear" w:color="auto" w:fill="BFBFBF" w:themeFill="background1" w:themeFillShade="BF"/>
        <w:rPr>
          <w:lang w:val="en-US"/>
        </w:rPr>
      </w:pPr>
      <w:r w:rsidRPr="00830A6C">
        <w:rPr>
          <w:lang w:val="en-US"/>
        </w:rPr>
        <w:t>CODES</w:t>
      </w:r>
    </w:p>
    <w:p w14:paraId="4F3E4406" w14:textId="4F9F44D3" w:rsidR="00C22AC6" w:rsidRPr="00830A6C" w:rsidRDefault="00C22AC6" w:rsidP="00C22AC6">
      <w:pPr>
        <w:shd w:val="clear" w:color="auto" w:fill="BFBFBF" w:themeFill="background1" w:themeFillShade="BF"/>
        <w:rPr>
          <w:lang w:val="en-US"/>
        </w:rPr>
      </w:pPr>
      <w:r w:rsidRPr="00830A6C">
        <w:rPr>
          <w:lang w:val="en-US"/>
        </w:rPr>
        <w:t>In option B, if</w:t>
      </w:r>
      <w:r>
        <w:rPr>
          <w:b/>
          <w:bCs/>
          <w:color w:val="0000FF"/>
          <w:lang w:val="en-US"/>
        </w:rPr>
        <w:t xml:space="preserve"> Qualifier is REEF</w:t>
      </w:r>
      <w:r w:rsidRPr="00830A6C">
        <w:rPr>
          <w:lang w:val="en-US"/>
        </w:rPr>
        <w:t xml:space="preserve"> and Data Source Scheme is not present, Date Code must contain the following code (Error code(s): K98):</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0D3270" w:rsidRPr="00830A6C" w14:paraId="51996BE2" w14:textId="77777777" w:rsidTr="0028673E">
        <w:trPr>
          <w:tblCellSpacing w:w="15" w:type="dxa"/>
        </w:trPr>
        <w:tc>
          <w:tcPr>
            <w:tcW w:w="641" w:type="pct"/>
            <w:shd w:val="clear" w:color="auto" w:fill="FFFFFF"/>
            <w:hideMark/>
          </w:tcPr>
          <w:p w14:paraId="2EEB7A88" w14:textId="77777777" w:rsidR="000D3270" w:rsidRPr="00830A6C" w:rsidRDefault="000D3270" w:rsidP="0028673E">
            <w:pPr>
              <w:rPr>
                <w:lang w:val="en-US"/>
              </w:rPr>
            </w:pPr>
            <w:r w:rsidRPr="00830A6C">
              <w:rPr>
                <w:lang w:val="en-US"/>
              </w:rPr>
              <w:lastRenderedPageBreak/>
              <w:t>UKWN</w:t>
            </w:r>
          </w:p>
        </w:tc>
        <w:tc>
          <w:tcPr>
            <w:tcW w:w="986" w:type="pct"/>
            <w:shd w:val="clear" w:color="auto" w:fill="FFFFFF"/>
            <w:hideMark/>
          </w:tcPr>
          <w:p w14:paraId="1AC88814" w14:textId="77777777" w:rsidR="000D3270" w:rsidRPr="00830A6C" w:rsidRDefault="000D3270" w:rsidP="0028673E">
            <w:pPr>
              <w:rPr>
                <w:lang w:val="en-US"/>
              </w:rPr>
            </w:pPr>
            <w:r w:rsidRPr="00830A6C">
              <w:rPr>
                <w:lang w:val="en-US"/>
              </w:rPr>
              <w:t>Unknown Date</w:t>
            </w:r>
          </w:p>
        </w:tc>
        <w:tc>
          <w:tcPr>
            <w:tcW w:w="3303" w:type="pct"/>
            <w:shd w:val="clear" w:color="auto" w:fill="FFFFFF"/>
            <w:hideMark/>
          </w:tcPr>
          <w:p w14:paraId="1A19247C" w14:textId="77777777" w:rsidR="000D3270" w:rsidRPr="00830A6C" w:rsidRDefault="000D3270" w:rsidP="0028673E">
            <w:pPr>
              <w:rPr>
                <w:lang w:val="en-US"/>
              </w:rPr>
            </w:pPr>
            <w:r w:rsidRPr="00830A6C">
              <w:rPr>
                <w:lang w:val="en-US"/>
              </w:rPr>
              <w:t>Date is unknown by the sender or has not been established.</w:t>
            </w:r>
          </w:p>
        </w:tc>
      </w:tr>
    </w:tbl>
    <w:p w14:paraId="35516D1D" w14:textId="77777777" w:rsidR="00B6588C" w:rsidRDefault="00B6588C" w:rsidP="00203171">
      <w:pPr>
        <w:pStyle w:val="ListParagraph"/>
        <w:ind w:left="1080"/>
        <w:rPr>
          <w:lang w:val="en-US"/>
        </w:rPr>
      </w:pPr>
    </w:p>
    <w:p w14:paraId="041F17F5" w14:textId="1D8731B5" w:rsidR="006B5B70" w:rsidRPr="00794724" w:rsidRDefault="00203171" w:rsidP="00794724">
      <w:pPr>
        <w:pStyle w:val="Heading3"/>
        <w:numPr>
          <w:ilvl w:val="0"/>
          <w:numId w:val="0"/>
        </w:numPr>
        <w:ind w:left="720"/>
      </w:pPr>
      <w:bookmarkStart w:id="226" w:name="_Toc237969644"/>
      <w:r w:rsidRPr="00794724">
        <w:t>3.5.</w:t>
      </w:r>
      <w:r w:rsidR="00794724" w:rsidRPr="00794724">
        <w:t xml:space="preserve">1.2 </w:t>
      </w:r>
      <w:r w:rsidR="006B5B70" w:rsidRPr="00794724">
        <w:t>ISO 20022 Illustration</w:t>
      </w:r>
      <w:bookmarkEnd w:id="226"/>
    </w:p>
    <w:p w14:paraId="5BF658C4" w14:textId="240930C8" w:rsidR="00F44E0C" w:rsidRDefault="00323567" w:rsidP="00ED1028">
      <w:pPr>
        <w:pStyle w:val="ListParagraph"/>
        <w:numPr>
          <w:ilvl w:val="0"/>
          <w:numId w:val="51"/>
        </w:numPr>
        <w:ind w:left="284" w:hanging="295"/>
      </w:pPr>
      <w:r w:rsidRPr="00ED1028">
        <w:rPr>
          <w:b/>
        </w:rPr>
        <w:t xml:space="preserve">In the </w:t>
      </w:r>
      <w:r w:rsidRPr="00ED1028">
        <w:rPr>
          <w:b/>
          <w:bCs/>
        </w:rPr>
        <w:t>seev.035</w:t>
      </w:r>
      <w:r>
        <w:t xml:space="preserve"> </w:t>
      </w:r>
      <w:r w:rsidRPr="00ED1028">
        <w:rPr>
          <w:b/>
          <w:bCs/>
        </w:rPr>
        <w:t>(CorporateActionMovementPreliminaryAdvice)</w:t>
      </w:r>
      <w:r>
        <w:t xml:space="preserve"> message, </w:t>
      </w:r>
      <w:r w:rsidR="006B5B70">
        <w:t xml:space="preserve">in building block </w:t>
      </w:r>
      <w:r w:rsidR="0096028C" w:rsidRPr="00F44E0C">
        <w:rPr>
          <w:i/>
        </w:rPr>
        <w:t>CorporateActionMovementDetails</w:t>
      </w:r>
      <w:r w:rsidR="006B5B70" w:rsidRPr="00F44E0C">
        <w:rPr>
          <w:i/>
        </w:rPr>
        <w:t>,</w:t>
      </w:r>
      <w:r w:rsidR="006B5B70">
        <w:t xml:space="preserve"> in sequence </w:t>
      </w:r>
      <w:r w:rsidR="001C1269">
        <w:t>CashMovementDetails/DateDetails</w:t>
      </w:r>
      <w:r w:rsidR="00AF0B83">
        <w:t>;</w:t>
      </w:r>
    </w:p>
    <w:p w14:paraId="37E6C974" w14:textId="020CCA3F" w:rsidR="006B5B70" w:rsidRDefault="00AF0B83" w:rsidP="00ED1028">
      <w:pPr>
        <w:pStyle w:val="ListParagraph"/>
        <w:numPr>
          <w:ilvl w:val="0"/>
          <w:numId w:val="51"/>
        </w:numPr>
        <w:ind w:left="284" w:hanging="295"/>
      </w:pPr>
      <w:r>
        <w:rPr>
          <w:b/>
        </w:rPr>
        <w:t>And i</w:t>
      </w:r>
      <w:r w:rsidR="00F44E0C" w:rsidRPr="00F44E0C">
        <w:rPr>
          <w:b/>
        </w:rPr>
        <w:t xml:space="preserve">n the </w:t>
      </w:r>
      <w:r w:rsidR="00F44E0C" w:rsidRPr="00F44E0C">
        <w:rPr>
          <w:b/>
          <w:bCs/>
        </w:rPr>
        <w:t>seev.035</w:t>
      </w:r>
      <w:r w:rsidR="00F44E0C">
        <w:t xml:space="preserve"> </w:t>
      </w:r>
      <w:r w:rsidR="00F44E0C" w:rsidRPr="00F44E0C">
        <w:rPr>
          <w:b/>
          <w:bCs/>
        </w:rPr>
        <w:t>(CorporateActionMovementPreliminaryAdvice)</w:t>
      </w:r>
      <w:r w:rsidR="00F44E0C">
        <w:t xml:space="preserve"> message, in building block </w:t>
      </w:r>
      <w:r w:rsidR="00F44E0C" w:rsidRPr="00F44E0C">
        <w:rPr>
          <w:i/>
        </w:rPr>
        <w:t>CorporateActionMovementDetails,</w:t>
      </w:r>
      <w:r w:rsidR="00F44E0C">
        <w:t xml:space="preserve"> in sequence </w:t>
      </w:r>
      <w:r>
        <w:t>Securities</w:t>
      </w:r>
      <w:r w:rsidR="00F44E0C">
        <w:t xml:space="preserve">MovementDetails/DateDetails, </w:t>
      </w:r>
      <w:r w:rsidR="00F44E0C" w:rsidRPr="00F44E0C">
        <w:rPr>
          <w:b/>
          <w:bCs/>
        </w:rPr>
        <w:t>add new optional and non-repetitive element “Expected Reversal Payment Date”,</w:t>
      </w:r>
      <w:r w:rsidR="00F44E0C">
        <w:t xml:space="preserve"> </w:t>
      </w:r>
      <w:r w:rsidR="00F44E0C" w:rsidRPr="00F028E7">
        <w:t>typed by datatype DateForma</w:t>
      </w:r>
      <w:r w:rsidR="00854869">
        <w:t>57</w:t>
      </w:r>
      <w:r w:rsidR="00F44E0C" w:rsidRPr="00F028E7">
        <w:t>Choice</w:t>
      </w:r>
      <w:r w:rsidR="00F44E0C">
        <w:t xml:space="preserve">, </w:t>
      </w:r>
      <w:r w:rsidR="008529D8">
        <w:t>as illustrated below</w:t>
      </w:r>
      <w:r w:rsidR="00F028E7">
        <w:t>:</w:t>
      </w:r>
    </w:p>
    <w:p w14:paraId="426D0FBA" w14:textId="6A3B4F30" w:rsidR="00314084" w:rsidRDefault="00314084" w:rsidP="006B5B70"/>
    <w:p w14:paraId="48B36B18" w14:textId="46C85BF5" w:rsidR="0000372F" w:rsidRDefault="00ED1028" w:rsidP="006B5B70">
      <w:r w:rsidRPr="00ED1028">
        <w:rPr>
          <w:noProof/>
        </w:rPr>
        <w:t xml:space="preserve"> </w:t>
      </w:r>
      <w:r>
        <w:rPr>
          <w:noProof/>
        </w:rPr>
        <w:drawing>
          <wp:inline distT="0" distB="0" distL="0" distR="0" wp14:anchorId="33C7A164" wp14:editId="332AE587">
            <wp:extent cx="3657600" cy="3525263"/>
            <wp:effectExtent l="0" t="0" r="0" b="0"/>
            <wp:docPr id="11373864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7386430" name=""/>
                    <pic:cNvPicPr/>
                  </pic:nvPicPr>
                  <pic:blipFill>
                    <a:blip r:embed="rId29"/>
                    <a:stretch>
                      <a:fillRect/>
                    </a:stretch>
                  </pic:blipFill>
                  <pic:spPr>
                    <a:xfrm>
                      <a:off x="0" y="0"/>
                      <a:ext cx="3671558" cy="3538716"/>
                    </a:xfrm>
                    <a:prstGeom prst="rect">
                      <a:avLst/>
                    </a:prstGeom>
                  </pic:spPr>
                </pic:pic>
              </a:graphicData>
            </a:graphic>
          </wp:inline>
        </w:drawing>
      </w:r>
    </w:p>
    <w:p w14:paraId="24770E4B" w14:textId="67B2EDF3" w:rsidR="005731BB" w:rsidRDefault="002F75FB" w:rsidP="006B5B70">
      <w:r>
        <w:rPr>
          <w:noProof/>
        </w:rPr>
        <w:lastRenderedPageBreak/>
        <w:drawing>
          <wp:inline distT="0" distB="0" distL="0" distR="0" wp14:anchorId="565F7CE3" wp14:editId="5D907BCA">
            <wp:extent cx="3689498" cy="4210840"/>
            <wp:effectExtent l="0" t="0" r="6350" b="0"/>
            <wp:docPr id="8180018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8001867" name=""/>
                    <pic:cNvPicPr/>
                  </pic:nvPicPr>
                  <pic:blipFill>
                    <a:blip r:embed="rId30"/>
                    <a:stretch>
                      <a:fillRect/>
                    </a:stretch>
                  </pic:blipFill>
                  <pic:spPr>
                    <a:xfrm>
                      <a:off x="0" y="0"/>
                      <a:ext cx="3695175" cy="4217319"/>
                    </a:xfrm>
                    <a:prstGeom prst="rect">
                      <a:avLst/>
                    </a:prstGeom>
                  </pic:spPr>
                </pic:pic>
              </a:graphicData>
            </a:graphic>
          </wp:inline>
        </w:drawing>
      </w:r>
    </w:p>
    <w:p w14:paraId="59D351B3" w14:textId="0B7A6595" w:rsidR="006B5B70" w:rsidRDefault="002863C9" w:rsidP="002863C9">
      <w:pPr>
        <w:pStyle w:val="Heading2"/>
        <w:numPr>
          <w:ilvl w:val="0"/>
          <w:numId w:val="0"/>
        </w:numPr>
      </w:pPr>
      <w:bookmarkStart w:id="227" w:name="scroll-bookmark-57"/>
      <w:bookmarkStart w:id="228" w:name="scroll-bookmark-58"/>
      <w:bookmarkStart w:id="229" w:name="_Toc202186568"/>
      <w:bookmarkStart w:id="230" w:name="_Toc237969645"/>
      <w:bookmarkEnd w:id="227"/>
      <w:r>
        <w:t>3.5.2</w:t>
      </w:r>
      <w:r w:rsidR="00C06677">
        <w:t xml:space="preserve"> </w:t>
      </w:r>
      <w:r w:rsidR="003435B5">
        <w:t>ISO SEG CA ET Decision</w:t>
      </w:r>
      <w:bookmarkEnd w:id="228"/>
      <w:bookmarkEnd w:id="229"/>
      <w:bookmarkEnd w:id="230"/>
    </w:p>
    <w:p w14:paraId="10199D85" w14:textId="77777777" w:rsidR="003E0C36" w:rsidRDefault="003E0C36">
      <w:pPr>
        <w:suppressAutoHyphens w:val="0"/>
        <w:spacing w:before="0" w:after="0"/>
        <w:rPr>
          <w:b/>
          <w:color w:val="00B050"/>
        </w:rPr>
      </w:pPr>
    </w:p>
    <w:p w14:paraId="7AE436FA" w14:textId="50A42479" w:rsidR="005218A6" w:rsidRPr="005218A6" w:rsidRDefault="005218A6" w:rsidP="005218A6">
      <w:pPr>
        <w:suppressAutoHyphens w:val="0"/>
        <w:spacing w:before="0" w:after="0"/>
        <w:rPr>
          <w:bCs/>
        </w:rPr>
      </w:pPr>
      <w:r w:rsidRPr="005218A6">
        <w:rPr>
          <w:b/>
          <w:bCs/>
        </w:rPr>
        <w:t>Approved with amendments.</w:t>
      </w:r>
      <w:r w:rsidRPr="005218A6">
        <w:rPr>
          <w:b/>
        </w:rPr>
        <w:t xml:space="preserve"> </w:t>
      </w:r>
      <w:r w:rsidRPr="005218A6">
        <w:rPr>
          <w:bCs/>
        </w:rPr>
        <w:t xml:space="preserve">The ISO SEG ET supported the business requirement subject to the agreed modifications to the implementation solution: </w:t>
      </w:r>
      <w:r w:rsidRPr="005218A6">
        <w:rPr>
          <w:bCs/>
        </w:rPr>
        <w:br/>
      </w:r>
      <w:r w:rsidRPr="005218A6">
        <w:rPr>
          <w:bCs/>
        </w:rPr>
        <w:br/>
        <w:t>- the new element should remain optional;</w:t>
      </w:r>
      <w:r w:rsidRPr="005218A6">
        <w:rPr>
          <w:bCs/>
        </w:rPr>
        <w:br/>
        <w:t>- element should be added as well to securities movement information to ensure consistency;</w:t>
      </w:r>
      <w:r w:rsidRPr="005218A6">
        <w:rPr>
          <w:bCs/>
        </w:rPr>
        <w:br/>
        <w:t>- the "Ongoing" date code should be removed, while "Unknown" may remain available;</w:t>
      </w:r>
      <w:r w:rsidRPr="005218A6">
        <w:rPr>
          <w:bCs/>
        </w:rPr>
        <w:br/>
        <w:t>- corresponding MT alignment required.</w:t>
      </w:r>
    </w:p>
    <w:p w14:paraId="0D782081" w14:textId="77777777" w:rsidR="007A0ECF" w:rsidRPr="005218A6" w:rsidRDefault="007A0ECF">
      <w:pPr>
        <w:suppressAutoHyphens w:val="0"/>
        <w:spacing w:before="0" w:after="0"/>
        <w:rPr>
          <w:bCs/>
        </w:rPr>
      </w:pPr>
    </w:p>
    <w:p w14:paraId="5AC3D8EE" w14:textId="4755C68B" w:rsidR="007A0ECF" w:rsidRDefault="00F508CE">
      <w:pPr>
        <w:suppressAutoHyphens w:val="0"/>
        <w:spacing w:before="0" w:after="0"/>
        <w:rPr>
          <w:b/>
        </w:rPr>
      </w:pPr>
      <w:r w:rsidRPr="00F508CE">
        <w:rPr>
          <w:bCs/>
        </w:rPr>
        <w:t>The Securities SEG endorsed the Evaluation Team recommendation and amended implementation solution</w:t>
      </w:r>
      <w:r>
        <w:rPr>
          <w:bCs/>
        </w:rPr>
        <w:t>.</w:t>
      </w:r>
    </w:p>
    <w:p w14:paraId="341054CD" w14:textId="7197AA37" w:rsidR="00067AA1" w:rsidRDefault="00067AA1" w:rsidP="00067AA1">
      <w:pPr>
        <w:pStyle w:val="Heading2"/>
        <w:numPr>
          <w:ilvl w:val="0"/>
          <w:numId w:val="0"/>
        </w:numPr>
      </w:pPr>
      <w:r>
        <w:t>3.5.3 MWG Decision</w:t>
      </w:r>
    </w:p>
    <w:p w14:paraId="302EC2E5" w14:textId="77777777" w:rsidR="00C935E4" w:rsidRDefault="00C935E4" w:rsidP="008F71C5">
      <w:pPr>
        <w:suppressAutoHyphens w:val="0"/>
        <w:spacing w:before="0" w:after="0"/>
        <w:rPr>
          <w:b/>
        </w:rPr>
      </w:pPr>
    </w:p>
    <w:p w14:paraId="2E12B942" w14:textId="7E489B5D" w:rsidR="00AC142C" w:rsidRPr="00D7427C" w:rsidRDefault="00C935E4" w:rsidP="00827F24">
      <w:pPr>
        <w:suppressAutoHyphens w:val="0"/>
        <w:spacing w:before="0" w:after="0"/>
        <w:jc w:val="both"/>
      </w:pPr>
      <w:r>
        <w:rPr>
          <w:b/>
        </w:rPr>
        <w:t xml:space="preserve">Approved as proposed. </w:t>
      </w:r>
      <w:r w:rsidRPr="00C935E4">
        <w:rPr>
          <w:bCs/>
        </w:rPr>
        <w:t xml:space="preserve">The MWG expressed support for both the business requirement and the proposed implementation approach. The proposal was approved as an optional enhancement to the </w:t>
      </w:r>
      <w:r w:rsidR="00A77EA0">
        <w:rPr>
          <w:bCs/>
        </w:rPr>
        <w:t>ISO 15022</w:t>
      </w:r>
      <w:r w:rsidRPr="00C935E4">
        <w:rPr>
          <w:bCs/>
        </w:rPr>
        <w:t xml:space="preserve"> standard, aligned with the equivalent ISO 20022 functionality. The </w:t>
      </w:r>
      <w:r w:rsidR="00A77EA0">
        <w:rPr>
          <w:bCs/>
        </w:rPr>
        <w:t>MWG</w:t>
      </w:r>
      <w:r w:rsidRPr="00C935E4">
        <w:rPr>
          <w:bCs/>
        </w:rPr>
        <w:t xml:space="preserve"> further agreed that supplementary market practice guidance would be prepared to support consistent implementation.</w:t>
      </w:r>
      <w:r w:rsidR="00C846B1">
        <w:rPr>
          <w:b/>
        </w:rPr>
        <w:br w:type="page"/>
      </w:r>
    </w:p>
    <w:p w14:paraId="4558E61B" w14:textId="1ABA2557" w:rsidR="008701D5" w:rsidRPr="00B477AB" w:rsidRDefault="008701D5" w:rsidP="006B2CEF">
      <w:pPr>
        <w:pStyle w:val="Heading1"/>
        <w:numPr>
          <w:ilvl w:val="1"/>
          <w:numId w:val="14"/>
        </w:numPr>
        <w:rPr>
          <w:color w:val="FF0000"/>
          <w:sz w:val="36"/>
          <w:szCs w:val="36"/>
        </w:rPr>
      </w:pPr>
      <w:bookmarkStart w:id="231" w:name="_Toc237969646"/>
      <w:r w:rsidRPr="00B477AB">
        <w:rPr>
          <w:color w:val="FF0000"/>
          <w:sz w:val="36"/>
          <w:szCs w:val="36"/>
        </w:rPr>
        <w:lastRenderedPageBreak/>
        <w:t>00</w:t>
      </w:r>
      <w:r w:rsidR="00BB72B1" w:rsidRPr="00B477AB">
        <w:rPr>
          <w:color w:val="FF0000"/>
          <w:sz w:val="36"/>
          <w:szCs w:val="36"/>
        </w:rPr>
        <w:t>3269</w:t>
      </w:r>
      <w:r w:rsidRPr="00B477AB">
        <w:rPr>
          <w:color w:val="FF0000"/>
          <w:sz w:val="36"/>
          <w:szCs w:val="36"/>
        </w:rPr>
        <w:t xml:space="preserve"> (ISO CR 160</w:t>
      </w:r>
      <w:r w:rsidR="00AB6D9E" w:rsidRPr="00B477AB">
        <w:rPr>
          <w:color w:val="FF0000"/>
          <w:sz w:val="36"/>
          <w:szCs w:val="36"/>
        </w:rPr>
        <w:t>3</w:t>
      </w:r>
      <w:r w:rsidRPr="00B477AB">
        <w:rPr>
          <w:color w:val="FF0000"/>
          <w:sz w:val="36"/>
          <w:szCs w:val="36"/>
        </w:rPr>
        <w:t xml:space="preserve">) - </w:t>
      </w:r>
      <w:r w:rsidR="007471A7" w:rsidRPr="00B477AB">
        <w:rPr>
          <w:color w:val="FF0000"/>
          <w:sz w:val="36"/>
          <w:szCs w:val="36"/>
        </w:rPr>
        <w:t xml:space="preserve">Add Cash </w:t>
      </w:r>
      <w:proofErr w:type="gramStart"/>
      <w:r w:rsidR="007471A7" w:rsidRPr="00B477AB">
        <w:rPr>
          <w:color w:val="FF0000"/>
          <w:sz w:val="36"/>
          <w:szCs w:val="36"/>
        </w:rPr>
        <w:t xml:space="preserve">Account </w:t>
      </w:r>
      <w:r w:rsidR="00613E22" w:rsidRPr="00B477AB">
        <w:rPr>
          <w:color w:val="FF0000"/>
          <w:sz w:val="36"/>
          <w:szCs w:val="36"/>
        </w:rPr>
        <w:t xml:space="preserve"> </w:t>
      </w:r>
      <w:r w:rsidR="007471A7" w:rsidRPr="00B477AB">
        <w:rPr>
          <w:color w:val="FF0000"/>
          <w:sz w:val="36"/>
          <w:szCs w:val="36"/>
        </w:rPr>
        <w:t>Identification</w:t>
      </w:r>
      <w:proofErr w:type="gramEnd"/>
      <w:r w:rsidR="007471A7" w:rsidRPr="00B477AB">
        <w:rPr>
          <w:color w:val="FF0000"/>
          <w:sz w:val="36"/>
          <w:szCs w:val="36"/>
        </w:rPr>
        <w:t xml:space="preserve"> + instructed percentage in seev.033</w:t>
      </w:r>
      <w:bookmarkEnd w:id="231"/>
    </w:p>
    <w:tbl>
      <w:tblPr>
        <w:tblStyle w:val="ScrollTableNormal"/>
        <w:tblW w:w="5000" w:type="pct"/>
        <w:tblLook w:val="0020" w:firstRow="1" w:lastRow="0" w:firstColumn="0" w:lastColumn="0" w:noHBand="0" w:noVBand="0"/>
      </w:tblPr>
      <w:tblGrid>
        <w:gridCol w:w="7092"/>
        <w:gridCol w:w="1687"/>
      </w:tblGrid>
      <w:tr w:rsidR="008701D5" w14:paraId="219C5093" w14:textId="77777777" w:rsidTr="00F85CA3">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E807884" w14:textId="77777777" w:rsidR="008701D5" w:rsidRDefault="008701D5" w:rsidP="00F85CA3"/>
        </w:tc>
      </w:tr>
      <w:tr w:rsidR="008701D5" w14:paraId="0A979C1A" w14:textId="77777777" w:rsidTr="00F85CA3">
        <w:tc>
          <w:tcPr>
            <w:tcW w:w="0" w:type="auto"/>
            <w:shd w:val="solid" w:color="F4F5F7" w:fill="F4F5F7"/>
          </w:tcPr>
          <w:p w14:paraId="04CBCB2F" w14:textId="77777777" w:rsidR="008701D5" w:rsidRPr="00B6022E" w:rsidRDefault="008701D5" w:rsidP="00F85CA3">
            <w:pPr>
              <w:rPr>
                <w:b/>
                <w:bCs/>
              </w:rPr>
            </w:pPr>
            <w:r w:rsidRPr="00B6022E">
              <w:rPr>
                <w:b/>
                <w:bCs/>
              </w:rPr>
              <w:t xml:space="preserve">Requesting </w:t>
            </w:r>
            <w:r>
              <w:rPr>
                <w:b/>
                <w:bCs/>
              </w:rPr>
              <w:t>Country</w:t>
            </w:r>
            <w:r w:rsidRPr="00B6022E">
              <w:rPr>
                <w:b/>
                <w:bCs/>
              </w:rPr>
              <w:t>:</w:t>
            </w:r>
          </w:p>
        </w:tc>
        <w:tc>
          <w:tcPr>
            <w:tcW w:w="0" w:type="auto"/>
          </w:tcPr>
          <w:p w14:paraId="193E6AE5" w14:textId="3982090C" w:rsidR="008701D5" w:rsidRDefault="00560C71" w:rsidP="00F85CA3">
            <w:r>
              <w:t>ASX</w:t>
            </w:r>
          </w:p>
        </w:tc>
      </w:tr>
      <w:tr w:rsidR="008701D5" w14:paraId="0878D4DE" w14:textId="77777777" w:rsidTr="00F85CA3">
        <w:tc>
          <w:tcPr>
            <w:tcW w:w="0" w:type="auto"/>
            <w:gridSpan w:val="2"/>
            <w:shd w:val="solid" w:color="F4F5F7" w:fill="F4F5F7"/>
          </w:tcPr>
          <w:p w14:paraId="754C3ACE" w14:textId="77777777" w:rsidR="008701D5" w:rsidRDefault="008701D5" w:rsidP="00F85CA3">
            <w:r>
              <w:rPr>
                <w:b/>
              </w:rPr>
              <w:t>Sponsors</w:t>
            </w:r>
          </w:p>
        </w:tc>
      </w:tr>
      <w:tr w:rsidR="008701D5" w14:paraId="57CB88B5" w14:textId="77777777" w:rsidTr="00F85CA3">
        <w:tc>
          <w:tcPr>
            <w:tcW w:w="0" w:type="auto"/>
            <w:gridSpan w:val="2"/>
          </w:tcPr>
          <w:p w14:paraId="1E8B0F02" w14:textId="39D20C3A" w:rsidR="008701D5" w:rsidRDefault="0047645C" w:rsidP="00F85CA3">
            <w:r>
              <w:t>N/A</w:t>
            </w:r>
          </w:p>
        </w:tc>
      </w:tr>
      <w:tr w:rsidR="008701D5" w14:paraId="115C1B53" w14:textId="77777777" w:rsidTr="00F85CA3">
        <w:tc>
          <w:tcPr>
            <w:tcW w:w="0" w:type="auto"/>
            <w:gridSpan w:val="2"/>
            <w:shd w:val="solid" w:color="F4F5F7" w:fill="F4F5F7"/>
          </w:tcPr>
          <w:p w14:paraId="36485E72" w14:textId="77777777" w:rsidR="008701D5" w:rsidRDefault="008701D5" w:rsidP="00F85CA3">
            <w:r>
              <w:rPr>
                <w:b/>
              </w:rPr>
              <w:t>Message type(s) impacted</w:t>
            </w:r>
          </w:p>
        </w:tc>
      </w:tr>
      <w:tr w:rsidR="008701D5" w14:paraId="7798BB0D" w14:textId="77777777" w:rsidTr="00F85CA3">
        <w:tc>
          <w:tcPr>
            <w:tcW w:w="0" w:type="auto"/>
            <w:gridSpan w:val="2"/>
          </w:tcPr>
          <w:p w14:paraId="159105D0" w14:textId="1099D214" w:rsidR="008701D5" w:rsidRDefault="008701D5" w:rsidP="00F85CA3">
            <w:r>
              <w:t>seev.03</w:t>
            </w:r>
            <w:r w:rsidR="0047645C">
              <w:t>3</w:t>
            </w:r>
          </w:p>
        </w:tc>
      </w:tr>
      <w:tr w:rsidR="008701D5" w14:paraId="5292F4BA" w14:textId="77777777" w:rsidTr="00F85CA3">
        <w:tc>
          <w:tcPr>
            <w:tcW w:w="0" w:type="auto"/>
            <w:gridSpan w:val="2"/>
            <w:shd w:val="solid" w:color="F4F5F7" w:fill="F4F5F7"/>
          </w:tcPr>
          <w:p w14:paraId="394CCE4B" w14:textId="77777777" w:rsidR="008701D5" w:rsidRDefault="008701D5" w:rsidP="00F85CA3">
            <w:r>
              <w:rPr>
                <w:b/>
              </w:rPr>
              <w:t>Required for regulatory reasons</w:t>
            </w:r>
          </w:p>
        </w:tc>
      </w:tr>
      <w:tr w:rsidR="008701D5" w14:paraId="65B221FE" w14:textId="77777777" w:rsidTr="00F85CA3">
        <w:tc>
          <w:tcPr>
            <w:tcW w:w="0" w:type="auto"/>
            <w:gridSpan w:val="2"/>
          </w:tcPr>
          <w:p w14:paraId="6AC36978" w14:textId="77777777" w:rsidR="008701D5" w:rsidRDefault="008701D5" w:rsidP="00F85CA3">
            <w:r>
              <w:t>No</w:t>
            </w:r>
          </w:p>
        </w:tc>
      </w:tr>
      <w:tr w:rsidR="008701D5" w14:paraId="0981874D" w14:textId="77777777" w:rsidTr="00F85CA3">
        <w:tc>
          <w:tcPr>
            <w:tcW w:w="0" w:type="auto"/>
            <w:gridSpan w:val="2"/>
            <w:shd w:val="solid" w:color="F4F5F7" w:fill="F4F5F7"/>
          </w:tcPr>
          <w:p w14:paraId="7DCF01B5" w14:textId="77777777" w:rsidR="008701D5" w:rsidRDefault="008701D5" w:rsidP="00F85CA3">
            <w:r>
              <w:rPr>
                <w:b/>
              </w:rPr>
              <w:t>Business impact of this request</w:t>
            </w:r>
          </w:p>
        </w:tc>
      </w:tr>
      <w:tr w:rsidR="008701D5" w14:paraId="5B837F05" w14:textId="77777777" w:rsidTr="00F85CA3">
        <w:tc>
          <w:tcPr>
            <w:tcW w:w="0" w:type="auto"/>
            <w:gridSpan w:val="2"/>
          </w:tcPr>
          <w:p w14:paraId="493042E7" w14:textId="77777777" w:rsidR="008701D5" w:rsidRDefault="008701D5" w:rsidP="00F85CA3">
            <w:r>
              <w:t>N/A</w:t>
            </w:r>
          </w:p>
        </w:tc>
      </w:tr>
      <w:tr w:rsidR="008701D5" w14:paraId="23724ED8" w14:textId="77777777" w:rsidTr="00F85CA3">
        <w:tc>
          <w:tcPr>
            <w:tcW w:w="0" w:type="auto"/>
            <w:gridSpan w:val="2"/>
            <w:shd w:val="solid" w:color="F4F5F7" w:fill="F4F5F7"/>
          </w:tcPr>
          <w:p w14:paraId="5EACBA42" w14:textId="77777777" w:rsidR="008701D5" w:rsidRDefault="008701D5" w:rsidP="00F85CA3">
            <w:r>
              <w:rPr>
                <w:b/>
              </w:rPr>
              <w:t>Business context</w:t>
            </w:r>
          </w:p>
        </w:tc>
      </w:tr>
      <w:tr w:rsidR="008701D5" w14:paraId="465DE1A6" w14:textId="77777777" w:rsidTr="00F85CA3">
        <w:tc>
          <w:tcPr>
            <w:tcW w:w="0" w:type="auto"/>
            <w:gridSpan w:val="2"/>
          </w:tcPr>
          <w:p w14:paraId="17160004" w14:textId="77777777" w:rsidR="00353EBF" w:rsidRPr="00FD4E9E" w:rsidRDefault="00353EBF" w:rsidP="00353EBF">
            <w:pPr>
              <w:jc w:val="both"/>
              <w:rPr>
                <w:rStyle w:val="ui-provider"/>
              </w:rPr>
            </w:pPr>
            <w:r w:rsidRPr="00FD4E9E">
              <w:rPr>
                <w:rStyle w:val="ui-provider"/>
              </w:rPr>
              <w:t xml:space="preserve">The Australian Securities Exchange (ASX) has initiated a project to replace the current Australian equities clearing and settlement market infrastructure system (CHESS).  </w:t>
            </w:r>
          </w:p>
          <w:p w14:paraId="420B643B" w14:textId="77777777" w:rsidR="00353EBF" w:rsidRDefault="00353EBF" w:rsidP="00353EBF">
            <w:pPr>
              <w:rPr>
                <w:rStyle w:val="ui-provider"/>
              </w:rPr>
            </w:pPr>
            <w:r w:rsidRPr="00FD4E9E">
              <w:rPr>
                <w:rStyle w:val="ui-provider"/>
              </w:rPr>
              <w:t>CHESS (Clearing House Electronic Subregister System) is the system operated by ASX to manage the clearing and settlement of equity market transactions, and to record current security holdings (and the holders) on a name on a register basis.</w:t>
            </w:r>
            <w:r w:rsidRPr="00FD4E9E" w:rsidDel="006D2DA9">
              <w:rPr>
                <w:rStyle w:val="ui-provider"/>
              </w:rPr>
              <w:t xml:space="preserve"> </w:t>
            </w:r>
            <w:r w:rsidRPr="00FD4E9E">
              <w:rPr>
                <w:rStyle w:val="ui-provider"/>
              </w:rPr>
              <w:t xml:space="preserve">The implementation of the replacement system will provide the existing core functionality and services as well as service enhancements. The current proprietary CHESS messaging standards will be replaced with ISO 20022 standards. </w:t>
            </w:r>
          </w:p>
          <w:p w14:paraId="4A110FEA" w14:textId="77777777" w:rsidR="00353EBF" w:rsidRDefault="00353EBF" w:rsidP="00353EBF">
            <w:pPr>
              <w:rPr>
                <w:rStyle w:val="ui-provider"/>
              </w:rPr>
            </w:pPr>
            <w:r>
              <w:rPr>
                <w:rStyle w:val="ui-provider"/>
              </w:rPr>
              <w:t>The purpose of this Change Request is to fully align the ISO messages used in CHESS to avoid using supplementary data for required elements.</w:t>
            </w:r>
          </w:p>
          <w:p w14:paraId="0B9C4DBE" w14:textId="77777777" w:rsidR="00353EBF" w:rsidRPr="00B75A62" w:rsidRDefault="00353EBF" w:rsidP="00353EBF">
            <w:pPr>
              <w:rPr>
                <w:u w:val="single"/>
                <w:lang w:val="en-AU"/>
              </w:rPr>
            </w:pPr>
            <w:r w:rsidRPr="00B75A62">
              <w:rPr>
                <w:u w:val="single"/>
                <w:lang w:val="en-AU"/>
              </w:rPr>
              <w:t>For the seev.033 in particular:</w:t>
            </w:r>
          </w:p>
          <w:p w14:paraId="065F1B50" w14:textId="77777777" w:rsidR="00353EBF" w:rsidRPr="00277589" w:rsidRDefault="00353EBF" w:rsidP="00353EBF">
            <w:pPr>
              <w:rPr>
                <w:lang w:val="en-AU"/>
              </w:rPr>
            </w:pPr>
            <w:r w:rsidRPr="00277589">
              <w:rPr>
                <w:lang w:val="en-AU"/>
              </w:rPr>
              <w:t>In market practice (e.g. Australian registries such as Link/MUFG, Computershare, Automic), corporate action participation (e.g. Share Purchase Plans or Dividend Reinvestment Plans) can give rise to cash payments such as refunds or residual entitlements.</w:t>
            </w:r>
          </w:p>
          <w:p w14:paraId="09A782C4" w14:textId="77777777" w:rsidR="00353EBF" w:rsidRPr="00277589" w:rsidRDefault="00353EBF" w:rsidP="00353EBF">
            <w:pPr>
              <w:rPr>
                <w:lang w:val="en-AU"/>
              </w:rPr>
            </w:pPr>
            <w:r w:rsidRPr="00277589">
              <w:rPr>
                <w:lang w:val="en-AU"/>
              </w:rPr>
              <w:t>To facilitate these payments, investors are required to provide explicit bank account details (account name, BSB, account number) via registry forms.</w:t>
            </w:r>
          </w:p>
          <w:p w14:paraId="7A503D3E" w14:textId="77777777" w:rsidR="00353EBF" w:rsidRPr="00277589" w:rsidRDefault="00353EBF" w:rsidP="00353EBF">
            <w:pPr>
              <w:rPr>
                <w:lang w:val="en-AU"/>
              </w:rPr>
            </w:pPr>
            <w:r w:rsidRPr="00277589">
              <w:rPr>
                <w:lang w:val="en-AU"/>
              </w:rPr>
              <w:t>However, these payment instructions are not currently part of the corporate action election message (seev.033), resulting in a separation between:</w:t>
            </w:r>
          </w:p>
          <w:p w14:paraId="734A5B85" w14:textId="77777777" w:rsidR="00353EBF" w:rsidRPr="00277589" w:rsidRDefault="00353EBF" w:rsidP="00A31E1B">
            <w:pPr>
              <w:numPr>
                <w:ilvl w:val="0"/>
                <w:numId w:val="41"/>
              </w:numPr>
              <w:suppressAutoHyphens w:val="0"/>
              <w:spacing w:before="140" w:after="0"/>
              <w:rPr>
                <w:lang w:val="en-AU"/>
              </w:rPr>
            </w:pPr>
            <w:r w:rsidRPr="00277589">
              <w:rPr>
                <w:lang w:val="en-AU"/>
              </w:rPr>
              <w:t>the election instruction, and</w:t>
            </w:r>
          </w:p>
          <w:p w14:paraId="06A60205" w14:textId="77777777" w:rsidR="00353EBF" w:rsidRPr="00277589" w:rsidRDefault="00353EBF" w:rsidP="00A31E1B">
            <w:pPr>
              <w:numPr>
                <w:ilvl w:val="0"/>
                <w:numId w:val="41"/>
              </w:numPr>
              <w:suppressAutoHyphens w:val="0"/>
              <w:spacing w:before="140" w:after="0"/>
              <w:rPr>
                <w:lang w:val="en-AU"/>
              </w:rPr>
            </w:pPr>
            <w:r w:rsidRPr="00277589">
              <w:rPr>
                <w:lang w:val="en-AU"/>
              </w:rPr>
              <w:lastRenderedPageBreak/>
              <w:t>the cash settlement instruction</w:t>
            </w:r>
          </w:p>
          <w:p w14:paraId="29A8214E" w14:textId="77777777" w:rsidR="00353EBF" w:rsidRDefault="00353EBF" w:rsidP="00353EBF">
            <w:pPr>
              <w:rPr>
                <w:lang w:val="en-AU"/>
              </w:rPr>
            </w:pPr>
            <w:r w:rsidRPr="00277589">
              <w:rPr>
                <w:lang w:val="en-AU"/>
              </w:rPr>
              <w:t xml:space="preserve">It is therefore proposed to introduce an optional </w:t>
            </w:r>
            <w:r w:rsidRPr="00277589">
              <w:rPr>
                <w:b/>
                <w:bCs/>
                <w:lang w:val="en-AU"/>
              </w:rPr>
              <w:t>cash account identification component</w:t>
            </w:r>
            <w:r w:rsidRPr="00277589">
              <w:rPr>
                <w:lang w:val="en-AU"/>
              </w:rPr>
              <w:t xml:space="preserve"> in seev.033 to allow the instructing party to specify the bank account to be used for payments arising from the election.</w:t>
            </w:r>
          </w:p>
          <w:p w14:paraId="44A9EFB6" w14:textId="76C04F5E" w:rsidR="008701D5" w:rsidRPr="00353EBF" w:rsidRDefault="00353EBF" w:rsidP="00353EBF">
            <w:pPr>
              <w:rPr>
                <w:lang w:val="en-AU"/>
              </w:rPr>
            </w:pPr>
            <w:r>
              <w:rPr>
                <w:lang w:val="en-AU"/>
              </w:rPr>
              <w:t>Regarding the addition of “instructed percentage”, most DRP plans will allow</w:t>
            </w:r>
            <w:r w:rsidRPr="00B75A62">
              <w:rPr>
                <w:lang w:val="en-AU"/>
              </w:rPr>
              <w:t xml:space="preserve"> a corporate action election to be expressed not only as a quantity of securities, but also as a percentage of the holder’s eligible position.</w:t>
            </w:r>
            <w:r w:rsidRPr="00B75A62">
              <w:rPr>
                <w:lang w:val="en-AU"/>
              </w:rPr>
              <w:br/>
              <w:t>In such cases, the instructing party specifies the extent of participation as a relative proportion of the total holding rather than as an absolute number of securities.</w:t>
            </w:r>
          </w:p>
        </w:tc>
      </w:tr>
      <w:tr w:rsidR="008701D5" w14:paraId="7E38A37E" w14:textId="77777777" w:rsidTr="00F85CA3">
        <w:tc>
          <w:tcPr>
            <w:tcW w:w="0" w:type="auto"/>
            <w:gridSpan w:val="2"/>
            <w:shd w:val="solid" w:color="F4F5F7" w:fill="F4F5F7"/>
          </w:tcPr>
          <w:p w14:paraId="1AA6708D" w14:textId="77777777" w:rsidR="008701D5" w:rsidRDefault="008701D5" w:rsidP="00F85CA3">
            <w:r>
              <w:rPr>
                <w:b/>
              </w:rPr>
              <w:lastRenderedPageBreak/>
              <w:t>Nature of change</w:t>
            </w:r>
          </w:p>
        </w:tc>
      </w:tr>
      <w:tr w:rsidR="008701D5" w14:paraId="245FF2CB" w14:textId="77777777" w:rsidTr="00F85CA3">
        <w:tc>
          <w:tcPr>
            <w:tcW w:w="0" w:type="auto"/>
            <w:gridSpan w:val="2"/>
          </w:tcPr>
          <w:p w14:paraId="0DF2EB5E" w14:textId="77777777" w:rsidR="00CF3AD0" w:rsidRPr="003D5317" w:rsidRDefault="00CF3AD0" w:rsidP="00CF3AD0">
            <w:pPr>
              <w:rPr>
                <w:lang w:val="en-AU"/>
              </w:rPr>
            </w:pPr>
            <w:r w:rsidRPr="003D5317">
              <w:rPr>
                <w:lang w:val="en-AU"/>
              </w:rPr>
              <w:t>We request two modifications to seev.033:</w:t>
            </w:r>
          </w:p>
          <w:p w14:paraId="3B3C29F9" w14:textId="77777777" w:rsidR="00CF3AD0" w:rsidRPr="003D5317" w:rsidRDefault="00CF3AD0" w:rsidP="00A31E1B">
            <w:pPr>
              <w:numPr>
                <w:ilvl w:val="0"/>
                <w:numId w:val="40"/>
              </w:numPr>
              <w:suppressAutoHyphens w:val="0"/>
              <w:spacing w:before="140" w:after="0"/>
              <w:rPr>
                <w:lang w:val="en-AU"/>
              </w:rPr>
            </w:pPr>
            <w:r w:rsidRPr="003D5317">
              <w:rPr>
                <w:lang w:val="en-AU"/>
              </w:rPr>
              <w:t>Add an </w:t>
            </w:r>
            <w:r w:rsidRPr="003D5317">
              <w:rPr>
                <w:b/>
                <w:bCs/>
                <w:lang w:val="en-AU"/>
              </w:rPr>
              <w:t>optional bank account</w:t>
            </w:r>
            <w:r w:rsidRPr="003D5317">
              <w:rPr>
                <w:lang w:val="en-AU"/>
              </w:rPr>
              <w:t xml:space="preserve"> element to support corporate action elections that require </w:t>
            </w:r>
            <w:r>
              <w:rPr>
                <w:lang w:val="en-AU"/>
              </w:rPr>
              <w:t xml:space="preserve">payment information. Examples of events requiring bank account details are Share Purchase Plans or Dividend Reinvestment plans. Ideally the </w:t>
            </w:r>
            <w:r w:rsidRPr="00277589">
              <w:rPr>
                <w:b/>
                <w:bCs/>
                <w:lang w:val="en-AU"/>
              </w:rPr>
              <w:t>Financial Institution</w:t>
            </w:r>
            <w:r>
              <w:rPr>
                <w:lang w:val="en-AU"/>
              </w:rPr>
              <w:t xml:space="preserve"> where the Account is held would also be included in the message.</w:t>
            </w:r>
          </w:p>
          <w:p w14:paraId="51437803" w14:textId="1E63DAA1" w:rsidR="008701D5" w:rsidRPr="00AF196E" w:rsidRDefault="00CF3AD0" w:rsidP="00A31E1B">
            <w:pPr>
              <w:numPr>
                <w:ilvl w:val="0"/>
                <w:numId w:val="40"/>
              </w:numPr>
              <w:suppressAutoHyphens w:val="0"/>
              <w:spacing w:before="140" w:after="0"/>
              <w:rPr>
                <w:strike/>
                <w:lang w:val="en-AU"/>
              </w:rPr>
            </w:pPr>
            <w:r w:rsidRPr="00AF196E">
              <w:rPr>
                <w:strike/>
                <w:color w:val="FF0000"/>
                <w:lang w:val="en-AU"/>
              </w:rPr>
              <w:t>Extend the election quantity/choice component so that an instructed election may be expressed as </w:t>
            </w:r>
            <w:r w:rsidRPr="00AF196E">
              <w:rPr>
                <w:b/>
                <w:bCs/>
                <w:strike/>
                <w:color w:val="FF0000"/>
                <w:lang w:val="en-AU"/>
              </w:rPr>
              <w:t>quantity</w:t>
            </w:r>
            <w:r w:rsidRPr="00AF196E">
              <w:rPr>
                <w:strike/>
                <w:color w:val="FF0000"/>
                <w:lang w:val="en-AU"/>
              </w:rPr>
              <w:t>, </w:t>
            </w:r>
            <w:r w:rsidRPr="00AF196E">
              <w:rPr>
                <w:b/>
                <w:bCs/>
                <w:strike/>
                <w:color w:val="FF0000"/>
                <w:lang w:val="en-AU"/>
              </w:rPr>
              <w:t>amount</w:t>
            </w:r>
            <w:r w:rsidRPr="00AF196E">
              <w:rPr>
                <w:strike/>
                <w:color w:val="FF0000"/>
                <w:lang w:val="en-AU"/>
              </w:rPr>
              <w:t>, or </w:t>
            </w:r>
            <w:r w:rsidRPr="00AF196E">
              <w:rPr>
                <w:b/>
                <w:bCs/>
                <w:strike/>
                <w:color w:val="FF0000"/>
                <w:lang w:val="en-AU"/>
              </w:rPr>
              <w:t>percentage</w:t>
            </w:r>
            <w:r w:rsidRPr="00AF196E">
              <w:rPr>
                <w:strike/>
                <w:color w:val="FF0000"/>
                <w:lang w:val="en-AU"/>
              </w:rPr>
              <w:t>, with percentage available as an optional alternative for Dividend Reinvestment plans for instance.</w:t>
            </w:r>
          </w:p>
        </w:tc>
      </w:tr>
    </w:tbl>
    <w:p w14:paraId="0FF21836" w14:textId="77777777" w:rsidR="008701D5" w:rsidRDefault="008701D5" w:rsidP="008701D5"/>
    <w:p w14:paraId="55978783" w14:textId="57EEBA47" w:rsidR="008701D5" w:rsidRDefault="00B074A0" w:rsidP="00B074A0">
      <w:pPr>
        <w:pStyle w:val="Heading2"/>
        <w:numPr>
          <w:ilvl w:val="0"/>
          <w:numId w:val="0"/>
        </w:numPr>
      </w:pPr>
      <w:bookmarkStart w:id="232" w:name="_Toc237969647"/>
      <w:proofErr w:type="gramStart"/>
      <w:r>
        <w:t>3.</w:t>
      </w:r>
      <w:r w:rsidR="00BE4BAC">
        <w:t>6</w:t>
      </w:r>
      <w:r>
        <w:t>.1</w:t>
      </w:r>
      <w:r w:rsidR="008701D5">
        <w:t xml:space="preserve">  Analysis</w:t>
      </w:r>
      <w:bookmarkEnd w:id="232"/>
      <w:proofErr w:type="gramEnd"/>
    </w:p>
    <w:p w14:paraId="313699C3" w14:textId="77777777" w:rsidR="008701D5" w:rsidRPr="00932D39" w:rsidRDefault="008701D5" w:rsidP="008701D5">
      <w:pPr>
        <w:rPr>
          <w:sz w:val="28"/>
          <w:szCs w:val="28"/>
        </w:rPr>
      </w:pPr>
      <w:r w:rsidRPr="00932D39">
        <w:rPr>
          <w:b/>
          <w:sz w:val="28"/>
          <w:szCs w:val="28"/>
        </w:rPr>
        <w:t>ISO 20022 Illustration</w:t>
      </w:r>
    </w:p>
    <w:p w14:paraId="145D6CDC" w14:textId="215D75B0" w:rsidR="008701D5" w:rsidRPr="0053715C" w:rsidRDefault="00A81CD7" w:rsidP="00E00E72">
      <w:pPr>
        <w:rPr>
          <w:bCs/>
        </w:rPr>
      </w:pPr>
      <w:r w:rsidRPr="0053715C">
        <w:rPr>
          <w:bCs/>
        </w:rPr>
        <w:t>N/A</w:t>
      </w:r>
    </w:p>
    <w:p w14:paraId="49BE4535" w14:textId="77777777" w:rsidR="007466B2" w:rsidRDefault="007466B2">
      <w:pPr>
        <w:suppressAutoHyphens w:val="0"/>
        <w:spacing w:before="0" w:after="0"/>
      </w:pPr>
    </w:p>
    <w:p w14:paraId="714D6DD0" w14:textId="008759CF" w:rsidR="00B074A0" w:rsidRDefault="00B074A0" w:rsidP="00B074A0">
      <w:pPr>
        <w:pStyle w:val="Heading2"/>
        <w:numPr>
          <w:ilvl w:val="0"/>
          <w:numId w:val="0"/>
        </w:numPr>
      </w:pPr>
      <w:bookmarkStart w:id="233" w:name="_Toc237969648"/>
      <w:proofErr w:type="gramStart"/>
      <w:r>
        <w:t>3.</w:t>
      </w:r>
      <w:r w:rsidR="00BE4BAC">
        <w:t>6</w:t>
      </w:r>
      <w:r>
        <w:t xml:space="preserve">.2  </w:t>
      </w:r>
      <w:r w:rsidR="003435B5">
        <w:t>ISO</w:t>
      </w:r>
      <w:proofErr w:type="gramEnd"/>
      <w:r w:rsidR="003435B5">
        <w:t xml:space="preserve"> SEG CA ET Decision</w:t>
      </w:r>
      <w:bookmarkEnd w:id="233"/>
    </w:p>
    <w:p w14:paraId="1F90DA6F" w14:textId="19638774" w:rsidR="00E81D34" w:rsidRPr="00E81D34" w:rsidRDefault="00E81D34" w:rsidP="00A81CD7">
      <w:pPr>
        <w:suppressAutoHyphens w:val="0"/>
        <w:spacing w:before="0" w:after="0"/>
        <w:jc w:val="both"/>
        <w:rPr>
          <w:lang w:val="en-US"/>
        </w:rPr>
      </w:pPr>
      <w:r w:rsidRPr="00E81D34">
        <w:rPr>
          <w:b/>
          <w:bCs/>
          <w:lang w:val="en-US"/>
        </w:rPr>
        <w:t>Rejected/Postponed for</w:t>
      </w:r>
      <w:r w:rsidR="00D66A5D">
        <w:rPr>
          <w:b/>
          <w:bCs/>
          <w:lang w:val="en-US"/>
        </w:rPr>
        <w:t xml:space="preserve"> </w:t>
      </w:r>
      <w:r w:rsidR="00496E6F" w:rsidRPr="00E81D34">
        <w:rPr>
          <w:b/>
          <w:bCs/>
          <w:lang w:val="en-US"/>
        </w:rPr>
        <w:t>SR202</w:t>
      </w:r>
      <w:r w:rsidR="00496E6F">
        <w:rPr>
          <w:b/>
          <w:bCs/>
          <w:lang w:val="en-US"/>
        </w:rPr>
        <w:t>8</w:t>
      </w:r>
      <w:r w:rsidRPr="00E81D34">
        <w:rPr>
          <w:b/>
          <w:bCs/>
          <w:lang w:val="en-US"/>
        </w:rPr>
        <w:t>.</w:t>
      </w:r>
      <w:r w:rsidRPr="00E81D34">
        <w:rPr>
          <w:lang w:val="en-US"/>
        </w:rPr>
        <w:t xml:space="preserve"> The </w:t>
      </w:r>
      <w:r w:rsidR="00A81CD7">
        <w:rPr>
          <w:lang w:val="en-US"/>
        </w:rPr>
        <w:t>ISO SEG ET</w:t>
      </w:r>
      <w:r w:rsidRPr="00E81D34">
        <w:rPr>
          <w:lang w:val="en-US"/>
        </w:rPr>
        <w:t xml:space="preserve"> acknowledged the underlying business need identified by ASX. However, significant concerns were raised regarding the scope and broader market impact of the proposed solution. Participants noted the need to consider:</w:t>
      </w:r>
    </w:p>
    <w:p w14:paraId="13188B53" w14:textId="77777777" w:rsidR="00E81D34" w:rsidRPr="00E81D34" w:rsidRDefault="00E81D34" w:rsidP="00E81D34">
      <w:pPr>
        <w:suppressAutoHyphens w:val="0"/>
        <w:spacing w:before="0" w:after="0"/>
        <w:rPr>
          <w:lang w:val="en-US"/>
        </w:rPr>
      </w:pPr>
    </w:p>
    <w:p w14:paraId="2FA5AF11" w14:textId="77777777" w:rsidR="00E81D34" w:rsidRPr="00E81D34" w:rsidRDefault="00E81D34" w:rsidP="00E81D34">
      <w:pPr>
        <w:pStyle w:val="ListParagraph"/>
        <w:numPr>
          <w:ilvl w:val="0"/>
          <w:numId w:val="50"/>
        </w:numPr>
        <w:suppressAutoHyphens w:val="0"/>
        <w:spacing w:before="0" w:after="0"/>
        <w:rPr>
          <w:lang w:val="en-US"/>
        </w:rPr>
      </w:pPr>
      <w:r w:rsidRPr="00E81D34">
        <w:rPr>
          <w:lang w:val="en-US"/>
        </w:rPr>
        <w:t>MT/MX alignment;</w:t>
      </w:r>
    </w:p>
    <w:p w14:paraId="0239F6B2" w14:textId="77777777" w:rsidR="00E81D34" w:rsidRPr="00E81D34" w:rsidRDefault="00E81D34" w:rsidP="00E81D34">
      <w:pPr>
        <w:pStyle w:val="ListParagraph"/>
        <w:numPr>
          <w:ilvl w:val="0"/>
          <w:numId w:val="50"/>
        </w:numPr>
        <w:suppressAutoHyphens w:val="0"/>
        <w:spacing w:before="0" w:after="0"/>
        <w:rPr>
          <w:lang w:val="en-US"/>
        </w:rPr>
      </w:pPr>
      <w:r w:rsidRPr="00E81D34">
        <w:rPr>
          <w:lang w:val="en-US"/>
        </w:rPr>
        <w:t>potential support for both cash and securities delivery instructions;</w:t>
      </w:r>
    </w:p>
    <w:p w14:paraId="04B9C423" w14:textId="77777777" w:rsidR="00E81D34" w:rsidRPr="00E81D34" w:rsidRDefault="00E81D34" w:rsidP="00E81D34">
      <w:pPr>
        <w:pStyle w:val="ListParagraph"/>
        <w:numPr>
          <w:ilvl w:val="0"/>
          <w:numId w:val="50"/>
        </w:numPr>
        <w:suppressAutoHyphens w:val="0"/>
        <w:spacing w:before="0" w:after="0"/>
        <w:rPr>
          <w:lang w:val="en-US"/>
        </w:rPr>
      </w:pPr>
      <w:r w:rsidRPr="00E81D34">
        <w:rPr>
          <w:lang w:val="en-US"/>
        </w:rPr>
        <w:t>validation and operational risks associated with account information;</w:t>
      </w:r>
    </w:p>
    <w:p w14:paraId="65A63267" w14:textId="77777777" w:rsidR="00E81D34" w:rsidRPr="00E81D34" w:rsidRDefault="00E81D34" w:rsidP="00E81D34">
      <w:pPr>
        <w:pStyle w:val="ListParagraph"/>
        <w:numPr>
          <w:ilvl w:val="0"/>
          <w:numId w:val="50"/>
        </w:numPr>
        <w:suppressAutoHyphens w:val="0"/>
        <w:spacing w:before="0" w:after="0"/>
        <w:rPr>
          <w:lang w:val="en-US"/>
        </w:rPr>
      </w:pPr>
      <w:r w:rsidRPr="00E81D34">
        <w:rPr>
          <w:lang w:val="en-US"/>
        </w:rPr>
        <w:t>broader SMPG and industry market practice implications.</w:t>
      </w:r>
    </w:p>
    <w:p w14:paraId="33E89963" w14:textId="77777777" w:rsidR="00E81D34" w:rsidRPr="00E81D34" w:rsidRDefault="00E81D34" w:rsidP="00E81D34">
      <w:pPr>
        <w:suppressAutoHyphens w:val="0"/>
        <w:spacing w:before="0" w:after="0"/>
        <w:rPr>
          <w:lang w:val="en-US"/>
        </w:rPr>
      </w:pPr>
    </w:p>
    <w:p w14:paraId="3E371FB6" w14:textId="529E43D6" w:rsidR="00E81D34" w:rsidRPr="00E81D34" w:rsidRDefault="00E81D34" w:rsidP="00E81D34">
      <w:pPr>
        <w:suppressAutoHyphens w:val="0"/>
        <w:spacing w:before="0" w:after="0"/>
        <w:rPr>
          <w:lang w:val="en-US"/>
        </w:rPr>
      </w:pPr>
      <w:r w:rsidRPr="00E81D34">
        <w:rPr>
          <w:lang w:val="en-US"/>
        </w:rPr>
        <w:t>The group concluded that additional analysis and market practice discussion are required before a standardised solution can be endorsed.</w:t>
      </w:r>
      <w:r w:rsidR="000D5EED">
        <w:rPr>
          <w:lang w:val="en-US"/>
        </w:rPr>
        <w:t xml:space="preserve"> </w:t>
      </w:r>
      <w:r w:rsidRPr="00E81D34">
        <w:rPr>
          <w:lang w:val="en-US"/>
        </w:rPr>
        <w:t xml:space="preserve">The </w:t>
      </w:r>
      <w:r w:rsidR="000D5EED">
        <w:rPr>
          <w:lang w:val="en-US"/>
        </w:rPr>
        <w:t>ET</w:t>
      </w:r>
      <w:r w:rsidRPr="00E81D34">
        <w:rPr>
          <w:lang w:val="en-US"/>
        </w:rPr>
        <w:t xml:space="preserve"> agreed that the topic requires further analysis and wider SMPG discussion before a suitable implementation solution can be considered in a future maintenance cycle. The preliminary proposal developed by </w:t>
      </w:r>
      <w:r w:rsidR="000D5EED">
        <w:rPr>
          <w:lang w:val="en-US"/>
        </w:rPr>
        <w:t>Mike</w:t>
      </w:r>
      <w:r w:rsidRPr="00E81D34">
        <w:rPr>
          <w:lang w:val="en-US"/>
        </w:rPr>
        <w:t xml:space="preserve"> will be recirculated as input to</w:t>
      </w:r>
      <w:r w:rsidR="000D5EED">
        <w:rPr>
          <w:lang w:val="en-US"/>
        </w:rPr>
        <w:t xml:space="preserve"> the SMPG CA WG for</w:t>
      </w:r>
      <w:r w:rsidRPr="00E81D34">
        <w:rPr>
          <w:lang w:val="en-US"/>
        </w:rPr>
        <w:t xml:space="preserve"> future discussions.</w:t>
      </w:r>
    </w:p>
    <w:p w14:paraId="28FF9D97" w14:textId="77777777" w:rsidR="00B074A0" w:rsidRDefault="00B074A0">
      <w:pPr>
        <w:suppressAutoHyphens w:val="0"/>
        <w:spacing w:before="0" w:after="0"/>
        <w:rPr>
          <w:lang w:val="en-US"/>
        </w:rPr>
      </w:pPr>
    </w:p>
    <w:p w14:paraId="0152FD58" w14:textId="7D3C5A01" w:rsidR="00F14914" w:rsidRPr="00F14914" w:rsidRDefault="00F14914">
      <w:pPr>
        <w:suppressAutoHyphens w:val="0"/>
        <w:spacing w:before="0" w:after="0"/>
      </w:pPr>
      <w:r w:rsidRPr="00F14914">
        <w:lastRenderedPageBreak/>
        <w:t>The Securities SEG endorsed the Evaluation Team recommendation not to proceed with the proposed enhancement during the SR2027 maintenance cycle.</w:t>
      </w:r>
    </w:p>
    <w:p w14:paraId="6A75DA4D" w14:textId="77777777" w:rsidR="00740671" w:rsidRDefault="00740671" w:rsidP="00740671">
      <w:pPr>
        <w:suppressAutoHyphens w:val="0"/>
        <w:spacing w:before="0" w:after="0"/>
        <w:rPr>
          <w:sz w:val="40"/>
          <w:szCs w:val="40"/>
        </w:rPr>
      </w:pPr>
      <w:bookmarkStart w:id="234" w:name="scroll-bookmark-59"/>
      <w:bookmarkEnd w:id="234"/>
    </w:p>
    <w:p w14:paraId="3D2CF9CC" w14:textId="77777777" w:rsidR="00982ED3" w:rsidRDefault="00982ED3" w:rsidP="00740671">
      <w:pPr>
        <w:suppressAutoHyphens w:val="0"/>
        <w:spacing w:before="0" w:after="0"/>
        <w:rPr>
          <w:sz w:val="40"/>
          <w:szCs w:val="40"/>
        </w:rPr>
      </w:pPr>
    </w:p>
    <w:p w14:paraId="16352AEB" w14:textId="2970E109" w:rsidR="003C01E3" w:rsidRPr="00251B35" w:rsidRDefault="003C01E3" w:rsidP="00740671">
      <w:pPr>
        <w:suppressAutoHyphens w:val="0"/>
        <w:spacing w:before="0" w:after="0"/>
        <w:jc w:val="center"/>
      </w:pPr>
      <w:r w:rsidRPr="00D85472">
        <w:rPr>
          <w:sz w:val="40"/>
          <w:szCs w:val="40"/>
        </w:rPr>
        <w:t>End of documen</w:t>
      </w:r>
      <w:r>
        <w:rPr>
          <w:sz w:val="40"/>
          <w:szCs w:val="40"/>
        </w:rPr>
        <w:t>t</w:t>
      </w:r>
      <w:bookmarkEnd w:id="5"/>
    </w:p>
    <w:sectPr w:rsidR="003C01E3" w:rsidRPr="00251B35" w:rsidSect="00A27070">
      <w:headerReference w:type="even" r:id="rId31"/>
      <w:headerReference w:type="default" r:id="rId32"/>
      <w:footerReference w:type="even" r:id="rId33"/>
      <w:footerReference w:type="default" r:id="rId34"/>
      <w:headerReference w:type="first" r:id="rId35"/>
      <w:footerReference w:type="first" r:id="rId36"/>
      <w:pgSz w:w="11909" w:h="16834" w:code="9"/>
      <w:pgMar w:top="1418" w:right="1419" w:bottom="1259" w:left="1701" w:header="1418" w:footer="141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5F3BBB" w14:textId="77777777" w:rsidR="008C1714" w:rsidRDefault="008C1714">
      <w:r>
        <w:separator/>
      </w:r>
    </w:p>
  </w:endnote>
  <w:endnote w:type="continuationSeparator" w:id="0">
    <w:p w14:paraId="42C634E9" w14:textId="77777777" w:rsidR="008C1714" w:rsidRDefault="008C1714">
      <w:r>
        <w:continuationSeparator/>
      </w:r>
    </w:p>
  </w:endnote>
  <w:endnote w:type="continuationNotice" w:id="1">
    <w:p w14:paraId="21F04A89" w14:textId="77777777" w:rsidR="008C1714" w:rsidRDefault="008C1714">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9" w14:textId="77777777" w:rsidR="0082397D" w:rsidRDefault="0082397D">
    <w:pPr>
      <w:pStyle w:val="Footereven"/>
    </w:pP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B" w14:textId="77777777">
      <w:trPr>
        <w:cantSplit/>
        <w:trHeight w:hRule="exact" w:val="50"/>
      </w:trPr>
      <w:tc>
        <w:tcPr>
          <w:tcW w:w="8505" w:type="dxa"/>
        </w:tcPr>
        <w:p w14:paraId="2437EDEA" w14:textId="77777777" w:rsidR="0082397D" w:rsidRDefault="0082397D">
          <w:pPr>
            <w:pStyle w:val="Footereven"/>
          </w:pPr>
        </w:p>
      </w:tc>
    </w:tr>
  </w:tbl>
  <w:p w14:paraId="2437EDEC" w14:textId="504E1537" w:rsidR="0082397D" w:rsidRPr="00E75D6F" w:rsidRDefault="00C16632" w:rsidP="00D335FD">
    <w:pPr>
      <w:pStyle w:val="Footereven"/>
      <w:tabs>
        <w:tab w:val="center" w:pos="4320"/>
      </w:tabs>
      <w:rPr>
        <w:rFonts w:eastAsia="Times"/>
        <w:noProof w:val="0"/>
        <w:lang w:val="en-GB"/>
      </w:rPr>
    </w:pPr>
    <w:r>
      <w:rPr>
        <w:rFonts w:eastAsia="Times"/>
        <w:noProof w:val="0"/>
        <w:lang w:val="en-GB"/>
      </w:rPr>
      <w:t>Version 1.</w:t>
    </w:r>
    <w:r w:rsidR="00CC23BA">
      <w:rPr>
        <w:rFonts w:eastAsia="Times"/>
        <w:noProof w:val="0"/>
        <w:lang w:val="en-GB"/>
      </w:rPr>
      <w:t>0</w:t>
    </w:r>
    <w:r>
      <w:rPr>
        <w:rFonts w:eastAsia="Times"/>
        <w:noProof w:val="0"/>
        <w:lang w:val="en-GB"/>
      </w:rPr>
      <w:t xml:space="preserve"> - </w:t>
    </w:r>
    <w:r w:rsidR="00CC23BA">
      <w:rPr>
        <w:rFonts w:eastAsia="Times"/>
        <w:noProof w:val="0"/>
        <w:lang w:val="en-GB"/>
      </w:rPr>
      <w:t>XXX</w:t>
    </w:r>
    <w:r w:rsidR="00763E5D">
      <w:rPr>
        <w:rFonts w:eastAsia="Times"/>
        <w:noProof w:val="0"/>
        <w:lang w:val="en-GB"/>
      </w:rPr>
      <w:t xml:space="preserve"> 202</w:t>
    </w:r>
    <w:r w:rsidR="00CC23BA">
      <w:rPr>
        <w:rFonts w:eastAsia="Times"/>
        <w:noProof w:val="0"/>
        <w:lang w:val="en-GB"/>
      </w:rPr>
      <w:t>6</w:t>
    </w:r>
    <w:r w:rsidR="00D335FD">
      <w:rPr>
        <w:rFonts w:eastAsia="Times"/>
        <w:noProof w:val="0"/>
        <w:lang w:val="en-GB"/>
      </w:rPr>
      <w:tab/>
    </w:r>
    <w:r w:rsidR="00734939">
      <w:rPr>
        <w:rFonts w:eastAsia="Times"/>
        <w:noProof w:val="0"/>
        <w:lang w:val="en-GB"/>
      </w:rPr>
      <w:fldChar w:fldCharType="begin"/>
    </w:r>
    <w:r w:rsidR="0082397D">
      <w:rPr>
        <w:rFonts w:eastAsia="Times"/>
        <w:noProof w:val="0"/>
        <w:lang w:val="en-GB"/>
      </w:rPr>
      <w:instrText xml:space="preserve"> PAGE </w:instrText>
    </w:r>
    <w:r w:rsidR="00734939">
      <w:rPr>
        <w:rFonts w:eastAsia="Times"/>
        <w:noProof w:val="0"/>
        <w:lang w:val="en-GB"/>
      </w:rPr>
      <w:fldChar w:fldCharType="separate"/>
    </w:r>
    <w:r w:rsidR="00FF0E53">
      <w:rPr>
        <w:rFonts w:eastAsia="Times"/>
        <w:lang w:val="en-GB"/>
      </w:rPr>
      <w:t>2</w:t>
    </w:r>
    <w:r w:rsidR="00734939">
      <w:rPr>
        <w:rFonts w:eastAsia="Times"/>
        <w:noProof w:val="0"/>
        <w:lang w:val="en-GB"/>
      </w:rPr>
      <w:fldChar w:fldCharType="end"/>
    </w:r>
    <w:r w:rsidR="0082397D">
      <w:rPr>
        <w:rFonts w:eastAsia="Times"/>
        <w:noProof w:val="0"/>
        <w:lang w:val="en-GB"/>
      </w:rPr>
      <w:tab/>
    </w:r>
    <w:r w:rsidR="00B36C0B">
      <w:rPr>
        <w:rFonts w:eastAsia="Times"/>
        <w:noProof w:val="0"/>
        <w:lang w:val="en-GB"/>
      </w:rPr>
      <w:t xml:space="preserve">CA </w:t>
    </w:r>
    <w:r w:rsidR="0082397D">
      <w:rPr>
        <w:rFonts w:eastAsia="Times"/>
        <w:noProof w:val="0"/>
        <w:lang w:val="en-GB"/>
      </w:rPr>
      <w:t xml:space="preserve">MWG Meeting </w:t>
    </w:r>
    <w:r w:rsidR="003771C7">
      <w:rPr>
        <w:rFonts w:eastAsia="Times"/>
        <w:noProof w:val="0"/>
        <w:lang w:val="en-GB"/>
      </w:rPr>
      <w:t xml:space="preserve">and </w:t>
    </w:r>
    <w:r w:rsidR="0082397D">
      <w:rPr>
        <w:rFonts w:eastAsia="Times"/>
        <w:noProof w:val="0"/>
        <w:lang w:val="en-GB"/>
      </w:rPr>
      <w:t xml:space="preserve">Minutes SR </w:t>
    </w:r>
    <w:r w:rsidR="005F35F2">
      <w:rPr>
        <w:rFonts w:eastAsia="Times"/>
        <w:noProof w:val="0"/>
        <w:lang w:val="en-GB"/>
      </w:rPr>
      <w:t>202</w:t>
    </w:r>
    <w:r w:rsidR="00CC23BA">
      <w:rPr>
        <w:rFonts w:eastAsia="Times"/>
        <w:noProof w:val="0"/>
        <w:lang w:val="en-GB"/>
      </w:rPr>
      <w:t>7</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D" w14:textId="77777777" w:rsidR="0082397D" w:rsidRDefault="0082397D" w:rsidP="00031E7B">
    <w:pPr>
      <w:pStyle w:val="Footerodd"/>
    </w:pPr>
  </w:p>
  <w:tbl>
    <w:tblPr>
      <w:tblW w:w="0" w:type="auto"/>
      <w:tblInd w:w="107"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F" w14:textId="77777777" w:rsidTr="0073590E">
      <w:trPr>
        <w:cantSplit/>
        <w:trHeight w:hRule="exact" w:val="50"/>
      </w:trPr>
      <w:tc>
        <w:tcPr>
          <w:tcW w:w="8505" w:type="dxa"/>
        </w:tcPr>
        <w:p w14:paraId="2437EDEE" w14:textId="77777777" w:rsidR="0082397D" w:rsidRDefault="0082397D" w:rsidP="00161E45"/>
      </w:tc>
    </w:tr>
  </w:tbl>
  <w:p w14:paraId="2437EDF0" w14:textId="59CE6266" w:rsidR="0082397D" w:rsidRPr="004C304C" w:rsidRDefault="00C16632" w:rsidP="003A477A">
    <w:pPr>
      <w:pStyle w:val="Footerodd"/>
      <w:tabs>
        <w:tab w:val="center" w:pos="4590"/>
      </w:tabs>
      <w:jc w:val="left"/>
      <w:rPr>
        <w:rFonts w:eastAsia="Times"/>
      </w:rPr>
    </w:pPr>
    <w:r>
      <w:rPr>
        <w:rFonts w:eastAsia="Times"/>
      </w:rPr>
      <w:t>Version 1.</w:t>
    </w:r>
    <w:r w:rsidR="000731D5">
      <w:rPr>
        <w:rFonts w:eastAsia="Times"/>
      </w:rPr>
      <w:t>0</w:t>
    </w:r>
    <w:r>
      <w:rPr>
        <w:rFonts w:eastAsia="Times"/>
      </w:rPr>
      <w:t xml:space="preserve"> </w:t>
    </w:r>
    <w:r w:rsidR="000731D5">
      <w:rPr>
        <w:rFonts w:eastAsia="Times"/>
      </w:rPr>
      <w:t>–</w:t>
    </w:r>
    <w:r>
      <w:rPr>
        <w:rFonts w:eastAsia="Times"/>
      </w:rPr>
      <w:t xml:space="preserve"> </w:t>
    </w:r>
    <w:r w:rsidR="000731D5">
      <w:rPr>
        <w:rFonts w:eastAsia="Times"/>
      </w:rPr>
      <w:t>1</w:t>
    </w:r>
    <w:r w:rsidR="000731D5" w:rsidRPr="000731D5">
      <w:rPr>
        <w:rFonts w:eastAsia="Times"/>
        <w:vertAlign w:val="superscript"/>
      </w:rPr>
      <w:t>st</w:t>
    </w:r>
    <w:r w:rsidR="000731D5">
      <w:rPr>
        <w:rFonts w:eastAsia="Times"/>
      </w:rPr>
      <w:t xml:space="preserve"> July 2025</w:t>
    </w:r>
    <w:r w:rsidR="003A477A">
      <w:rPr>
        <w:rFonts w:eastAsia="Times"/>
      </w:rPr>
      <w:tab/>
    </w:r>
    <w:r w:rsidR="00734939" w:rsidRPr="00031E7B">
      <w:rPr>
        <w:rFonts w:eastAsia="Times"/>
      </w:rPr>
      <w:fldChar w:fldCharType="begin"/>
    </w:r>
    <w:r w:rsidR="0082397D" w:rsidRPr="00031E7B">
      <w:rPr>
        <w:rFonts w:eastAsia="Times"/>
      </w:rPr>
      <w:instrText xml:space="preserve"> PAGE </w:instrText>
    </w:r>
    <w:r w:rsidR="00734939" w:rsidRPr="00031E7B">
      <w:rPr>
        <w:rFonts w:eastAsia="Times"/>
      </w:rPr>
      <w:fldChar w:fldCharType="separate"/>
    </w:r>
    <w:r w:rsidR="00FF0E53">
      <w:rPr>
        <w:rFonts w:eastAsia="Times"/>
      </w:rPr>
      <w:t>69</w:t>
    </w:r>
    <w:r w:rsidR="00734939" w:rsidRPr="00031E7B">
      <w:rPr>
        <w:rFonts w:eastAsia="Times"/>
      </w:rPr>
      <w:fldChar w:fldCharType="end"/>
    </w:r>
    <w:r w:rsidR="003A477A">
      <w:rPr>
        <w:rFonts w:eastAsia="Times"/>
      </w:rPr>
      <w:tab/>
    </w:r>
    <w:r w:rsidR="00B36C0B">
      <w:rPr>
        <w:rFonts w:eastAsia="Times"/>
      </w:rPr>
      <w:t xml:space="preserve">CA </w:t>
    </w:r>
    <w:r w:rsidR="003A477A">
      <w:rPr>
        <w:rFonts w:eastAsia="Times"/>
        <w:noProof w:val="0"/>
        <w:lang w:val="en-GB"/>
      </w:rPr>
      <w:t>MWG Meeting and Minutes SR 202</w:t>
    </w:r>
    <w:r w:rsidR="000731D5">
      <w:rPr>
        <w:rFonts w:eastAsia="Times"/>
        <w:noProof w:val="0"/>
        <w:lang w:val="en-GB"/>
      </w:rPr>
      <w:t>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4DD199" w14:textId="77777777" w:rsidR="00C6224D" w:rsidRDefault="00C6224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0369B" w14:textId="34DBD098" w:rsidR="005F53C2" w:rsidRDefault="005F53C2" w:rsidP="005F53C2">
    <w:pPr>
      <w:pStyle w:val="Footereven"/>
    </w:pP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5F53C2" w14:paraId="11A70928" w14:textId="77777777" w:rsidTr="002F6C86">
      <w:trPr>
        <w:cantSplit/>
        <w:trHeight w:hRule="exact" w:val="50"/>
      </w:trPr>
      <w:tc>
        <w:tcPr>
          <w:tcW w:w="8505" w:type="dxa"/>
        </w:tcPr>
        <w:p w14:paraId="749BA21C" w14:textId="77777777" w:rsidR="005F53C2" w:rsidRDefault="005F53C2" w:rsidP="005F53C2">
          <w:pPr>
            <w:pStyle w:val="Footereven"/>
          </w:pPr>
        </w:p>
      </w:tc>
    </w:tr>
  </w:tbl>
  <w:p w14:paraId="1D1A2725" w14:textId="74A4863C" w:rsidR="00216333" w:rsidRPr="005F53C2" w:rsidRDefault="005F53C2" w:rsidP="005F53C2">
    <w:pPr>
      <w:pStyle w:val="Footereven"/>
      <w:tabs>
        <w:tab w:val="center" w:pos="4320"/>
      </w:tabs>
      <w:rPr>
        <w:rFonts w:eastAsia="Times"/>
        <w:noProof w:val="0"/>
        <w:lang w:val="en-GB"/>
      </w:rPr>
    </w:pPr>
    <w:r>
      <w:rPr>
        <w:rFonts w:eastAsia="Times"/>
        <w:noProof w:val="0"/>
        <w:lang w:val="en-GB"/>
      </w:rPr>
      <w:t xml:space="preserve">Version </w:t>
    </w:r>
    <w:r w:rsidR="00977A43">
      <w:rPr>
        <w:rFonts w:eastAsia="Times"/>
        <w:noProof w:val="0"/>
        <w:lang w:val="en-GB"/>
      </w:rPr>
      <w:t>2.0</w:t>
    </w:r>
    <w:r>
      <w:rPr>
        <w:rFonts w:eastAsia="Times"/>
        <w:noProof w:val="0"/>
        <w:lang w:val="en-GB"/>
      </w:rPr>
      <w:t xml:space="preserve"> – </w:t>
    </w:r>
    <w:r w:rsidR="00977A43">
      <w:rPr>
        <w:rFonts w:eastAsia="Times"/>
        <w:noProof w:val="0"/>
        <w:lang w:val="en-GB"/>
      </w:rPr>
      <w:t>11</w:t>
    </w:r>
    <w:r w:rsidR="000A7FEF" w:rsidRPr="009F5056">
      <w:rPr>
        <w:rFonts w:eastAsia="Times"/>
        <w:noProof w:val="0"/>
        <w:vertAlign w:val="superscript"/>
        <w:lang w:val="en-GB"/>
      </w:rPr>
      <w:t>t</w:t>
    </w:r>
    <w:r w:rsidR="009F5056" w:rsidRPr="009F5056">
      <w:rPr>
        <w:rFonts w:eastAsia="Times"/>
        <w:noProof w:val="0"/>
        <w:vertAlign w:val="superscript"/>
        <w:lang w:val="en-GB"/>
      </w:rPr>
      <w:t>h</w:t>
    </w:r>
    <w:r w:rsidR="009F5056">
      <w:rPr>
        <w:rFonts w:eastAsia="Times"/>
        <w:noProof w:val="0"/>
        <w:lang w:val="en-GB"/>
      </w:rPr>
      <w:t xml:space="preserve"> </w:t>
    </w:r>
    <w:r w:rsidR="00977A43">
      <w:rPr>
        <w:rFonts w:eastAsia="Times"/>
        <w:noProof w:val="0"/>
        <w:lang w:val="en-GB"/>
      </w:rPr>
      <w:t>September</w:t>
    </w:r>
    <w:r w:rsidR="00DD6D51">
      <w:rPr>
        <w:rFonts w:eastAsia="Times"/>
        <w:noProof w:val="0"/>
        <w:lang w:val="en-GB"/>
      </w:rPr>
      <w:t xml:space="preserve"> </w:t>
    </w:r>
    <w:r>
      <w:rPr>
        <w:rFonts w:eastAsia="Times"/>
        <w:noProof w:val="0"/>
        <w:lang w:val="en-GB"/>
      </w:rPr>
      <w:t>202</w:t>
    </w:r>
    <w:r w:rsidR="00DD6D51">
      <w:rPr>
        <w:rFonts w:eastAsia="Times"/>
        <w:noProof w:val="0"/>
        <w:lang w:val="en-GB"/>
      </w:rPr>
      <w:t>6</w:t>
    </w:r>
    <w:r>
      <w:rPr>
        <w:rFonts w:eastAsia="Times"/>
        <w:noProof w:val="0"/>
        <w:lang w:val="en-GB"/>
      </w:rPr>
      <w:tab/>
    </w:r>
    <w:r>
      <w:rPr>
        <w:rFonts w:eastAsia="Times"/>
        <w:noProof w:val="0"/>
        <w:lang w:val="en-GB"/>
      </w:rPr>
      <w:fldChar w:fldCharType="begin"/>
    </w:r>
    <w:r>
      <w:rPr>
        <w:rFonts w:eastAsia="Times"/>
        <w:noProof w:val="0"/>
        <w:lang w:val="en-GB"/>
      </w:rPr>
      <w:instrText xml:space="preserve"> PAGE </w:instrText>
    </w:r>
    <w:r>
      <w:rPr>
        <w:rFonts w:eastAsia="Times"/>
        <w:noProof w:val="0"/>
        <w:lang w:val="en-GB"/>
      </w:rPr>
      <w:fldChar w:fldCharType="separate"/>
    </w:r>
    <w:r>
      <w:rPr>
        <w:rFonts w:eastAsia="Times"/>
        <w:lang w:val="en-GB"/>
      </w:rPr>
      <w:t>2</w:t>
    </w:r>
    <w:r>
      <w:rPr>
        <w:rFonts w:eastAsia="Times"/>
        <w:noProof w:val="0"/>
        <w:lang w:val="en-GB"/>
      </w:rPr>
      <w:fldChar w:fldCharType="end"/>
    </w:r>
    <w:r>
      <w:rPr>
        <w:rFonts w:eastAsia="Times"/>
        <w:noProof w:val="0"/>
        <w:lang w:val="en-GB"/>
      </w:rPr>
      <w:tab/>
      <w:t>CA MWG Meeting and Minutes SR 202</w:t>
    </w:r>
    <w:r w:rsidR="00DD6D51">
      <w:rPr>
        <w:rFonts w:eastAsia="Times"/>
        <w:noProof w:val="0"/>
        <w:lang w:val="en-GB"/>
      </w:rPr>
      <w:t>7</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403B4" w14:textId="77777777" w:rsidR="005F53C2" w:rsidRDefault="00501873" w:rsidP="005F53C2">
    <w:pPr>
      <w:pStyle w:val="Footereven"/>
    </w:pPr>
    <w:r>
      <w:tab/>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5F53C2" w14:paraId="65FA0125" w14:textId="77777777" w:rsidTr="002F6C86">
      <w:trPr>
        <w:cantSplit/>
        <w:trHeight w:hRule="exact" w:val="50"/>
      </w:trPr>
      <w:tc>
        <w:tcPr>
          <w:tcW w:w="8505" w:type="dxa"/>
        </w:tcPr>
        <w:p w14:paraId="276EF000" w14:textId="77777777" w:rsidR="005F53C2" w:rsidRDefault="005F53C2" w:rsidP="005F53C2">
          <w:pPr>
            <w:pStyle w:val="Footereven"/>
          </w:pPr>
        </w:p>
      </w:tc>
    </w:tr>
  </w:tbl>
  <w:p w14:paraId="77D5E265" w14:textId="170A5D55" w:rsidR="00501873" w:rsidRPr="005F53C2" w:rsidRDefault="0009414C" w:rsidP="005F53C2">
    <w:pPr>
      <w:pStyle w:val="Footereven"/>
      <w:tabs>
        <w:tab w:val="center" w:pos="4320"/>
      </w:tabs>
      <w:rPr>
        <w:rFonts w:eastAsia="Times"/>
        <w:noProof w:val="0"/>
        <w:lang w:val="en-GB"/>
      </w:rPr>
    </w:pPr>
    <w:r>
      <w:rPr>
        <w:rFonts w:eastAsia="Times"/>
        <w:noProof w:val="0"/>
        <w:lang w:val="en-GB"/>
      </w:rPr>
      <w:t xml:space="preserve">Version </w:t>
    </w:r>
    <w:r w:rsidR="00977A43">
      <w:rPr>
        <w:rFonts w:eastAsia="Times"/>
        <w:noProof w:val="0"/>
        <w:lang w:val="en-GB"/>
      </w:rPr>
      <w:t>2.0 – 11</w:t>
    </w:r>
    <w:r w:rsidR="00977A43" w:rsidRPr="009F5056">
      <w:rPr>
        <w:rFonts w:eastAsia="Times"/>
        <w:noProof w:val="0"/>
        <w:vertAlign w:val="superscript"/>
        <w:lang w:val="en-GB"/>
      </w:rPr>
      <w:t>th</w:t>
    </w:r>
    <w:r w:rsidR="00977A43">
      <w:rPr>
        <w:rFonts w:eastAsia="Times"/>
        <w:noProof w:val="0"/>
        <w:lang w:val="en-GB"/>
      </w:rPr>
      <w:t xml:space="preserve"> September 2026</w:t>
    </w:r>
    <w:r w:rsidR="005F53C2">
      <w:rPr>
        <w:rFonts w:eastAsia="Times"/>
        <w:noProof w:val="0"/>
        <w:lang w:val="en-GB"/>
      </w:rPr>
      <w:tab/>
    </w:r>
    <w:r w:rsidR="005F53C2">
      <w:rPr>
        <w:rFonts w:eastAsia="Times"/>
        <w:noProof w:val="0"/>
        <w:lang w:val="en-GB"/>
      </w:rPr>
      <w:fldChar w:fldCharType="begin"/>
    </w:r>
    <w:r w:rsidR="005F53C2">
      <w:rPr>
        <w:rFonts w:eastAsia="Times"/>
        <w:noProof w:val="0"/>
        <w:lang w:val="en-GB"/>
      </w:rPr>
      <w:instrText xml:space="preserve"> PAGE </w:instrText>
    </w:r>
    <w:r w:rsidR="005F53C2">
      <w:rPr>
        <w:rFonts w:eastAsia="Times"/>
        <w:noProof w:val="0"/>
        <w:lang w:val="en-GB"/>
      </w:rPr>
      <w:fldChar w:fldCharType="separate"/>
    </w:r>
    <w:r w:rsidR="005F53C2">
      <w:rPr>
        <w:rFonts w:eastAsia="Times"/>
        <w:noProof w:val="0"/>
        <w:lang w:val="en-GB"/>
      </w:rPr>
      <w:t>4</w:t>
    </w:r>
    <w:r w:rsidR="005F53C2">
      <w:rPr>
        <w:rFonts w:eastAsia="Times"/>
        <w:noProof w:val="0"/>
        <w:lang w:val="en-GB"/>
      </w:rPr>
      <w:fldChar w:fldCharType="end"/>
    </w:r>
    <w:r w:rsidR="005F53C2">
      <w:rPr>
        <w:rFonts w:eastAsia="Times"/>
        <w:noProof w:val="0"/>
        <w:lang w:val="en-GB"/>
      </w:rPr>
      <w:tab/>
      <w:t>CA MWG Meeting and Minutes SR 202</w:t>
    </w:r>
    <w:r w:rsidR="00DD6D51">
      <w:rPr>
        <w:rFonts w:eastAsia="Times"/>
        <w:noProof w:val="0"/>
        <w:lang w:val="en-GB"/>
      </w:rPr>
      <w:t>7</w:t>
    </w:r>
    <w:r w:rsidR="00501873">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7CB6E5" w14:textId="77777777" w:rsidR="00216333" w:rsidRDefault="0021633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AFD40E" w14:textId="77777777" w:rsidR="008C1714" w:rsidRDefault="008C1714">
      <w:r>
        <w:separator/>
      </w:r>
    </w:p>
  </w:footnote>
  <w:footnote w:type="continuationSeparator" w:id="0">
    <w:p w14:paraId="258CD3CA" w14:textId="77777777" w:rsidR="008C1714" w:rsidRDefault="008C1714">
      <w:r>
        <w:continuationSeparator/>
      </w:r>
    </w:p>
  </w:footnote>
  <w:footnote w:type="continuationNotice" w:id="1">
    <w:p w14:paraId="3BE121DC" w14:textId="77777777" w:rsidR="008C1714" w:rsidRDefault="008C1714">
      <w:pPr>
        <w:spacing w:before="0" w:after="0"/>
      </w:pPr>
    </w:p>
  </w:footnote>
  <w:footnote w:id="2">
    <w:p w14:paraId="2AE77E74" w14:textId="77777777" w:rsidR="00A41CAD" w:rsidRDefault="00A41CAD" w:rsidP="00A41CAD">
      <w:pPr>
        <w:pStyle w:val="FootnoteText"/>
      </w:pPr>
      <w:r>
        <w:rPr>
          <w:rStyle w:val="FootnoteReference"/>
        </w:rPr>
        <w:footnoteRef/>
      </w:r>
      <w:r>
        <w:t xml:space="preserve"> MWG maintenance meeting minutes are distributed around first week of September.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DF" w14:textId="30015A43" w:rsidR="0082397D" w:rsidRDefault="00DE305E" w:rsidP="006570C0">
    <w:pPr>
      <w:pStyle w:val="Headereven"/>
    </w:pPr>
    <w:bookmarkStart w:id="0" w:name="_Hlk201830267"/>
    <w:bookmarkStart w:id="1" w:name="_Hlk201830268"/>
    <w:r>
      <w:tab/>
    </w:r>
    <w:r w:rsidR="0082397D">
      <w:t xml:space="preserve">Standards Release November </w:t>
    </w:r>
    <w:r w:rsidR="005F35F2">
      <w:t>202</w:t>
    </w:r>
    <w:r w:rsidR="000731D5">
      <w:t>6</w:t>
    </w:r>
    <w:r w:rsidR="0082397D">
      <w:tab/>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2" w14:textId="77777777">
      <w:trPr>
        <w:cantSplit/>
        <w:trHeight w:hRule="exact" w:val="50"/>
      </w:trPr>
      <w:tc>
        <w:tcPr>
          <w:tcW w:w="8505" w:type="dxa"/>
        </w:tcPr>
        <w:p w14:paraId="2437EDE0" w14:textId="77777777" w:rsidR="0082397D" w:rsidRDefault="0082397D">
          <w:pPr>
            <w:pStyle w:val="Headereven"/>
          </w:pPr>
        </w:p>
        <w:p w14:paraId="2437EDE1" w14:textId="77777777" w:rsidR="0082397D" w:rsidRDefault="0082397D">
          <w:pPr>
            <w:pStyle w:val="Headereven"/>
          </w:pPr>
        </w:p>
      </w:tc>
    </w:tr>
    <w:bookmarkEnd w:id="0"/>
    <w:bookmarkEnd w:id="1"/>
  </w:tbl>
  <w:p w14:paraId="2437EDE3" w14:textId="77777777" w:rsidR="0082397D" w:rsidRPr="001762F8" w:rsidRDefault="0082397D">
    <w:pPr>
      <w:pStyle w:val="Headereven"/>
      <w:rPr>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4" w14:textId="12D4C871" w:rsidR="0082397D" w:rsidRDefault="0082397D" w:rsidP="00921093">
    <w:pPr>
      <w:pStyle w:val="Headerodd"/>
      <w:tabs>
        <w:tab w:val="clear" w:pos="8712"/>
        <w:tab w:val="right" w:pos="8505"/>
      </w:tabs>
      <w:jc w:val="left"/>
    </w:pPr>
    <w:r>
      <w:tab/>
      <w:t xml:space="preserve">Standards Release November </w:t>
    </w:r>
    <w:r w:rsidR="0005476A">
      <w:t>20</w:t>
    </w:r>
    <w:r w:rsidR="005F35F2">
      <w:t>2</w:t>
    </w:r>
    <w:r w:rsidR="000731D5">
      <w:t>6</w:t>
    </w:r>
  </w:p>
  <w:tbl>
    <w:tblPr>
      <w:tblW w:w="0" w:type="auto"/>
      <w:tblInd w:w="107"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7" w14:textId="77777777" w:rsidTr="0073590E">
      <w:trPr>
        <w:cantSplit/>
        <w:trHeight w:hRule="exact" w:val="50"/>
      </w:trPr>
      <w:tc>
        <w:tcPr>
          <w:tcW w:w="8505" w:type="dxa"/>
        </w:tcPr>
        <w:p w14:paraId="2437EDE5" w14:textId="77777777" w:rsidR="0082397D" w:rsidRDefault="0082397D"/>
        <w:p w14:paraId="2437EDE6" w14:textId="77777777" w:rsidR="0082397D" w:rsidRDefault="0082397D"/>
      </w:tc>
    </w:tr>
  </w:tbl>
  <w:p w14:paraId="2437EDE8" w14:textId="77777777" w:rsidR="0082397D" w:rsidRDefault="0082397D">
    <w:pPr>
      <w:pStyle w:val="Headerod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9F5BF" w14:textId="05F0F373" w:rsidR="00487603" w:rsidRDefault="00355487">
    <w:pPr>
      <w:pStyle w:val="Header"/>
    </w:pPr>
    <w:r>
      <w:rPr>
        <w:noProof/>
        <w:lang w:eastAsia="en-GB"/>
      </w:rPr>
      <w:drawing>
        <wp:inline distT="0" distB="0" distL="0" distR="0" wp14:anchorId="5F0751BC" wp14:editId="36D78904">
          <wp:extent cx="1485900" cy="510904"/>
          <wp:effectExtent l="0" t="0" r="0" b="3810"/>
          <wp:docPr id="229051269" name="Picture 229051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wift_Logo_CMYK_Dark_Green_on_white.jpg"/>
                  <pic:cNvPicPr/>
                </pic:nvPicPr>
                <pic:blipFill>
                  <a:blip r:embed="rId1">
                    <a:extLst>
                      <a:ext uri="{28A0092B-C50C-407E-A947-70E740481C1C}">
                        <a14:useLocalDpi xmlns:a14="http://schemas.microsoft.com/office/drawing/2010/main" val="0"/>
                      </a:ext>
                    </a:extLst>
                  </a:blip>
                  <a:stretch>
                    <a:fillRect/>
                  </a:stretch>
                </pic:blipFill>
                <pic:spPr>
                  <a:xfrm>
                    <a:off x="0" y="0"/>
                    <a:ext cx="1584753" cy="544893"/>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C80AE" w14:textId="0ADD1DDD" w:rsidR="002C6602" w:rsidRDefault="00D473E1" w:rsidP="00A23B15">
    <w:pPr>
      <w:pStyle w:val="Headereven"/>
    </w:pPr>
    <w:r>
      <w:t xml:space="preserve">Restriced/External                                                                                                        </w:t>
    </w:r>
    <w:r w:rsidR="002C6602">
      <w:t>Standards Release November 202</w:t>
    </w:r>
    <w:r w:rsidR="009F5056">
      <w:t>7</w:t>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2C6602" w14:paraId="624C4890" w14:textId="77777777" w:rsidTr="002F6C86">
      <w:trPr>
        <w:cantSplit/>
        <w:trHeight w:hRule="exact" w:val="50"/>
      </w:trPr>
      <w:tc>
        <w:tcPr>
          <w:tcW w:w="8505" w:type="dxa"/>
        </w:tcPr>
        <w:p w14:paraId="61516EC6" w14:textId="77777777" w:rsidR="002C6602" w:rsidRDefault="002C6602" w:rsidP="002C6602">
          <w:pPr>
            <w:pStyle w:val="Headereven"/>
            <w:jc w:val="center"/>
          </w:pPr>
        </w:p>
        <w:p w14:paraId="0C137A6C" w14:textId="77777777" w:rsidR="002C6602" w:rsidRDefault="002C6602" w:rsidP="002C6602">
          <w:pPr>
            <w:pStyle w:val="Headereven"/>
            <w:jc w:val="center"/>
          </w:pPr>
        </w:p>
      </w:tc>
    </w:tr>
  </w:tbl>
  <w:p w14:paraId="02181797" w14:textId="77777777" w:rsidR="00216333" w:rsidRPr="002C6602" w:rsidRDefault="00216333" w:rsidP="002C660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2CAE7C" w14:textId="5E90B43F" w:rsidR="00216333" w:rsidRDefault="00E95D44" w:rsidP="00E95D44">
    <w:pPr>
      <w:pStyle w:val="Headereven"/>
    </w:pPr>
    <w:r>
      <w:t>Restric</w:t>
    </w:r>
    <w:r w:rsidR="003F3B6C">
      <w:t>t</w:t>
    </w:r>
    <w:r>
      <w:t>ed/External                                                                                                        Standards Release November 202</w:t>
    </w:r>
    <w:r w:rsidR="00CC23BA">
      <w:t>7</w:t>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216333" w14:paraId="054EEB85" w14:textId="77777777" w:rsidTr="002F6C86">
      <w:trPr>
        <w:cantSplit/>
        <w:trHeight w:hRule="exact" w:val="50"/>
      </w:trPr>
      <w:tc>
        <w:tcPr>
          <w:tcW w:w="8505" w:type="dxa"/>
        </w:tcPr>
        <w:p w14:paraId="0C2EB1A1" w14:textId="77777777" w:rsidR="00216333" w:rsidRDefault="00216333" w:rsidP="002F6C86">
          <w:pPr>
            <w:pStyle w:val="Headereven"/>
            <w:jc w:val="center"/>
          </w:pPr>
        </w:p>
        <w:p w14:paraId="76611426" w14:textId="77777777" w:rsidR="00216333" w:rsidRDefault="00216333" w:rsidP="002F6C86">
          <w:pPr>
            <w:pStyle w:val="Headereven"/>
            <w:jc w:val="center"/>
          </w:pPr>
        </w:p>
      </w:tc>
    </w:tr>
  </w:tbl>
  <w:p w14:paraId="3FAE0E94" w14:textId="77777777" w:rsidR="00216333" w:rsidRDefault="00216333" w:rsidP="002F6C86">
    <w:pPr>
      <w:pStyle w:val="Header"/>
      <w:jc w:val="cent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7287D" w14:textId="77777777" w:rsidR="00216333" w:rsidRDefault="0021633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9pt;height:.9pt;visibility:visible;mso-wrap-style:square" o:bullet="t">
        <v:imagedata r:id="rId1" o:title=""/>
      </v:shape>
    </w:pict>
  </w:numPicBullet>
  <w:abstractNum w:abstractNumId="0" w15:restartNumberingAfterBreak="0">
    <w:nsid w:val="FFFFFF89"/>
    <w:multiLevelType w:val="singleLevel"/>
    <w:tmpl w:val="E3360C7A"/>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5F696E"/>
    <w:multiLevelType w:val="multilevel"/>
    <w:tmpl w:val="BA0E2822"/>
    <w:lvl w:ilvl="0">
      <w:start w:val="2"/>
      <w:numFmt w:val="decimal"/>
      <w:lvlText w:val="%1"/>
      <w:lvlJc w:val="left"/>
      <w:pPr>
        <w:ind w:left="640" w:hanging="640"/>
      </w:pPr>
      <w:rPr>
        <w:rFonts w:hint="default"/>
      </w:rPr>
    </w:lvl>
    <w:lvl w:ilvl="1">
      <w:start w:val="4"/>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 w15:restartNumberingAfterBreak="0">
    <w:nsid w:val="012A61F5"/>
    <w:multiLevelType w:val="hybridMultilevel"/>
    <w:tmpl w:val="1A209E5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 w15:restartNumberingAfterBreak="0">
    <w:nsid w:val="026039B5"/>
    <w:multiLevelType w:val="multilevel"/>
    <w:tmpl w:val="2E1C64B4"/>
    <w:lvl w:ilvl="0">
      <w:start w:val="2"/>
      <w:numFmt w:val="decimal"/>
      <w:lvlText w:val="%1"/>
      <w:lvlJc w:val="left"/>
      <w:pPr>
        <w:ind w:left="640" w:hanging="64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 w15:restartNumberingAfterBreak="0">
    <w:nsid w:val="03841DBF"/>
    <w:multiLevelType w:val="hybridMultilevel"/>
    <w:tmpl w:val="C1B0342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0A7971B2"/>
    <w:multiLevelType w:val="multilevel"/>
    <w:tmpl w:val="EC8A2636"/>
    <w:lvl w:ilvl="0">
      <w:start w:val="1"/>
      <w:numFmt w:val="decimal"/>
      <w:pStyle w:val="Heading1"/>
      <w:lvlText w:val="%1"/>
      <w:lvlJc w:val="left"/>
      <w:pPr>
        <w:tabs>
          <w:tab w:val="num" w:pos="432"/>
        </w:tabs>
        <w:ind w:left="432" w:hanging="432"/>
      </w:pPr>
    </w:lvl>
    <w:lvl w:ilvl="1">
      <w:start w:val="1"/>
      <w:numFmt w:val="decimal"/>
      <w:pStyle w:val="Heading2"/>
      <w:lvlText w:val="%1.%2"/>
      <w:lvlJc w:val="left"/>
      <w:pPr>
        <w:tabs>
          <w:tab w:val="num" w:pos="718"/>
        </w:tabs>
        <w:ind w:left="718" w:hanging="576"/>
      </w:pPr>
      <w:rPr>
        <w:rFonts w:ascii="Helvetica" w:hAnsi="Helvetica"/>
        <w:color w:val="auto"/>
      </w:rPr>
    </w:lvl>
    <w:lvl w:ilvl="2">
      <w:start w:val="1"/>
      <w:numFmt w:val="decimal"/>
      <w:pStyle w:val="Heading3"/>
      <w:lvlText w:val="%1.%2.%3"/>
      <w:lvlJc w:val="left"/>
      <w:pPr>
        <w:tabs>
          <w:tab w:val="num" w:pos="1080"/>
        </w:tabs>
        <w:ind w:left="851" w:hanging="851"/>
      </w:pPr>
    </w:lvl>
    <w:lvl w:ilvl="3">
      <w:start w:val="1"/>
      <w:numFmt w:val="decimal"/>
      <w:pStyle w:val="Heading4"/>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6" w15:restartNumberingAfterBreak="0">
    <w:nsid w:val="0BB8462D"/>
    <w:multiLevelType w:val="hybridMultilevel"/>
    <w:tmpl w:val="EAB4C3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F7E7AE7"/>
    <w:multiLevelType w:val="multilevel"/>
    <w:tmpl w:val="86F4E9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0C46897"/>
    <w:multiLevelType w:val="hybridMultilevel"/>
    <w:tmpl w:val="5D4E0E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23D66EB"/>
    <w:multiLevelType w:val="singleLevel"/>
    <w:tmpl w:val="CC960EEE"/>
    <w:lvl w:ilvl="0">
      <w:start w:val="1"/>
      <w:numFmt w:val="bullet"/>
      <w:pStyle w:val="ListBullet1"/>
      <w:lvlText w:val=""/>
      <w:lvlJc w:val="left"/>
      <w:pPr>
        <w:tabs>
          <w:tab w:val="num" w:pos="360"/>
        </w:tabs>
        <w:ind w:left="360" w:hanging="360"/>
      </w:pPr>
      <w:rPr>
        <w:rFonts w:ascii="Symbol" w:hAnsi="Symbol" w:hint="default"/>
      </w:rPr>
    </w:lvl>
  </w:abstractNum>
  <w:abstractNum w:abstractNumId="10" w15:restartNumberingAfterBreak="0">
    <w:nsid w:val="12F45D21"/>
    <w:multiLevelType w:val="hybridMultilevel"/>
    <w:tmpl w:val="D7EE6D76"/>
    <w:lvl w:ilvl="0" w:tplc="CB564204">
      <w:start w:val="1"/>
      <w:numFmt w:val="decimal"/>
      <w:pStyle w:val="ListNumber1"/>
      <w:lvlText w:val="%1."/>
      <w:lvlJc w:val="left"/>
      <w:pPr>
        <w:tabs>
          <w:tab w:val="num" w:pos="1211"/>
        </w:tabs>
        <w:ind w:left="1134" w:hanging="283"/>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14A2409E"/>
    <w:multiLevelType w:val="hybridMultilevel"/>
    <w:tmpl w:val="3978294C"/>
    <w:lvl w:ilvl="0" w:tplc="1F045AA6">
      <w:start w:val="2"/>
      <w:numFmt w:val="bullet"/>
      <w:lvlText w:val="-"/>
      <w:lvlJc w:val="left"/>
      <w:pPr>
        <w:ind w:left="720" w:hanging="360"/>
      </w:pPr>
      <w:rPr>
        <w:rFonts w:ascii="Arial" w:eastAsia="Times"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7E26534"/>
    <w:multiLevelType w:val="multilevel"/>
    <w:tmpl w:val="ADBA3320"/>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3" w15:restartNumberingAfterBreak="0">
    <w:nsid w:val="199639E8"/>
    <w:multiLevelType w:val="hybridMultilevel"/>
    <w:tmpl w:val="653C2A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A7815F2"/>
    <w:multiLevelType w:val="hybridMultilevel"/>
    <w:tmpl w:val="060C38F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CC14862"/>
    <w:multiLevelType w:val="hybridMultilevel"/>
    <w:tmpl w:val="37EE206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6" w15:restartNumberingAfterBreak="0">
    <w:nsid w:val="1E5C6C6D"/>
    <w:multiLevelType w:val="hybridMultilevel"/>
    <w:tmpl w:val="62F23B96"/>
    <w:lvl w:ilvl="0" w:tplc="04090003">
      <w:start w:val="1"/>
      <w:numFmt w:val="bullet"/>
      <w:lvlText w:val="o"/>
      <w:lvlJc w:val="left"/>
      <w:pPr>
        <w:ind w:left="1080" w:hanging="360"/>
      </w:pPr>
      <w:rPr>
        <w:rFonts w:ascii="Courier New" w:hAnsi="Courier New" w:cs="Courier New"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7" w15:restartNumberingAfterBreak="0">
    <w:nsid w:val="200E6CBA"/>
    <w:multiLevelType w:val="multilevel"/>
    <w:tmpl w:val="E1D09EE0"/>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lvlText w:val="%7"/>
      <w:lvlJc w:val="left"/>
      <w:pPr>
        <w:tabs>
          <w:tab w:val="num" w:pos="851"/>
        </w:tabs>
        <w:ind w:left="851" w:hanging="851"/>
      </w:pPr>
    </w:lvl>
    <w:lvl w:ilvl="7">
      <w:start w:val="1"/>
      <w:numFmt w:val="decimal"/>
      <w:pStyle w:val="Heading8"/>
      <w:lvlText w:val="%7.%8"/>
      <w:lvlJc w:val="left"/>
      <w:pPr>
        <w:tabs>
          <w:tab w:val="num" w:pos="851"/>
        </w:tabs>
        <w:ind w:left="851" w:hanging="851"/>
      </w:pPr>
    </w:lvl>
    <w:lvl w:ilvl="8">
      <w:start w:val="1"/>
      <w:numFmt w:val="decimal"/>
      <w:lvlText w:val="A.%9.%8"/>
      <w:lvlJc w:val="left"/>
      <w:pPr>
        <w:tabs>
          <w:tab w:val="num" w:pos="1080"/>
        </w:tabs>
        <w:ind w:left="851" w:hanging="851"/>
      </w:pPr>
    </w:lvl>
  </w:abstractNum>
  <w:abstractNum w:abstractNumId="18" w15:restartNumberingAfterBreak="0">
    <w:nsid w:val="27784EEA"/>
    <w:multiLevelType w:val="hybridMultilevel"/>
    <w:tmpl w:val="BE30DAA2"/>
    <w:lvl w:ilvl="0" w:tplc="095EBCF0">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7B1660D"/>
    <w:multiLevelType w:val="multilevel"/>
    <w:tmpl w:val="792884D2"/>
    <w:lvl w:ilvl="0">
      <w:start w:val="2"/>
      <w:numFmt w:val="decimal"/>
      <w:lvlText w:val="%1"/>
      <w:lvlJc w:val="left"/>
      <w:pPr>
        <w:ind w:left="800" w:hanging="800"/>
      </w:pPr>
      <w:rPr>
        <w:rFonts w:hint="default"/>
      </w:rPr>
    </w:lvl>
    <w:lvl w:ilvl="1">
      <w:start w:val="5"/>
      <w:numFmt w:val="decimal"/>
      <w:lvlText w:val="%1.%2"/>
      <w:lvlJc w:val="left"/>
      <w:pPr>
        <w:ind w:left="800" w:hanging="80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520" w:hanging="2520"/>
      </w:pPr>
      <w:rPr>
        <w:rFonts w:hint="default"/>
      </w:rPr>
    </w:lvl>
    <w:lvl w:ilvl="8">
      <w:start w:val="1"/>
      <w:numFmt w:val="decimal"/>
      <w:lvlText w:val="%1.%2.%3.%4.%5.%6.%7.%8.%9"/>
      <w:lvlJc w:val="left"/>
      <w:pPr>
        <w:ind w:left="2880" w:hanging="2880"/>
      </w:pPr>
      <w:rPr>
        <w:rFonts w:hint="default"/>
      </w:rPr>
    </w:lvl>
  </w:abstractNum>
  <w:abstractNum w:abstractNumId="20" w15:restartNumberingAfterBreak="0">
    <w:nsid w:val="28DC490D"/>
    <w:multiLevelType w:val="hybridMultilevel"/>
    <w:tmpl w:val="676E5014"/>
    <w:lvl w:ilvl="0" w:tplc="76FACDD8">
      <w:start w:val="1"/>
      <w:numFmt w:val="bullet"/>
      <w:lvlText w:val=""/>
      <w:lvlPicBulletId w:val="0"/>
      <w:lvlJc w:val="left"/>
      <w:pPr>
        <w:tabs>
          <w:tab w:val="num" w:pos="720"/>
        </w:tabs>
        <w:ind w:left="720" w:hanging="360"/>
      </w:pPr>
      <w:rPr>
        <w:rFonts w:ascii="Symbol" w:hAnsi="Symbol" w:hint="default"/>
      </w:rPr>
    </w:lvl>
    <w:lvl w:ilvl="1" w:tplc="704E0124" w:tentative="1">
      <w:start w:val="1"/>
      <w:numFmt w:val="bullet"/>
      <w:lvlText w:val=""/>
      <w:lvlJc w:val="left"/>
      <w:pPr>
        <w:tabs>
          <w:tab w:val="num" w:pos="1440"/>
        </w:tabs>
        <w:ind w:left="1440" w:hanging="360"/>
      </w:pPr>
      <w:rPr>
        <w:rFonts w:ascii="Symbol" w:hAnsi="Symbol" w:hint="default"/>
      </w:rPr>
    </w:lvl>
    <w:lvl w:ilvl="2" w:tplc="FE98B284" w:tentative="1">
      <w:start w:val="1"/>
      <w:numFmt w:val="bullet"/>
      <w:lvlText w:val=""/>
      <w:lvlJc w:val="left"/>
      <w:pPr>
        <w:tabs>
          <w:tab w:val="num" w:pos="2160"/>
        </w:tabs>
        <w:ind w:left="2160" w:hanging="360"/>
      </w:pPr>
      <w:rPr>
        <w:rFonts w:ascii="Symbol" w:hAnsi="Symbol" w:hint="default"/>
      </w:rPr>
    </w:lvl>
    <w:lvl w:ilvl="3" w:tplc="E6E6B0DC" w:tentative="1">
      <w:start w:val="1"/>
      <w:numFmt w:val="bullet"/>
      <w:lvlText w:val=""/>
      <w:lvlJc w:val="left"/>
      <w:pPr>
        <w:tabs>
          <w:tab w:val="num" w:pos="2880"/>
        </w:tabs>
        <w:ind w:left="2880" w:hanging="360"/>
      </w:pPr>
      <w:rPr>
        <w:rFonts w:ascii="Symbol" w:hAnsi="Symbol" w:hint="default"/>
      </w:rPr>
    </w:lvl>
    <w:lvl w:ilvl="4" w:tplc="8348D6CA" w:tentative="1">
      <w:start w:val="1"/>
      <w:numFmt w:val="bullet"/>
      <w:lvlText w:val=""/>
      <w:lvlJc w:val="left"/>
      <w:pPr>
        <w:tabs>
          <w:tab w:val="num" w:pos="3600"/>
        </w:tabs>
        <w:ind w:left="3600" w:hanging="360"/>
      </w:pPr>
      <w:rPr>
        <w:rFonts w:ascii="Symbol" w:hAnsi="Symbol" w:hint="default"/>
      </w:rPr>
    </w:lvl>
    <w:lvl w:ilvl="5" w:tplc="B108EFE4" w:tentative="1">
      <w:start w:val="1"/>
      <w:numFmt w:val="bullet"/>
      <w:lvlText w:val=""/>
      <w:lvlJc w:val="left"/>
      <w:pPr>
        <w:tabs>
          <w:tab w:val="num" w:pos="4320"/>
        </w:tabs>
        <w:ind w:left="4320" w:hanging="360"/>
      </w:pPr>
      <w:rPr>
        <w:rFonts w:ascii="Symbol" w:hAnsi="Symbol" w:hint="default"/>
      </w:rPr>
    </w:lvl>
    <w:lvl w:ilvl="6" w:tplc="C4326C12" w:tentative="1">
      <w:start w:val="1"/>
      <w:numFmt w:val="bullet"/>
      <w:lvlText w:val=""/>
      <w:lvlJc w:val="left"/>
      <w:pPr>
        <w:tabs>
          <w:tab w:val="num" w:pos="5040"/>
        </w:tabs>
        <w:ind w:left="5040" w:hanging="360"/>
      </w:pPr>
      <w:rPr>
        <w:rFonts w:ascii="Symbol" w:hAnsi="Symbol" w:hint="default"/>
      </w:rPr>
    </w:lvl>
    <w:lvl w:ilvl="7" w:tplc="87DA41C2" w:tentative="1">
      <w:start w:val="1"/>
      <w:numFmt w:val="bullet"/>
      <w:lvlText w:val=""/>
      <w:lvlJc w:val="left"/>
      <w:pPr>
        <w:tabs>
          <w:tab w:val="num" w:pos="5760"/>
        </w:tabs>
        <w:ind w:left="5760" w:hanging="360"/>
      </w:pPr>
      <w:rPr>
        <w:rFonts w:ascii="Symbol" w:hAnsi="Symbol" w:hint="default"/>
      </w:rPr>
    </w:lvl>
    <w:lvl w:ilvl="8" w:tplc="2AAEE330" w:tentative="1">
      <w:start w:val="1"/>
      <w:numFmt w:val="bullet"/>
      <w:lvlText w:val=""/>
      <w:lvlJc w:val="left"/>
      <w:pPr>
        <w:tabs>
          <w:tab w:val="num" w:pos="6480"/>
        </w:tabs>
        <w:ind w:left="6480" w:hanging="360"/>
      </w:pPr>
      <w:rPr>
        <w:rFonts w:ascii="Symbol" w:hAnsi="Symbol" w:hint="default"/>
      </w:rPr>
    </w:lvl>
  </w:abstractNum>
  <w:abstractNum w:abstractNumId="21" w15:restartNumberingAfterBreak="0">
    <w:nsid w:val="2AFE1236"/>
    <w:multiLevelType w:val="hybridMultilevel"/>
    <w:tmpl w:val="B53084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3107281C"/>
    <w:multiLevelType w:val="hybridMultilevel"/>
    <w:tmpl w:val="5638252A"/>
    <w:lvl w:ilvl="0" w:tplc="98D8FD26">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320E059D"/>
    <w:multiLevelType w:val="hybridMultilevel"/>
    <w:tmpl w:val="179052E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4" w15:restartNumberingAfterBreak="0">
    <w:nsid w:val="348458D0"/>
    <w:multiLevelType w:val="hybridMultilevel"/>
    <w:tmpl w:val="B5446460"/>
    <w:lvl w:ilvl="0" w:tplc="2C24DAE8">
      <w:start w:val="1"/>
      <w:numFmt w:val="bullet"/>
      <w:pStyle w:val="ListBullet21"/>
      <w:lvlText w:val=""/>
      <w:lvlJc w:val="left"/>
      <w:pPr>
        <w:tabs>
          <w:tab w:val="num" w:pos="3196"/>
        </w:tabs>
        <w:ind w:left="3196" w:hanging="360"/>
      </w:pPr>
      <w:rPr>
        <w:rFonts w:ascii="Symbol" w:hAnsi="Symbol" w:hint="default"/>
      </w:rPr>
    </w:lvl>
    <w:lvl w:ilvl="1" w:tplc="08090003" w:tentative="1">
      <w:start w:val="1"/>
      <w:numFmt w:val="bullet"/>
      <w:lvlText w:val="o"/>
      <w:lvlJc w:val="left"/>
      <w:pPr>
        <w:tabs>
          <w:tab w:val="num" w:pos="2858"/>
        </w:tabs>
        <w:ind w:left="2858" w:hanging="360"/>
      </w:pPr>
      <w:rPr>
        <w:rFonts w:ascii="Courier New" w:hAnsi="Courier New" w:cs="Courier New" w:hint="default"/>
      </w:rPr>
    </w:lvl>
    <w:lvl w:ilvl="2" w:tplc="08090005" w:tentative="1">
      <w:start w:val="1"/>
      <w:numFmt w:val="bullet"/>
      <w:lvlText w:val=""/>
      <w:lvlJc w:val="left"/>
      <w:pPr>
        <w:tabs>
          <w:tab w:val="num" w:pos="3578"/>
        </w:tabs>
        <w:ind w:left="3578" w:hanging="360"/>
      </w:pPr>
      <w:rPr>
        <w:rFonts w:ascii="Wingdings" w:hAnsi="Wingdings" w:hint="default"/>
      </w:rPr>
    </w:lvl>
    <w:lvl w:ilvl="3" w:tplc="08090001" w:tentative="1">
      <w:start w:val="1"/>
      <w:numFmt w:val="bullet"/>
      <w:lvlText w:val=""/>
      <w:lvlJc w:val="left"/>
      <w:pPr>
        <w:tabs>
          <w:tab w:val="num" w:pos="4298"/>
        </w:tabs>
        <w:ind w:left="4298" w:hanging="360"/>
      </w:pPr>
      <w:rPr>
        <w:rFonts w:ascii="Symbol" w:hAnsi="Symbol" w:hint="default"/>
      </w:rPr>
    </w:lvl>
    <w:lvl w:ilvl="4" w:tplc="08090003" w:tentative="1">
      <w:start w:val="1"/>
      <w:numFmt w:val="bullet"/>
      <w:lvlText w:val="o"/>
      <w:lvlJc w:val="left"/>
      <w:pPr>
        <w:tabs>
          <w:tab w:val="num" w:pos="5018"/>
        </w:tabs>
        <w:ind w:left="5018" w:hanging="360"/>
      </w:pPr>
      <w:rPr>
        <w:rFonts w:ascii="Courier New" w:hAnsi="Courier New" w:cs="Courier New" w:hint="default"/>
      </w:rPr>
    </w:lvl>
    <w:lvl w:ilvl="5" w:tplc="08090005" w:tentative="1">
      <w:start w:val="1"/>
      <w:numFmt w:val="bullet"/>
      <w:lvlText w:val=""/>
      <w:lvlJc w:val="left"/>
      <w:pPr>
        <w:tabs>
          <w:tab w:val="num" w:pos="5738"/>
        </w:tabs>
        <w:ind w:left="5738" w:hanging="360"/>
      </w:pPr>
      <w:rPr>
        <w:rFonts w:ascii="Wingdings" w:hAnsi="Wingdings" w:hint="default"/>
      </w:rPr>
    </w:lvl>
    <w:lvl w:ilvl="6" w:tplc="08090001" w:tentative="1">
      <w:start w:val="1"/>
      <w:numFmt w:val="bullet"/>
      <w:lvlText w:val=""/>
      <w:lvlJc w:val="left"/>
      <w:pPr>
        <w:tabs>
          <w:tab w:val="num" w:pos="6458"/>
        </w:tabs>
        <w:ind w:left="6458" w:hanging="360"/>
      </w:pPr>
      <w:rPr>
        <w:rFonts w:ascii="Symbol" w:hAnsi="Symbol" w:hint="default"/>
      </w:rPr>
    </w:lvl>
    <w:lvl w:ilvl="7" w:tplc="08090003" w:tentative="1">
      <w:start w:val="1"/>
      <w:numFmt w:val="bullet"/>
      <w:lvlText w:val="o"/>
      <w:lvlJc w:val="left"/>
      <w:pPr>
        <w:tabs>
          <w:tab w:val="num" w:pos="7178"/>
        </w:tabs>
        <w:ind w:left="7178" w:hanging="360"/>
      </w:pPr>
      <w:rPr>
        <w:rFonts w:ascii="Courier New" w:hAnsi="Courier New" w:cs="Courier New" w:hint="default"/>
      </w:rPr>
    </w:lvl>
    <w:lvl w:ilvl="8" w:tplc="08090005" w:tentative="1">
      <w:start w:val="1"/>
      <w:numFmt w:val="bullet"/>
      <w:lvlText w:val=""/>
      <w:lvlJc w:val="left"/>
      <w:pPr>
        <w:tabs>
          <w:tab w:val="num" w:pos="7898"/>
        </w:tabs>
        <w:ind w:left="7898" w:hanging="360"/>
      </w:pPr>
      <w:rPr>
        <w:rFonts w:ascii="Wingdings" w:hAnsi="Wingdings" w:hint="default"/>
      </w:rPr>
    </w:lvl>
  </w:abstractNum>
  <w:abstractNum w:abstractNumId="25" w15:restartNumberingAfterBreak="0">
    <w:nsid w:val="3A0D3936"/>
    <w:multiLevelType w:val="multilevel"/>
    <w:tmpl w:val="32DEBD16"/>
    <w:lvl w:ilvl="0">
      <w:start w:val="3"/>
      <w:numFmt w:val="decimal"/>
      <w:lvlText w:val="%1"/>
      <w:lvlJc w:val="left"/>
      <w:pPr>
        <w:ind w:left="550" w:hanging="55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26" w15:restartNumberingAfterBreak="0">
    <w:nsid w:val="3DD55FBC"/>
    <w:multiLevelType w:val="hybridMultilevel"/>
    <w:tmpl w:val="D20A67C0"/>
    <w:lvl w:ilvl="0" w:tplc="B590EC8A">
      <w:start w:val="6"/>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22F5A05"/>
    <w:multiLevelType w:val="multilevel"/>
    <w:tmpl w:val="C586202A"/>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lvlText w:val="%7"/>
      <w:lvlJc w:val="left"/>
      <w:pPr>
        <w:tabs>
          <w:tab w:val="num" w:pos="851"/>
        </w:tabs>
        <w:ind w:left="851" w:hanging="851"/>
      </w:pPr>
    </w:lvl>
    <w:lvl w:ilvl="7">
      <w:start w:val="1"/>
      <w:numFmt w:val="decimal"/>
      <w:lvlText w:val="%7.%8"/>
      <w:lvlJc w:val="left"/>
      <w:pPr>
        <w:tabs>
          <w:tab w:val="num" w:pos="851"/>
        </w:tabs>
        <w:ind w:left="851" w:hanging="851"/>
      </w:pPr>
    </w:lvl>
    <w:lvl w:ilvl="8">
      <w:start w:val="1"/>
      <w:numFmt w:val="decimal"/>
      <w:pStyle w:val="Heading9"/>
      <w:lvlText w:val="%7.%8.%9"/>
      <w:lvlJc w:val="left"/>
      <w:pPr>
        <w:tabs>
          <w:tab w:val="num" w:pos="1080"/>
        </w:tabs>
        <w:ind w:left="851" w:hanging="851"/>
      </w:pPr>
    </w:lvl>
  </w:abstractNum>
  <w:abstractNum w:abstractNumId="28" w15:restartNumberingAfterBreak="0">
    <w:nsid w:val="4BE0238E"/>
    <w:multiLevelType w:val="multilevel"/>
    <w:tmpl w:val="6368E8C4"/>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pStyle w:val="Heading7"/>
      <w:lvlText w:val="%7"/>
      <w:lvlJc w:val="left"/>
      <w:pPr>
        <w:tabs>
          <w:tab w:val="num" w:pos="851"/>
        </w:tabs>
        <w:ind w:left="851" w:hanging="851"/>
      </w:pPr>
    </w:lvl>
    <w:lvl w:ilvl="7">
      <w:start w:val="1"/>
      <w:numFmt w:val="decimal"/>
      <w:lvlText w:val="%7.%8"/>
      <w:lvlJc w:val="left"/>
      <w:pPr>
        <w:tabs>
          <w:tab w:val="num" w:pos="851"/>
        </w:tabs>
        <w:ind w:left="851" w:hanging="851"/>
      </w:pPr>
    </w:lvl>
    <w:lvl w:ilvl="8">
      <w:start w:val="1"/>
      <w:numFmt w:val="decimal"/>
      <w:lvlText w:val="A.%9.%8"/>
      <w:lvlJc w:val="left"/>
      <w:pPr>
        <w:tabs>
          <w:tab w:val="num" w:pos="1080"/>
        </w:tabs>
        <w:ind w:left="851" w:hanging="851"/>
      </w:pPr>
    </w:lvl>
  </w:abstractNum>
  <w:abstractNum w:abstractNumId="29" w15:restartNumberingAfterBreak="0">
    <w:nsid w:val="4BF5285E"/>
    <w:multiLevelType w:val="hybridMultilevel"/>
    <w:tmpl w:val="111CC4A4"/>
    <w:lvl w:ilvl="0" w:tplc="1F045AA6">
      <w:start w:val="2"/>
      <w:numFmt w:val="bullet"/>
      <w:lvlText w:val="-"/>
      <w:lvlJc w:val="left"/>
      <w:pPr>
        <w:ind w:left="720" w:hanging="360"/>
      </w:pPr>
      <w:rPr>
        <w:rFonts w:ascii="Arial" w:eastAsia="Times"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F46073A"/>
    <w:multiLevelType w:val="hybridMultilevel"/>
    <w:tmpl w:val="BC300610"/>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7DB2E28"/>
    <w:multiLevelType w:val="hybridMultilevel"/>
    <w:tmpl w:val="F168A57C"/>
    <w:lvl w:ilvl="0" w:tplc="07EC33E4">
      <w:start w:val="18"/>
      <w:numFmt w:val="upperLetter"/>
      <w:lvlText w:val="%1."/>
      <w:lvlJc w:val="left"/>
      <w:pPr>
        <w:ind w:left="720" w:hanging="360"/>
      </w:pPr>
      <w:rPr>
        <w:rFonts w:hint="default"/>
        <w:b/>
        <w:b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5831087C"/>
    <w:multiLevelType w:val="hybridMultilevel"/>
    <w:tmpl w:val="42CCD8C0"/>
    <w:lvl w:ilvl="0" w:tplc="1F045AA6">
      <w:start w:val="2"/>
      <w:numFmt w:val="bullet"/>
      <w:lvlText w:val="-"/>
      <w:lvlJc w:val="left"/>
      <w:pPr>
        <w:ind w:left="720" w:hanging="360"/>
      </w:pPr>
      <w:rPr>
        <w:rFonts w:ascii="Arial" w:eastAsia="Times"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A6818A1"/>
    <w:multiLevelType w:val="multilevel"/>
    <w:tmpl w:val="7E76F97A"/>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617210D3"/>
    <w:multiLevelType w:val="hybridMultilevel"/>
    <w:tmpl w:val="C734C806"/>
    <w:lvl w:ilvl="0" w:tplc="04090015">
      <w:start w:val="1"/>
      <w:numFmt w:val="upp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35C01EA"/>
    <w:multiLevelType w:val="multilevel"/>
    <w:tmpl w:val="588E9066"/>
    <w:lvl w:ilvl="0">
      <w:start w:val="2"/>
      <w:numFmt w:val="decimal"/>
      <w:lvlText w:val="%1"/>
      <w:lvlJc w:val="left"/>
      <w:pPr>
        <w:ind w:left="880" w:hanging="880"/>
      </w:pPr>
      <w:rPr>
        <w:rFonts w:hint="default"/>
      </w:rPr>
    </w:lvl>
    <w:lvl w:ilvl="1">
      <w:start w:val="4"/>
      <w:numFmt w:val="decimal"/>
      <w:lvlText w:val="%1.%2"/>
      <w:lvlJc w:val="left"/>
      <w:pPr>
        <w:ind w:left="880" w:hanging="880"/>
      </w:pPr>
      <w:rPr>
        <w:rFonts w:hint="default"/>
      </w:rPr>
    </w:lvl>
    <w:lvl w:ilvl="2">
      <w:start w:val="1"/>
      <w:numFmt w:val="decimal"/>
      <w:lvlText w:val="%1.%2.%3"/>
      <w:lvlJc w:val="left"/>
      <w:pPr>
        <w:ind w:left="880" w:hanging="88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36" w15:restartNumberingAfterBreak="0">
    <w:nsid w:val="671E36D5"/>
    <w:multiLevelType w:val="multilevel"/>
    <w:tmpl w:val="514C2B96"/>
    <w:lvl w:ilvl="0">
      <w:start w:val="1"/>
      <w:numFmt w:val="none"/>
      <w:pStyle w:val="Warning"/>
      <w:lvlText w:val="Warning:"/>
      <w:lvlJc w:val="left"/>
      <w:pPr>
        <w:tabs>
          <w:tab w:val="num" w:pos="1080"/>
        </w:tabs>
        <w:ind w:left="432" w:hanging="432"/>
      </w:pPr>
      <w:rPr>
        <w:rFonts w:ascii="Arial" w:hAnsi="Arial" w:hint="default"/>
        <w:b/>
        <w:i w:val="0"/>
        <w:sz w:val="20"/>
      </w:r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upperLetter"/>
      <w:lvlText w:val="%6"/>
      <w:lvlJc w:val="left"/>
      <w:pPr>
        <w:tabs>
          <w:tab w:val="num" w:pos="1152"/>
        </w:tabs>
        <w:ind w:left="1152" w:hanging="1152"/>
      </w:pPr>
    </w:lvl>
    <w:lvl w:ilvl="6">
      <w:start w:val="1"/>
      <w:numFmt w:val="upperLetter"/>
      <w:lvlText w:val="Appendix %7"/>
      <w:lvlJc w:val="left"/>
      <w:pPr>
        <w:tabs>
          <w:tab w:val="num" w:pos="2160"/>
        </w:tabs>
        <w:ind w:left="1296" w:hanging="1296"/>
      </w:pPr>
      <w:rPr>
        <w:rFonts w:ascii="Arial" w:hAnsi="Arial" w:hint="default"/>
        <w:b/>
        <w:i w:val="0"/>
        <w:sz w:val="40"/>
      </w:rPr>
    </w:lvl>
    <w:lvl w:ilvl="7">
      <w:start w:val="1"/>
      <w:numFmt w:val="decimal"/>
      <w:lvlText w:val="%7.%8"/>
      <w:lvlJc w:val="left"/>
      <w:pPr>
        <w:tabs>
          <w:tab w:val="num" w:pos="1440"/>
        </w:tabs>
        <w:ind w:left="1440" w:hanging="1440"/>
      </w:pPr>
      <w:rPr>
        <w:rFonts w:ascii="Arial" w:hAnsi="Arial" w:hint="default"/>
        <w:b/>
        <w:i w:val="0"/>
        <w:sz w:val="36"/>
      </w:rPr>
    </w:lvl>
    <w:lvl w:ilvl="8">
      <w:start w:val="1"/>
      <w:numFmt w:val="decimal"/>
      <w:lvlText w:val="%7.%8.%9"/>
      <w:lvlJc w:val="left"/>
      <w:pPr>
        <w:tabs>
          <w:tab w:val="num" w:pos="1584"/>
        </w:tabs>
        <w:ind w:left="1584" w:hanging="1584"/>
      </w:pPr>
    </w:lvl>
  </w:abstractNum>
  <w:abstractNum w:abstractNumId="37" w15:restartNumberingAfterBreak="0">
    <w:nsid w:val="696C31C5"/>
    <w:multiLevelType w:val="hybridMultilevel"/>
    <w:tmpl w:val="A6E8A5AA"/>
    <w:lvl w:ilvl="0" w:tplc="44C8299C">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AF4542E"/>
    <w:multiLevelType w:val="hybridMultilevel"/>
    <w:tmpl w:val="46AED10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9" w15:restartNumberingAfterBreak="0">
    <w:nsid w:val="6C682CD2"/>
    <w:multiLevelType w:val="hybridMultilevel"/>
    <w:tmpl w:val="499EBE4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FE86709"/>
    <w:multiLevelType w:val="hybridMultilevel"/>
    <w:tmpl w:val="321A9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73D75CDA"/>
    <w:multiLevelType w:val="hybridMultilevel"/>
    <w:tmpl w:val="DC96243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2" w15:restartNumberingAfterBreak="0">
    <w:nsid w:val="742C0E4E"/>
    <w:multiLevelType w:val="hybridMultilevel"/>
    <w:tmpl w:val="C5FCFB0C"/>
    <w:lvl w:ilvl="0" w:tplc="B590EC8A">
      <w:start w:val="4"/>
      <w:numFmt w:val="bullet"/>
      <w:lvlText w:val="-"/>
      <w:lvlJc w:val="left"/>
      <w:pPr>
        <w:ind w:left="720" w:hanging="360"/>
      </w:pPr>
      <w:rPr>
        <w:rFonts w:ascii="Arial" w:eastAsia="Times New Roman"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73A423E"/>
    <w:multiLevelType w:val="multilevel"/>
    <w:tmpl w:val="EED88564"/>
    <w:lvl w:ilvl="0">
      <w:start w:val="2"/>
      <w:numFmt w:val="decimal"/>
      <w:lvlText w:val="%1"/>
      <w:lvlJc w:val="left"/>
      <w:pPr>
        <w:ind w:left="640" w:hanging="640"/>
      </w:pPr>
      <w:rPr>
        <w:rFonts w:hint="default"/>
      </w:rPr>
    </w:lvl>
    <w:lvl w:ilvl="1">
      <w:start w:val="3"/>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4" w15:restartNumberingAfterBreak="0">
    <w:nsid w:val="7A4A3830"/>
    <w:multiLevelType w:val="singleLevel"/>
    <w:tmpl w:val="915E55F4"/>
    <w:lvl w:ilvl="0">
      <w:start w:val="1"/>
      <w:numFmt w:val="none"/>
      <w:pStyle w:val="Note"/>
      <w:lvlText w:val="Note:"/>
      <w:lvlJc w:val="left"/>
      <w:pPr>
        <w:tabs>
          <w:tab w:val="num" w:pos="2357"/>
        </w:tabs>
        <w:ind w:left="1957" w:hanging="680"/>
      </w:pPr>
      <w:rPr>
        <w:b/>
        <w:i w:val="0"/>
      </w:rPr>
    </w:lvl>
  </w:abstractNum>
  <w:abstractNum w:abstractNumId="45" w15:restartNumberingAfterBreak="0">
    <w:nsid w:val="7C5D3E21"/>
    <w:multiLevelType w:val="multilevel"/>
    <w:tmpl w:val="8EE46794"/>
    <w:lvl w:ilvl="0">
      <w:start w:val="2"/>
      <w:numFmt w:val="decimal"/>
      <w:lvlText w:val="%1"/>
      <w:lvlJc w:val="left"/>
      <w:pPr>
        <w:ind w:left="640" w:hanging="640"/>
      </w:pPr>
      <w:rPr>
        <w:rFonts w:hint="default"/>
      </w:rPr>
    </w:lvl>
    <w:lvl w:ilvl="1">
      <w:start w:val="2"/>
      <w:numFmt w:val="decimal"/>
      <w:lvlText w:val="%1.%2"/>
      <w:lvlJc w:val="left"/>
      <w:pPr>
        <w:ind w:left="720" w:hanging="72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6" w15:restartNumberingAfterBreak="0">
    <w:nsid w:val="7CDD7E58"/>
    <w:multiLevelType w:val="hybridMultilevel"/>
    <w:tmpl w:val="E52206A2"/>
    <w:lvl w:ilvl="0" w:tplc="5CD24A86">
      <w:numFmt w:val="bullet"/>
      <w:lvlText w:val=""/>
      <w:lvlJc w:val="left"/>
      <w:pPr>
        <w:tabs>
          <w:tab w:val="num" w:pos="360"/>
        </w:tabs>
        <w:ind w:left="360" w:hanging="360"/>
      </w:pPr>
      <w:rPr>
        <w:rFonts w:ascii="Symbol" w:hAnsi="Symbol" w:hint="default"/>
      </w:rPr>
    </w:lvl>
    <w:lvl w:ilvl="1" w:tplc="8B34C684">
      <w:start w:val="1"/>
      <w:numFmt w:val="bullet"/>
      <w:lvlText w:val=""/>
      <w:lvlJc w:val="left"/>
      <w:pPr>
        <w:tabs>
          <w:tab w:val="num" w:pos="1440"/>
        </w:tabs>
        <w:ind w:left="1440" w:hanging="360"/>
      </w:pPr>
      <w:rPr>
        <w:rFonts w:ascii="Symbol" w:hAnsi="Symbol" w:hint="default"/>
        <w:color w:val="auto"/>
      </w:rPr>
    </w:lvl>
    <w:lvl w:ilvl="2" w:tplc="7DE679BA">
      <w:start w:val="1"/>
      <w:numFmt w:val="bullet"/>
      <w:lvlText w:val=""/>
      <w:lvlJc w:val="left"/>
      <w:pPr>
        <w:tabs>
          <w:tab w:val="num" w:pos="2160"/>
        </w:tabs>
        <w:ind w:left="2160" w:hanging="360"/>
      </w:pPr>
      <w:rPr>
        <w:rFonts w:ascii="Wingdings" w:hAnsi="Wingdings" w:hint="default"/>
      </w:rPr>
    </w:lvl>
    <w:lvl w:ilvl="3" w:tplc="4664FA64">
      <w:start w:val="1"/>
      <w:numFmt w:val="bullet"/>
      <w:lvlText w:val=""/>
      <w:lvlJc w:val="left"/>
      <w:pPr>
        <w:tabs>
          <w:tab w:val="num" w:pos="2880"/>
        </w:tabs>
        <w:ind w:left="2880" w:hanging="360"/>
      </w:pPr>
      <w:rPr>
        <w:rFonts w:ascii="Symbol" w:hAnsi="Symbol" w:hint="default"/>
      </w:rPr>
    </w:lvl>
    <w:lvl w:ilvl="4" w:tplc="9A788F36">
      <w:start w:val="1"/>
      <w:numFmt w:val="bullet"/>
      <w:lvlText w:val="o"/>
      <w:lvlJc w:val="left"/>
      <w:pPr>
        <w:tabs>
          <w:tab w:val="num" w:pos="3600"/>
        </w:tabs>
        <w:ind w:left="3600" w:hanging="360"/>
      </w:pPr>
      <w:rPr>
        <w:rFonts w:ascii="Courier New" w:hAnsi="Courier New" w:cs="Courier New" w:hint="default"/>
      </w:rPr>
    </w:lvl>
    <w:lvl w:ilvl="5" w:tplc="938CEC7E">
      <w:start w:val="1"/>
      <w:numFmt w:val="bullet"/>
      <w:lvlText w:val=""/>
      <w:lvlJc w:val="left"/>
      <w:pPr>
        <w:tabs>
          <w:tab w:val="num" w:pos="4320"/>
        </w:tabs>
        <w:ind w:left="4320" w:hanging="360"/>
      </w:pPr>
      <w:rPr>
        <w:rFonts w:ascii="Wingdings" w:hAnsi="Wingdings" w:hint="default"/>
      </w:rPr>
    </w:lvl>
    <w:lvl w:ilvl="6" w:tplc="6090CB4C">
      <w:start w:val="1"/>
      <w:numFmt w:val="bullet"/>
      <w:lvlText w:val=""/>
      <w:lvlJc w:val="left"/>
      <w:pPr>
        <w:tabs>
          <w:tab w:val="num" w:pos="5040"/>
        </w:tabs>
        <w:ind w:left="5040" w:hanging="360"/>
      </w:pPr>
      <w:rPr>
        <w:rFonts w:ascii="Symbol" w:hAnsi="Symbol" w:hint="default"/>
      </w:rPr>
    </w:lvl>
    <w:lvl w:ilvl="7" w:tplc="A74C9B72">
      <w:start w:val="1"/>
      <w:numFmt w:val="bullet"/>
      <w:lvlText w:val="o"/>
      <w:lvlJc w:val="left"/>
      <w:pPr>
        <w:tabs>
          <w:tab w:val="num" w:pos="5760"/>
        </w:tabs>
        <w:ind w:left="5760" w:hanging="360"/>
      </w:pPr>
      <w:rPr>
        <w:rFonts w:ascii="Courier New" w:hAnsi="Courier New" w:cs="Courier New" w:hint="default"/>
      </w:rPr>
    </w:lvl>
    <w:lvl w:ilvl="8" w:tplc="0D920B90">
      <w:start w:val="1"/>
      <w:numFmt w:val="bullet"/>
      <w:lvlText w:val=""/>
      <w:lvlJc w:val="left"/>
      <w:pPr>
        <w:tabs>
          <w:tab w:val="num" w:pos="6480"/>
        </w:tabs>
        <w:ind w:left="6480" w:hanging="360"/>
      </w:pPr>
      <w:rPr>
        <w:rFonts w:ascii="Wingdings" w:hAnsi="Wingdings" w:hint="default"/>
      </w:rPr>
    </w:lvl>
  </w:abstractNum>
  <w:abstractNum w:abstractNumId="47" w15:restartNumberingAfterBreak="0">
    <w:nsid w:val="7D21312E"/>
    <w:multiLevelType w:val="hybridMultilevel"/>
    <w:tmpl w:val="C298F3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7E31653B"/>
    <w:multiLevelType w:val="multilevel"/>
    <w:tmpl w:val="38E4F956"/>
    <w:lvl w:ilvl="0">
      <w:start w:val="1"/>
      <w:numFmt w:val="upperLetter"/>
      <w:pStyle w:val="Append1"/>
      <w:lvlText w:val="%1"/>
      <w:lvlJc w:val="left"/>
      <w:pPr>
        <w:tabs>
          <w:tab w:val="num" w:pos="851"/>
        </w:tabs>
        <w:ind w:left="0" w:firstLine="0"/>
      </w:pPr>
      <w:rPr>
        <w:rFonts w:hint="default"/>
      </w:rPr>
    </w:lvl>
    <w:lvl w:ilvl="1">
      <w:start w:val="1"/>
      <w:numFmt w:val="decimal"/>
      <w:pStyle w:val="Append2"/>
      <w:lvlText w:val="%1.%2"/>
      <w:lvlJc w:val="left"/>
      <w:pPr>
        <w:tabs>
          <w:tab w:val="num" w:pos="851"/>
        </w:tabs>
        <w:ind w:left="851" w:hanging="851"/>
      </w:pPr>
      <w:rPr>
        <w:rFonts w:hint="default"/>
      </w:rPr>
    </w:lvl>
    <w:lvl w:ilvl="2">
      <w:start w:val="1"/>
      <w:numFmt w:val="decimal"/>
      <w:pStyle w:val="Append3"/>
      <w:lvlText w:val="%1.%2.%3"/>
      <w:lvlJc w:val="left"/>
      <w:pPr>
        <w:tabs>
          <w:tab w:val="num" w:pos="851"/>
        </w:tabs>
        <w:ind w:left="851" w:hanging="851"/>
      </w:pPr>
      <w:rPr>
        <w:rFonts w:hint="default"/>
      </w:rPr>
    </w:lvl>
    <w:lvl w:ilvl="3">
      <w:start w:val="1"/>
      <w:numFmt w:val="decimal"/>
      <w:pStyle w:val="Append4"/>
      <w:lvlText w:val="%1.%2.%3.%4"/>
      <w:lvlJc w:val="left"/>
      <w:pPr>
        <w:tabs>
          <w:tab w:val="num" w:pos="1440"/>
        </w:tabs>
        <w:ind w:left="851" w:hanging="851"/>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16cid:durableId="628511904">
    <w:abstractNumId w:val="44"/>
  </w:num>
  <w:num w:numId="2" w16cid:durableId="1085685306">
    <w:abstractNumId w:val="9"/>
  </w:num>
  <w:num w:numId="3" w16cid:durableId="1497499172">
    <w:abstractNumId w:val="36"/>
  </w:num>
  <w:num w:numId="4" w16cid:durableId="239095324">
    <w:abstractNumId w:val="28"/>
  </w:num>
  <w:num w:numId="5" w16cid:durableId="1947762648">
    <w:abstractNumId w:val="17"/>
  </w:num>
  <w:num w:numId="6" w16cid:durableId="984234642">
    <w:abstractNumId w:val="27"/>
  </w:num>
  <w:num w:numId="7" w16cid:durableId="2078167809">
    <w:abstractNumId w:val="24"/>
  </w:num>
  <w:num w:numId="8" w16cid:durableId="379524797">
    <w:abstractNumId w:val="10"/>
  </w:num>
  <w:num w:numId="9" w16cid:durableId="259485267">
    <w:abstractNumId w:val="5"/>
  </w:num>
  <w:num w:numId="10" w16cid:durableId="18508930">
    <w:abstractNumId w:val="48"/>
  </w:num>
  <w:num w:numId="11" w16cid:durableId="2089423852">
    <w:abstractNumId w:val="0"/>
  </w:num>
  <w:num w:numId="12" w16cid:durableId="1995720666">
    <w:abstractNumId w:val="46"/>
  </w:num>
  <w:num w:numId="13" w16cid:durableId="1998027300">
    <w:abstractNumId w:val="13"/>
  </w:num>
  <w:num w:numId="14" w16cid:durableId="1413694435">
    <w:abstractNumId w:val="25"/>
  </w:num>
  <w:num w:numId="15" w16cid:durableId="617175491">
    <w:abstractNumId w:val="5"/>
    <w:lvlOverride w:ilvl="0">
      <w:startOverride w:val="3"/>
    </w:lvlOverride>
  </w:num>
  <w:num w:numId="16" w16cid:durableId="1262491423">
    <w:abstractNumId w:val="33"/>
  </w:num>
  <w:num w:numId="17" w16cid:durableId="1468162714">
    <w:abstractNumId w:val="3"/>
  </w:num>
  <w:num w:numId="18" w16cid:durableId="2137869928">
    <w:abstractNumId w:val="45"/>
  </w:num>
  <w:num w:numId="19" w16cid:durableId="1841580120">
    <w:abstractNumId w:val="43"/>
  </w:num>
  <w:num w:numId="20" w16cid:durableId="350180024">
    <w:abstractNumId w:val="1"/>
  </w:num>
  <w:num w:numId="21" w16cid:durableId="737702648">
    <w:abstractNumId w:val="20"/>
  </w:num>
  <w:num w:numId="22" w16cid:durableId="152717564">
    <w:abstractNumId w:val="37"/>
  </w:num>
  <w:num w:numId="23" w16cid:durableId="2104035909">
    <w:abstractNumId w:val="19"/>
  </w:num>
  <w:num w:numId="24" w16cid:durableId="1073508876">
    <w:abstractNumId w:val="14"/>
  </w:num>
  <w:num w:numId="25" w16cid:durableId="1050155655">
    <w:abstractNumId w:val="41"/>
  </w:num>
  <w:num w:numId="26" w16cid:durableId="1896156990">
    <w:abstractNumId w:val="38"/>
  </w:num>
  <w:num w:numId="27" w16cid:durableId="10382486">
    <w:abstractNumId w:val="4"/>
  </w:num>
  <w:num w:numId="28" w16cid:durableId="26836523">
    <w:abstractNumId w:val="15"/>
  </w:num>
  <w:num w:numId="29" w16cid:durableId="869948885">
    <w:abstractNumId w:val="2"/>
  </w:num>
  <w:num w:numId="30" w16cid:durableId="901252060">
    <w:abstractNumId w:val="31"/>
  </w:num>
  <w:num w:numId="31" w16cid:durableId="1386101401">
    <w:abstractNumId w:val="23"/>
  </w:num>
  <w:num w:numId="32" w16cid:durableId="614754370">
    <w:abstractNumId w:val="39"/>
  </w:num>
  <w:num w:numId="33" w16cid:durableId="438066696">
    <w:abstractNumId w:val="21"/>
  </w:num>
  <w:num w:numId="34" w16cid:durableId="1036269893">
    <w:abstractNumId w:val="42"/>
  </w:num>
  <w:num w:numId="35" w16cid:durableId="1534228527">
    <w:abstractNumId w:val="26"/>
  </w:num>
  <w:num w:numId="36" w16cid:durableId="1989288121">
    <w:abstractNumId w:val="29"/>
  </w:num>
  <w:num w:numId="37" w16cid:durableId="480462572">
    <w:abstractNumId w:val="11"/>
  </w:num>
  <w:num w:numId="38" w16cid:durableId="1602451742">
    <w:abstractNumId w:val="32"/>
  </w:num>
  <w:num w:numId="39" w16cid:durableId="2080320755">
    <w:abstractNumId w:val="8"/>
  </w:num>
  <w:num w:numId="40" w16cid:durableId="135773480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087077464">
    <w:abstractNumId w:val="7"/>
  </w:num>
  <w:num w:numId="42" w16cid:durableId="447892508">
    <w:abstractNumId w:val="16"/>
  </w:num>
  <w:num w:numId="43" w16cid:durableId="1899049762">
    <w:abstractNumId w:val="30"/>
  </w:num>
  <w:num w:numId="44" w16cid:durableId="1907298447">
    <w:abstractNumId w:val="40"/>
  </w:num>
  <w:num w:numId="45" w16cid:durableId="1856070321">
    <w:abstractNumId w:val="5"/>
  </w:num>
  <w:num w:numId="46" w16cid:durableId="1958484931">
    <w:abstractNumId w:val="22"/>
  </w:num>
  <w:num w:numId="47" w16cid:durableId="328607903">
    <w:abstractNumId w:val="5"/>
  </w:num>
  <w:num w:numId="48" w16cid:durableId="515773361">
    <w:abstractNumId w:val="35"/>
  </w:num>
  <w:num w:numId="49" w16cid:durableId="567376529">
    <w:abstractNumId w:val="34"/>
  </w:num>
  <w:num w:numId="50" w16cid:durableId="740062919">
    <w:abstractNumId w:val="6"/>
  </w:num>
  <w:num w:numId="51" w16cid:durableId="1702436134">
    <w:abstractNumId w:val="18"/>
  </w:num>
  <w:num w:numId="52" w16cid:durableId="1891456937">
    <w:abstractNumId w:val="5"/>
  </w:num>
  <w:num w:numId="53" w16cid:durableId="1712028277">
    <w:abstractNumId w:val="5"/>
  </w:num>
  <w:num w:numId="54" w16cid:durableId="928347940">
    <w:abstractNumId w:val="47"/>
  </w:num>
  <w:numIdMacAtCleanup w:val="5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embedSystemFonts/>
  <w:activeWritingStyle w:appName="MSWord" w:lang="en-US" w:vendorID="8" w:dllVersion="513" w:checkStyle="1"/>
  <w:proofState w:grammar="clean"/>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720"/>
  <w:hyphenationZone w:val="425"/>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4E81"/>
    <w:rsid w:val="00000163"/>
    <w:rsid w:val="0000022A"/>
    <w:rsid w:val="000002E3"/>
    <w:rsid w:val="00000B26"/>
    <w:rsid w:val="00000DE4"/>
    <w:rsid w:val="0000111E"/>
    <w:rsid w:val="00001407"/>
    <w:rsid w:val="0000156A"/>
    <w:rsid w:val="00001717"/>
    <w:rsid w:val="000017F3"/>
    <w:rsid w:val="000024B4"/>
    <w:rsid w:val="00002E08"/>
    <w:rsid w:val="00003162"/>
    <w:rsid w:val="00003196"/>
    <w:rsid w:val="00003412"/>
    <w:rsid w:val="0000356F"/>
    <w:rsid w:val="000035C5"/>
    <w:rsid w:val="0000372F"/>
    <w:rsid w:val="0000373E"/>
    <w:rsid w:val="0000375A"/>
    <w:rsid w:val="000037D0"/>
    <w:rsid w:val="00003EB6"/>
    <w:rsid w:val="00003F3E"/>
    <w:rsid w:val="00003F68"/>
    <w:rsid w:val="000042B4"/>
    <w:rsid w:val="000043D0"/>
    <w:rsid w:val="000045B9"/>
    <w:rsid w:val="00004644"/>
    <w:rsid w:val="00004852"/>
    <w:rsid w:val="00004996"/>
    <w:rsid w:val="00004C98"/>
    <w:rsid w:val="00005AE5"/>
    <w:rsid w:val="00005ECC"/>
    <w:rsid w:val="0000606B"/>
    <w:rsid w:val="00006207"/>
    <w:rsid w:val="00006356"/>
    <w:rsid w:val="00006510"/>
    <w:rsid w:val="00006EFF"/>
    <w:rsid w:val="0000743B"/>
    <w:rsid w:val="000076C5"/>
    <w:rsid w:val="00007D92"/>
    <w:rsid w:val="00007FAF"/>
    <w:rsid w:val="0001003B"/>
    <w:rsid w:val="000103CD"/>
    <w:rsid w:val="00010459"/>
    <w:rsid w:val="00010B23"/>
    <w:rsid w:val="00010BC8"/>
    <w:rsid w:val="00011378"/>
    <w:rsid w:val="00011C59"/>
    <w:rsid w:val="000124FE"/>
    <w:rsid w:val="0001254B"/>
    <w:rsid w:val="0001294F"/>
    <w:rsid w:val="00012AB7"/>
    <w:rsid w:val="00012BA5"/>
    <w:rsid w:val="00012FFE"/>
    <w:rsid w:val="00013251"/>
    <w:rsid w:val="000135C8"/>
    <w:rsid w:val="0001364B"/>
    <w:rsid w:val="00013988"/>
    <w:rsid w:val="00013A56"/>
    <w:rsid w:val="000143E7"/>
    <w:rsid w:val="00014895"/>
    <w:rsid w:val="0001492E"/>
    <w:rsid w:val="000149D7"/>
    <w:rsid w:val="00015175"/>
    <w:rsid w:val="000154FF"/>
    <w:rsid w:val="00015BF8"/>
    <w:rsid w:val="00015E91"/>
    <w:rsid w:val="00016176"/>
    <w:rsid w:val="00016ADB"/>
    <w:rsid w:val="00016BBF"/>
    <w:rsid w:val="00017166"/>
    <w:rsid w:val="0001754C"/>
    <w:rsid w:val="00017672"/>
    <w:rsid w:val="0001798C"/>
    <w:rsid w:val="00020461"/>
    <w:rsid w:val="00020B5F"/>
    <w:rsid w:val="00020D19"/>
    <w:rsid w:val="00020E18"/>
    <w:rsid w:val="00021273"/>
    <w:rsid w:val="00021486"/>
    <w:rsid w:val="000218A9"/>
    <w:rsid w:val="000223D0"/>
    <w:rsid w:val="00022D1C"/>
    <w:rsid w:val="00022EB9"/>
    <w:rsid w:val="000233AB"/>
    <w:rsid w:val="0002394E"/>
    <w:rsid w:val="0002396F"/>
    <w:rsid w:val="00024901"/>
    <w:rsid w:val="00024ABE"/>
    <w:rsid w:val="000252AC"/>
    <w:rsid w:val="00025500"/>
    <w:rsid w:val="000259A0"/>
    <w:rsid w:val="00025E21"/>
    <w:rsid w:val="0002621A"/>
    <w:rsid w:val="0002632A"/>
    <w:rsid w:val="000266F7"/>
    <w:rsid w:val="00027CD5"/>
    <w:rsid w:val="00027D1E"/>
    <w:rsid w:val="00027E79"/>
    <w:rsid w:val="00027F9C"/>
    <w:rsid w:val="00030C14"/>
    <w:rsid w:val="00030D67"/>
    <w:rsid w:val="00030F34"/>
    <w:rsid w:val="00031447"/>
    <w:rsid w:val="000314A0"/>
    <w:rsid w:val="000314A7"/>
    <w:rsid w:val="0003169A"/>
    <w:rsid w:val="000317C4"/>
    <w:rsid w:val="00031A7F"/>
    <w:rsid w:val="00031E7B"/>
    <w:rsid w:val="00032124"/>
    <w:rsid w:val="000324AC"/>
    <w:rsid w:val="00032A0E"/>
    <w:rsid w:val="00032B76"/>
    <w:rsid w:val="000338E1"/>
    <w:rsid w:val="00033CC2"/>
    <w:rsid w:val="00034303"/>
    <w:rsid w:val="0003481F"/>
    <w:rsid w:val="0003494A"/>
    <w:rsid w:val="000349EE"/>
    <w:rsid w:val="00034D2D"/>
    <w:rsid w:val="00034E27"/>
    <w:rsid w:val="0003592C"/>
    <w:rsid w:val="000359A7"/>
    <w:rsid w:val="00035A83"/>
    <w:rsid w:val="00035B88"/>
    <w:rsid w:val="00035C31"/>
    <w:rsid w:val="00035E2F"/>
    <w:rsid w:val="000366B6"/>
    <w:rsid w:val="00037340"/>
    <w:rsid w:val="000374E3"/>
    <w:rsid w:val="00037951"/>
    <w:rsid w:val="00037BB2"/>
    <w:rsid w:val="00037C23"/>
    <w:rsid w:val="00037F17"/>
    <w:rsid w:val="00040078"/>
    <w:rsid w:val="00040467"/>
    <w:rsid w:val="00040A36"/>
    <w:rsid w:val="000413A2"/>
    <w:rsid w:val="0004166C"/>
    <w:rsid w:val="0004192F"/>
    <w:rsid w:val="00041ABC"/>
    <w:rsid w:val="000421AA"/>
    <w:rsid w:val="0004228E"/>
    <w:rsid w:val="0004260E"/>
    <w:rsid w:val="00042886"/>
    <w:rsid w:val="0004295B"/>
    <w:rsid w:val="00042E7F"/>
    <w:rsid w:val="0004340C"/>
    <w:rsid w:val="00043452"/>
    <w:rsid w:val="00043510"/>
    <w:rsid w:val="0004351C"/>
    <w:rsid w:val="000435A7"/>
    <w:rsid w:val="0004360E"/>
    <w:rsid w:val="00043695"/>
    <w:rsid w:val="0004390E"/>
    <w:rsid w:val="00043998"/>
    <w:rsid w:val="00043BC7"/>
    <w:rsid w:val="00044326"/>
    <w:rsid w:val="0004433A"/>
    <w:rsid w:val="00045214"/>
    <w:rsid w:val="00045375"/>
    <w:rsid w:val="000455EC"/>
    <w:rsid w:val="000456C0"/>
    <w:rsid w:val="000456C9"/>
    <w:rsid w:val="0004578F"/>
    <w:rsid w:val="000457ED"/>
    <w:rsid w:val="0004589D"/>
    <w:rsid w:val="00045E4A"/>
    <w:rsid w:val="000464A6"/>
    <w:rsid w:val="0004654F"/>
    <w:rsid w:val="000470B8"/>
    <w:rsid w:val="000470C1"/>
    <w:rsid w:val="00047201"/>
    <w:rsid w:val="000472B3"/>
    <w:rsid w:val="00047350"/>
    <w:rsid w:val="00047BB8"/>
    <w:rsid w:val="00050000"/>
    <w:rsid w:val="00050453"/>
    <w:rsid w:val="000509BB"/>
    <w:rsid w:val="00050E5F"/>
    <w:rsid w:val="0005103A"/>
    <w:rsid w:val="00052149"/>
    <w:rsid w:val="000523D8"/>
    <w:rsid w:val="000528DD"/>
    <w:rsid w:val="00052A5E"/>
    <w:rsid w:val="00052AB5"/>
    <w:rsid w:val="00052C81"/>
    <w:rsid w:val="00052D2E"/>
    <w:rsid w:val="00052FAF"/>
    <w:rsid w:val="000533BC"/>
    <w:rsid w:val="00053B0D"/>
    <w:rsid w:val="00053E05"/>
    <w:rsid w:val="00054709"/>
    <w:rsid w:val="0005476A"/>
    <w:rsid w:val="00054A89"/>
    <w:rsid w:val="00054DD0"/>
    <w:rsid w:val="00055149"/>
    <w:rsid w:val="00055261"/>
    <w:rsid w:val="000556A8"/>
    <w:rsid w:val="0005606E"/>
    <w:rsid w:val="0005629A"/>
    <w:rsid w:val="00056CDA"/>
    <w:rsid w:val="00056F04"/>
    <w:rsid w:val="00057179"/>
    <w:rsid w:val="000577AA"/>
    <w:rsid w:val="00057C08"/>
    <w:rsid w:val="00057DC2"/>
    <w:rsid w:val="000600D3"/>
    <w:rsid w:val="00060225"/>
    <w:rsid w:val="000602F4"/>
    <w:rsid w:val="00060610"/>
    <w:rsid w:val="00060BDD"/>
    <w:rsid w:val="00060CE8"/>
    <w:rsid w:val="00060D05"/>
    <w:rsid w:val="00060D89"/>
    <w:rsid w:val="00060DC5"/>
    <w:rsid w:val="000612A3"/>
    <w:rsid w:val="00061D7D"/>
    <w:rsid w:val="00061F0F"/>
    <w:rsid w:val="0006254A"/>
    <w:rsid w:val="0006295A"/>
    <w:rsid w:val="000629B1"/>
    <w:rsid w:val="00062E62"/>
    <w:rsid w:val="00062EC5"/>
    <w:rsid w:val="000634A4"/>
    <w:rsid w:val="000641F8"/>
    <w:rsid w:val="00064521"/>
    <w:rsid w:val="0006491F"/>
    <w:rsid w:val="00064EE1"/>
    <w:rsid w:val="0006545B"/>
    <w:rsid w:val="00065AB4"/>
    <w:rsid w:val="000660BB"/>
    <w:rsid w:val="00066139"/>
    <w:rsid w:val="00066453"/>
    <w:rsid w:val="00066A1B"/>
    <w:rsid w:val="00066B9B"/>
    <w:rsid w:val="00066ED8"/>
    <w:rsid w:val="00067327"/>
    <w:rsid w:val="00067808"/>
    <w:rsid w:val="00067AA1"/>
    <w:rsid w:val="0007002B"/>
    <w:rsid w:val="0007042D"/>
    <w:rsid w:val="00070ADA"/>
    <w:rsid w:val="00070F74"/>
    <w:rsid w:val="0007164D"/>
    <w:rsid w:val="00071988"/>
    <w:rsid w:val="0007247F"/>
    <w:rsid w:val="000727C7"/>
    <w:rsid w:val="00072A35"/>
    <w:rsid w:val="00072B7E"/>
    <w:rsid w:val="000731D5"/>
    <w:rsid w:val="00073244"/>
    <w:rsid w:val="000733CA"/>
    <w:rsid w:val="000737BA"/>
    <w:rsid w:val="00073CF6"/>
    <w:rsid w:val="00073D59"/>
    <w:rsid w:val="00074056"/>
    <w:rsid w:val="000740ED"/>
    <w:rsid w:val="00074338"/>
    <w:rsid w:val="00074475"/>
    <w:rsid w:val="0007478C"/>
    <w:rsid w:val="000747CB"/>
    <w:rsid w:val="00074825"/>
    <w:rsid w:val="00074C42"/>
    <w:rsid w:val="0007514C"/>
    <w:rsid w:val="00075855"/>
    <w:rsid w:val="00075D9A"/>
    <w:rsid w:val="00075E7A"/>
    <w:rsid w:val="00076040"/>
    <w:rsid w:val="0007658A"/>
    <w:rsid w:val="00076655"/>
    <w:rsid w:val="00076A87"/>
    <w:rsid w:val="00076EB6"/>
    <w:rsid w:val="00077C8F"/>
    <w:rsid w:val="000800A2"/>
    <w:rsid w:val="00080387"/>
    <w:rsid w:val="000808F4"/>
    <w:rsid w:val="00081032"/>
    <w:rsid w:val="00081248"/>
    <w:rsid w:val="00082107"/>
    <w:rsid w:val="000821FB"/>
    <w:rsid w:val="00082D30"/>
    <w:rsid w:val="00083135"/>
    <w:rsid w:val="00083551"/>
    <w:rsid w:val="0008363A"/>
    <w:rsid w:val="0008399D"/>
    <w:rsid w:val="00083E0A"/>
    <w:rsid w:val="00084068"/>
    <w:rsid w:val="000851F7"/>
    <w:rsid w:val="00085204"/>
    <w:rsid w:val="00085A2F"/>
    <w:rsid w:val="0008671F"/>
    <w:rsid w:val="000870BD"/>
    <w:rsid w:val="0008711C"/>
    <w:rsid w:val="0008762F"/>
    <w:rsid w:val="0008773D"/>
    <w:rsid w:val="000878C0"/>
    <w:rsid w:val="0008791E"/>
    <w:rsid w:val="00087DA2"/>
    <w:rsid w:val="00090261"/>
    <w:rsid w:val="000902BB"/>
    <w:rsid w:val="0009035A"/>
    <w:rsid w:val="0009056C"/>
    <w:rsid w:val="000911C3"/>
    <w:rsid w:val="0009153A"/>
    <w:rsid w:val="0009154C"/>
    <w:rsid w:val="00091715"/>
    <w:rsid w:val="00091C4B"/>
    <w:rsid w:val="00091FBD"/>
    <w:rsid w:val="000922B4"/>
    <w:rsid w:val="00092610"/>
    <w:rsid w:val="000928B3"/>
    <w:rsid w:val="00092BA3"/>
    <w:rsid w:val="000930AF"/>
    <w:rsid w:val="000936F8"/>
    <w:rsid w:val="000937A2"/>
    <w:rsid w:val="00093889"/>
    <w:rsid w:val="000938BC"/>
    <w:rsid w:val="0009414C"/>
    <w:rsid w:val="0009434C"/>
    <w:rsid w:val="00094DBE"/>
    <w:rsid w:val="00094E78"/>
    <w:rsid w:val="00094EFD"/>
    <w:rsid w:val="00094F1D"/>
    <w:rsid w:val="00095147"/>
    <w:rsid w:val="00095A83"/>
    <w:rsid w:val="00096E6F"/>
    <w:rsid w:val="000976D4"/>
    <w:rsid w:val="00097D2F"/>
    <w:rsid w:val="00097DC4"/>
    <w:rsid w:val="000A02AA"/>
    <w:rsid w:val="000A053F"/>
    <w:rsid w:val="000A0FDC"/>
    <w:rsid w:val="000A105B"/>
    <w:rsid w:val="000A1158"/>
    <w:rsid w:val="000A129C"/>
    <w:rsid w:val="000A1AD9"/>
    <w:rsid w:val="000A1B01"/>
    <w:rsid w:val="000A1E5E"/>
    <w:rsid w:val="000A1F42"/>
    <w:rsid w:val="000A203F"/>
    <w:rsid w:val="000A224F"/>
    <w:rsid w:val="000A25E4"/>
    <w:rsid w:val="000A2750"/>
    <w:rsid w:val="000A29BD"/>
    <w:rsid w:val="000A2D73"/>
    <w:rsid w:val="000A36DC"/>
    <w:rsid w:val="000A3BE5"/>
    <w:rsid w:val="000A3CB8"/>
    <w:rsid w:val="000A3E68"/>
    <w:rsid w:val="000A3F74"/>
    <w:rsid w:val="000A4226"/>
    <w:rsid w:val="000A424E"/>
    <w:rsid w:val="000A4762"/>
    <w:rsid w:val="000A4DF0"/>
    <w:rsid w:val="000A4FDF"/>
    <w:rsid w:val="000A50D9"/>
    <w:rsid w:val="000A50E9"/>
    <w:rsid w:val="000A538D"/>
    <w:rsid w:val="000A56E0"/>
    <w:rsid w:val="000A58E7"/>
    <w:rsid w:val="000A62F3"/>
    <w:rsid w:val="000A6484"/>
    <w:rsid w:val="000A6495"/>
    <w:rsid w:val="000A717E"/>
    <w:rsid w:val="000A74AA"/>
    <w:rsid w:val="000A7ABD"/>
    <w:rsid w:val="000A7B78"/>
    <w:rsid w:val="000A7C6E"/>
    <w:rsid w:val="000A7FEF"/>
    <w:rsid w:val="000A7FF6"/>
    <w:rsid w:val="000B07ED"/>
    <w:rsid w:val="000B0DF8"/>
    <w:rsid w:val="000B1889"/>
    <w:rsid w:val="000B2122"/>
    <w:rsid w:val="000B2146"/>
    <w:rsid w:val="000B21D2"/>
    <w:rsid w:val="000B2AA2"/>
    <w:rsid w:val="000B2AA7"/>
    <w:rsid w:val="000B2D49"/>
    <w:rsid w:val="000B306A"/>
    <w:rsid w:val="000B35D8"/>
    <w:rsid w:val="000B373C"/>
    <w:rsid w:val="000B3766"/>
    <w:rsid w:val="000B39EB"/>
    <w:rsid w:val="000B3F11"/>
    <w:rsid w:val="000B4CAE"/>
    <w:rsid w:val="000B51F6"/>
    <w:rsid w:val="000B53D2"/>
    <w:rsid w:val="000B57EE"/>
    <w:rsid w:val="000B5AF3"/>
    <w:rsid w:val="000B5E54"/>
    <w:rsid w:val="000B6424"/>
    <w:rsid w:val="000B67E4"/>
    <w:rsid w:val="000B6AA1"/>
    <w:rsid w:val="000B6B68"/>
    <w:rsid w:val="000B71A9"/>
    <w:rsid w:val="000B733D"/>
    <w:rsid w:val="000B73B0"/>
    <w:rsid w:val="000B7726"/>
    <w:rsid w:val="000B78A6"/>
    <w:rsid w:val="000B7B40"/>
    <w:rsid w:val="000B7D69"/>
    <w:rsid w:val="000B7F04"/>
    <w:rsid w:val="000B7FCC"/>
    <w:rsid w:val="000C030D"/>
    <w:rsid w:val="000C0761"/>
    <w:rsid w:val="000C0A22"/>
    <w:rsid w:val="000C0C5D"/>
    <w:rsid w:val="000C0E0F"/>
    <w:rsid w:val="000C126A"/>
    <w:rsid w:val="000C1272"/>
    <w:rsid w:val="000C12B0"/>
    <w:rsid w:val="000C1437"/>
    <w:rsid w:val="000C14D6"/>
    <w:rsid w:val="000C169F"/>
    <w:rsid w:val="000C1B40"/>
    <w:rsid w:val="000C1E0B"/>
    <w:rsid w:val="000C2080"/>
    <w:rsid w:val="000C21B4"/>
    <w:rsid w:val="000C2484"/>
    <w:rsid w:val="000C25F1"/>
    <w:rsid w:val="000C26A9"/>
    <w:rsid w:val="000C2780"/>
    <w:rsid w:val="000C2B21"/>
    <w:rsid w:val="000C2D2C"/>
    <w:rsid w:val="000C3005"/>
    <w:rsid w:val="000C3028"/>
    <w:rsid w:val="000C384D"/>
    <w:rsid w:val="000C39E0"/>
    <w:rsid w:val="000C3AC5"/>
    <w:rsid w:val="000C42ED"/>
    <w:rsid w:val="000C4582"/>
    <w:rsid w:val="000C47F0"/>
    <w:rsid w:val="000C4AD8"/>
    <w:rsid w:val="000C4D1C"/>
    <w:rsid w:val="000C4E25"/>
    <w:rsid w:val="000C4F15"/>
    <w:rsid w:val="000C532C"/>
    <w:rsid w:val="000C54AF"/>
    <w:rsid w:val="000C61DD"/>
    <w:rsid w:val="000C62AF"/>
    <w:rsid w:val="000C6594"/>
    <w:rsid w:val="000C6957"/>
    <w:rsid w:val="000C72D4"/>
    <w:rsid w:val="000C79F1"/>
    <w:rsid w:val="000D04BC"/>
    <w:rsid w:val="000D05B2"/>
    <w:rsid w:val="000D099B"/>
    <w:rsid w:val="000D0A70"/>
    <w:rsid w:val="000D0B4A"/>
    <w:rsid w:val="000D0DBA"/>
    <w:rsid w:val="000D1017"/>
    <w:rsid w:val="000D1028"/>
    <w:rsid w:val="000D11A3"/>
    <w:rsid w:val="000D12F3"/>
    <w:rsid w:val="000D16A3"/>
    <w:rsid w:val="000D1A4F"/>
    <w:rsid w:val="000D1B11"/>
    <w:rsid w:val="000D23D0"/>
    <w:rsid w:val="000D2AE6"/>
    <w:rsid w:val="000D2E2D"/>
    <w:rsid w:val="000D2F54"/>
    <w:rsid w:val="000D30B0"/>
    <w:rsid w:val="000D31A2"/>
    <w:rsid w:val="000D3270"/>
    <w:rsid w:val="000D333B"/>
    <w:rsid w:val="000D33C6"/>
    <w:rsid w:val="000D3C36"/>
    <w:rsid w:val="000D3C69"/>
    <w:rsid w:val="000D3D74"/>
    <w:rsid w:val="000D4137"/>
    <w:rsid w:val="000D414A"/>
    <w:rsid w:val="000D4B3D"/>
    <w:rsid w:val="000D559D"/>
    <w:rsid w:val="000D56E5"/>
    <w:rsid w:val="000D57D9"/>
    <w:rsid w:val="000D5BFC"/>
    <w:rsid w:val="000D5EED"/>
    <w:rsid w:val="000D6448"/>
    <w:rsid w:val="000D6508"/>
    <w:rsid w:val="000D6A01"/>
    <w:rsid w:val="000D6C76"/>
    <w:rsid w:val="000D707E"/>
    <w:rsid w:val="000D745E"/>
    <w:rsid w:val="000D747C"/>
    <w:rsid w:val="000D78FA"/>
    <w:rsid w:val="000D7D79"/>
    <w:rsid w:val="000D7DE9"/>
    <w:rsid w:val="000E085E"/>
    <w:rsid w:val="000E088C"/>
    <w:rsid w:val="000E0957"/>
    <w:rsid w:val="000E0A69"/>
    <w:rsid w:val="000E0BDD"/>
    <w:rsid w:val="000E0EB5"/>
    <w:rsid w:val="000E110E"/>
    <w:rsid w:val="000E1690"/>
    <w:rsid w:val="000E1B83"/>
    <w:rsid w:val="000E1E4C"/>
    <w:rsid w:val="000E257A"/>
    <w:rsid w:val="000E28B9"/>
    <w:rsid w:val="000E2C55"/>
    <w:rsid w:val="000E2DB0"/>
    <w:rsid w:val="000E2DCC"/>
    <w:rsid w:val="000E2DDF"/>
    <w:rsid w:val="000E2EBC"/>
    <w:rsid w:val="000E31AD"/>
    <w:rsid w:val="000E31E8"/>
    <w:rsid w:val="000E3739"/>
    <w:rsid w:val="000E38F1"/>
    <w:rsid w:val="000E4586"/>
    <w:rsid w:val="000E45E2"/>
    <w:rsid w:val="000E4ABD"/>
    <w:rsid w:val="000E4FA0"/>
    <w:rsid w:val="000E58B8"/>
    <w:rsid w:val="000E5A6C"/>
    <w:rsid w:val="000E5E59"/>
    <w:rsid w:val="000E5EFC"/>
    <w:rsid w:val="000E5FB8"/>
    <w:rsid w:val="000E6051"/>
    <w:rsid w:val="000E6BC9"/>
    <w:rsid w:val="000E6C36"/>
    <w:rsid w:val="000E6CD6"/>
    <w:rsid w:val="000E71FC"/>
    <w:rsid w:val="000E7964"/>
    <w:rsid w:val="000E79F3"/>
    <w:rsid w:val="000E7A47"/>
    <w:rsid w:val="000F0084"/>
    <w:rsid w:val="000F0557"/>
    <w:rsid w:val="000F0BAB"/>
    <w:rsid w:val="000F0D21"/>
    <w:rsid w:val="000F18DA"/>
    <w:rsid w:val="000F19D0"/>
    <w:rsid w:val="000F1B53"/>
    <w:rsid w:val="000F1D46"/>
    <w:rsid w:val="000F218A"/>
    <w:rsid w:val="000F234E"/>
    <w:rsid w:val="000F2376"/>
    <w:rsid w:val="000F3165"/>
    <w:rsid w:val="000F3364"/>
    <w:rsid w:val="000F351B"/>
    <w:rsid w:val="000F370C"/>
    <w:rsid w:val="000F4652"/>
    <w:rsid w:val="000F4669"/>
    <w:rsid w:val="000F490E"/>
    <w:rsid w:val="000F4C36"/>
    <w:rsid w:val="000F4DA7"/>
    <w:rsid w:val="000F5267"/>
    <w:rsid w:val="000F5325"/>
    <w:rsid w:val="000F5383"/>
    <w:rsid w:val="000F5401"/>
    <w:rsid w:val="000F5454"/>
    <w:rsid w:val="000F5AE4"/>
    <w:rsid w:val="000F651E"/>
    <w:rsid w:val="000F6BB8"/>
    <w:rsid w:val="000F7333"/>
    <w:rsid w:val="000F745B"/>
    <w:rsid w:val="0010029A"/>
    <w:rsid w:val="00100350"/>
    <w:rsid w:val="00100465"/>
    <w:rsid w:val="00100757"/>
    <w:rsid w:val="00100BCD"/>
    <w:rsid w:val="00101385"/>
    <w:rsid w:val="001015BC"/>
    <w:rsid w:val="00101637"/>
    <w:rsid w:val="00101F60"/>
    <w:rsid w:val="001021FD"/>
    <w:rsid w:val="0010294C"/>
    <w:rsid w:val="00103BAD"/>
    <w:rsid w:val="001047AF"/>
    <w:rsid w:val="0010484C"/>
    <w:rsid w:val="00104BF0"/>
    <w:rsid w:val="001051EC"/>
    <w:rsid w:val="00105507"/>
    <w:rsid w:val="001055CD"/>
    <w:rsid w:val="001056D0"/>
    <w:rsid w:val="00105787"/>
    <w:rsid w:val="001057FA"/>
    <w:rsid w:val="00105990"/>
    <w:rsid w:val="00105C0A"/>
    <w:rsid w:val="00105FF9"/>
    <w:rsid w:val="001060B1"/>
    <w:rsid w:val="0010610A"/>
    <w:rsid w:val="00106635"/>
    <w:rsid w:val="0010669A"/>
    <w:rsid w:val="001068E2"/>
    <w:rsid w:val="00106B7D"/>
    <w:rsid w:val="00106F55"/>
    <w:rsid w:val="001070EB"/>
    <w:rsid w:val="001073A6"/>
    <w:rsid w:val="00107851"/>
    <w:rsid w:val="001078A6"/>
    <w:rsid w:val="00107988"/>
    <w:rsid w:val="00107FAE"/>
    <w:rsid w:val="001100FC"/>
    <w:rsid w:val="001109A2"/>
    <w:rsid w:val="001109F2"/>
    <w:rsid w:val="00110D44"/>
    <w:rsid w:val="00111044"/>
    <w:rsid w:val="0011150B"/>
    <w:rsid w:val="00111550"/>
    <w:rsid w:val="00111F4B"/>
    <w:rsid w:val="00111F54"/>
    <w:rsid w:val="00111FA6"/>
    <w:rsid w:val="00111FFC"/>
    <w:rsid w:val="00112147"/>
    <w:rsid w:val="00112427"/>
    <w:rsid w:val="00112D8F"/>
    <w:rsid w:val="001136E0"/>
    <w:rsid w:val="00113C5C"/>
    <w:rsid w:val="00113ED7"/>
    <w:rsid w:val="00114328"/>
    <w:rsid w:val="00114633"/>
    <w:rsid w:val="00114B51"/>
    <w:rsid w:val="00114C59"/>
    <w:rsid w:val="0011544C"/>
    <w:rsid w:val="00115A96"/>
    <w:rsid w:val="00115C40"/>
    <w:rsid w:val="00116123"/>
    <w:rsid w:val="001164F7"/>
    <w:rsid w:val="001165BF"/>
    <w:rsid w:val="001167CB"/>
    <w:rsid w:val="001169C0"/>
    <w:rsid w:val="00116A86"/>
    <w:rsid w:val="00116D5C"/>
    <w:rsid w:val="00116E01"/>
    <w:rsid w:val="00117245"/>
    <w:rsid w:val="0011770D"/>
    <w:rsid w:val="0012031B"/>
    <w:rsid w:val="00120597"/>
    <w:rsid w:val="00120690"/>
    <w:rsid w:val="00120D8A"/>
    <w:rsid w:val="0012120F"/>
    <w:rsid w:val="0012142D"/>
    <w:rsid w:val="00121BA4"/>
    <w:rsid w:val="00121DA9"/>
    <w:rsid w:val="00121F15"/>
    <w:rsid w:val="00121F63"/>
    <w:rsid w:val="001232A6"/>
    <w:rsid w:val="001232AF"/>
    <w:rsid w:val="001241B4"/>
    <w:rsid w:val="001245AA"/>
    <w:rsid w:val="00124884"/>
    <w:rsid w:val="00124955"/>
    <w:rsid w:val="00124BDD"/>
    <w:rsid w:val="00125207"/>
    <w:rsid w:val="0012542D"/>
    <w:rsid w:val="0012543F"/>
    <w:rsid w:val="0012568B"/>
    <w:rsid w:val="00125A8B"/>
    <w:rsid w:val="00125EB9"/>
    <w:rsid w:val="001262DF"/>
    <w:rsid w:val="0012644C"/>
    <w:rsid w:val="00127E06"/>
    <w:rsid w:val="00130047"/>
    <w:rsid w:val="00130175"/>
    <w:rsid w:val="0013033A"/>
    <w:rsid w:val="0013044A"/>
    <w:rsid w:val="0013088B"/>
    <w:rsid w:val="00130FE0"/>
    <w:rsid w:val="00131304"/>
    <w:rsid w:val="0013145C"/>
    <w:rsid w:val="00131AC8"/>
    <w:rsid w:val="00131ADE"/>
    <w:rsid w:val="00131AEB"/>
    <w:rsid w:val="00132497"/>
    <w:rsid w:val="001325F0"/>
    <w:rsid w:val="001327CF"/>
    <w:rsid w:val="001327E6"/>
    <w:rsid w:val="00132A30"/>
    <w:rsid w:val="001330F0"/>
    <w:rsid w:val="00133146"/>
    <w:rsid w:val="0013332D"/>
    <w:rsid w:val="0013342B"/>
    <w:rsid w:val="00133523"/>
    <w:rsid w:val="00133620"/>
    <w:rsid w:val="00133CE8"/>
    <w:rsid w:val="001340D5"/>
    <w:rsid w:val="00134374"/>
    <w:rsid w:val="001347A3"/>
    <w:rsid w:val="00134AAF"/>
    <w:rsid w:val="00135734"/>
    <w:rsid w:val="00135A6E"/>
    <w:rsid w:val="00135DCD"/>
    <w:rsid w:val="00135E41"/>
    <w:rsid w:val="00136331"/>
    <w:rsid w:val="001365CC"/>
    <w:rsid w:val="001365D2"/>
    <w:rsid w:val="00136E1E"/>
    <w:rsid w:val="0013700E"/>
    <w:rsid w:val="00137577"/>
    <w:rsid w:val="0013774E"/>
    <w:rsid w:val="0013779B"/>
    <w:rsid w:val="001377E2"/>
    <w:rsid w:val="001378A6"/>
    <w:rsid w:val="001378DE"/>
    <w:rsid w:val="001400C9"/>
    <w:rsid w:val="00140157"/>
    <w:rsid w:val="001406E0"/>
    <w:rsid w:val="00140892"/>
    <w:rsid w:val="00140D20"/>
    <w:rsid w:val="00141236"/>
    <w:rsid w:val="001412AD"/>
    <w:rsid w:val="0014171D"/>
    <w:rsid w:val="0014227C"/>
    <w:rsid w:val="00142421"/>
    <w:rsid w:val="001426CA"/>
    <w:rsid w:val="00142706"/>
    <w:rsid w:val="00142919"/>
    <w:rsid w:val="00142ABB"/>
    <w:rsid w:val="00142AFF"/>
    <w:rsid w:val="00142D1A"/>
    <w:rsid w:val="001435B7"/>
    <w:rsid w:val="00144014"/>
    <w:rsid w:val="001458CB"/>
    <w:rsid w:val="00145941"/>
    <w:rsid w:val="0014639B"/>
    <w:rsid w:val="00146445"/>
    <w:rsid w:val="00146BB3"/>
    <w:rsid w:val="00146F7C"/>
    <w:rsid w:val="0014756A"/>
    <w:rsid w:val="001478C2"/>
    <w:rsid w:val="001503C6"/>
    <w:rsid w:val="00150644"/>
    <w:rsid w:val="001515D3"/>
    <w:rsid w:val="0015294E"/>
    <w:rsid w:val="00152C4B"/>
    <w:rsid w:val="00152DF0"/>
    <w:rsid w:val="0015311A"/>
    <w:rsid w:val="00153263"/>
    <w:rsid w:val="00153880"/>
    <w:rsid w:val="00153CC6"/>
    <w:rsid w:val="00153E99"/>
    <w:rsid w:val="0015453D"/>
    <w:rsid w:val="00154AC0"/>
    <w:rsid w:val="00154ED1"/>
    <w:rsid w:val="00155637"/>
    <w:rsid w:val="0015573D"/>
    <w:rsid w:val="001558AA"/>
    <w:rsid w:val="001559EB"/>
    <w:rsid w:val="00155A3D"/>
    <w:rsid w:val="00155E63"/>
    <w:rsid w:val="00155E6D"/>
    <w:rsid w:val="00156075"/>
    <w:rsid w:val="00156B10"/>
    <w:rsid w:val="00156C07"/>
    <w:rsid w:val="001575BE"/>
    <w:rsid w:val="001579F7"/>
    <w:rsid w:val="00157A6E"/>
    <w:rsid w:val="00157AE2"/>
    <w:rsid w:val="00157CCA"/>
    <w:rsid w:val="00160219"/>
    <w:rsid w:val="001607E9"/>
    <w:rsid w:val="001608FC"/>
    <w:rsid w:val="0016098A"/>
    <w:rsid w:val="00160A97"/>
    <w:rsid w:val="00160B3D"/>
    <w:rsid w:val="00160CC9"/>
    <w:rsid w:val="00160DED"/>
    <w:rsid w:val="0016114A"/>
    <w:rsid w:val="0016166D"/>
    <w:rsid w:val="00161E45"/>
    <w:rsid w:val="00162151"/>
    <w:rsid w:val="0016216E"/>
    <w:rsid w:val="00162C70"/>
    <w:rsid w:val="00163090"/>
    <w:rsid w:val="001630D0"/>
    <w:rsid w:val="00163322"/>
    <w:rsid w:val="00163812"/>
    <w:rsid w:val="00163870"/>
    <w:rsid w:val="00163AD8"/>
    <w:rsid w:val="00163BAF"/>
    <w:rsid w:val="00163F09"/>
    <w:rsid w:val="00163F10"/>
    <w:rsid w:val="00163F3C"/>
    <w:rsid w:val="00164506"/>
    <w:rsid w:val="001646D7"/>
    <w:rsid w:val="00164706"/>
    <w:rsid w:val="00164DED"/>
    <w:rsid w:val="0016506C"/>
    <w:rsid w:val="00165316"/>
    <w:rsid w:val="00165381"/>
    <w:rsid w:val="001654A8"/>
    <w:rsid w:val="00165704"/>
    <w:rsid w:val="001658AE"/>
    <w:rsid w:val="001659A3"/>
    <w:rsid w:val="00165C87"/>
    <w:rsid w:val="0016627A"/>
    <w:rsid w:val="00166779"/>
    <w:rsid w:val="00166813"/>
    <w:rsid w:val="0016696F"/>
    <w:rsid w:val="001669B7"/>
    <w:rsid w:val="001671F5"/>
    <w:rsid w:val="001677AE"/>
    <w:rsid w:val="00167BB1"/>
    <w:rsid w:val="001705C4"/>
    <w:rsid w:val="001706B2"/>
    <w:rsid w:val="00170811"/>
    <w:rsid w:val="00170B63"/>
    <w:rsid w:val="00170C7E"/>
    <w:rsid w:val="00170E01"/>
    <w:rsid w:val="001713DE"/>
    <w:rsid w:val="00171E7B"/>
    <w:rsid w:val="0017250D"/>
    <w:rsid w:val="00173066"/>
    <w:rsid w:val="001730AE"/>
    <w:rsid w:val="001730DF"/>
    <w:rsid w:val="0017312F"/>
    <w:rsid w:val="0017341E"/>
    <w:rsid w:val="0017381B"/>
    <w:rsid w:val="00173AD5"/>
    <w:rsid w:val="00173B3B"/>
    <w:rsid w:val="00173F9E"/>
    <w:rsid w:val="0017443B"/>
    <w:rsid w:val="001745E5"/>
    <w:rsid w:val="001754B4"/>
    <w:rsid w:val="00175572"/>
    <w:rsid w:val="00175BB5"/>
    <w:rsid w:val="00175E88"/>
    <w:rsid w:val="0017626C"/>
    <w:rsid w:val="001762F8"/>
    <w:rsid w:val="001763D9"/>
    <w:rsid w:val="001768A1"/>
    <w:rsid w:val="00176AEA"/>
    <w:rsid w:val="00176DE8"/>
    <w:rsid w:val="00177991"/>
    <w:rsid w:val="00177A8E"/>
    <w:rsid w:val="001805CC"/>
    <w:rsid w:val="00180C7B"/>
    <w:rsid w:val="00180CAE"/>
    <w:rsid w:val="00181081"/>
    <w:rsid w:val="00181CAC"/>
    <w:rsid w:val="00181FE0"/>
    <w:rsid w:val="001825CA"/>
    <w:rsid w:val="00182A1C"/>
    <w:rsid w:val="001832F3"/>
    <w:rsid w:val="0018333E"/>
    <w:rsid w:val="001835CB"/>
    <w:rsid w:val="001839DB"/>
    <w:rsid w:val="00183B22"/>
    <w:rsid w:val="0018425A"/>
    <w:rsid w:val="00184BAE"/>
    <w:rsid w:val="00184DB5"/>
    <w:rsid w:val="00184F58"/>
    <w:rsid w:val="00185528"/>
    <w:rsid w:val="00185A11"/>
    <w:rsid w:val="00185D5E"/>
    <w:rsid w:val="00185D76"/>
    <w:rsid w:val="00185F74"/>
    <w:rsid w:val="00186678"/>
    <w:rsid w:val="00186968"/>
    <w:rsid w:val="00186DF0"/>
    <w:rsid w:val="00187040"/>
    <w:rsid w:val="001870DB"/>
    <w:rsid w:val="0019087D"/>
    <w:rsid w:val="001915DE"/>
    <w:rsid w:val="001917A7"/>
    <w:rsid w:val="001918CA"/>
    <w:rsid w:val="00191933"/>
    <w:rsid w:val="00191972"/>
    <w:rsid w:val="00191A22"/>
    <w:rsid w:val="00191AC6"/>
    <w:rsid w:val="00191C1C"/>
    <w:rsid w:val="00191CFB"/>
    <w:rsid w:val="00191D40"/>
    <w:rsid w:val="0019229B"/>
    <w:rsid w:val="00192560"/>
    <w:rsid w:val="00192A8E"/>
    <w:rsid w:val="00193069"/>
    <w:rsid w:val="001934E8"/>
    <w:rsid w:val="00193AFA"/>
    <w:rsid w:val="00193C56"/>
    <w:rsid w:val="00195266"/>
    <w:rsid w:val="00195394"/>
    <w:rsid w:val="00195998"/>
    <w:rsid w:val="00195A84"/>
    <w:rsid w:val="00195D31"/>
    <w:rsid w:val="00195E72"/>
    <w:rsid w:val="00196842"/>
    <w:rsid w:val="00196EDF"/>
    <w:rsid w:val="00197152"/>
    <w:rsid w:val="0019732D"/>
    <w:rsid w:val="00197A2B"/>
    <w:rsid w:val="00197FEF"/>
    <w:rsid w:val="001A0262"/>
    <w:rsid w:val="001A03D4"/>
    <w:rsid w:val="001A063C"/>
    <w:rsid w:val="001A0B29"/>
    <w:rsid w:val="001A1143"/>
    <w:rsid w:val="001A130D"/>
    <w:rsid w:val="001A1458"/>
    <w:rsid w:val="001A17F2"/>
    <w:rsid w:val="001A19E5"/>
    <w:rsid w:val="001A1BFF"/>
    <w:rsid w:val="001A1E7C"/>
    <w:rsid w:val="001A23E7"/>
    <w:rsid w:val="001A2427"/>
    <w:rsid w:val="001A25F8"/>
    <w:rsid w:val="001A275A"/>
    <w:rsid w:val="001A27C7"/>
    <w:rsid w:val="001A28CB"/>
    <w:rsid w:val="001A28D2"/>
    <w:rsid w:val="001A2B27"/>
    <w:rsid w:val="001A2D6E"/>
    <w:rsid w:val="001A2E79"/>
    <w:rsid w:val="001A2F28"/>
    <w:rsid w:val="001A3051"/>
    <w:rsid w:val="001A30FB"/>
    <w:rsid w:val="001A4068"/>
    <w:rsid w:val="001A4435"/>
    <w:rsid w:val="001A462C"/>
    <w:rsid w:val="001A4669"/>
    <w:rsid w:val="001A4E32"/>
    <w:rsid w:val="001A5100"/>
    <w:rsid w:val="001A51AC"/>
    <w:rsid w:val="001A5295"/>
    <w:rsid w:val="001A629B"/>
    <w:rsid w:val="001A69B2"/>
    <w:rsid w:val="001A6A0A"/>
    <w:rsid w:val="001A6E73"/>
    <w:rsid w:val="001A766B"/>
    <w:rsid w:val="001A78D1"/>
    <w:rsid w:val="001A7DF9"/>
    <w:rsid w:val="001B00DA"/>
    <w:rsid w:val="001B00E7"/>
    <w:rsid w:val="001B020B"/>
    <w:rsid w:val="001B0214"/>
    <w:rsid w:val="001B0CB9"/>
    <w:rsid w:val="001B0DDF"/>
    <w:rsid w:val="001B1155"/>
    <w:rsid w:val="001B1381"/>
    <w:rsid w:val="001B18B0"/>
    <w:rsid w:val="001B1CE4"/>
    <w:rsid w:val="001B1D92"/>
    <w:rsid w:val="001B24A5"/>
    <w:rsid w:val="001B2CA2"/>
    <w:rsid w:val="001B2D64"/>
    <w:rsid w:val="001B2DA4"/>
    <w:rsid w:val="001B34D6"/>
    <w:rsid w:val="001B358B"/>
    <w:rsid w:val="001B38BA"/>
    <w:rsid w:val="001B3FFD"/>
    <w:rsid w:val="001B40F1"/>
    <w:rsid w:val="001B41EA"/>
    <w:rsid w:val="001B432A"/>
    <w:rsid w:val="001B463B"/>
    <w:rsid w:val="001B46E0"/>
    <w:rsid w:val="001B473A"/>
    <w:rsid w:val="001B5365"/>
    <w:rsid w:val="001B53CF"/>
    <w:rsid w:val="001B5647"/>
    <w:rsid w:val="001B63A0"/>
    <w:rsid w:val="001B63C2"/>
    <w:rsid w:val="001B71DE"/>
    <w:rsid w:val="001B7681"/>
    <w:rsid w:val="001B77D2"/>
    <w:rsid w:val="001B7E7C"/>
    <w:rsid w:val="001B7FD6"/>
    <w:rsid w:val="001C05F8"/>
    <w:rsid w:val="001C0993"/>
    <w:rsid w:val="001C0C93"/>
    <w:rsid w:val="001C0F46"/>
    <w:rsid w:val="001C0F5A"/>
    <w:rsid w:val="001C10B3"/>
    <w:rsid w:val="001C1124"/>
    <w:rsid w:val="001C1269"/>
    <w:rsid w:val="001C1565"/>
    <w:rsid w:val="001C16C8"/>
    <w:rsid w:val="001C16DB"/>
    <w:rsid w:val="001C18C3"/>
    <w:rsid w:val="001C19C8"/>
    <w:rsid w:val="001C1AAA"/>
    <w:rsid w:val="001C2542"/>
    <w:rsid w:val="001C2A0F"/>
    <w:rsid w:val="001C2CD5"/>
    <w:rsid w:val="001C34DE"/>
    <w:rsid w:val="001C3AAE"/>
    <w:rsid w:val="001C3DEE"/>
    <w:rsid w:val="001C43CA"/>
    <w:rsid w:val="001C4679"/>
    <w:rsid w:val="001C4A0B"/>
    <w:rsid w:val="001C4DF3"/>
    <w:rsid w:val="001C4E2B"/>
    <w:rsid w:val="001C5044"/>
    <w:rsid w:val="001C505E"/>
    <w:rsid w:val="001C5248"/>
    <w:rsid w:val="001C54A7"/>
    <w:rsid w:val="001C5548"/>
    <w:rsid w:val="001C5DEC"/>
    <w:rsid w:val="001C5F50"/>
    <w:rsid w:val="001C62BB"/>
    <w:rsid w:val="001C6592"/>
    <w:rsid w:val="001C698F"/>
    <w:rsid w:val="001C6A8F"/>
    <w:rsid w:val="001C6AF0"/>
    <w:rsid w:val="001C6F1C"/>
    <w:rsid w:val="001C76EA"/>
    <w:rsid w:val="001C7AB2"/>
    <w:rsid w:val="001C7E58"/>
    <w:rsid w:val="001D019D"/>
    <w:rsid w:val="001D0451"/>
    <w:rsid w:val="001D0C75"/>
    <w:rsid w:val="001D15ED"/>
    <w:rsid w:val="001D1E83"/>
    <w:rsid w:val="001D2234"/>
    <w:rsid w:val="001D22AA"/>
    <w:rsid w:val="001D2C09"/>
    <w:rsid w:val="001D311A"/>
    <w:rsid w:val="001D320B"/>
    <w:rsid w:val="001D35F0"/>
    <w:rsid w:val="001D379B"/>
    <w:rsid w:val="001D3E41"/>
    <w:rsid w:val="001D41B0"/>
    <w:rsid w:val="001D4433"/>
    <w:rsid w:val="001D4862"/>
    <w:rsid w:val="001D49CA"/>
    <w:rsid w:val="001D4B32"/>
    <w:rsid w:val="001D5606"/>
    <w:rsid w:val="001D5B58"/>
    <w:rsid w:val="001D5B76"/>
    <w:rsid w:val="001D5BD1"/>
    <w:rsid w:val="001D6022"/>
    <w:rsid w:val="001D62DD"/>
    <w:rsid w:val="001D64D1"/>
    <w:rsid w:val="001D66C2"/>
    <w:rsid w:val="001D6A73"/>
    <w:rsid w:val="001D7171"/>
    <w:rsid w:val="001D770E"/>
    <w:rsid w:val="001D7943"/>
    <w:rsid w:val="001D7A37"/>
    <w:rsid w:val="001D7C15"/>
    <w:rsid w:val="001E0240"/>
    <w:rsid w:val="001E0667"/>
    <w:rsid w:val="001E0CBC"/>
    <w:rsid w:val="001E14CB"/>
    <w:rsid w:val="001E150D"/>
    <w:rsid w:val="001E198F"/>
    <w:rsid w:val="001E1C98"/>
    <w:rsid w:val="001E1F68"/>
    <w:rsid w:val="001E212E"/>
    <w:rsid w:val="001E330B"/>
    <w:rsid w:val="001E3BF5"/>
    <w:rsid w:val="001E41DE"/>
    <w:rsid w:val="001E4B4E"/>
    <w:rsid w:val="001E4C89"/>
    <w:rsid w:val="001E5427"/>
    <w:rsid w:val="001E5608"/>
    <w:rsid w:val="001E589C"/>
    <w:rsid w:val="001E5935"/>
    <w:rsid w:val="001E5E15"/>
    <w:rsid w:val="001E5FF8"/>
    <w:rsid w:val="001E63BE"/>
    <w:rsid w:val="001E63EB"/>
    <w:rsid w:val="001E65E6"/>
    <w:rsid w:val="001E6787"/>
    <w:rsid w:val="001E6959"/>
    <w:rsid w:val="001E6973"/>
    <w:rsid w:val="001E6D86"/>
    <w:rsid w:val="001E6E10"/>
    <w:rsid w:val="001E7777"/>
    <w:rsid w:val="001E7B92"/>
    <w:rsid w:val="001E7DC6"/>
    <w:rsid w:val="001F0298"/>
    <w:rsid w:val="001F0337"/>
    <w:rsid w:val="001F0FC8"/>
    <w:rsid w:val="001F119B"/>
    <w:rsid w:val="001F15A5"/>
    <w:rsid w:val="001F16B8"/>
    <w:rsid w:val="001F1769"/>
    <w:rsid w:val="001F1D32"/>
    <w:rsid w:val="001F2164"/>
    <w:rsid w:val="001F234D"/>
    <w:rsid w:val="001F2515"/>
    <w:rsid w:val="001F25F3"/>
    <w:rsid w:val="001F283B"/>
    <w:rsid w:val="001F39B0"/>
    <w:rsid w:val="001F3E32"/>
    <w:rsid w:val="001F402B"/>
    <w:rsid w:val="001F4662"/>
    <w:rsid w:val="001F4B18"/>
    <w:rsid w:val="001F4E0A"/>
    <w:rsid w:val="001F4FBA"/>
    <w:rsid w:val="001F51D0"/>
    <w:rsid w:val="001F5298"/>
    <w:rsid w:val="001F5467"/>
    <w:rsid w:val="001F57F3"/>
    <w:rsid w:val="001F5C06"/>
    <w:rsid w:val="001F5E08"/>
    <w:rsid w:val="001F5EB5"/>
    <w:rsid w:val="001F6331"/>
    <w:rsid w:val="001F6606"/>
    <w:rsid w:val="001F6614"/>
    <w:rsid w:val="001F6828"/>
    <w:rsid w:val="001F69B7"/>
    <w:rsid w:val="001F7211"/>
    <w:rsid w:val="001F72EA"/>
    <w:rsid w:val="001F7588"/>
    <w:rsid w:val="001F7616"/>
    <w:rsid w:val="001F7838"/>
    <w:rsid w:val="001F7B22"/>
    <w:rsid w:val="0020013C"/>
    <w:rsid w:val="002004FE"/>
    <w:rsid w:val="002007B5"/>
    <w:rsid w:val="00200F47"/>
    <w:rsid w:val="0020167A"/>
    <w:rsid w:val="00201FB9"/>
    <w:rsid w:val="00201FFF"/>
    <w:rsid w:val="00202BC4"/>
    <w:rsid w:val="00203171"/>
    <w:rsid w:val="00203903"/>
    <w:rsid w:val="00203C82"/>
    <w:rsid w:val="00204288"/>
    <w:rsid w:val="002045FB"/>
    <w:rsid w:val="00204707"/>
    <w:rsid w:val="00204A1F"/>
    <w:rsid w:val="00204DAA"/>
    <w:rsid w:val="00204EA0"/>
    <w:rsid w:val="002054F3"/>
    <w:rsid w:val="00205834"/>
    <w:rsid w:val="00205AB9"/>
    <w:rsid w:val="00205D5B"/>
    <w:rsid w:val="00205DC1"/>
    <w:rsid w:val="00205F22"/>
    <w:rsid w:val="0020627B"/>
    <w:rsid w:val="00206283"/>
    <w:rsid w:val="002075A4"/>
    <w:rsid w:val="00207606"/>
    <w:rsid w:val="0020795D"/>
    <w:rsid w:val="00207A55"/>
    <w:rsid w:val="00207FDF"/>
    <w:rsid w:val="002101BB"/>
    <w:rsid w:val="00210D80"/>
    <w:rsid w:val="002110F3"/>
    <w:rsid w:val="00211201"/>
    <w:rsid w:val="002112CC"/>
    <w:rsid w:val="00211B58"/>
    <w:rsid w:val="00211C1E"/>
    <w:rsid w:val="00211D11"/>
    <w:rsid w:val="00211DB5"/>
    <w:rsid w:val="00211EA3"/>
    <w:rsid w:val="0021263C"/>
    <w:rsid w:val="002127F4"/>
    <w:rsid w:val="00212BF2"/>
    <w:rsid w:val="00212DC6"/>
    <w:rsid w:val="00213055"/>
    <w:rsid w:val="00213115"/>
    <w:rsid w:val="0021327C"/>
    <w:rsid w:val="00213822"/>
    <w:rsid w:val="002139A3"/>
    <w:rsid w:val="002139DF"/>
    <w:rsid w:val="00213D3A"/>
    <w:rsid w:val="00213DB1"/>
    <w:rsid w:val="00213FE3"/>
    <w:rsid w:val="00214483"/>
    <w:rsid w:val="00214FEF"/>
    <w:rsid w:val="002154ED"/>
    <w:rsid w:val="002156F7"/>
    <w:rsid w:val="00215C53"/>
    <w:rsid w:val="00216078"/>
    <w:rsid w:val="002162BF"/>
    <w:rsid w:val="00216307"/>
    <w:rsid w:val="00216308"/>
    <w:rsid w:val="00216333"/>
    <w:rsid w:val="002163C8"/>
    <w:rsid w:val="00216408"/>
    <w:rsid w:val="002164B3"/>
    <w:rsid w:val="0021661D"/>
    <w:rsid w:val="002167C3"/>
    <w:rsid w:val="002167D7"/>
    <w:rsid w:val="00216A42"/>
    <w:rsid w:val="00216A78"/>
    <w:rsid w:val="00216F31"/>
    <w:rsid w:val="00217816"/>
    <w:rsid w:val="002179A2"/>
    <w:rsid w:val="00217FC9"/>
    <w:rsid w:val="00221277"/>
    <w:rsid w:val="00221BD6"/>
    <w:rsid w:val="00222014"/>
    <w:rsid w:val="0022208F"/>
    <w:rsid w:val="0022281B"/>
    <w:rsid w:val="00222ACE"/>
    <w:rsid w:val="00222C65"/>
    <w:rsid w:val="002230CF"/>
    <w:rsid w:val="00223142"/>
    <w:rsid w:val="002236F5"/>
    <w:rsid w:val="002237CA"/>
    <w:rsid w:val="00223978"/>
    <w:rsid w:val="0022417B"/>
    <w:rsid w:val="00224313"/>
    <w:rsid w:val="0022436F"/>
    <w:rsid w:val="002249C0"/>
    <w:rsid w:val="002249FB"/>
    <w:rsid w:val="00224C05"/>
    <w:rsid w:val="00224E3B"/>
    <w:rsid w:val="002259A9"/>
    <w:rsid w:val="00226513"/>
    <w:rsid w:val="00226636"/>
    <w:rsid w:val="002266C4"/>
    <w:rsid w:val="002275EF"/>
    <w:rsid w:val="00227753"/>
    <w:rsid w:val="002300CE"/>
    <w:rsid w:val="0023023E"/>
    <w:rsid w:val="002302D2"/>
    <w:rsid w:val="00230710"/>
    <w:rsid w:val="00230C1F"/>
    <w:rsid w:val="00230C52"/>
    <w:rsid w:val="00231446"/>
    <w:rsid w:val="002319D5"/>
    <w:rsid w:val="00231D04"/>
    <w:rsid w:val="00232DCC"/>
    <w:rsid w:val="00232E83"/>
    <w:rsid w:val="00232E86"/>
    <w:rsid w:val="002331BA"/>
    <w:rsid w:val="00233508"/>
    <w:rsid w:val="00233788"/>
    <w:rsid w:val="00233F73"/>
    <w:rsid w:val="00234454"/>
    <w:rsid w:val="002345B4"/>
    <w:rsid w:val="002349D7"/>
    <w:rsid w:val="00234DD1"/>
    <w:rsid w:val="00234F7F"/>
    <w:rsid w:val="00235532"/>
    <w:rsid w:val="0023585E"/>
    <w:rsid w:val="0023597A"/>
    <w:rsid w:val="00235D06"/>
    <w:rsid w:val="002369C5"/>
    <w:rsid w:val="00236A0E"/>
    <w:rsid w:val="00236AE7"/>
    <w:rsid w:val="00237635"/>
    <w:rsid w:val="002379A2"/>
    <w:rsid w:val="0024013A"/>
    <w:rsid w:val="0024033E"/>
    <w:rsid w:val="00240737"/>
    <w:rsid w:val="002407E4"/>
    <w:rsid w:val="00240F24"/>
    <w:rsid w:val="002419BD"/>
    <w:rsid w:val="00241CCC"/>
    <w:rsid w:val="00242015"/>
    <w:rsid w:val="0024244E"/>
    <w:rsid w:val="00242B30"/>
    <w:rsid w:val="00242C18"/>
    <w:rsid w:val="00242D9F"/>
    <w:rsid w:val="00242FDA"/>
    <w:rsid w:val="0024334E"/>
    <w:rsid w:val="0024379A"/>
    <w:rsid w:val="00243ECF"/>
    <w:rsid w:val="00244153"/>
    <w:rsid w:val="002442FD"/>
    <w:rsid w:val="00244628"/>
    <w:rsid w:val="002448E1"/>
    <w:rsid w:val="00244E77"/>
    <w:rsid w:val="00245321"/>
    <w:rsid w:val="002459E3"/>
    <w:rsid w:val="00245AB8"/>
    <w:rsid w:val="00245CEA"/>
    <w:rsid w:val="00245DC0"/>
    <w:rsid w:val="00245DC2"/>
    <w:rsid w:val="00247262"/>
    <w:rsid w:val="00247A58"/>
    <w:rsid w:val="00247EA9"/>
    <w:rsid w:val="00247FCB"/>
    <w:rsid w:val="00250254"/>
    <w:rsid w:val="00250349"/>
    <w:rsid w:val="002503CC"/>
    <w:rsid w:val="00250A69"/>
    <w:rsid w:val="00250FB0"/>
    <w:rsid w:val="002513FB"/>
    <w:rsid w:val="00251423"/>
    <w:rsid w:val="00251437"/>
    <w:rsid w:val="00251580"/>
    <w:rsid w:val="00251B35"/>
    <w:rsid w:val="00251D69"/>
    <w:rsid w:val="0025291E"/>
    <w:rsid w:val="00252C35"/>
    <w:rsid w:val="00252D47"/>
    <w:rsid w:val="00253105"/>
    <w:rsid w:val="002533FD"/>
    <w:rsid w:val="00253514"/>
    <w:rsid w:val="002538C9"/>
    <w:rsid w:val="00253D4F"/>
    <w:rsid w:val="00253FAF"/>
    <w:rsid w:val="002541B0"/>
    <w:rsid w:val="002543F4"/>
    <w:rsid w:val="00254555"/>
    <w:rsid w:val="002545DD"/>
    <w:rsid w:val="00254A7F"/>
    <w:rsid w:val="00255053"/>
    <w:rsid w:val="0025514A"/>
    <w:rsid w:val="00255B42"/>
    <w:rsid w:val="002564FE"/>
    <w:rsid w:val="00256A53"/>
    <w:rsid w:val="00256B09"/>
    <w:rsid w:val="00256DD2"/>
    <w:rsid w:val="0025719B"/>
    <w:rsid w:val="0025735E"/>
    <w:rsid w:val="00257391"/>
    <w:rsid w:val="00260691"/>
    <w:rsid w:val="002606D0"/>
    <w:rsid w:val="00260744"/>
    <w:rsid w:val="00260D85"/>
    <w:rsid w:val="00260F59"/>
    <w:rsid w:val="00260F79"/>
    <w:rsid w:val="0026118E"/>
    <w:rsid w:val="002611C4"/>
    <w:rsid w:val="0026136E"/>
    <w:rsid w:val="00261578"/>
    <w:rsid w:val="002619FE"/>
    <w:rsid w:val="00262106"/>
    <w:rsid w:val="00262195"/>
    <w:rsid w:val="0026243A"/>
    <w:rsid w:val="0026257F"/>
    <w:rsid w:val="00262792"/>
    <w:rsid w:val="00262871"/>
    <w:rsid w:val="00263696"/>
    <w:rsid w:val="002636D9"/>
    <w:rsid w:val="00264492"/>
    <w:rsid w:val="0026479E"/>
    <w:rsid w:val="00264883"/>
    <w:rsid w:val="002649CE"/>
    <w:rsid w:val="00264E3A"/>
    <w:rsid w:val="00264FB0"/>
    <w:rsid w:val="002650EA"/>
    <w:rsid w:val="00265875"/>
    <w:rsid w:val="00265ED8"/>
    <w:rsid w:val="00266148"/>
    <w:rsid w:val="002668E4"/>
    <w:rsid w:val="00266C14"/>
    <w:rsid w:val="00266CB7"/>
    <w:rsid w:val="00266E11"/>
    <w:rsid w:val="00267058"/>
    <w:rsid w:val="00267635"/>
    <w:rsid w:val="00270538"/>
    <w:rsid w:val="00270634"/>
    <w:rsid w:val="00270876"/>
    <w:rsid w:val="00270A92"/>
    <w:rsid w:val="00270C4E"/>
    <w:rsid w:val="00270D3C"/>
    <w:rsid w:val="00270EB9"/>
    <w:rsid w:val="00270EE0"/>
    <w:rsid w:val="0027153C"/>
    <w:rsid w:val="00271B01"/>
    <w:rsid w:val="00271B6A"/>
    <w:rsid w:val="00271DFB"/>
    <w:rsid w:val="002721F9"/>
    <w:rsid w:val="002722C5"/>
    <w:rsid w:val="00272466"/>
    <w:rsid w:val="00272A6E"/>
    <w:rsid w:val="00272B82"/>
    <w:rsid w:val="00272FC0"/>
    <w:rsid w:val="00273152"/>
    <w:rsid w:val="002736DE"/>
    <w:rsid w:val="00273AA3"/>
    <w:rsid w:val="002740BE"/>
    <w:rsid w:val="002741C6"/>
    <w:rsid w:val="002745C9"/>
    <w:rsid w:val="002749F6"/>
    <w:rsid w:val="00274BD7"/>
    <w:rsid w:val="00275380"/>
    <w:rsid w:val="002755DA"/>
    <w:rsid w:val="00275C6E"/>
    <w:rsid w:val="00275E87"/>
    <w:rsid w:val="00275FBD"/>
    <w:rsid w:val="00276771"/>
    <w:rsid w:val="00276AD3"/>
    <w:rsid w:val="00276C29"/>
    <w:rsid w:val="002770F9"/>
    <w:rsid w:val="00277341"/>
    <w:rsid w:val="002774DA"/>
    <w:rsid w:val="00277770"/>
    <w:rsid w:val="00277ACD"/>
    <w:rsid w:val="00277AE1"/>
    <w:rsid w:val="00277B05"/>
    <w:rsid w:val="00280CFA"/>
    <w:rsid w:val="00280E86"/>
    <w:rsid w:val="00280EA3"/>
    <w:rsid w:val="00280FEC"/>
    <w:rsid w:val="0028134B"/>
    <w:rsid w:val="002815EE"/>
    <w:rsid w:val="00281728"/>
    <w:rsid w:val="00281A86"/>
    <w:rsid w:val="00282277"/>
    <w:rsid w:val="0028237A"/>
    <w:rsid w:val="002827C0"/>
    <w:rsid w:val="00282886"/>
    <w:rsid w:val="00282DD6"/>
    <w:rsid w:val="00282E7A"/>
    <w:rsid w:val="00283288"/>
    <w:rsid w:val="0028346D"/>
    <w:rsid w:val="00283E0B"/>
    <w:rsid w:val="00283F09"/>
    <w:rsid w:val="00284855"/>
    <w:rsid w:val="00284DE4"/>
    <w:rsid w:val="0028537D"/>
    <w:rsid w:val="0028599E"/>
    <w:rsid w:val="00285C14"/>
    <w:rsid w:val="002863C9"/>
    <w:rsid w:val="00287839"/>
    <w:rsid w:val="00287B1E"/>
    <w:rsid w:val="00287F28"/>
    <w:rsid w:val="00290719"/>
    <w:rsid w:val="00290863"/>
    <w:rsid w:val="00290B2A"/>
    <w:rsid w:val="00290CB2"/>
    <w:rsid w:val="00290D84"/>
    <w:rsid w:val="00291326"/>
    <w:rsid w:val="0029147D"/>
    <w:rsid w:val="00291645"/>
    <w:rsid w:val="0029169E"/>
    <w:rsid w:val="00291ABC"/>
    <w:rsid w:val="00291BB6"/>
    <w:rsid w:val="002928D2"/>
    <w:rsid w:val="00293B0B"/>
    <w:rsid w:val="0029436C"/>
    <w:rsid w:val="002943AB"/>
    <w:rsid w:val="0029445C"/>
    <w:rsid w:val="00294E50"/>
    <w:rsid w:val="00294FA9"/>
    <w:rsid w:val="00295052"/>
    <w:rsid w:val="002952BD"/>
    <w:rsid w:val="002952FF"/>
    <w:rsid w:val="00295A5F"/>
    <w:rsid w:val="00295A65"/>
    <w:rsid w:val="00296422"/>
    <w:rsid w:val="002965F4"/>
    <w:rsid w:val="00296A0E"/>
    <w:rsid w:val="00296AD0"/>
    <w:rsid w:val="00296B0A"/>
    <w:rsid w:val="00296D04"/>
    <w:rsid w:val="00297ED5"/>
    <w:rsid w:val="002A07A9"/>
    <w:rsid w:val="002A0EFF"/>
    <w:rsid w:val="002A1018"/>
    <w:rsid w:val="002A29AD"/>
    <w:rsid w:val="002A2EEF"/>
    <w:rsid w:val="002A31DE"/>
    <w:rsid w:val="002A34AB"/>
    <w:rsid w:val="002A3BA5"/>
    <w:rsid w:val="002A447A"/>
    <w:rsid w:val="002A4A8D"/>
    <w:rsid w:val="002A4B75"/>
    <w:rsid w:val="002A4BAA"/>
    <w:rsid w:val="002A5781"/>
    <w:rsid w:val="002A5B64"/>
    <w:rsid w:val="002A5E6B"/>
    <w:rsid w:val="002A6CD4"/>
    <w:rsid w:val="002A70D6"/>
    <w:rsid w:val="002A7140"/>
    <w:rsid w:val="002A76A1"/>
    <w:rsid w:val="002A7B69"/>
    <w:rsid w:val="002B00F7"/>
    <w:rsid w:val="002B03F1"/>
    <w:rsid w:val="002B063D"/>
    <w:rsid w:val="002B07A0"/>
    <w:rsid w:val="002B0880"/>
    <w:rsid w:val="002B0CDA"/>
    <w:rsid w:val="002B1715"/>
    <w:rsid w:val="002B292C"/>
    <w:rsid w:val="002B3214"/>
    <w:rsid w:val="002B3251"/>
    <w:rsid w:val="002B3422"/>
    <w:rsid w:val="002B34AD"/>
    <w:rsid w:val="002B39D1"/>
    <w:rsid w:val="002B3E3B"/>
    <w:rsid w:val="002B3F4D"/>
    <w:rsid w:val="002B469D"/>
    <w:rsid w:val="002B481F"/>
    <w:rsid w:val="002B5057"/>
    <w:rsid w:val="002B5274"/>
    <w:rsid w:val="002B53C0"/>
    <w:rsid w:val="002B5994"/>
    <w:rsid w:val="002B5A70"/>
    <w:rsid w:val="002B5FE2"/>
    <w:rsid w:val="002B70C4"/>
    <w:rsid w:val="002B77C6"/>
    <w:rsid w:val="002B78DF"/>
    <w:rsid w:val="002B7967"/>
    <w:rsid w:val="002B7EFE"/>
    <w:rsid w:val="002B7F9C"/>
    <w:rsid w:val="002C02E5"/>
    <w:rsid w:val="002C09EE"/>
    <w:rsid w:val="002C0A6F"/>
    <w:rsid w:val="002C0D20"/>
    <w:rsid w:val="002C15E3"/>
    <w:rsid w:val="002C1660"/>
    <w:rsid w:val="002C1AA9"/>
    <w:rsid w:val="002C1BB7"/>
    <w:rsid w:val="002C1F00"/>
    <w:rsid w:val="002C242E"/>
    <w:rsid w:val="002C24CB"/>
    <w:rsid w:val="002C272C"/>
    <w:rsid w:val="002C30DD"/>
    <w:rsid w:val="002C3225"/>
    <w:rsid w:val="002C353B"/>
    <w:rsid w:val="002C3684"/>
    <w:rsid w:val="002C40EF"/>
    <w:rsid w:val="002C42C2"/>
    <w:rsid w:val="002C4F0E"/>
    <w:rsid w:val="002C59EB"/>
    <w:rsid w:val="002C5A3B"/>
    <w:rsid w:val="002C5FCE"/>
    <w:rsid w:val="002C6186"/>
    <w:rsid w:val="002C629B"/>
    <w:rsid w:val="002C6602"/>
    <w:rsid w:val="002C6927"/>
    <w:rsid w:val="002C6D88"/>
    <w:rsid w:val="002C7974"/>
    <w:rsid w:val="002C7AD5"/>
    <w:rsid w:val="002D01CE"/>
    <w:rsid w:val="002D0367"/>
    <w:rsid w:val="002D0433"/>
    <w:rsid w:val="002D066C"/>
    <w:rsid w:val="002D0F6E"/>
    <w:rsid w:val="002D10F5"/>
    <w:rsid w:val="002D1720"/>
    <w:rsid w:val="002D18EE"/>
    <w:rsid w:val="002D1BE3"/>
    <w:rsid w:val="002D1DBB"/>
    <w:rsid w:val="002D20DE"/>
    <w:rsid w:val="002D26E3"/>
    <w:rsid w:val="002D2A5A"/>
    <w:rsid w:val="002D2F4A"/>
    <w:rsid w:val="002D2FC0"/>
    <w:rsid w:val="002D314E"/>
    <w:rsid w:val="002D336E"/>
    <w:rsid w:val="002D3C97"/>
    <w:rsid w:val="002D3CF6"/>
    <w:rsid w:val="002D4110"/>
    <w:rsid w:val="002D41A0"/>
    <w:rsid w:val="002D48D8"/>
    <w:rsid w:val="002D4A6A"/>
    <w:rsid w:val="002D4EC8"/>
    <w:rsid w:val="002D5210"/>
    <w:rsid w:val="002D537E"/>
    <w:rsid w:val="002D54BD"/>
    <w:rsid w:val="002D5742"/>
    <w:rsid w:val="002D57E8"/>
    <w:rsid w:val="002D5A7E"/>
    <w:rsid w:val="002D5B73"/>
    <w:rsid w:val="002D5D8B"/>
    <w:rsid w:val="002D609C"/>
    <w:rsid w:val="002D657B"/>
    <w:rsid w:val="002D6BD3"/>
    <w:rsid w:val="002D6CC7"/>
    <w:rsid w:val="002D6E33"/>
    <w:rsid w:val="002D757D"/>
    <w:rsid w:val="002D7A3E"/>
    <w:rsid w:val="002D7E84"/>
    <w:rsid w:val="002E04A4"/>
    <w:rsid w:val="002E057E"/>
    <w:rsid w:val="002E0652"/>
    <w:rsid w:val="002E0778"/>
    <w:rsid w:val="002E09D4"/>
    <w:rsid w:val="002E0C5B"/>
    <w:rsid w:val="002E0F46"/>
    <w:rsid w:val="002E120D"/>
    <w:rsid w:val="002E182C"/>
    <w:rsid w:val="002E1FBF"/>
    <w:rsid w:val="002E256A"/>
    <w:rsid w:val="002E30D3"/>
    <w:rsid w:val="002E37AA"/>
    <w:rsid w:val="002E3FCD"/>
    <w:rsid w:val="002E404B"/>
    <w:rsid w:val="002E429D"/>
    <w:rsid w:val="002E48E0"/>
    <w:rsid w:val="002E4D80"/>
    <w:rsid w:val="002E5AE8"/>
    <w:rsid w:val="002E5CFF"/>
    <w:rsid w:val="002E67DE"/>
    <w:rsid w:val="002E6B2F"/>
    <w:rsid w:val="002E6E73"/>
    <w:rsid w:val="002E722A"/>
    <w:rsid w:val="002E7475"/>
    <w:rsid w:val="002E7BAF"/>
    <w:rsid w:val="002E7C1E"/>
    <w:rsid w:val="002E7D96"/>
    <w:rsid w:val="002E7EE0"/>
    <w:rsid w:val="002E7F9B"/>
    <w:rsid w:val="002F0086"/>
    <w:rsid w:val="002F04D8"/>
    <w:rsid w:val="002F0E61"/>
    <w:rsid w:val="002F0FE4"/>
    <w:rsid w:val="002F1206"/>
    <w:rsid w:val="002F1306"/>
    <w:rsid w:val="002F15ED"/>
    <w:rsid w:val="002F1AA9"/>
    <w:rsid w:val="002F1AE8"/>
    <w:rsid w:val="002F1FF3"/>
    <w:rsid w:val="002F23A6"/>
    <w:rsid w:val="002F25F8"/>
    <w:rsid w:val="002F2CD5"/>
    <w:rsid w:val="002F2D4F"/>
    <w:rsid w:val="002F2DFB"/>
    <w:rsid w:val="002F2E87"/>
    <w:rsid w:val="002F31EB"/>
    <w:rsid w:val="002F35C8"/>
    <w:rsid w:val="002F4068"/>
    <w:rsid w:val="002F4C1C"/>
    <w:rsid w:val="002F5021"/>
    <w:rsid w:val="002F5297"/>
    <w:rsid w:val="002F5546"/>
    <w:rsid w:val="002F55B7"/>
    <w:rsid w:val="002F5B22"/>
    <w:rsid w:val="002F5D6C"/>
    <w:rsid w:val="002F6149"/>
    <w:rsid w:val="002F6352"/>
    <w:rsid w:val="002F6C86"/>
    <w:rsid w:val="002F6EAC"/>
    <w:rsid w:val="002F700F"/>
    <w:rsid w:val="002F7567"/>
    <w:rsid w:val="002F75ED"/>
    <w:rsid w:val="002F75FB"/>
    <w:rsid w:val="002F767C"/>
    <w:rsid w:val="0030008F"/>
    <w:rsid w:val="00300208"/>
    <w:rsid w:val="00300356"/>
    <w:rsid w:val="003006C3"/>
    <w:rsid w:val="0030128E"/>
    <w:rsid w:val="003017FA"/>
    <w:rsid w:val="003018A2"/>
    <w:rsid w:val="003019AE"/>
    <w:rsid w:val="00301BBE"/>
    <w:rsid w:val="0030215B"/>
    <w:rsid w:val="00302237"/>
    <w:rsid w:val="00302284"/>
    <w:rsid w:val="003023D8"/>
    <w:rsid w:val="00302803"/>
    <w:rsid w:val="003032C2"/>
    <w:rsid w:val="00303366"/>
    <w:rsid w:val="0030365D"/>
    <w:rsid w:val="00303684"/>
    <w:rsid w:val="003039B4"/>
    <w:rsid w:val="00303B40"/>
    <w:rsid w:val="00303C1F"/>
    <w:rsid w:val="00303D00"/>
    <w:rsid w:val="00304372"/>
    <w:rsid w:val="003046C2"/>
    <w:rsid w:val="00304737"/>
    <w:rsid w:val="00304FF8"/>
    <w:rsid w:val="0030501E"/>
    <w:rsid w:val="00305057"/>
    <w:rsid w:val="00305C43"/>
    <w:rsid w:val="00305CC4"/>
    <w:rsid w:val="00305F98"/>
    <w:rsid w:val="003068CA"/>
    <w:rsid w:val="003070F2"/>
    <w:rsid w:val="003073F3"/>
    <w:rsid w:val="00307592"/>
    <w:rsid w:val="003077C2"/>
    <w:rsid w:val="00307A97"/>
    <w:rsid w:val="00307CD5"/>
    <w:rsid w:val="00307E99"/>
    <w:rsid w:val="00307EF8"/>
    <w:rsid w:val="003101A0"/>
    <w:rsid w:val="003102C4"/>
    <w:rsid w:val="00310343"/>
    <w:rsid w:val="0031068D"/>
    <w:rsid w:val="00310A59"/>
    <w:rsid w:val="00310BA1"/>
    <w:rsid w:val="00311129"/>
    <w:rsid w:val="00311237"/>
    <w:rsid w:val="0031154D"/>
    <w:rsid w:val="00311A3A"/>
    <w:rsid w:val="00311E2B"/>
    <w:rsid w:val="003121D4"/>
    <w:rsid w:val="003127A5"/>
    <w:rsid w:val="00312A7E"/>
    <w:rsid w:val="00312E56"/>
    <w:rsid w:val="003131D3"/>
    <w:rsid w:val="003139E1"/>
    <w:rsid w:val="00314084"/>
    <w:rsid w:val="003144C2"/>
    <w:rsid w:val="00314864"/>
    <w:rsid w:val="00314AB3"/>
    <w:rsid w:val="00314E12"/>
    <w:rsid w:val="003155E0"/>
    <w:rsid w:val="0031581B"/>
    <w:rsid w:val="00315B5B"/>
    <w:rsid w:val="00315D96"/>
    <w:rsid w:val="00316025"/>
    <w:rsid w:val="003160BA"/>
    <w:rsid w:val="003163C6"/>
    <w:rsid w:val="003169B4"/>
    <w:rsid w:val="00316A26"/>
    <w:rsid w:val="003170AC"/>
    <w:rsid w:val="00317193"/>
    <w:rsid w:val="003175C1"/>
    <w:rsid w:val="003178E8"/>
    <w:rsid w:val="003200B0"/>
    <w:rsid w:val="00320748"/>
    <w:rsid w:val="00320778"/>
    <w:rsid w:val="00320AAE"/>
    <w:rsid w:val="00320B3D"/>
    <w:rsid w:val="00320B86"/>
    <w:rsid w:val="0032105F"/>
    <w:rsid w:val="00321933"/>
    <w:rsid w:val="00321F08"/>
    <w:rsid w:val="00321F65"/>
    <w:rsid w:val="00322205"/>
    <w:rsid w:val="00322C56"/>
    <w:rsid w:val="00323567"/>
    <w:rsid w:val="00323C09"/>
    <w:rsid w:val="00323C28"/>
    <w:rsid w:val="00323D17"/>
    <w:rsid w:val="00323EDA"/>
    <w:rsid w:val="003242C4"/>
    <w:rsid w:val="003246DC"/>
    <w:rsid w:val="00324C73"/>
    <w:rsid w:val="00325B73"/>
    <w:rsid w:val="00326279"/>
    <w:rsid w:val="00326423"/>
    <w:rsid w:val="003264E9"/>
    <w:rsid w:val="00326A4B"/>
    <w:rsid w:val="00326FA4"/>
    <w:rsid w:val="003271C9"/>
    <w:rsid w:val="0033002B"/>
    <w:rsid w:val="00330356"/>
    <w:rsid w:val="0033059A"/>
    <w:rsid w:val="00330975"/>
    <w:rsid w:val="003309AE"/>
    <w:rsid w:val="00330A5C"/>
    <w:rsid w:val="00330BA1"/>
    <w:rsid w:val="003313D3"/>
    <w:rsid w:val="00331579"/>
    <w:rsid w:val="003315BB"/>
    <w:rsid w:val="00331BCB"/>
    <w:rsid w:val="00331D9A"/>
    <w:rsid w:val="00331F70"/>
    <w:rsid w:val="00332B78"/>
    <w:rsid w:val="00332E09"/>
    <w:rsid w:val="00333163"/>
    <w:rsid w:val="003331CF"/>
    <w:rsid w:val="003334C8"/>
    <w:rsid w:val="003339F4"/>
    <w:rsid w:val="00333ACE"/>
    <w:rsid w:val="00333BCB"/>
    <w:rsid w:val="003348AA"/>
    <w:rsid w:val="00334B00"/>
    <w:rsid w:val="00334CA1"/>
    <w:rsid w:val="003352A7"/>
    <w:rsid w:val="003356C1"/>
    <w:rsid w:val="00335D7F"/>
    <w:rsid w:val="00336458"/>
    <w:rsid w:val="00336D7C"/>
    <w:rsid w:val="0033717E"/>
    <w:rsid w:val="003374B0"/>
    <w:rsid w:val="00337519"/>
    <w:rsid w:val="0033789D"/>
    <w:rsid w:val="00337A9C"/>
    <w:rsid w:val="00337AC6"/>
    <w:rsid w:val="00337CEC"/>
    <w:rsid w:val="00340704"/>
    <w:rsid w:val="00340720"/>
    <w:rsid w:val="00340752"/>
    <w:rsid w:val="00340808"/>
    <w:rsid w:val="00340886"/>
    <w:rsid w:val="00340B64"/>
    <w:rsid w:val="00340D12"/>
    <w:rsid w:val="003413B9"/>
    <w:rsid w:val="003416D7"/>
    <w:rsid w:val="00341A5C"/>
    <w:rsid w:val="00341DF7"/>
    <w:rsid w:val="00342C1E"/>
    <w:rsid w:val="00342DC3"/>
    <w:rsid w:val="00342E28"/>
    <w:rsid w:val="00342FBC"/>
    <w:rsid w:val="0034315B"/>
    <w:rsid w:val="00343302"/>
    <w:rsid w:val="003435B5"/>
    <w:rsid w:val="003437ED"/>
    <w:rsid w:val="003438A5"/>
    <w:rsid w:val="00343B84"/>
    <w:rsid w:val="00343E0B"/>
    <w:rsid w:val="00344528"/>
    <w:rsid w:val="00344726"/>
    <w:rsid w:val="00344AB1"/>
    <w:rsid w:val="003451AD"/>
    <w:rsid w:val="003455EB"/>
    <w:rsid w:val="00345924"/>
    <w:rsid w:val="0034598C"/>
    <w:rsid w:val="003459C1"/>
    <w:rsid w:val="00345B31"/>
    <w:rsid w:val="00345C02"/>
    <w:rsid w:val="00346184"/>
    <w:rsid w:val="003464D3"/>
    <w:rsid w:val="0034697B"/>
    <w:rsid w:val="003469ED"/>
    <w:rsid w:val="00346D81"/>
    <w:rsid w:val="00346F77"/>
    <w:rsid w:val="00347091"/>
    <w:rsid w:val="00347D88"/>
    <w:rsid w:val="003500D8"/>
    <w:rsid w:val="00350194"/>
    <w:rsid w:val="00350313"/>
    <w:rsid w:val="00350436"/>
    <w:rsid w:val="00350887"/>
    <w:rsid w:val="00350B06"/>
    <w:rsid w:val="00350DB5"/>
    <w:rsid w:val="00350DC5"/>
    <w:rsid w:val="00351038"/>
    <w:rsid w:val="003515B4"/>
    <w:rsid w:val="0035185F"/>
    <w:rsid w:val="00351B40"/>
    <w:rsid w:val="00351C15"/>
    <w:rsid w:val="00352629"/>
    <w:rsid w:val="0035324B"/>
    <w:rsid w:val="003537FC"/>
    <w:rsid w:val="00353CFE"/>
    <w:rsid w:val="00353EBF"/>
    <w:rsid w:val="0035445F"/>
    <w:rsid w:val="00354DEE"/>
    <w:rsid w:val="00354F2F"/>
    <w:rsid w:val="00354FEA"/>
    <w:rsid w:val="00355487"/>
    <w:rsid w:val="00355C19"/>
    <w:rsid w:val="00355C89"/>
    <w:rsid w:val="003565A2"/>
    <w:rsid w:val="00357038"/>
    <w:rsid w:val="0035758A"/>
    <w:rsid w:val="0035766C"/>
    <w:rsid w:val="00357713"/>
    <w:rsid w:val="00357977"/>
    <w:rsid w:val="00357DD7"/>
    <w:rsid w:val="00357E9C"/>
    <w:rsid w:val="0036012C"/>
    <w:rsid w:val="0036076E"/>
    <w:rsid w:val="003608EB"/>
    <w:rsid w:val="00360F8B"/>
    <w:rsid w:val="00361211"/>
    <w:rsid w:val="003613DD"/>
    <w:rsid w:val="00361524"/>
    <w:rsid w:val="00361588"/>
    <w:rsid w:val="00361C52"/>
    <w:rsid w:val="00361E42"/>
    <w:rsid w:val="0036268A"/>
    <w:rsid w:val="003626DB"/>
    <w:rsid w:val="00362E2E"/>
    <w:rsid w:val="00363791"/>
    <w:rsid w:val="00363C5B"/>
    <w:rsid w:val="00363DC8"/>
    <w:rsid w:val="00363FA4"/>
    <w:rsid w:val="0036457D"/>
    <w:rsid w:val="0036496E"/>
    <w:rsid w:val="00364AF5"/>
    <w:rsid w:val="00364B7C"/>
    <w:rsid w:val="00364BED"/>
    <w:rsid w:val="00364CAD"/>
    <w:rsid w:val="00365370"/>
    <w:rsid w:val="003654A3"/>
    <w:rsid w:val="0036690A"/>
    <w:rsid w:val="00366941"/>
    <w:rsid w:val="00366BF7"/>
    <w:rsid w:val="003670A3"/>
    <w:rsid w:val="00367440"/>
    <w:rsid w:val="00367CAE"/>
    <w:rsid w:val="0037021B"/>
    <w:rsid w:val="00370363"/>
    <w:rsid w:val="0037036E"/>
    <w:rsid w:val="003703FE"/>
    <w:rsid w:val="00370C74"/>
    <w:rsid w:val="003713CF"/>
    <w:rsid w:val="0037161B"/>
    <w:rsid w:val="0037164C"/>
    <w:rsid w:val="00371693"/>
    <w:rsid w:val="00371A0E"/>
    <w:rsid w:val="00371CFA"/>
    <w:rsid w:val="0037278A"/>
    <w:rsid w:val="00372C8D"/>
    <w:rsid w:val="00373776"/>
    <w:rsid w:val="00373917"/>
    <w:rsid w:val="0037399C"/>
    <w:rsid w:val="00373A50"/>
    <w:rsid w:val="0037541A"/>
    <w:rsid w:val="00375BA2"/>
    <w:rsid w:val="00375D7C"/>
    <w:rsid w:val="00375DA1"/>
    <w:rsid w:val="00375ED2"/>
    <w:rsid w:val="00376097"/>
    <w:rsid w:val="003766C5"/>
    <w:rsid w:val="00376DD6"/>
    <w:rsid w:val="003771C7"/>
    <w:rsid w:val="003773AC"/>
    <w:rsid w:val="00377F0D"/>
    <w:rsid w:val="00380553"/>
    <w:rsid w:val="0038056F"/>
    <w:rsid w:val="00381001"/>
    <w:rsid w:val="003811CB"/>
    <w:rsid w:val="00381809"/>
    <w:rsid w:val="0038186A"/>
    <w:rsid w:val="00381A83"/>
    <w:rsid w:val="00381C75"/>
    <w:rsid w:val="00381FCE"/>
    <w:rsid w:val="003825F4"/>
    <w:rsid w:val="00382622"/>
    <w:rsid w:val="003829B1"/>
    <w:rsid w:val="00382C7E"/>
    <w:rsid w:val="0038326C"/>
    <w:rsid w:val="00383C6D"/>
    <w:rsid w:val="00383ECA"/>
    <w:rsid w:val="00384073"/>
    <w:rsid w:val="003847CF"/>
    <w:rsid w:val="00384B20"/>
    <w:rsid w:val="00384D54"/>
    <w:rsid w:val="0038522F"/>
    <w:rsid w:val="00385694"/>
    <w:rsid w:val="00385A51"/>
    <w:rsid w:val="00385E4C"/>
    <w:rsid w:val="00385EBC"/>
    <w:rsid w:val="003861A2"/>
    <w:rsid w:val="003861D2"/>
    <w:rsid w:val="00386480"/>
    <w:rsid w:val="003869AA"/>
    <w:rsid w:val="00387116"/>
    <w:rsid w:val="003876B1"/>
    <w:rsid w:val="0038790D"/>
    <w:rsid w:val="00387B9C"/>
    <w:rsid w:val="00387E64"/>
    <w:rsid w:val="003905A7"/>
    <w:rsid w:val="00390BB4"/>
    <w:rsid w:val="00390E45"/>
    <w:rsid w:val="00390F2F"/>
    <w:rsid w:val="00391058"/>
    <w:rsid w:val="00391226"/>
    <w:rsid w:val="003912AE"/>
    <w:rsid w:val="00391944"/>
    <w:rsid w:val="00391A43"/>
    <w:rsid w:val="0039222E"/>
    <w:rsid w:val="00392352"/>
    <w:rsid w:val="00392F2A"/>
    <w:rsid w:val="00393035"/>
    <w:rsid w:val="00393077"/>
    <w:rsid w:val="00393128"/>
    <w:rsid w:val="0039319A"/>
    <w:rsid w:val="00394A73"/>
    <w:rsid w:val="00394E7F"/>
    <w:rsid w:val="00394E9B"/>
    <w:rsid w:val="00394F97"/>
    <w:rsid w:val="0039507D"/>
    <w:rsid w:val="00395353"/>
    <w:rsid w:val="00395584"/>
    <w:rsid w:val="00395591"/>
    <w:rsid w:val="0039570E"/>
    <w:rsid w:val="003958C8"/>
    <w:rsid w:val="00395A26"/>
    <w:rsid w:val="00395A31"/>
    <w:rsid w:val="00395B1F"/>
    <w:rsid w:val="00395DBA"/>
    <w:rsid w:val="00395EFD"/>
    <w:rsid w:val="00395FA6"/>
    <w:rsid w:val="0039640D"/>
    <w:rsid w:val="00396490"/>
    <w:rsid w:val="003964AE"/>
    <w:rsid w:val="00396603"/>
    <w:rsid w:val="00397B11"/>
    <w:rsid w:val="00397D12"/>
    <w:rsid w:val="00397E6B"/>
    <w:rsid w:val="003A025F"/>
    <w:rsid w:val="003A0D57"/>
    <w:rsid w:val="003A0E0D"/>
    <w:rsid w:val="003A0E19"/>
    <w:rsid w:val="003A0FFE"/>
    <w:rsid w:val="003A120E"/>
    <w:rsid w:val="003A18FD"/>
    <w:rsid w:val="003A2275"/>
    <w:rsid w:val="003A279F"/>
    <w:rsid w:val="003A29CE"/>
    <w:rsid w:val="003A2C4E"/>
    <w:rsid w:val="003A2F28"/>
    <w:rsid w:val="003A2F2E"/>
    <w:rsid w:val="003A3136"/>
    <w:rsid w:val="003A33C2"/>
    <w:rsid w:val="003A37CE"/>
    <w:rsid w:val="003A44BB"/>
    <w:rsid w:val="003A455E"/>
    <w:rsid w:val="003A46E5"/>
    <w:rsid w:val="003A477A"/>
    <w:rsid w:val="003A4833"/>
    <w:rsid w:val="003A5A2B"/>
    <w:rsid w:val="003A6041"/>
    <w:rsid w:val="003A625F"/>
    <w:rsid w:val="003A6379"/>
    <w:rsid w:val="003A670C"/>
    <w:rsid w:val="003A6B9C"/>
    <w:rsid w:val="003A6CBF"/>
    <w:rsid w:val="003A6F3E"/>
    <w:rsid w:val="003A71CE"/>
    <w:rsid w:val="003A72D9"/>
    <w:rsid w:val="003A7638"/>
    <w:rsid w:val="003A7800"/>
    <w:rsid w:val="003A784C"/>
    <w:rsid w:val="003A7B23"/>
    <w:rsid w:val="003A7DF7"/>
    <w:rsid w:val="003B0B0D"/>
    <w:rsid w:val="003B0D4E"/>
    <w:rsid w:val="003B0F90"/>
    <w:rsid w:val="003B103A"/>
    <w:rsid w:val="003B1527"/>
    <w:rsid w:val="003B2032"/>
    <w:rsid w:val="003B218A"/>
    <w:rsid w:val="003B2900"/>
    <w:rsid w:val="003B2CBB"/>
    <w:rsid w:val="003B2D29"/>
    <w:rsid w:val="003B2DBD"/>
    <w:rsid w:val="003B2DC7"/>
    <w:rsid w:val="003B33BF"/>
    <w:rsid w:val="003B360D"/>
    <w:rsid w:val="003B3872"/>
    <w:rsid w:val="003B3A70"/>
    <w:rsid w:val="003B3FD2"/>
    <w:rsid w:val="003B404E"/>
    <w:rsid w:val="003B44B0"/>
    <w:rsid w:val="003B45FD"/>
    <w:rsid w:val="003B461D"/>
    <w:rsid w:val="003B474F"/>
    <w:rsid w:val="003B4858"/>
    <w:rsid w:val="003B49A7"/>
    <w:rsid w:val="003B4E58"/>
    <w:rsid w:val="003B5328"/>
    <w:rsid w:val="003B54D7"/>
    <w:rsid w:val="003B552C"/>
    <w:rsid w:val="003B572F"/>
    <w:rsid w:val="003B5936"/>
    <w:rsid w:val="003B59E0"/>
    <w:rsid w:val="003B5C1C"/>
    <w:rsid w:val="003B5E42"/>
    <w:rsid w:val="003B6A81"/>
    <w:rsid w:val="003B76CC"/>
    <w:rsid w:val="003B77EB"/>
    <w:rsid w:val="003B7EA5"/>
    <w:rsid w:val="003B7FF6"/>
    <w:rsid w:val="003C01E3"/>
    <w:rsid w:val="003C0557"/>
    <w:rsid w:val="003C0EA8"/>
    <w:rsid w:val="003C12A2"/>
    <w:rsid w:val="003C12F7"/>
    <w:rsid w:val="003C173F"/>
    <w:rsid w:val="003C1A60"/>
    <w:rsid w:val="003C1BFB"/>
    <w:rsid w:val="003C21FD"/>
    <w:rsid w:val="003C24FA"/>
    <w:rsid w:val="003C284F"/>
    <w:rsid w:val="003C2B0F"/>
    <w:rsid w:val="003C2CA8"/>
    <w:rsid w:val="003C3009"/>
    <w:rsid w:val="003C3088"/>
    <w:rsid w:val="003C3305"/>
    <w:rsid w:val="003C33F1"/>
    <w:rsid w:val="003C367A"/>
    <w:rsid w:val="003C3750"/>
    <w:rsid w:val="003C3812"/>
    <w:rsid w:val="003C3AAB"/>
    <w:rsid w:val="003C3B66"/>
    <w:rsid w:val="003C3B73"/>
    <w:rsid w:val="003C3BBC"/>
    <w:rsid w:val="003C3CAB"/>
    <w:rsid w:val="003C3F1E"/>
    <w:rsid w:val="003C47F6"/>
    <w:rsid w:val="003C484E"/>
    <w:rsid w:val="003C4888"/>
    <w:rsid w:val="003C5100"/>
    <w:rsid w:val="003C52C0"/>
    <w:rsid w:val="003C57B3"/>
    <w:rsid w:val="003C5E55"/>
    <w:rsid w:val="003C6398"/>
    <w:rsid w:val="003C63B1"/>
    <w:rsid w:val="003C6432"/>
    <w:rsid w:val="003C6BF2"/>
    <w:rsid w:val="003C7A09"/>
    <w:rsid w:val="003C7E07"/>
    <w:rsid w:val="003C7F4D"/>
    <w:rsid w:val="003D004E"/>
    <w:rsid w:val="003D01C6"/>
    <w:rsid w:val="003D05F2"/>
    <w:rsid w:val="003D11C4"/>
    <w:rsid w:val="003D11CB"/>
    <w:rsid w:val="003D14FC"/>
    <w:rsid w:val="003D1BEA"/>
    <w:rsid w:val="003D1C73"/>
    <w:rsid w:val="003D2503"/>
    <w:rsid w:val="003D2717"/>
    <w:rsid w:val="003D2AB1"/>
    <w:rsid w:val="003D2CF0"/>
    <w:rsid w:val="003D2CF2"/>
    <w:rsid w:val="003D2E98"/>
    <w:rsid w:val="003D2EC0"/>
    <w:rsid w:val="003D3232"/>
    <w:rsid w:val="003D3320"/>
    <w:rsid w:val="003D3345"/>
    <w:rsid w:val="003D368F"/>
    <w:rsid w:val="003D39D6"/>
    <w:rsid w:val="003D3EB5"/>
    <w:rsid w:val="003D412C"/>
    <w:rsid w:val="003D42C2"/>
    <w:rsid w:val="003D4317"/>
    <w:rsid w:val="003D49FA"/>
    <w:rsid w:val="003D4CF8"/>
    <w:rsid w:val="003D4F75"/>
    <w:rsid w:val="003D5C3F"/>
    <w:rsid w:val="003D5CB3"/>
    <w:rsid w:val="003D5CEC"/>
    <w:rsid w:val="003D5E34"/>
    <w:rsid w:val="003D5F23"/>
    <w:rsid w:val="003D5F69"/>
    <w:rsid w:val="003D66F3"/>
    <w:rsid w:val="003D6940"/>
    <w:rsid w:val="003D70E5"/>
    <w:rsid w:val="003D720B"/>
    <w:rsid w:val="003D7460"/>
    <w:rsid w:val="003D7463"/>
    <w:rsid w:val="003D7A28"/>
    <w:rsid w:val="003D7E4D"/>
    <w:rsid w:val="003E0238"/>
    <w:rsid w:val="003E0472"/>
    <w:rsid w:val="003E04A6"/>
    <w:rsid w:val="003E0C36"/>
    <w:rsid w:val="003E0EB0"/>
    <w:rsid w:val="003E10D4"/>
    <w:rsid w:val="003E1220"/>
    <w:rsid w:val="003E17B8"/>
    <w:rsid w:val="003E1F36"/>
    <w:rsid w:val="003E2263"/>
    <w:rsid w:val="003E28E6"/>
    <w:rsid w:val="003E2EE1"/>
    <w:rsid w:val="003E309E"/>
    <w:rsid w:val="003E30B3"/>
    <w:rsid w:val="003E323D"/>
    <w:rsid w:val="003E325F"/>
    <w:rsid w:val="003E3465"/>
    <w:rsid w:val="003E353A"/>
    <w:rsid w:val="003E3628"/>
    <w:rsid w:val="003E3750"/>
    <w:rsid w:val="003E4128"/>
    <w:rsid w:val="003E4141"/>
    <w:rsid w:val="003E437C"/>
    <w:rsid w:val="003E43A7"/>
    <w:rsid w:val="003E4687"/>
    <w:rsid w:val="003E522B"/>
    <w:rsid w:val="003E52D3"/>
    <w:rsid w:val="003E5A15"/>
    <w:rsid w:val="003E5C24"/>
    <w:rsid w:val="003E6064"/>
    <w:rsid w:val="003E6D55"/>
    <w:rsid w:val="003E6EC0"/>
    <w:rsid w:val="003E7493"/>
    <w:rsid w:val="003E78CF"/>
    <w:rsid w:val="003E78DA"/>
    <w:rsid w:val="003F0157"/>
    <w:rsid w:val="003F0558"/>
    <w:rsid w:val="003F0737"/>
    <w:rsid w:val="003F0B78"/>
    <w:rsid w:val="003F0B96"/>
    <w:rsid w:val="003F0FB4"/>
    <w:rsid w:val="003F1142"/>
    <w:rsid w:val="003F11AF"/>
    <w:rsid w:val="003F11DB"/>
    <w:rsid w:val="003F13DC"/>
    <w:rsid w:val="003F2747"/>
    <w:rsid w:val="003F2771"/>
    <w:rsid w:val="003F293F"/>
    <w:rsid w:val="003F2A44"/>
    <w:rsid w:val="003F32F8"/>
    <w:rsid w:val="003F34A8"/>
    <w:rsid w:val="003F354F"/>
    <w:rsid w:val="003F36C1"/>
    <w:rsid w:val="003F385F"/>
    <w:rsid w:val="003F3B6C"/>
    <w:rsid w:val="003F40C3"/>
    <w:rsid w:val="003F43CE"/>
    <w:rsid w:val="003F4574"/>
    <w:rsid w:val="003F482C"/>
    <w:rsid w:val="003F5000"/>
    <w:rsid w:val="003F5A96"/>
    <w:rsid w:val="003F5AF9"/>
    <w:rsid w:val="003F6701"/>
    <w:rsid w:val="003F6BD0"/>
    <w:rsid w:val="003F6D23"/>
    <w:rsid w:val="003F6F20"/>
    <w:rsid w:val="003F7055"/>
    <w:rsid w:val="003F73D6"/>
    <w:rsid w:val="003F7444"/>
    <w:rsid w:val="003F758E"/>
    <w:rsid w:val="003F779E"/>
    <w:rsid w:val="003F77A9"/>
    <w:rsid w:val="0040034E"/>
    <w:rsid w:val="0040067D"/>
    <w:rsid w:val="00400CA9"/>
    <w:rsid w:val="004010C5"/>
    <w:rsid w:val="00401350"/>
    <w:rsid w:val="0040160B"/>
    <w:rsid w:val="00401694"/>
    <w:rsid w:val="004020DE"/>
    <w:rsid w:val="004021A7"/>
    <w:rsid w:val="004024C3"/>
    <w:rsid w:val="00402940"/>
    <w:rsid w:val="004029AE"/>
    <w:rsid w:val="00402A0E"/>
    <w:rsid w:val="00402DFD"/>
    <w:rsid w:val="004030CB"/>
    <w:rsid w:val="00403166"/>
    <w:rsid w:val="00403247"/>
    <w:rsid w:val="00403C5C"/>
    <w:rsid w:val="00403D3D"/>
    <w:rsid w:val="00403F83"/>
    <w:rsid w:val="00404046"/>
    <w:rsid w:val="004048A6"/>
    <w:rsid w:val="0040492F"/>
    <w:rsid w:val="00404B36"/>
    <w:rsid w:val="00404C3F"/>
    <w:rsid w:val="00404C82"/>
    <w:rsid w:val="00404D11"/>
    <w:rsid w:val="00404DF6"/>
    <w:rsid w:val="00404EF6"/>
    <w:rsid w:val="0040521B"/>
    <w:rsid w:val="00405584"/>
    <w:rsid w:val="00405650"/>
    <w:rsid w:val="004057A4"/>
    <w:rsid w:val="004057E4"/>
    <w:rsid w:val="00405819"/>
    <w:rsid w:val="004065AF"/>
    <w:rsid w:val="0040670A"/>
    <w:rsid w:val="00406916"/>
    <w:rsid w:val="00406AAE"/>
    <w:rsid w:val="00406BE1"/>
    <w:rsid w:val="00406DBF"/>
    <w:rsid w:val="00406DFB"/>
    <w:rsid w:val="00406EEA"/>
    <w:rsid w:val="00406F96"/>
    <w:rsid w:val="0040709D"/>
    <w:rsid w:val="00407133"/>
    <w:rsid w:val="004078D3"/>
    <w:rsid w:val="00407AB1"/>
    <w:rsid w:val="00407DAC"/>
    <w:rsid w:val="00407DFA"/>
    <w:rsid w:val="00407E81"/>
    <w:rsid w:val="00407EF5"/>
    <w:rsid w:val="00410080"/>
    <w:rsid w:val="0041018D"/>
    <w:rsid w:val="00410414"/>
    <w:rsid w:val="00410782"/>
    <w:rsid w:val="004107F8"/>
    <w:rsid w:val="00411262"/>
    <w:rsid w:val="00411A17"/>
    <w:rsid w:val="00411F07"/>
    <w:rsid w:val="0041215D"/>
    <w:rsid w:val="00412318"/>
    <w:rsid w:val="004127BB"/>
    <w:rsid w:val="00412BEE"/>
    <w:rsid w:val="00412E6E"/>
    <w:rsid w:val="00413023"/>
    <w:rsid w:val="004131D6"/>
    <w:rsid w:val="004131ED"/>
    <w:rsid w:val="0041367B"/>
    <w:rsid w:val="004136BB"/>
    <w:rsid w:val="004137CA"/>
    <w:rsid w:val="004137CE"/>
    <w:rsid w:val="004137F9"/>
    <w:rsid w:val="00413DB7"/>
    <w:rsid w:val="0041416A"/>
    <w:rsid w:val="00414536"/>
    <w:rsid w:val="004146BC"/>
    <w:rsid w:val="00414A24"/>
    <w:rsid w:val="00414E78"/>
    <w:rsid w:val="00414EB3"/>
    <w:rsid w:val="00414FF0"/>
    <w:rsid w:val="00415132"/>
    <w:rsid w:val="004157D7"/>
    <w:rsid w:val="0041586C"/>
    <w:rsid w:val="0041606D"/>
    <w:rsid w:val="00416563"/>
    <w:rsid w:val="00416B17"/>
    <w:rsid w:val="00417031"/>
    <w:rsid w:val="0041716E"/>
    <w:rsid w:val="00417660"/>
    <w:rsid w:val="00417B1D"/>
    <w:rsid w:val="00417B64"/>
    <w:rsid w:val="00417E70"/>
    <w:rsid w:val="0042005F"/>
    <w:rsid w:val="00420126"/>
    <w:rsid w:val="0042029B"/>
    <w:rsid w:val="004205DF"/>
    <w:rsid w:val="00420BFA"/>
    <w:rsid w:val="00420EFA"/>
    <w:rsid w:val="0042100A"/>
    <w:rsid w:val="00421191"/>
    <w:rsid w:val="004211E6"/>
    <w:rsid w:val="00421378"/>
    <w:rsid w:val="0042182D"/>
    <w:rsid w:val="00422536"/>
    <w:rsid w:val="004227DF"/>
    <w:rsid w:val="00422970"/>
    <w:rsid w:val="00422A98"/>
    <w:rsid w:val="00422F0A"/>
    <w:rsid w:val="00423090"/>
    <w:rsid w:val="00423146"/>
    <w:rsid w:val="00423280"/>
    <w:rsid w:val="00423346"/>
    <w:rsid w:val="0042390A"/>
    <w:rsid w:val="0042397C"/>
    <w:rsid w:val="00423CCB"/>
    <w:rsid w:val="00424051"/>
    <w:rsid w:val="00424526"/>
    <w:rsid w:val="0042454E"/>
    <w:rsid w:val="004245AB"/>
    <w:rsid w:val="00424720"/>
    <w:rsid w:val="0042472D"/>
    <w:rsid w:val="00424C16"/>
    <w:rsid w:val="004253B9"/>
    <w:rsid w:val="004259A4"/>
    <w:rsid w:val="00425DA2"/>
    <w:rsid w:val="00426449"/>
    <w:rsid w:val="00426595"/>
    <w:rsid w:val="0042673E"/>
    <w:rsid w:val="00426C5D"/>
    <w:rsid w:val="00426E79"/>
    <w:rsid w:val="00427104"/>
    <w:rsid w:val="0042718B"/>
    <w:rsid w:val="00427837"/>
    <w:rsid w:val="00427998"/>
    <w:rsid w:val="00427CEF"/>
    <w:rsid w:val="00427F68"/>
    <w:rsid w:val="004301AF"/>
    <w:rsid w:val="00430438"/>
    <w:rsid w:val="0043083D"/>
    <w:rsid w:val="004309A7"/>
    <w:rsid w:val="00431B12"/>
    <w:rsid w:val="00431BBA"/>
    <w:rsid w:val="00432B32"/>
    <w:rsid w:val="00432EC6"/>
    <w:rsid w:val="00432EEC"/>
    <w:rsid w:val="00433B35"/>
    <w:rsid w:val="0043491E"/>
    <w:rsid w:val="00434A86"/>
    <w:rsid w:val="00434A92"/>
    <w:rsid w:val="00434DE9"/>
    <w:rsid w:val="00434E90"/>
    <w:rsid w:val="004350DD"/>
    <w:rsid w:val="00435816"/>
    <w:rsid w:val="00435E80"/>
    <w:rsid w:val="00435E83"/>
    <w:rsid w:val="00435FD2"/>
    <w:rsid w:val="00436502"/>
    <w:rsid w:val="0043666E"/>
    <w:rsid w:val="00436C5A"/>
    <w:rsid w:val="00436DFF"/>
    <w:rsid w:val="00436E04"/>
    <w:rsid w:val="00437BC2"/>
    <w:rsid w:val="00437CB3"/>
    <w:rsid w:val="0044021F"/>
    <w:rsid w:val="0044033F"/>
    <w:rsid w:val="00440588"/>
    <w:rsid w:val="00440DC4"/>
    <w:rsid w:val="0044123C"/>
    <w:rsid w:val="00441843"/>
    <w:rsid w:val="004420A5"/>
    <w:rsid w:val="004425E3"/>
    <w:rsid w:val="00442883"/>
    <w:rsid w:val="00442C59"/>
    <w:rsid w:val="004434F1"/>
    <w:rsid w:val="0044397E"/>
    <w:rsid w:val="0044447D"/>
    <w:rsid w:val="0044467C"/>
    <w:rsid w:val="00444681"/>
    <w:rsid w:val="00444815"/>
    <w:rsid w:val="00444E86"/>
    <w:rsid w:val="00444E99"/>
    <w:rsid w:val="00444FEE"/>
    <w:rsid w:val="004459C3"/>
    <w:rsid w:val="00445BBE"/>
    <w:rsid w:val="00445E9F"/>
    <w:rsid w:val="004463D6"/>
    <w:rsid w:val="0044652E"/>
    <w:rsid w:val="00446E7E"/>
    <w:rsid w:val="004473DD"/>
    <w:rsid w:val="0044742F"/>
    <w:rsid w:val="004474F8"/>
    <w:rsid w:val="00447587"/>
    <w:rsid w:val="004477A3"/>
    <w:rsid w:val="00447C3F"/>
    <w:rsid w:val="004504EF"/>
    <w:rsid w:val="00450500"/>
    <w:rsid w:val="004510A5"/>
    <w:rsid w:val="00451D2D"/>
    <w:rsid w:val="00452144"/>
    <w:rsid w:val="004527E9"/>
    <w:rsid w:val="004529F9"/>
    <w:rsid w:val="00452A48"/>
    <w:rsid w:val="004532BE"/>
    <w:rsid w:val="0045349D"/>
    <w:rsid w:val="00453659"/>
    <w:rsid w:val="004540D6"/>
    <w:rsid w:val="004542F6"/>
    <w:rsid w:val="0045434E"/>
    <w:rsid w:val="00454421"/>
    <w:rsid w:val="004549A4"/>
    <w:rsid w:val="00454E75"/>
    <w:rsid w:val="004558A7"/>
    <w:rsid w:val="004559D5"/>
    <w:rsid w:val="00456577"/>
    <w:rsid w:val="0045669C"/>
    <w:rsid w:val="0045679A"/>
    <w:rsid w:val="00456A8E"/>
    <w:rsid w:val="00456CCC"/>
    <w:rsid w:val="0045733D"/>
    <w:rsid w:val="00457363"/>
    <w:rsid w:val="00457E48"/>
    <w:rsid w:val="0046024D"/>
    <w:rsid w:val="00460268"/>
    <w:rsid w:val="004603DB"/>
    <w:rsid w:val="0046055D"/>
    <w:rsid w:val="00460854"/>
    <w:rsid w:val="00460B41"/>
    <w:rsid w:val="00460D7D"/>
    <w:rsid w:val="004616F5"/>
    <w:rsid w:val="00461768"/>
    <w:rsid w:val="004617EE"/>
    <w:rsid w:val="00461ACE"/>
    <w:rsid w:val="00461CBD"/>
    <w:rsid w:val="004626EC"/>
    <w:rsid w:val="0046271E"/>
    <w:rsid w:val="00462818"/>
    <w:rsid w:val="004633B5"/>
    <w:rsid w:val="004634EF"/>
    <w:rsid w:val="004637B5"/>
    <w:rsid w:val="00463F20"/>
    <w:rsid w:val="004641D9"/>
    <w:rsid w:val="0046473D"/>
    <w:rsid w:val="00465303"/>
    <w:rsid w:val="004656D2"/>
    <w:rsid w:val="004656FB"/>
    <w:rsid w:val="00465D8E"/>
    <w:rsid w:val="00465E04"/>
    <w:rsid w:val="00465F82"/>
    <w:rsid w:val="004660FA"/>
    <w:rsid w:val="00467103"/>
    <w:rsid w:val="0046735C"/>
    <w:rsid w:val="0046769E"/>
    <w:rsid w:val="004678E7"/>
    <w:rsid w:val="00467922"/>
    <w:rsid w:val="0046799C"/>
    <w:rsid w:val="004679F7"/>
    <w:rsid w:val="00467BC3"/>
    <w:rsid w:val="00467C7C"/>
    <w:rsid w:val="00467D86"/>
    <w:rsid w:val="00471013"/>
    <w:rsid w:val="00471353"/>
    <w:rsid w:val="004714AD"/>
    <w:rsid w:val="00471D4F"/>
    <w:rsid w:val="004720B3"/>
    <w:rsid w:val="00472A29"/>
    <w:rsid w:val="00472C65"/>
    <w:rsid w:val="00473669"/>
    <w:rsid w:val="004737AE"/>
    <w:rsid w:val="004738B4"/>
    <w:rsid w:val="004743D5"/>
    <w:rsid w:val="00474767"/>
    <w:rsid w:val="00474C53"/>
    <w:rsid w:val="00474C9C"/>
    <w:rsid w:val="00474CD3"/>
    <w:rsid w:val="004758ED"/>
    <w:rsid w:val="004759C1"/>
    <w:rsid w:val="00476266"/>
    <w:rsid w:val="0047645C"/>
    <w:rsid w:val="0047689E"/>
    <w:rsid w:val="00476A3E"/>
    <w:rsid w:val="00477043"/>
    <w:rsid w:val="00477764"/>
    <w:rsid w:val="00477B51"/>
    <w:rsid w:val="00477FA3"/>
    <w:rsid w:val="00480A36"/>
    <w:rsid w:val="00480A84"/>
    <w:rsid w:val="00480C22"/>
    <w:rsid w:val="004815E3"/>
    <w:rsid w:val="0048195C"/>
    <w:rsid w:val="00482069"/>
    <w:rsid w:val="00482165"/>
    <w:rsid w:val="00482564"/>
    <w:rsid w:val="00482B53"/>
    <w:rsid w:val="00482B87"/>
    <w:rsid w:val="00482FA8"/>
    <w:rsid w:val="004830EB"/>
    <w:rsid w:val="00483341"/>
    <w:rsid w:val="004839C4"/>
    <w:rsid w:val="00483D21"/>
    <w:rsid w:val="00483EF4"/>
    <w:rsid w:val="00484309"/>
    <w:rsid w:val="0048474B"/>
    <w:rsid w:val="00485033"/>
    <w:rsid w:val="0048527F"/>
    <w:rsid w:val="00485543"/>
    <w:rsid w:val="004862C6"/>
    <w:rsid w:val="00486426"/>
    <w:rsid w:val="00486511"/>
    <w:rsid w:val="004866DE"/>
    <w:rsid w:val="004869D3"/>
    <w:rsid w:val="00486AEB"/>
    <w:rsid w:val="00486FB5"/>
    <w:rsid w:val="00487167"/>
    <w:rsid w:val="0048718E"/>
    <w:rsid w:val="00487526"/>
    <w:rsid w:val="00487603"/>
    <w:rsid w:val="004876D7"/>
    <w:rsid w:val="0048790C"/>
    <w:rsid w:val="00487C01"/>
    <w:rsid w:val="00487EDA"/>
    <w:rsid w:val="00487F93"/>
    <w:rsid w:val="0049027D"/>
    <w:rsid w:val="00490455"/>
    <w:rsid w:val="00490622"/>
    <w:rsid w:val="00490AB3"/>
    <w:rsid w:val="00490EFE"/>
    <w:rsid w:val="00491F43"/>
    <w:rsid w:val="00492474"/>
    <w:rsid w:val="00492595"/>
    <w:rsid w:val="004925B4"/>
    <w:rsid w:val="004928DF"/>
    <w:rsid w:val="00492C9A"/>
    <w:rsid w:val="004930FE"/>
    <w:rsid w:val="00493C4D"/>
    <w:rsid w:val="0049433F"/>
    <w:rsid w:val="004945FD"/>
    <w:rsid w:val="004949FE"/>
    <w:rsid w:val="00494D50"/>
    <w:rsid w:val="00494E49"/>
    <w:rsid w:val="00494FC5"/>
    <w:rsid w:val="004952BD"/>
    <w:rsid w:val="00495311"/>
    <w:rsid w:val="0049540D"/>
    <w:rsid w:val="0049546D"/>
    <w:rsid w:val="00495B08"/>
    <w:rsid w:val="00495E38"/>
    <w:rsid w:val="0049670C"/>
    <w:rsid w:val="004968C5"/>
    <w:rsid w:val="00496E6F"/>
    <w:rsid w:val="004974A1"/>
    <w:rsid w:val="00497765"/>
    <w:rsid w:val="00497A66"/>
    <w:rsid w:val="004A00CC"/>
    <w:rsid w:val="004A016B"/>
    <w:rsid w:val="004A093A"/>
    <w:rsid w:val="004A0A23"/>
    <w:rsid w:val="004A0A6C"/>
    <w:rsid w:val="004A0AF8"/>
    <w:rsid w:val="004A0D04"/>
    <w:rsid w:val="004A10A7"/>
    <w:rsid w:val="004A116E"/>
    <w:rsid w:val="004A11B4"/>
    <w:rsid w:val="004A1777"/>
    <w:rsid w:val="004A1A62"/>
    <w:rsid w:val="004A1FD3"/>
    <w:rsid w:val="004A229A"/>
    <w:rsid w:val="004A23BF"/>
    <w:rsid w:val="004A2B11"/>
    <w:rsid w:val="004A2B65"/>
    <w:rsid w:val="004A2E91"/>
    <w:rsid w:val="004A2F47"/>
    <w:rsid w:val="004A32C0"/>
    <w:rsid w:val="004A34E1"/>
    <w:rsid w:val="004A35CC"/>
    <w:rsid w:val="004A387E"/>
    <w:rsid w:val="004A399E"/>
    <w:rsid w:val="004A39B2"/>
    <w:rsid w:val="004A3AC3"/>
    <w:rsid w:val="004A3BD6"/>
    <w:rsid w:val="004A3FA1"/>
    <w:rsid w:val="004A4359"/>
    <w:rsid w:val="004A50B5"/>
    <w:rsid w:val="004A5398"/>
    <w:rsid w:val="004A596F"/>
    <w:rsid w:val="004A5B3B"/>
    <w:rsid w:val="004A6319"/>
    <w:rsid w:val="004A6340"/>
    <w:rsid w:val="004A6A00"/>
    <w:rsid w:val="004A6CA1"/>
    <w:rsid w:val="004A6D08"/>
    <w:rsid w:val="004A6F24"/>
    <w:rsid w:val="004A74D2"/>
    <w:rsid w:val="004A77D6"/>
    <w:rsid w:val="004B00D3"/>
    <w:rsid w:val="004B06DC"/>
    <w:rsid w:val="004B0768"/>
    <w:rsid w:val="004B0A0E"/>
    <w:rsid w:val="004B109D"/>
    <w:rsid w:val="004B17FB"/>
    <w:rsid w:val="004B1818"/>
    <w:rsid w:val="004B1B3A"/>
    <w:rsid w:val="004B1B61"/>
    <w:rsid w:val="004B1BCC"/>
    <w:rsid w:val="004B2006"/>
    <w:rsid w:val="004B2261"/>
    <w:rsid w:val="004B2A19"/>
    <w:rsid w:val="004B2B75"/>
    <w:rsid w:val="004B2D61"/>
    <w:rsid w:val="004B2E04"/>
    <w:rsid w:val="004B2E8E"/>
    <w:rsid w:val="004B395C"/>
    <w:rsid w:val="004B3973"/>
    <w:rsid w:val="004B3EC0"/>
    <w:rsid w:val="004B4077"/>
    <w:rsid w:val="004B41A8"/>
    <w:rsid w:val="004B4399"/>
    <w:rsid w:val="004B4458"/>
    <w:rsid w:val="004B4D6D"/>
    <w:rsid w:val="004B545D"/>
    <w:rsid w:val="004B559E"/>
    <w:rsid w:val="004B56F8"/>
    <w:rsid w:val="004B65C7"/>
    <w:rsid w:val="004B66A4"/>
    <w:rsid w:val="004B671E"/>
    <w:rsid w:val="004B6C55"/>
    <w:rsid w:val="004B6F21"/>
    <w:rsid w:val="004B70F0"/>
    <w:rsid w:val="004B746E"/>
    <w:rsid w:val="004B796B"/>
    <w:rsid w:val="004B7C46"/>
    <w:rsid w:val="004B7D70"/>
    <w:rsid w:val="004C037B"/>
    <w:rsid w:val="004C03F9"/>
    <w:rsid w:val="004C0414"/>
    <w:rsid w:val="004C0586"/>
    <w:rsid w:val="004C05BD"/>
    <w:rsid w:val="004C0A3F"/>
    <w:rsid w:val="004C1141"/>
    <w:rsid w:val="004C1461"/>
    <w:rsid w:val="004C154C"/>
    <w:rsid w:val="004C157C"/>
    <w:rsid w:val="004C1733"/>
    <w:rsid w:val="004C1D5A"/>
    <w:rsid w:val="004C1FFA"/>
    <w:rsid w:val="004C23F3"/>
    <w:rsid w:val="004C2509"/>
    <w:rsid w:val="004C2593"/>
    <w:rsid w:val="004C304C"/>
    <w:rsid w:val="004C3615"/>
    <w:rsid w:val="004C3C9D"/>
    <w:rsid w:val="004C3D11"/>
    <w:rsid w:val="004C4169"/>
    <w:rsid w:val="004C43A3"/>
    <w:rsid w:val="004C4800"/>
    <w:rsid w:val="004C4818"/>
    <w:rsid w:val="004C4B94"/>
    <w:rsid w:val="004C506C"/>
    <w:rsid w:val="004C5627"/>
    <w:rsid w:val="004C59D2"/>
    <w:rsid w:val="004C5DF4"/>
    <w:rsid w:val="004C6024"/>
    <w:rsid w:val="004C6345"/>
    <w:rsid w:val="004C6963"/>
    <w:rsid w:val="004C6BFB"/>
    <w:rsid w:val="004C6D96"/>
    <w:rsid w:val="004C7000"/>
    <w:rsid w:val="004C72D8"/>
    <w:rsid w:val="004C7308"/>
    <w:rsid w:val="004C7483"/>
    <w:rsid w:val="004C7637"/>
    <w:rsid w:val="004C7A56"/>
    <w:rsid w:val="004C7F12"/>
    <w:rsid w:val="004C7F58"/>
    <w:rsid w:val="004D0061"/>
    <w:rsid w:val="004D03AD"/>
    <w:rsid w:val="004D0EE5"/>
    <w:rsid w:val="004D1A60"/>
    <w:rsid w:val="004D1B80"/>
    <w:rsid w:val="004D215E"/>
    <w:rsid w:val="004D2ACD"/>
    <w:rsid w:val="004D2D87"/>
    <w:rsid w:val="004D364F"/>
    <w:rsid w:val="004D37EA"/>
    <w:rsid w:val="004D3FDF"/>
    <w:rsid w:val="004D42AC"/>
    <w:rsid w:val="004D4541"/>
    <w:rsid w:val="004D47FB"/>
    <w:rsid w:val="004D4896"/>
    <w:rsid w:val="004D521F"/>
    <w:rsid w:val="004D53EC"/>
    <w:rsid w:val="004D5689"/>
    <w:rsid w:val="004D569C"/>
    <w:rsid w:val="004D5B5F"/>
    <w:rsid w:val="004D5B7C"/>
    <w:rsid w:val="004D5F99"/>
    <w:rsid w:val="004D5FBD"/>
    <w:rsid w:val="004D6BCF"/>
    <w:rsid w:val="004D6FA3"/>
    <w:rsid w:val="004D716B"/>
    <w:rsid w:val="004D72BD"/>
    <w:rsid w:val="004D73E4"/>
    <w:rsid w:val="004D78AF"/>
    <w:rsid w:val="004E0296"/>
    <w:rsid w:val="004E04E6"/>
    <w:rsid w:val="004E09BB"/>
    <w:rsid w:val="004E103D"/>
    <w:rsid w:val="004E1315"/>
    <w:rsid w:val="004E14E9"/>
    <w:rsid w:val="004E1813"/>
    <w:rsid w:val="004E199E"/>
    <w:rsid w:val="004E1C98"/>
    <w:rsid w:val="004E20D5"/>
    <w:rsid w:val="004E2BFB"/>
    <w:rsid w:val="004E2DC3"/>
    <w:rsid w:val="004E2F56"/>
    <w:rsid w:val="004E31E8"/>
    <w:rsid w:val="004E3383"/>
    <w:rsid w:val="004E3438"/>
    <w:rsid w:val="004E36B3"/>
    <w:rsid w:val="004E3975"/>
    <w:rsid w:val="004E3C29"/>
    <w:rsid w:val="004E3C75"/>
    <w:rsid w:val="004E3EDD"/>
    <w:rsid w:val="004E412A"/>
    <w:rsid w:val="004E4180"/>
    <w:rsid w:val="004E4796"/>
    <w:rsid w:val="004E49BE"/>
    <w:rsid w:val="004E4BAC"/>
    <w:rsid w:val="004E4E79"/>
    <w:rsid w:val="004E4EF1"/>
    <w:rsid w:val="004E5001"/>
    <w:rsid w:val="004E5FA5"/>
    <w:rsid w:val="004E629B"/>
    <w:rsid w:val="004E6FAA"/>
    <w:rsid w:val="004E7298"/>
    <w:rsid w:val="004E73B3"/>
    <w:rsid w:val="004E76F2"/>
    <w:rsid w:val="004E772C"/>
    <w:rsid w:val="004E7946"/>
    <w:rsid w:val="004E7B94"/>
    <w:rsid w:val="004E7D04"/>
    <w:rsid w:val="004F0244"/>
    <w:rsid w:val="004F0317"/>
    <w:rsid w:val="004F0B61"/>
    <w:rsid w:val="004F1071"/>
    <w:rsid w:val="004F13B0"/>
    <w:rsid w:val="004F17DF"/>
    <w:rsid w:val="004F19B3"/>
    <w:rsid w:val="004F2D1F"/>
    <w:rsid w:val="004F2F29"/>
    <w:rsid w:val="004F3AD3"/>
    <w:rsid w:val="004F3D25"/>
    <w:rsid w:val="004F4425"/>
    <w:rsid w:val="004F451B"/>
    <w:rsid w:val="004F491A"/>
    <w:rsid w:val="004F4E2A"/>
    <w:rsid w:val="004F5063"/>
    <w:rsid w:val="004F5131"/>
    <w:rsid w:val="004F5491"/>
    <w:rsid w:val="004F54E7"/>
    <w:rsid w:val="004F5670"/>
    <w:rsid w:val="004F600E"/>
    <w:rsid w:val="004F64CE"/>
    <w:rsid w:val="004F6ABB"/>
    <w:rsid w:val="004F6B0D"/>
    <w:rsid w:val="004F6DF7"/>
    <w:rsid w:val="004F7185"/>
    <w:rsid w:val="004F73B0"/>
    <w:rsid w:val="004F75D8"/>
    <w:rsid w:val="004F7A04"/>
    <w:rsid w:val="005004F6"/>
    <w:rsid w:val="00500936"/>
    <w:rsid w:val="00500A3B"/>
    <w:rsid w:val="00500DFD"/>
    <w:rsid w:val="00500FDF"/>
    <w:rsid w:val="0050102B"/>
    <w:rsid w:val="00501873"/>
    <w:rsid w:val="00501A21"/>
    <w:rsid w:val="00501C75"/>
    <w:rsid w:val="00501F69"/>
    <w:rsid w:val="00502036"/>
    <w:rsid w:val="005020A2"/>
    <w:rsid w:val="00502139"/>
    <w:rsid w:val="00502D9E"/>
    <w:rsid w:val="00502E1B"/>
    <w:rsid w:val="00502EA7"/>
    <w:rsid w:val="00503038"/>
    <w:rsid w:val="0050310F"/>
    <w:rsid w:val="00503657"/>
    <w:rsid w:val="005037D5"/>
    <w:rsid w:val="00503B87"/>
    <w:rsid w:val="0050434A"/>
    <w:rsid w:val="005046D9"/>
    <w:rsid w:val="005046F5"/>
    <w:rsid w:val="00504896"/>
    <w:rsid w:val="0050493B"/>
    <w:rsid w:val="00504980"/>
    <w:rsid w:val="00504F95"/>
    <w:rsid w:val="00505119"/>
    <w:rsid w:val="0050515D"/>
    <w:rsid w:val="00505864"/>
    <w:rsid w:val="00505D7D"/>
    <w:rsid w:val="0050645C"/>
    <w:rsid w:val="0050686C"/>
    <w:rsid w:val="005071A3"/>
    <w:rsid w:val="0050752F"/>
    <w:rsid w:val="005078D7"/>
    <w:rsid w:val="00507B5F"/>
    <w:rsid w:val="00507C12"/>
    <w:rsid w:val="00507D1F"/>
    <w:rsid w:val="00510367"/>
    <w:rsid w:val="00510A56"/>
    <w:rsid w:val="00510AA1"/>
    <w:rsid w:val="00511464"/>
    <w:rsid w:val="00511596"/>
    <w:rsid w:val="005115EF"/>
    <w:rsid w:val="00511A66"/>
    <w:rsid w:val="00511DE1"/>
    <w:rsid w:val="0051239E"/>
    <w:rsid w:val="00512EFC"/>
    <w:rsid w:val="005138F2"/>
    <w:rsid w:val="00513D0F"/>
    <w:rsid w:val="00513F8C"/>
    <w:rsid w:val="00514AAD"/>
    <w:rsid w:val="00514BDD"/>
    <w:rsid w:val="00515413"/>
    <w:rsid w:val="005157A5"/>
    <w:rsid w:val="005158C8"/>
    <w:rsid w:val="00515E47"/>
    <w:rsid w:val="0051613F"/>
    <w:rsid w:val="00516778"/>
    <w:rsid w:val="005176A3"/>
    <w:rsid w:val="00517B03"/>
    <w:rsid w:val="00517B9B"/>
    <w:rsid w:val="00517CE5"/>
    <w:rsid w:val="0052008C"/>
    <w:rsid w:val="005205A0"/>
    <w:rsid w:val="0052067D"/>
    <w:rsid w:val="0052085A"/>
    <w:rsid w:val="0052088F"/>
    <w:rsid w:val="00520942"/>
    <w:rsid w:val="00520B09"/>
    <w:rsid w:val="0052132B"/>
    <w:rsid w:val="00521353"/>
    <w:rsid w:val="0052149E"/>
    <w:rsid w:val="005217D4"/>
    <w:rsid w:val="005218A6"/>
    <w:rsid w:val="00521C9E"/>
    <w:rsid w:val="005221D0"/>
    <w:rsid w:val="005222C3"/>
    <w:rsid w:val="005224CA"/>
    <w:rsid w:val="0052252C"/>
    <w:rsid w:val="00522A31"/>
    <w:rsid w:val="00522A5C"/>
    <w:rsid w:val="00522E1E"/>
    <w:rsid w:val="00523853"/>
    <w:rsid w:val="00523BFE"/>
    <w:rsid w:val="00523FC4"/>
    <w:rsid w:val="0052406D"/>
    <w:rsid w:val="005243B3"/>
    <w:rsid w:val="005245C7"/>
    <w:rsid w:val="00524D52"/>
    <w:rsid w:val="00524FF8"/>
    <w:rsid w:val="005259DD"/>
    <w:rsid w:val="00525E2B"/>
    <w:rsid w:val="00525EBD"/>
    <w:rsid w:val="00526015"/>
    <w:rsid w:val="005263A1"/>
    <w:rsid w:val="00526631"/>
    <w:rsid w:val="005268FA"/>
    <w:rsid w:val="00526961"/>
    <w:rsid w:val="00526C3D"/>
    <w:rsid w:val="00526FCB"/>
    <w:rsid w:val="005272D5"/>
    <w:rsid w:val="005277AD"/>
    <w:rsid w:val="0053092A"/>
    <w:rsid w:val="00530BB4"/>
    <w:rsid w:val="00530C14"/>
    <w:rsid w:val="00530CC0"/>
    <w:rsid w:val="00531557"/>
    <w:rsid w:val="00531632"/>
    <w:rsid w:val="00531886"/>
    <w:rsid w:val="00531A37"/>
    <w:rsid w:val="00531BD4"/>
    <w:rsid w:val="00531EA8"/>
    <w:rsid w:val="0053233A"/>
    <w:rsid w:val="00532342"/>
    <w:rsid w:val="005324FF"/>
    <w:rsid w:val="0053279E"/>
    <w:rsid w:val="00532906"/>
    <w:rsid w:val="00532DE5"/>
    <w:rsid w:val="0053309D"/>
    <w:rsid w:val="00533192"/>
    <w:rsid w:val="005342F3"/>
    <w:rsid w:val="005343E0"/>
    <w:rsid w:val="0053463A"/>
    <w:rsid w:val="0053487B"/>
    <w:rsid w:val="00534B25"/>
    <w:rsid w:val="00534D63"/>
    <w:rsid w:val="00534F72"/>
    <w:rsid w:val="00535104"/>
    <w:rsid w:val="0053511C"/>
    <w:rsid w:val="00535805"/>
    <w:rsid w:val="00535814"/>
    <w:rsid w:val="00535847"/>
    <w:rsid w:val="00535998"/>
    <w:rsid w:val="00535B9B"/>
    <w:rsid w:val="00535BF8"/>
    <w:rsid w:val="00536386"/>
    <w:rsid w:val="005363CC"/>
    <w:rsid w:val="005364FB"/>
    <w:rsid w:val="005365FD"/>
    <w:rsid w:val="005368D8"/>
    <w:rsid w:val="00536C10"/>
    <w:rsid w:val="00536C4E"/>
    <w:rsid w:val="00536CC9"/>
    <w:rsid w:val="00536D8B"/>
    <w:rsid w:val="0053715C"/>
    <w:rsid w:val="00537213"/>
    <w:rsid w:val="0053728E"/>
    <w:rsid w:val="005374BD"/>
    <w:rsid w:val="005375D0"/>
    <w:rsid w:val="00537BF1"/>
    <w:rsid w:val="00537E14"/>
    <w:rsid w:val="0054016C"/>
    <w:rsid w:val="00540802"/>
    <w:rsid w:val="00540A15"/>
    <w:rsid w:val="00541BAD"/>
    <w:rsid w:val="00541FC9"/>
    <w:rsid w:val="005423F7"/>
    <w:rsid w:val="00542575"/>
    <w:rsid w:val="005425CC"/>
    <w:rsid w:val="005426F0"/>
    <w:rsid w:val="005427B4"/>
    <w:rsid w:val="00542DF0"/>
    <w:rsid w:val="00542FC0"/>
    <w:rsid w:val="00543062"/>
    <w:rsid w:val="005433DF"/>
    <w:rsid w:val="005436D0"/>
    <w:rsid w:val="0054375A"/>
    <w:rsid w:val="00543C35"/>
    <w:rsid w:val="00543DA8"/>
    <w:rsid w:val="005442FE"/>
    <w:rsid w:val="0054454B"/>
    <w:rsid w:val="00544A16"/>
    <w:rsid w:val="00544CD3"/>
    <w:rsid w:val="005450C2"/>
    <w:rsid w:val="005453DA"/>
    <w:rsid w:val="00546028"/>
    <w:rsid w:val="00546535"/>
    <w:rsid w:val="005465F9"/>
    <w:rsid w:val="0054696E"/>
    <w:rsid w:val="00546F7F"/>
    <w:rsid w:val="00547240"/>
    <w:rsid w:val="00547683"/>
    <w:rsid w:val="00547A05"/>
    <w:rsid w:val="00547A81"/>
    <w:rsid w:val="00547D3B"/>
    <w:rsid w:val="00547F61"/>
    <w:rsid w:val="00550C8D"/>
    <w:rsid w:val="005514F8"/>
    <w:rsid w:val="00551D09"/>
    <w:rsid w:val="00551E90"/>
    <w:rsid w:val="00551F58"/>
    <w:rsid w:val="00552621"/>
    <w:rsid w:val="00552B4A"/>
    <w:rsid w:val="00553139"/>
    <w:rsid w:val="00553209"/>
    <w:rsid w:val="005538B8"/>
    <w:rsid w:val="00553A07"/>
    <w:rsid w:val="005545B3"/>
    <w:rsid w:val="00554C45"/>
    <w:rsid w:val="00554CA2"/>
    <w:rsid w:val="0055500E"/>
    <w:rsid w:val="0055508B"/>
    <w:rsid w:val="005550A9"/>
    <w:rsid w:val="00555390"/>
    <w:rsid w:val="00555449"/>
    <w:rsid w:val="005556A0"/>
    <w:rsid w:val="00555C62"/>
    <w:rsid w:val="00556164"/>
    <w:rsid w:val="005561EF"/>
    <w:rsid w:val="00556508"/>
    <w:rsid w:val="00557B1B"/>
    <w:rsid w:val="00557E5D"/>
    <w:rsid w:val="0056009E"/>
    <w:rsid w:val="00560231"/>
    <w:rsid w:val="00560875"/>
    <w:rsid w:val="00560B0E"/>
    <w:rsid w:val="00560C61"/>
    <w:rsid w:val="00560C71"/>
    <w:rsid w:val="00560F4E"/>
    <w:rsid w:val="00561236"/>
    <w:rsid w:val="0056179B"/>
    <w:rsid w:val="00561931"/>
    <w:rsid w:val="0056207B"/>
    <w:rsid w:val="005620A6"/>
    <w:rsid w:val="0056222F"/>
    <w:rsid w:val="00562D69"/>
    <w:rsid w:val="0056361A"/>
    <w:rsid w:val="0056374F"/>
    <w:rsid w:val="00563A0E"/>
    <w:rsid w:val="00563EA9"/>
    <w:rsid w:val="00564268"/>
    <w:rsid w:val="005645AC"/>
    <w:rsid w:val="0056475F"/>
    <w:rsid w:val="005648CA"/>
    <w:rsid w:val="005648EC"/>
    <w:rsid w:val="0056490E"/>
    <w:rsid w:val="00564F37"/>
    <w:rsid w:val="00564FED"/>
    <w:rsid w:val="005652EB"/>
    <w:rsid w:val="0056588B"/>
    <w:rsid w:val="00565A09"/>
    <w:rsid w:val="005661F9"/>
    <w:rsid w:val="005667C9"/>
    <w:rsid w:val="00566AE2"/>
    <w:rsid w:val="00566CAE"/>
    <w:rsid w:val="00566DF3"/>
    <w:rsid w:val="005672DA"/>
    <w:rsid w:val="00567A27"/>
    <w:rsid w:val="00567FA1"/>
    <w:rsid w:val="005700AE"/>
    <w:rsid w:val="0057037A"/>
    <w:rsid w:val="00570631"/>
    <w:rsid w:val="005706D7"/>
    <w:rsid w:val="0057071B"/>
    <w:rsid w:val="00571851"/>
    <w:rsid w:val="005718C4"/>
    <w:rsid w:val="00571A87"/>
    <w:rsid w:val="005723FD"/>
    <w:rsid w:val="00572E35"/>
    <w:rsid w:val="005731BB"/>
    <w:rsid w:val="00573CCD"/>
    <w:rsid w:val="00574262"/>
    <w:rsid w:val="0057450A"/>
    <w:rsid w:val="00574E84"/>
    <w:rsid w:val="00574EEF"/>
    <w:rsid w:val="0057502B"/>
    <w:rsid w:val="00575202"/>
    <w:rsid w:val="005754FB"/>
    <w:rsid w:val="005759EF"/>
    <w:rsid w:val="00575A47"/>
    <w:rsid w:val="00575BA8"/>
    <w:rsid w:val="00575C64"/>
    <w:rsid w:val="00575DF8"/>
    <w:rsid w:val="00575F55"/>
    <w:rsid w:val="00575F5B"/>
    <w:rsid w:val="00576676"/>
    <w:rsid w:val="00577724"/>
    <w:rsid w:val="00580295"/>
    <w:rsid w:val="005803AF"/>
    <w:rsid w:val="005803F7"/>
    <w:rsid w:val="005807AA"/>
    <w:rsid w:val="005807FC"/>
    <w:rsid w:val="00580898"/>
    <w:rsid w:val="0058092C"/>
    <w:rsid w:val="005809FB"/>
    <w:rsid w:val="00580A95"/>
    <w:rsid w:val="00581029"/>
    <w:rsid w:val="0058114C"/>
    <w:rsid w:val="005812D8"/>
    <w:rsid w:val="005816BE"/>
    <w:rsid w:val="00581706"/>
    <w:rsid w:val="00581FF4"/>
    <w:rsid w:val="00582037"/>
    <w:rsid w:val="005823EE"/>
    <w:rsid w:val="0058246D"/>
    <w:rsid w:val="00582E3D"/>
    <w:rsid w:val="00583474"/>
    <w:rsid w:val="0058389F"/>
    <w:rsid w:val="0058405D"/>
    <w:rsid w:val="0058476E"/>
    <w:rsid w:val="005848C6"/>
    <w:rsid w:val="00584A7D"/>
    <w:rsid w:val="00584E01"/>
    <w:rsid w:val="00584F76"/>
    <w:rsid w:val="00585389"/>
    <w:rsid w:val="005856AC"/>
    <w:rsid w:val="005856EE"/>
    <w:rsid w:val="005858DE"/>
    <w:rsid w:val="005859E5"/>
    <w:rsid w:val="00585BCB"/>
    <w:rsid w:val="00585C73"/>
    <w:rsid w:val="00586339"/>
    <w:rsid w:val="00586415"/>
    <w:rsid w:val="0058645A"/>
    <w:rsid w:val="005864B6"/>
    <w:rsid w:val="00586637"/>
    <w:rsid w:val="005869C3"/>
    <w:rsid w:val="00586B43"/>
    <w:rsid w:val="00586BBD"/>
    <w:rsid w:val="00586FC7"/>
    <w:rsid w:val="0058707D"/>
    <w:rsid w:val="0058740C"/>
    <w:rsid w:val="0058749C"/>
    <w:rsid w:val="00587693"/>
    <w:rsid w:val="00587A5D"/>
    <w:rsid w:val="00590470"/>
    <w:rsid w:val="00590B00"/>
    <w:rsid w:val="00590C96"/>
    <w:rsid w:val="0059103E"/>
    <w:rsid w:val="00591307"/>
    <w:rsid w:val="005916C4"/>
    <w:rsid w:val="00591912"/>
    <w:rsid w:val="00591BE4"/>
    <w:rsid w:val="00591C15"/>
    <w:rsid w:val="00591D51"/>
    <w:rsid w:val="00591EDC"/>
    <w:rsid w:val="0059211E"/>
    <w:rsid w:val="00592CE8"/>
    <w:rsid w:val="00593510"/>
    <w:rsid w:val="00593F5F"/>
    <w:rsid w:val="00593FFE"/>
    <w:rsid w:val="00594245"/>
    <w:rsid w:val="00594405"/>
    <w:rsid w:val="0059469F"/>
    <w:rsid w:val="00594948"/>
    <w:rsid w:val="00594C47"/>
    <w:rsid w:val="00594ED8"/>
    <w:rsid w:val="005951F0"/>
    <w:rsid w:val="00595227"/>
    <w:rsid w:val="0059561A"/>
    <w:rsid w:val="00595873"/>
    <w:rsid w:val="00595B09"/>
    <w:rsid w:val="00595D7D"/>
    <w:rsid w:val="00595FE3"/>
    <w:rsid w:val="005962F3"/>
    <w:rsid w:val="00596BCD"/>
    <w:rsid w:val="00596DF4"/>
    <w:rsid w:val="005971AA"/>
    <w:rsid w:val="0059741B"/>
    <w:rsid w:val="00597566"/>
    <w:rsid w:val="0059762C"/>
    <w:rsid w:val="005978FE"/>
    <w:rsid w:val="00597EFC"/>
    <w:rsid w:val="005A04CD"/>
    <w:rsid w:val="005A05FB"/>
    <w:rsid w:val="005A0ACF"/>
    <w:rsid w:val="005A0FEA"/>
    <w:rsid w:val="005A107A"/>
    <w:rsid w:val="005A1337"/>
    <w:rsid w:val="005A1372"/>
    <w:rsid w:val="005A1429"/>
    <w:rsid w:val="005A1D03"/>
    <w:rsid w:val="005A1E21"/>
    <w:rsid w:val="005A22CF"/>
    <w:rsid w:val="005A237F"/>
    <w:rsid w:val="005A2453"/>
    <w:rsid w:val="005A2567"/>
    <w:rsid w:val="005A281D"/>
    <w:rsid w:val="005A29DE"/>
    <w:rsid w:val="005A2A74"/>
    <w:rsid w:val="005A2B43"/>
    <w:rsid w:val="005A3C86"/>
    <w:rsid w:val="005A3D4B"/>
    <w:rsid w:val="005A4764"/>
    <w:rsid w:val="005A536D"/>
    <w:rsid w:val="005A5376"/>
    <w:rsid w:val="005A5668"/>
    <w:rsid w:val="005A58E4"/>
    <w:rsid w:val="005A5DF5"/>
    <w:rsid w:val="005A6032"/>
    <w:rsid w:val="005A6261"/>
    <w:rsid w:val="005A627D"/>
    <w:rsid w:val="005A665F"/>
    <w:rsid w:val="005A667B"/>
    <w:rsid w:val="005A6C25"/>
    <w:rsid w:val="005A6F55"/>
    <w:rsid w:val="005A7281"/>
    <w:rsid w:val="005A7A5E"/>
    <w:rsid w:val="005A7ABF"/>
    <w:rsid w:val="005A7DD6"/>
    <w:rsid w:val="005A7F14"/>
    <w:rsid w:val="005A7F61"/>
    <w:rsid w:val="005B00FB"/>
    <w:rsid w:val="005B02CB"/>
    <w:rsid w:val="005B03D7"/>
    <w:rsid w:val="005B067F"/>
    <w:rsid w:val="005B0A93"/>
    <w:rsid w:val="005B0B0B"/>
    <w:rsid w:val="005B0C4E"/>
    <w:rsid w:val="005B10DF"/>
    <w:rsid w:val="005B117F"/>
    <w:rsid w:val="005B16B1"/>
    <w:rsid w:val="005B16F0"/>
    <w:rsid w:val="005B1F37"/>
    <w:rsid w:val="005B216F"/>
    <w:rsid w:val="005B230F"/>
    <w:rsid w:val="005B27A8"/>
    <w:rsid w:val="005B30F7"/>
    <w:rsid w:val="005B32DF"/>
    <w:rsid w:val="005B32FD"/>
    <w:rsid w:val="005B33E1"/>
    <w:rsid w:val="005B340D"/>
    <w:rsid w:val="005B3A4B"/>
    <w:rsid w:val="005B4102"/>
    <w:rsid w:val="005B4129"/>
    <w:rsid w:val="005B4204"/>
    <w:rsid w:val="005B4425"/>
    <w:rsid w:val="005B49B8"/>
    <w:rsid w:val="005B4DF5"/>
    <w:rsid w:val="005B5141"/>
    <w:rsid w:val="005B5AA5"/>
    <w:rsid w:val="005B5B4B"/>
    <w:rsid w:val="005B5CCC"/>
    <w:rsid w:val="005B6016"/>
    <w:rsid w:val="005B6D7A"/>
    <w:rsid w:val="005B6E4F"/>
    <w:rsid w:val="005B71AF"/>
    <w:rsid w:val="005B79B2"/>
    <w:rsid w:val="005B7B4B"/>
    <w:rsid w:val="005B7E8E"/>
    <w:rsid w:val="005C0251"/>
    <w:rsid w:val="005C02E0"/>
    <w:rsid w:val="005C0560"/>
    <w:rsid w:val="005C0814"/>
    <w:rsid w:val="005C0AB0"/>
    <w:rsid w:val="005C170B"/>
    <w:rsid w:val="005C1B5F"/>
    <w:rsid w:val="005C2936"/>
    <w:rsid w:val="005C2A73"/>
    <w:rsid w:val="005C2B1A"/>
    <w:rsid w:val="005C300E"/>
    <w:rsid w:val="005C3A99"/>
    <w:rsid w:val="005C46AB"/>
    <w:rsid w:val="005C4C84"/>
    <w:rsid w:val="005C4FD7"/>
    <w:rsid w:val="005C567D"/>
    <w:rsid w:val="005C5690"/>
    <w:rsid w:val="005C573A"/>
    <w:rsid w:val="005C5DE3"/>
    <w:rsid w:val="005C5E7B"/>
    <w:rsid w:val="005C624B"/>
    <w:rsid w:val="005C64DB"/>
    <w:rsid w:val="005C6551"/>
    <w:rsid w:val="005C6903"/>
    <w:rsid w:val="005C6BE9"/>
    <w:rsid w:val="005C6C4F"/>
    <w:rsid w:val="005C70CC"/>
    <w:rsid w:val="005C7149"/>
    <w:rsid w:val="005C7288"/>
    <w:rsid w:val="005C78D0"/>
    <w:rsid w:val="005C7B9B"/>
    <w:rsid w:val="005D050C"/>
    <w:rsid w:val="005D0726"/>
    <w:rsid w:val="005D07FC"/>
    <w:rsid w:val="005D0886"/>
    <w:rsid w:val="005D0BCF"/>
    <w:rsid w:val="005D10C0"/>
    <w:rsid w:val="005D128D"/>
    <w:rsid w:val="005D1414"/>
    <w:rsid w:val="005D1AC4"/>
    <w:rsid w:val="005D1C03"/>
    <w:rsid w:val="005D1EB1"/>
    <w:rsid w:val="005D2204"/>
    <w:rsid w:val="005D2999"/>
    <w:rsid w:val="005D2D10"/>
    <w:rsid w:val="005D2DA1"/>
    <w:rsid w:val="005D42A6"/>
    <w:rsid w:val="005D43FC"/>
    <w:rsid w:val="005D498C"/>
    <w:rsid w:val="005D55F5"/>
    <w:rsid w:val="005D56AF"/>
    <w:rsid w:val="005D576B"/>
    <w:rsid w:val="005D5CF6"/>
    <w:rsid w:val="005D67D3"/>
    <w:rsid w:val="005D6847"/>
    <w:rsid w:val="005D6924"/>
    <w:rsid w:val="005D696C"/>
    <w:rsid w:val="005D6AE5"/>
    <w:rsid w:val="005D6CA3"/>
    <w:rsid w:val="005D6CF0"/>
    <w:rsid w:val="005D6D63"/>
    <w:rsid w:val="005D6DA7"/>
    <w:rsid w:val="005D7127"/>
    <w:rsid w:val="005D7202"/>
    <w:rsid w:val="005D7657"/>
    <w:rsid w:val="005D77B2"/>
    <w:rsid w:val="005D7AB8"/>
    <w:rsid w:val="005D7C87"/>
    <w:rsid w:val="005D7DCF"/>
    <w:rsid w:val="005D7F4A"/>
    <w:rsid w:val="005D7FC2"/>
    <w:rsid w:val="005E0594"/>
    <w:rsid w:val="005E0720"/>
    <w:rsid w:val="005E08F9"/>
    <w:rsid w:val="005E0E07"/>
    <w:rsid w:val="005E1E04"/>
    <w:rsid w:val="005E2540"/>
    <w:rsid w:val="005E262B"/>
    <w:rsid w:val="005E26F3"/>
    <w:rsid w:val="005E32BE"/>
    <w:rsid w:val="005E38FB"/>
    <w:rsid w:val="005E3C1B"/>
    <w:rsid w:val="005E42E7"/>
    <w:rsid w:val="005E4323"/>
    <w:rsid w:val="005E438C"/>
    <w:rsid w:val="005E45AA"/>
    <w:rsid w:val="005E4670"/>
    <w:rsid w:val="005E4AE2"/>
    <w:rsid w:val="005E5701"/>
    <w:rsid w:val="005E5925"/>
    <w:rsid w:val="005E59F8"/>
    <w:rsid w:val="005E5C46"/>
    <w:rsid w:val="005E6766"/>
    <w:rsid w:val="005E6D04"/>
    <w:rsid w:val="005E6E99"/>
    <w:rsid w:val="005E7273"/>
    <w:rsid w:val="005E7D99"/>
    <w:rsid w:val="005E7E01"/>
    <w:rsid w:val="005F0DA9"/>
    <w:rsid w:val="005F1204"/>
    <w:rsid w:val="005F1F05"/>
    <w:rsid w:val="005F2279"/>
    <w:rsid w:val="005F2291"/>
    <w:rsid w:val="005F35F2"/>
    <w:rsid w:val="005F368A"/>
    <w:rsid w:val="005F3CC8"/>
    <w:rsid w:val="005F3F43"/>
    <w:rsid w:val="005F41A6"/>
    <w:rsid w:val="005F47F7"/>
    <w:rsid w:val="005F53C2"/>
    <w:rsid w:val="005F5916"/>
    <w:rsid w:val="005F5CEA"/>
    <w:rsid w:val="005F6627"/>
    <w:rsid w:val="005F6995"/>
    <w:rsid w:val="005F6BF4"/>
    <w:rsid w:val="005F6C59"/>
    <w:rsid w:val="005F6ECD"/>
    <w:rsid w:val="005F701C"/>
    <w:rsid w:val="005F73E2"/>
    <w:rsid w:val="005F7929"/>
    <w:rsid w:val="005F7ABF"/>
    <w:rsid w:val="005F7B2E"/>
    <w:rsid w:val="0060003B"/>
    <w:rsid w:val="006003AB"/>
    <w:rsid w:val="006005CF"/>
    <w:rsid w:val="006007C7"/>
    <w:rsid w:val="00600BFA"/>
    <w:rsid w:val="00600DB6"/>
    <w:rsid w:val="00600F1A"/>
    <w:rsid w:val="0060150A"/>
    <w:rsid w:val="006016BD"/>
    <w:rsid w:val="00601833"/>
    <w:rsid w:val="00601934"/>
    <w:rsid w:val="00601999"/>
    <w:rsid w:val="00601A86"/>
    <w:rsid w:val="0060240D"/>
    <w:rsid w:val="00602413"/>
    <w:rsid w:val="0060245F"/>
    <w:rsid w:val="006024A6"/>
    <w:rsid w:val="006025EC"/>
    <w:rsid w:val="00603173"/>
    <w:rsid w:val="00603E00"/>
    <w:rsid w:val="00604265"/>
    <w:rsid w:val="00604434"/>
    <w:rsid w:val="006048C7"/>
    <w:rsid w:val="00604908"/>
    <w:rsid w:val="00604B18"/>
    <w:rsid w:val="00604BE9"/>
    <w:rsid w:val="006053FD"/>
    <w:rsid w:val="006056F0"/>
    <w:rsid w:val="00605950"/>
    <w:rsid w:val="00605A2D"/>
    <w:rsid w:val="00605BBA"/>
    <w:rsid w:val="00605C99"/>
    <w:rsid w:val="00605DB3"/>
    <w:rsid w:val="00606549"/>
    <w:rsid w:val="00606620"/>
    <w:rsid w:val="00606C5D"/>
    <w:rsid w:val="00607223"/>
    <w:rsid w:val="006072B9"/>
    <w:rsid w:val="006072CC"/>
    <w:rsid w:val="00607731"/>
    <w:rsid w:val="00607E2C"/>
    <w:rsid w:val="00607F20"/>
    <w:rsid w:val="00610026"/>
    <w:rsid w:val="006100B0"/>
    <w:rsid w:val="00610436"/>
    <w:rsid w:val="00610826"/>
    <w:rsid w:val="00610E27"/>
    <w:rsid w:val="00611311"/>
    <w:rsid w:val="00611671"/>
    <w:rsid w:val="00611D9B"/>
    <w:rsid w:val="00612225"/>
    <w:rsid w:val="006122F8"/>
    <w:rsid w:val="006126D7"/>
    <w:rsid w:val="00612909"/>
    <w:rsid w:val="00612A36"/>
    <w:rsid w:val="00612A9C"/>
    <w:rsid w:val="00613771"/>
    <w:rsid w:val="00613B6D"/>
    <w:rsid w:val="00613BDA"/>
    <w:rsid w:val="00613C4A"/>
    <w:rsid w:val="00613D98"/>
    <w:rsid w:val="00613E22"/>
    <w:rsid w:val="00614045"/>
    <w:rsid w:val="00614304"/>
    <w:rsid w:val="00614331"/>
    <w:rsid w:val="0061437C"/>
    <w:rsid w:val="006143D0"/>
    <w:rsid w:val="00614993"/>
    <w:rsid w:val="00614AA6"/>
    <w:rsid w:val="00614F69"/>
    <w:rsid w:val="006157BF"/>
    <w:rsid w:val="0061594F"/>
    <w:rsid w:val="00616650"/>
    <w:rsid w:val="006169FC"/>
    <w:rsid w:val="00616D6C"/>
    <w:rsid w:val="0061765C"/>
    <w:rsid w:val="00617790"/>
    <w:rsid w:val="006177CA"/>
    <w:rsid w:val="00617D6D"/>
    <w:rsid w:val="00617F89"/>
    <w:rsid w:val="0062071C"/>
    <w:rsid w:val="00621269"/>
    <w:rsid w:val="006215ED"/>
    <w:rsid w:val="00621E85"/>
    <w:rsid w:val="0062238B"/>
    <w:rsid w:val="006224FF"/>
    <w:rsid w:val="006227EF"/>
    <w:rsid w:val="0062280F"/>
    <w:rsid w:val="00622ACB"/>
    <w:rsid w:val="00622DD1"/>
    <w:rsid w:val="00622F16"/>
    <w:rsid w:val="0062328D"/>
    <w:rsid w:val="006242B1"/>
    <w:rsid w:val="00624536"/>
    <w:rsid w:val="00624BC8"/>
    <w:rsid w:val="00625146"/>
    <w:rsid w:val="00625361"/>
    <w:rsid w:val="006254F5"/>
    <w:rsid w:val="0062588D"/>
    <w:rsid w:val="00625F66"/>
    <w:rsid w:val="006261C8"/>
    <w:rsid w:val="006264DA"/>
    <w:rsid w:val="006268E4"/>
    <w:rsid w:val="00626ABE"/>
    <w:rsid w:val="00626C9D"/>
    <w:rsid w:val="00626D29"/>
    <w:rsid w:val="00626E42"/>
    <w:rsid w:val="006271FC"/>
    <w:rsid w:val="00627790"/>
    <w:rsid w:val="006277E4"/>
    <w:rsid w:val="006302E3"/>
    <w:rsid w:val="00630534"/>
    <w:rsid w:val="00630AD9"/>
    <w:rsid w:val="00630F75"/>
    <w:rsid w:val="006311CB"/>
    <w:rsid w:val="00631CC6"/>
    <w:rsid w:val="0063210D"/>
    <w:rsid w:val="00632364"/>
    <w:rsid w:val="00632515"/>
    <w:rsid w:val="006328A5"/>
    <w:rsid w:val="0063297B"/>
    <w:rsid w:val="00632CEC"/>
    <w:rsid w:val="00632D3D"/>
    <w:rsid w:val="00632FA4"/>
    <w:rsid w:val="00633383"/>
    <w:rsid w:val="006335FD"/>
    <w:rsid w:val="006337A1"/>
    <w:rsid w:val="00633A48"/>
    <w:rsid w:val="00633BEF"/>
    <w:rsid w:val="00633DFB"/>
    <w:rsid w:val="00634BD4"/>
    <w:rsid w:val="00635018"/>
    <w:rsid w:val="006350BA"/>
    <w:rsid w:val="006350E9"/>
    <w:rsid w:val="00635843"/>
    <w:rsid w:val="0063599F"/>
    <w:rsid w:val="00635AE6"/>
    <w:rsid w:val="00635B80"/>
    <w:rsid w:val="00635DCD"/>
    <w:rsid w:val="0063613B"/>
    <w:rsid w:val="0063628B"/>
    <w:rsid w:val="0063645B"/>
    <w:rsid w:val="0063653F"/>
    <w:rsid w:val="006367D4"/>
    <w:rsid w:val="00636C86"/>
    <w:rsid w:val="00636D2F"/>
    <w:rsid w:val="00636D56"/>
    <w:rsid w:val="006375E7"/>
    <w:rsid w:val="00637737"/>
    <w:rsid w:val="00637EBE"/>
    <w:rsid w:val="00640068"/>
    <w:rsid w:val="00640171"/>
    <w:rsid w:val="0064037C"/>
    <w:rsid w:val="00640B33"/>
    <w:rsid w:val="00640B35"/>
    <w:rsid w:val="00640F12"/>
    <w:rsid w:val="00641A20"/>
    <w:rsid w:val="00641ABC"/>
    <w:rsid w:val="00641AF7"/>
    <w:rsid w:val="00642E38"/>
    <w:rsid w:val="00643D75"/>
    <w:rsid w:val="006444FC"/>
    <w:rsid w:val="006446D7"/>
    <w:rsid w:val="006449B7"/>
    <w:rsid w:val="00645048"/>
    <w:rsid w:val="006453BB"/>
    <w:rsid w:val="00645725"/>
    <w:rsid w:val="00645CE8"/>
    <w:rsid w:val="00645E1A"/>
    <w:rsid w:val="00645F74"/>
    <w:rsid w:val="006463BA"/>
    <w:rsid w:val="0064648A"/>
    <w:rsid w:val="0064652B"/>
    <w:rsid w:val="006472FC"/>
    <w:rsid w:val="006478A8"/>
    <w:rsid w:val="0064797C"/>
    <w:rsid w:val="006479E2"/>
    <w:rsid w:val="00647CF2"/>
    <w:rsid w:val="00647DD4"/>
    <w:rsid w:val="00647EE1"/>
    <w:rsid w:val="00650488"/>
    <w:rsid w:val="006504BB"/>
    <w:rsid w:val="006505CE"/>
    <w:rsid w:val="006509F1"/>
    <w:rsid w:val="00650E21"/>
    <w:rsid w:val="00651020"/>
    <w:rsid w:val="006512C4"/>
    <w:rsid w:val="006516B0"/>
    <w:rsid w:val="0065173C"/>
    <w:rsid w:val="00652045"/>
    <w:rsid w:val="00652582"/>
    <w:rsid w:val="006526E3"/>
    <w:rsid w:val="0065299C"/>
    <w:rsid w:val="00652A5F"/>
    <w:rsid w:val="00652B8B"/>
    <w:rsid w:val="00652CA9"/>
    <w:rsid w:val="00653155"/>
    <w:rsid w:val="0065332A"/>
    <w:rsid w:val="00653409"/>
    <w:rsid w:val="006545A4"/>
    <w:rsid w:val="006545BC"/>
    <w:rsid w:val="00654DC2"/>
    <w:rsid w:val="00655289"/>
    <w:rsid w:val="006554DC"/>
    <w:rsid w:val="006557C1"/>
    <w:rsid w:val="0065596C"/>
    <w:rsid w:val="00655C0A"/>
    <w:rsid w:val="00655D6E"/>
    <w:rsid w:val="006563EA"/>
    <w:rsid w:val="00656564"/>
    <w:rsid w:val="0065664B"/>
    <w:rsid w:val="00656677"/>
    <w:rsid w:val="00656896"/>
    <w:rsid w:val="00656DD9"/>
    <w:rsid w:val="00656E3F"/>
    <w:rsid w:val="006570C0"/>
    <w:rsid w:val="006572EE"/>
    <w:rsid w:val="00657337"/>
    <w:rsid w:val="0065740B"/>
    <w:rsid w:val="00657835"/>
    <w:rsid w:val="00657C97"/>
    <w:rsid w:val="00657D02"/>
    <w:rsid w:val="00657E33"/>
    <w:rsid w:val="00657F7F"/>
    <w:rsid w:val="00660673"/>
    <w:rsid w:val="0066099C"/>
    <w:rsid w:val="006609B0"/>
    <w:rsid w:val="00660ADB"/>
    <w:rsid w:val="00660AE3"/>
    <w:rsid w:val="00661080"/>
    <w:rsid w:val="006612C6"/>
    <w:rsid w:val="00662017"/>
    <w:rsid w:val="006621BA"/>
    <w:rsid w:val="00662272"/>
    <w:rsid w:val="006622C5"/>
    <w:rsid w:val="006623D1"/>
    <w:rsid w:val="00662838"/>
    <w:rsid w:val="006628D8"/>
    <w:rsid w:val="0066292E"/>
    <w:rsid w:val="00662A5B"/>
    <w:rsid w:val="00662EFB"/>
    <w:rsid w:val="00662F08"/>
    <w:rsid w:val="00663422"/>
    <w:rsid w:val="00663913"/>
    <w:rsid w:val="00663B7C"/>
    <w:rsid w:val="00663D45"/>
    <w:rsid w:val="006643EC"/>
    <w:rsid w:val="006647BF"/>
    <w:rsid w:val="00664CE0"/>
    <w:rsid w:val="006651EC"/>
    <w:rsid w:val="006655E7"/>
    <w:rsid w:val="006659BA"/>
    <w:rsid w:val="00665C17"/>
    <w:rsid w:val="00665E91"/>
    <w:rsid w:val="00666003"/>
    <w:rsid w:val="0066616C"/>
    <w:rsid w:val="00666643"/>
    <w:rsid w:val="006666C9"/>
    <w:rsid w:val="0066674B"/>
    <w:rsid w:val="00666A82"/>
    <w:rsid w:val="00666AAA"/>
    <w:rsid w:val="00666F10"/>
    <w:rsid w:val="00666F55"/>
    <w:rsid w:val="006670AE"/>
    <w:rsid w:val="00667127"/>
    <w:rsid w:val="00667301"/>
    <w:rsid w:val="00667D17"/>
    <w:rsid w:val="00667EBA"/>
    <w:rsid w:val="00667F9D"/>
    <w:rsid w:val="00670409"/>
    <w:rsid w:val="0067064C"/>
    <w:rsid w:val="00670C5C"/>
    <w:rsid w:val="0067122E"/>
    <w:rsid w:val="00671576"/>
    <w:rsid w:val="0067185E"/>
    <w:rsid w:val="00671B75"/>
    <w:rsid w:val="00672002"/>
    <w:rsid w:val="00672024"/>
    <w:rsid w:val="006722EB"/>
    <w:rsid w:val="00672740"/>
    <w:rsid w:val="00672836"/>
    <w:rsid w:val="006728DB"/>
    <w:rsid w:val="00672F57"/>
    <w:rsid w:val="006737BC"/>
    <w:rsid w:val="006737C8"/>
    <w:rsid w:val="00673A44"/>
    <w:rsid w:val="00673AE5"/>
    <w:rsid w:val="006742ED"/>
    <w:rsid w:val="0067445D"/>
    <w:rsid w:val="006746A5"/>
    <w:rsid w:val="00674743"/>
    <w:rsid w:val="00674937"/>
    <w:rsid w:val="00674BFE"/>
    <w:rsid w:val="00674CEA"/>
    <w:rsid w:val="00675286"/>
    <w:rsid w:val="00675770"/>
    <w:rsid w:val="00675907"/>
    <w:rsid w:val="00675B04"/>
    <w:rsid w:val="00675B4F"/>
    <w:rsid w:val="00675BD6"/>
    <w:rsid w:val="00675C5D"/>
    <w:rsid w:val="0067622A"/>
    <w:rsid w:val="00676BA5"/>
    <w:rsid w:val="00676D5B"/>
    <w:rsid w:val="00676F11"/>
    <w:rsid w:val="0067748A"/>
    <w:rsid w:val="00677685"/>
    <w:rsid w:val="006776EF"/>
    <w:rsid w:val="00677834"/>
    <w:rsid w:val="00677A1B"/>
    <w:rsid w:val="00677C8F"/>
    <w:rsid w:val="0068000A"/>
    <w:rsid w:val="00680018"/>
    <w:rsid w:val="0068011B"/>
    <w:rsid w:val="0068040B"/>
    <w:rsid w:val="00680437"/>
    <w:rsid w:val="0068044E"/>
    <w:rsid w:val="0068069B"/>
    <w:rsid w:val="00680A40"/>
    <w:rsid w:val="00680D3E"/>
    <w:rsid w:val="00681446"/>
    <w:rsid w:val="0068192F"/>
    <w:rsid w:val="006819DC"/>
    <w:rsid w:val="00682880"/>
    <w:rsid w:val="00682925"/>
    <w:rsid w:val="00682D39"/>
    <w:rsid w:val="00683958"/>
    <w:rsid w:val="0068418C"/>
    <w:rsid w:val="006843C4"/>
    <w:rsid w:val="00684859"/>
    <w:rsid w:val="0068487A"/>
    <w:rsid w:val="00684E2E"/>
    <w:rsid w:val="006850C3"/>
    <w:rsid w:val="006855DB"/>
    <w:rsid w:val="00685C3F"/>
    <w:rsid w:val="00686BB4"/>
    <w:rsid w:val="00687307"/>
    <w:rsid w:val="00687D67"/>
    <w:rsid w:val="00690AD0"/>
    <w:rsid w:val="00690C92"/>
    <w:rsid w:val="00690F95"/>
    <w:rsid w:val="00690F99"/>
    <w:rsid w:val="006910E0"/>
    <w:rsid w:val="0069134F"/>
    <w:rsid w:val="00691358"/>
    <w:rsid w:val="00691544"/>
    <w:rsid w:val="00691989"/>
    <w:rsid w:val="006919F6"/>
    <w:rsid w:val="006920F9"/>
    <w:rsid w:val="00692291"/>
    <w:rsid w:val="006923DF"/>
    <w:rsid w:val="00692A59"/>
    <w:rsid w:val="00692AE6"/>
    <w:rsid w:val="00693284"/>
    <w:rsid w:val="00693818"/>
    <w:rsid w:val="00693ADC"/>
    <w:rsid w:val="00694614"/>
    <w:rsid w:val="0069486A"/>
    <w:rsid w:val="00695B7F"/>
    <w:rsid w:val="00695CA0"/>
    <w:rsid w:val="006964AB"/>
    <w:rsid w:val="006966F4"/>
    <w:rsid w:val="00696810"/>
    <w:rsid w:val="00696945"/>
    <w:rsid w:val="00697060"/>
    <w:rsid w:val="00697359"/>
    <w:rsid w:val="00697A8F"/>
    <w:rsid w:val="00697C09"/>
    <w:rsid w:val="00697C52"/>
    <w:rsid w:val="00697CA7"/>
    <w:rsid w:val="00697E0B"/>
    <w:rsid w:val="006A02A0"/>
    <w:rsid w:val="006A036F"/>
    <w:rsid w:val="006A03D7"/>
    <w:rsid w:val="006A0B9E"/>
    <w:rsid w:val="006A0C56"/>
    <w:rsid w:val="006A0D38"/>
    <w:rsid w:val="006A0E08"/>
    <w:rsid w:val="006A0E2F"/>
    <w:rsid w:val="006A1170"/>
    <w:rsid w:val="006A1358"/>
    <w:rsid w:val="006A173A"/>
    <w:rsid w:val="006A17B4"/>
    <w:rsid w:val="006A19E0"/>
    <w:rsid w:val="006A1EE3"/>
    <w:rsid w:val="006A2476"/>
    <w:rsid w:val="006A258B"/>
    <w:rsid w:val="006A2C2F"/>
    <w:rsid w:val="006A2EC0"/>
    <w:rsid w:val="006A373B"/>
    <w:rsid w:val="006A383B"/>
    <w:rsid w:val="006A3A9D"/>
    <w:rsid w:val="006A3CA0"/>
    <w:rsid w:val="006A3F29"/>
    <w:rsid w:val="006A4266"/>
    <w:rsid w:val="006A427E"/>
    <w:rsid w:val="006A473D"/>
    <w:rsid w:val="006A4AD4"/>
    <w:rsid w:val="006A4CC4"/>
    <w:rsid w:val="006A4E3F"/>
    <w:rsid w:val="006A5619"/>
    <w:rsid w:val="006A5B6C"/>
    <w:rsid w:val="006A616B"/>
    <w:rsid w:val="006A6287"/>
    <w:rsid w:val="006A698C"/>
    <w:rsid w:val="006A6F34"/>
    <w:rsid w:val="006A76E4"/>
    <w:rsid w:val="006A7C0E"/>
    <w:rsid w:val="006A7E24"/>
    <w:rsid w:val="006A7FA4"/>
    <w:rsid w:val="006B051B"/>
    <w:rsid w:val="006B07D4"/>
    <w:rsid w:val="006B1280"/>
    <w:rsid w:val="006B1B16"/>
    <w:rsid w:val="006B2012"/>
    <w:rsid w:val="006B24A2"/>
    <w:rsid w:val="006B2930"/>
    <w:rsid w:val="006B2B38"/>
    <w:rsid w:val="006B2C9C"/>
    <w:rsid w:val="006B2CEF"/>
    <w:rsid w:val="006B2E4B"/>
    <w:rsid w:val="006B301D"/>
    <w:rsid w:val="006B36F7"/>
    <w:rsid w:val="006B3807"/>
    <w:rsid w:val="006B3C86"/>
    <w:rsid w:val="006B3FA0"/>
    <w:rsid w:val="006B4253"/>
    <w:rsid w:val="006B469D"/>
    <w:rsid w:val="006B49D3"/>
    <w:rsid w:val="006B4FA9"/>
    <w:rsid w:val="006B514D"/>
    <w:rsid w:val="006B53D8"/>
    <w:rsid w:val="006B564B"/>
    <w:rsid w:val="006B57C9"/>
    <w:rsid w:val="006B5A2F"/>
    <w:rsid w:val="006B5B70"/>
    <w:rsid w:val="006B6175"/>
    <w:rsid w:val="006B6224"/>
    <w:rsid w:val="006B650F"/>
    <w:rsid w:val="006B6790"/>
    <w:rsid w:val="006B6888"/>
    <w:rsid w:val="006B688E"/>
    <w:rsid w:val="006B68BA"/>
    <w:rsid w:val="006B6942"/>
    <w:rsid w:val="006B6CF7"/>
    <w:rsid w:val="006B6E6D"/>
    <w:rsid w:val="006B75FE"/>
    <w:rsid w:val="006B7693"/>
    <w:rsid w:val="006B76A7"/>
    <w:rsid w:val="006B7DF5"/>
    <w:rsid w:val="006B7DF9"/>
    <w:rsid w:val="006B7E83"/>
    <w:rsid w:val="006C0082"/>
    <w:rsid w:val="006C05CE"/>
    <w:rsid w:val="006C0743"/>
    <w:rsid w:val="006C076D"/>
    <w:rsid w:val="006C08B6"/>
    <w:rsid w:val="006C0AA7"/>
    <w:rsid w:val="006C0B9D"/>
    <w:rsid w:val="006C0CB9"/>
    <w:rsid w:val="006C10B9"/>
    <w:rsid w:val="006C1305"/>
    <w:rsid w:val="006C132D"/>
    <w:rsid w:val="006C1751"/>
    <w:rsid w:val="006C17A9"/>
    <w:rsid w:val="006C1DB4"/>
    <w:rsid w:val="006C203D"/>
    <w:rsid w:val="006C28F6"/>
    <w:rsid w:val="006C2FC9"/>
    <w:rsid w:val="006C3490"/>
    <w:rsid w:val="006C3737"/>
    <w:rsid w:val="006C3BAE"/>
    <w:rsid w:val="006C4688"/>
    <w:rsid w:val="006C4728"/>
    <w:rsid w:val="006C4C7D"/>
    <w:rsid w:val="006C4D2A"/>
    <w:rsid w:val="006C5F4A"/>
    <w:rsid w:val="006C624B"/>
    <w:rsid w:val="006C63AE"/>
    <w:rsid w:val="006C67F6"/>
    <w:rsid w:val="006C7126"/>
    <w:rsid w:val="006C7A7C"/>
    <w:rsid w:val="006C7E39"/>
    <w:rsid w:val="006D03DB"/>
    <w:rsid w:val="006D0410"/>
    <w:rsid w:val="006D06C0"/>
    <w:rsid w:val="006D10A5"/>
    <w:rsid w:val="006D181C"/>
    <w:rsid w:val="006D1AE1"/>
    <w:rsid w:val="006D1B93"/>
    <w:rsid w:val="006D1FD5"/>
    <w:rsid w:val="006D2837"/>
    <w:rsid w:val="006D2BC6"/>
    <w:rsid w:val="006D2E03"/>
    <w:rsid w:val="006D3149"/>
    <w:rsid w:val="006D326A"/>
    <w:rsid w:val="006D349C"/>
    <w:rsid w:val="006D3609"/>
    <w:rsid w:val="006D36D6"/>
    <w:rsid w:val="006D374C"/>
    <w:rsid w:val="006D3E05"/>
    <w:rsid w:val="006D4139"/>
    <w:rsid w:val="006D42E2"/>
    <w:rsid w:val="006D4B19"/>
    <w:rsid w:val="006D4EC1"/>
    <w:rsid w:val="006D5D3A"/>
    <w:rsid w:val="006D5E1C"/>
    <w:rsid w:val="006D6C74"/>
    <w:rsid w:val="006D6DAD"/>
    <w:rsid w:val="006D6E74"/>
    <w:rsid w:val="006D7826"/>
    <w:rsid w:val="006D7C77"/>
    <w:rsid w:val="006E0139"/>
    <w:rsid w:val="006E0271"/>
    <w:rsid w:val="006E1132"/>
    <w:rsid w:val="006E16D6"/>
    <w:rsid w:val="006E1FE0"/>
    <w:rsid w:val="006E284E"/>
    <w:rsid w:val="006E294D"/>
    <w:rsid w:val="006E29AF"/>
    <w:rsid w:val="006E2A14"/>
    <w:rsid w:val="006E326F"/>
    <w:rsid w:val="006E3534"/>
    <w:rsid w:val="006E37C9"/>
    <w:rsid w:val="006E3D9C"/>
    <w:rsid w:val="006E3DBA"/>
    <w:rsid w:val="006E41B0"/>
    <w:rsid w:val="006E4416"/>
    <w:rsid w:val="006E4745"/>
    <w:rsid w:val="006E4989"/>
    <w:rsid w:val="006E498B"/>
    <w:rsid w:val="006E4A97"/>
    <w:rsid w:val="006E4B4C"/>
    <w:rsid w:val="006E4C6A"/>
    <w:rsid w:val="006E4EA1"/>
    <w:rsid w:val="006E5285"/>
    <w:rsid w:val="006E56C1"/>
    <w:rsid w:val="006E5B22"/>
    <w:rsid w:val="006E5C36"/>
    <w:rsid w:val="006E5DB8"/>
    <w:rsid w:val="006E5E3B"/>
    <w:rsid w:val="006E6298"/>
    <w:rsid w:val="006E682B"/>
    <w:rsid w:val="006E685D"/>
    <w:rsid w:val="006E6AB7"/>
    <w:rsid w:val="006E7C91"/>
    <w:rsid w:val="006E7EE0"/>
    <w:rsid w:val="006F06BB"/>
    <w:rsid w:val="006F0BAB"/>
    <w:rsid w:val="006F1269"/>
    <w:rsid w:val="006F138C"/>
    <w:rsid w:val="006F163F"/>
    <w:rsid w:val="006F1D5F"/>
    <w:rsid w:val="006F1D85"/>
    <w:rsid w:val="006F21FF"/>
    <w:rsid w:val="006F2A73"/>
    <w:rsid w:val="006F31EA"/>
    <w:rsid w:val="006F33A7"/>
    <w:rsid w:val="006F345B"/>
    <w:rsid w:val="006F35A3"/>
    <w:rsid w:val="006F394E"/>
    <w:rsid w:val="006F3CA8"/>
    <w:rsid w:val="006F4659"/>
    <w:rsid w:val="006F48E7"/>
    <w:rsid w:val="006F4AED"/>
    <w:rsid w:val="006F4DA6"/>
    <w:rsid w:val="006F4E1B"/>
    <w:rsid w:val="006F515D"/>
    <w:rsid w:val="006F52BE"/>
    <w:rsid w:val="006F6134"/>
    <w:rsid w:val="006F61CE"/>
    <w:rsid w:val="006F67E8"/>
    <w:rsid w:val="006F6CD2"/>
    <w:rsid w:val="006F737F"/>
    <w:rsid w:val="006F755A"/>
    <w:rsid w:val="006F7786"/>
    <w:rsid w:val="006F7788"/>
    <w:rsid w:val="006F7FB1"/>
    <w:rsid w:val="00700352"/>
    <w:rsid w:val="0070052B"/>
    <w:rsid w:val="00700715"/>
    <w:rsid w:val="00700A09"/>
    <w:rsid w:val="00701471"/>
    <w:rsid w:val="007017B5"/>
    <w:rsid w:val="00701B88"/>
    <w:rsid w:val="00702303"/>
    <w:rsid w:val="007027BE"/>
    <w:rsid w:val="00702CA6"/>
    <w:rsid w:val="00702E9C"/>
    <w:rsid w:val="0070319C"/>
    <w:rsid w:val="007032EA"/>
    <w:rsid w:val="00703B89"/>
    <w:rsid w:val="00703BA3"/>
    <w:rsid w:val="00704A8B"/>
    <w:rsid w:val="00705793"/>
    <w:rsid w:val="007058BA"/>
    <w:rsid w:val="00705F87"/>
    <w:rsid w:val="00706262"/>
    <w:rsid w:val="00706DE8"/>
    <w:rsid w:val="00706FCE"/>
    <w:rsid w:val="0070709C"/>
    <w:rsid w:val="007070BF"/>
    <w:rsid w:val="00707218"/>
    <w:rsid w:val="007072FE"/>
    <w:rsid w:val="0070731A"/>
    <w:rsid w:val="007074BB"/>
    <w:rsid w:val="007079EC"/>
    <w:rsid w:val="00710BC7"/>
    <w:rsid w:val="00710EF0"/>
    <w:rsid w:val="0071114E"/>
    <w:rsid w:val="00711535"/>
    <w:rsid w:val="0071190F"/>
    <w:rsid w:val="00711A60"/>
    <w:rsid w:val="00711CE5"/>
    <w:rsid w:val="0071214E"/>
    <w:rsid w:val="00712963"/>
    <w:rsid w:val="00712C46"/>
    <w:rsid w:val="00712CB7"/>
    <w:rsid w:val="00712E63"/>
    <w:rsid w:val="00713716"/>
    <w:rsid w:val="0071456D"/>
    <w:rsid w:val="00714C76"/>
    <w:rsid w:val="00714E26"/>
    <w:rsid w:val="007154FC"/>
    <w:rsid w:val="00715E1A"/>
    <w:rsid w:val="007160EF"/>
    <w:rsid w:val="007163F0"/>
    <w:rsid w:val="00716829"/>
    <w:rsid w:val="00716C9C"/>
    <w:rsid w:val="00716DD2"/>
    <w:rsid w:val="00717131"/>
    <w:rsid w:val="00717AA8"/>
    <w:rsid w:val="00717D56"/>
    <w:rsid w:val="00720150"/>
    <w:rsid w:val="007204DB"/>
    <w:rsid w:val="007205DD"/>
    <w:rsid w:val="00720E92"/>
    <w:rsid w:val="007213FD"/>
    <w:rsid w:val="00721764"/>
    <w:rsid w:val="00721E78"/>
    <w:rsid w:val="00721EBD"/>
    <w:rsid w:val="0072240B"/>
    <w:rsid w:val="007226D0"/>
    <w:rsid w:val="00722AED"/>
    <w:rsid w:val="00722BEA"/>
    <w:rsid w:val="00722D1A"/>
    <w:rsid w:val="00722D3D"/>
    <w:rsid w:val="00722E6D"/>
    <w:rsid w:val="00723177"/>
    <w:rsid w:val="007236FE"/>
    <w:rsid w:val="00723853"/>
    <w:rsid w:val="00723C22"/>
    <w:rsid w:val="00724097"/>
    <w:rsid w:val="0072410F"/>
    <w:rsid w:val="007247F3"/>
    <w:rsid w:val="00724ACF"/>
    <w:rsid w:val="0072513B"/>
    <w:rsid w:val="0072514A"/>
    <w:rsid w:val="0072526C"/>
    <w:rsid w:val="00725283"/>
    <w:rsid w:val="0072547B"/>
    <w:rsid w:val="00725508"/>
    <w:rsid w:val="00725677"/>
    <w:rsid w:val="0072595A"/>
    <w:rsid w:val="007259D0"/>
    <w:rsid w:val="00725A41"/>
    <w:rsid w:val="00725ABD"/>
    <w:rsid w:val="007261D8"/>
    <w:rsid w:val="007264E8"/>
    <w:rsid w:val="007265DB"/>
    <w:rsid w:val="00726685"/>
    <w:rsid w:val="007266B7"/>
    <w:rsid w:val="00726762"/>
    <w:rsid w:val="00726A8A"/>
    <w:rsid w:val="00727DF4"/>
    <w:rsid w:val="007302F6"/>
    <w:rsid w:val="00730309"/>
    <w:rsid w:val="00730CB3"/>
    <w:rsid w:val="00730EE0"/>
    <w:rsid w:val="00730FEE"/>
    <w:rsid w:val="00730FF9"/>
    <w:rsid w:val="00731283"/>
    <w:rsid w:val="00731434"/>
    <w:rsid w:val="0073215F"/>
    <w:rsid w:val="00732384"/>
    <w:rsid w:val="007327A7"/>
    <w:rsid w:val="00732C13"/>
    <w:rsid w:val="00732CB0"/>
    <w:rsid w:val="00732E9D"/>
    <w:rsid w:val="00733256"/>
    <w:rsid w:val="00733320"/>
    <w:rsid w:val="00733354"/>
    <w:rsid w:val="007333CD"/>
    <w:rsid w:val="0073389B"/>
    <w:rsid w:val="00733A37"/>
    <w:rsid w:val="00733C89"/>
    <w:rsid w:val="007341CC"/>
    <w:rsid w:val="00734301"/>
    <w:rsid w:val="00734448"/>
    <w:rsid w:val="00734597"/>
    <w:rsid w:val="00734939"/>
    <w:rsid w:val="00734B65"/>
    <w:rsid w:val="00734BD6"/>
    <w:rsid w:val="00734FC4"/>
    <w:rsid w:val="00735474"/>
    <w:rsid w:val="007354E2"/>
    <w:rsid w:val="007357B3"/>
    <w:rsid w:val="0073590E"/>
    <w:rsid w:val="00735932"/>
    <w:rsid w:val="00735F84"/>
    <w:rsid w:val="00736023"/>
    <w:rsid w:val="00736361"/>
    <w:rsid w:val="007366CA"/>
    <w:rsid w:val="007368F1"/>
    <w:rsid w:val="007369B9"/>
    <w:rsid w:val="00736E4E"/>
    <w:rsid w:val="00736E70"/>
    <w:rsid w:val="007370AD"/>
    <w:rsid w:val="00737131"/>
    <w:rsid w:val="00737397"/>
    <w:rsid w:val="0074023E"/>
    <w:rsid w:val="00740377"/>
    <w:rsid w:val="007405ED"/>
    <w:rsid w:val="00740610"/>
    <w:rsid w:val="00740671"/>
    <w:rsid w:val="00740777"/>
    <w:rsid w:val="0074099F"/>
    <w:rsid w:val="00740A00"/>
    <w:rsid w:val="00740A05"/>
    <w:rsid w:val="007414D5"/>
    <w:rsid w:val="00741829"/>
    <w:rsid w:val="0074242C"/>
    <w:rsid w:val="00742445"/>
    <w:rsid w:val="00742A0F"/>
    <w:rsid w:val="00742E9A"/>
    <w:rsid w:val="00742EF0"/>
    <w:rsid w:val="0074345B"/>
    <w:rsid w:val="007435BF"/>
    <w:rsid w:val="007435DD"/>
    <w:rsid w:val="00743B52"/>
    <w:rsid w:val="00744852"/>
    <w:rsid w:val="00745193"/>
    <w:rsid w:val="00745215"/>
    <w:rsid w:val="0074533A"/>
    <w:rsid w:val="00745470"/>
    <w:rsid w:val="007455A4"/>
    <w:rsid w:val="00745AAC"/>
    <w:rsid w:val="00745C62"/>
    <w:rsid w:val="00745E10"/>
    <w:rsid w:val="0074614A"/>
    <w:rsid w:val="007461B8"/>
    <w:rsid w:val="007466B2"/>
    <w:rsid w:val="007468A5"/>
    <w:rsid w:val="0074698E"/>
    <w:rsid w:val="00746B1D"/>
    <w:rsid w:val="00746B59"/>
    <w:rsid w:val="00746C87"/>
    <w:rsid w:val="00746D7C"/>
    <w:rsid w:val="00746F37"/>
    <w:rsid w:val="00747017"/>
    <w:rsid w:val="007471A7"/>
    <w:rsid w:val="007473FB"/>
    <w:rsid w:val="007477E4"/>
    <w:rsid w:val="00747CFB"/>
    <w:rsid w:val="00747F42"/>
    <w:rsid w:val="00750074"/>
    <w:rsid w:val="007502C9"/>
    <w:rsid w:val="00750447"/>
    <w:rsid w:val="0075051B"/>
    <w:rsid w:val="0075066A"/>
    <w:rsid w:val="00750DAD"/>
    <w:rsid w:val="0075162C"/>
    <w:rsid w:val="0075177C"/>
    <w:rsid w:val="007522FF"/>
    <w:rsid w:val="007524AA"/>
    <w:rsid w:val="00752685"/>
    <w:rsid w:val="00752F43"/>
    <w:rsid w:val="0075321D"/>
    <w:rsid w:val="0075367C"/>
    <w:rsid w:val="00753E95"/>
    <w:rsid w:val="00753F1F"/>
    <w:rsid w:val="00754255"/>
    <w:rsid w:val="00754721"/>
    <w:rsid w:val="00754E21"/>
    <w:rsid w:val="0075530D"/>
    <w:rsid w:val="00755B32"/>
    <w:rsid w:val="00755B63"/>
    <w:rsid w:val="00755E12"/>
    <w:rsid w:val="00755E74"/>
    <w:rsid w:val="00755E7C"/>
    <w:rsid w:val="007565E6"/>
    <w:rsid w:val="0075684F"/>
    <w:rsid w:val="0075687A"/>
    <w:rsid w:val="007568C5"/>
    <w:rsid w:val="00756FE1"/>
    <w:rsid w:val="007576E6"/>
    <w:rsid w:val="00757B2E"/>
    <w:rsid w:val="00757EEC"/>
    <w:rsid w:val="007604B5"/>
    <w:rsid w:val="00760824"/>
    <w:rsid w:val="0076085A"/>
    <w:rsid w:val="00760B06"/>
    <w:rsid w:val="00761005"/>
    <w:rsid w:val="00761018"/>
    <w:rsid w:val="00761315"/>
    <w:rsid w:val="007615BC"/>
    <w:rsid w:val="0076202F"/>
    <w:rsid w:val="007628FC"/>
    <w:rsid w:val="00762943"/>
    <w:rsid w:val="00762B83"/>
    <w:rsid w:val="00762E04"/>
    <w:rsid w:val="007632AE"/>
    <w:rsid w:val="0076351D"/>
    <w:rsid w:val="0076389A"/>
    <w:rsid w:val="00763B9D"/>
    <w:rsid w:val="00763E5D"/>
    <w:rsid w:val="0076403E"/>
    <w:rsid w:val="00764359"/>
    <w:rsid w:val="00764B77"/>
    <w:rsid w:val="00764C55"/>
    <w:rsid w:val="00764D6E"/>
    <w:rsid w:val="00764FC3"/>
    <w:rsid w:val="007656FA"/>
    <w:rsid w:val="00765CAE"/>
    <w:rsid w:val="00765F01"/>
    <w:rsid w:val="00765F3F"/>
    <w:rsid w:val="007660D7"/>
    <w:rsid w:val="00766119"/>
    <w:rsid w:val="0076683A"/>
    <w:rsid w:val="00766A38"/>
    <w:rsid w:val="00766BD8"/>
    <w:rsid w:val="00766F76"/>
    <w:rsid w:val="0076700E"/>
    <w:rsid w:val="00767534"/>
    <w:rsid w:val="00767C90"/>
    <w:rsid w:val="00770050"/>
    <w:rsid w:val="00770502"/>
    <w:rsid w:val="007706B8"/>
    <w:rsid w:val="00770B8F"/>
    <w:rsid w:val="0077115D"/>
    <w:rsid w:val="0077116D"/>
    <w:rsid w:val="00771DF6"/>
    <w:rsid w:val="0077246C"/>
    <w:rsid w:val="007728C7"/>
    <w:rsid w:val="007729DA"/>
    <w:rsid w:val="00772A08"/>
    <w:rsid w:val="00772AE5"/>
    <w:rsid w:val="00772BDB"/>
    <w:rsid w:val="00773577"/>
    <w:rsid w:val="00773ADB"/>
    <w:rsid w:val="007740D5"/>
    <w:rsid w:val="00774965"/>
    <w:rsid w:val="00774AD1"/>
    <w:rsid w:val="00774F30"/>
    <w:rsid w:val="00775016"/>
    <w:rsid w:val="007759C6"/>
    <w:rsid w:val="00775F84"/>
    <w:rsid w:val="007760CA"/>
    <w:rsid w:val="007763A5"/>
    <w:rsid w:val="007763DF"/>
    <w:rsid w:val="0077669B"/>
    <w:rsid w:val="007769E6"/>
    <w:rsid w:val="00776B37"/>
    <w:rsid w:val="00776B69"/>
    <w:rsid w:val="00776FD8"/>
    <w:rsid w:val="0077701B"/>
    <w:rsid w:val="007771AD"/>
    <w:rsid w:val="00777D68"/>
    <w:rsid w:val="00777FAC"/>
    <w:rsid w:val="0078042F"/>
    <w:rsid w:val="00780638"/>
    <w:rsid w:val="00780751"/>
    <w:rsid w:val="007809FA"/>
    <w:rsid w:val="00780A12"/>
    <w:rsid w:val="00780D89"/>
    <w:rsid w:val="00781708"/>
    <w:rsid w:val="00781A59"/>
    <w:rsid w:val="00781B36"/>
    <w:rsid w:val="00781C16"/>
    <w:rsid w:val="00782534"/>
    <w:rsid w:val="0078283E"/>
    <w:rsid w:val="007829CE"/>
    <w:rsid w:val="00782B83"/>
    <w:rsid w:val="00782CC5"/>
    <w:rsid w:val="00782E4D"/>
    <w:rsid w:val="00783233"/>
    <w:rsid w:val="00783838"/>
    <w:rsid w:val="007842AD"/>
    <w:rsid w:val="0078465B"/>
    <w:rsid w:val="0078475B"/>
    <w:rsid w:val="00784B91"/>
    <w:rsid w:val="00785431"/>
    <w:rsid w:val="00785B15"/>
    <w:rsid w:val="007860F8"/>
    <w:rsid w:val="00786B49"/>
    <w:rsid w:val="00786E95"/>
    <w:rsid w:val="00787559"/>
    <w:rsid w:val="007878AA"/>
    <w:rsid w:val="00787DD7"/>
    <w:rsid w:val="00787E0A"/>
    <w:rsid w:val="00790A36"/>
    <w:rsid w:val="00790CDE"/>
    <w:rsid w:val="0079112C"/>
    <w:rsid w:val="0079150B"/>
    <w:rsid w:val="00791572"/>
    <w:rsid w:val="00791A3F"/>
    <w:rsid w:val="007927F1"/>
    <w:rsid w:val="0079364B"/>
    <w:rsid w:val="007937DE"/>
    <w:rsid w:val="00793A1C"/>
    <w:rsid w:val="00793AB7"/>
    <w:rsid w:val="00793D45"/>
    <w:rsid w:val="00793E1F"/>
    <w:rsid w:val="00793F94"/>
    <w:rsid w:val="00794226"/>
    <w:rsid w:val="0079441D"/>
    <w:rsid w:val="00794512"/>
    <w:rsid w:val="00794527"/>
    <w:rsid w:val="00794724"/>
    <w:rsid w:val="00794B5E"/>
    <w:rsid w:val="00794DFF"/>
    <w:rsid w:val="00794F17"/>
    <w:rsid w:val="007955C1"/>
    <w:rsid w:val="007955C5"/>
    <w:rsid w:val="007959AB"/>
    <w:rsid w:val="00795B32"/>
    <w:rsid w:val="00795D14"/>
    <w:rsid w:val="007960A6"/>
    <w:rsid w:val="007960DD"/>
    <w:rsid w:val="007961F9"/>
    <w:rsid w:val="00796719"/>
    <w:rsid w:val="0079723A"/>
    <w:rsid w:val="00797883"/>
    <w:rsid w:val="00797899"/>
    <w:rsid w:val="007979EB"/>
    <w:rsid w:val="00797F13"/>
    <w:rsid w:val="007A0986"/>
    <w:rsid w:val="007A0B79"/>
    <w:rsid w:val="007A0ECF"/>
    <w:rsid w:val="007A1169"/>
    <w:rsid w:val="007A13CD"/>
    <w:rsid w:val="007A15E8"/>
    <w:rsid w:val="007A17D5"/>
    <w:rsid w:val="007A1A13"/>
    <w:rsid w:val="007A1C61"/>
    <w:rsid w:val="007A1F26"/>
    <w:rsid w:val="007A2083"/>
    <w:rsid w:val="007A282A"/>
    <w:rsid w:val="007A2B49"/>
    <w:rsid w:val="007A2F8B"/>
    <w:rsid w:val="007A3665"/>
    <w:rsid w:val="007A37A5"/>
    <w:rsid w:val="007A3929"/>
    <w:rsid w:val="007A3CB4"/>
    <w:rsid w:val="007A43A7"/>
    <w:rsid w:val="007A44AB"/>
    <w:rsid w:val="007A476F"/>
    <w:rsid w:val="007A4DF4"/>
    <w:rsid w:val="007A541A"/>
    <w:rsid w:val="007A5A1B"/>
    <w:rsid w:val="007A5A86"/>
    <w:rsid w:val="007A6188"/>
    <w:rsid w:val="007A6A5B"/>
    <w:rsid w:val="007A6C3A"/>
    <w:rsid w:val="007A6EED"/>
    <w:rsid w:val="007A702E"/>
    <w:rsid w:val="007A704F"/>
    <w:rsid w:val="007A72FC"/>
    <w:rsid w:val="007A7398"/>
    <w:rsid w:val="007A78C5"/>
    <w:rsid w:val="007A7BB6"/>
    <w:rsid w:val="007B00FA"/>
    <w:rsid w:val="007B016D"/>
    <w:rsid w:val="007B027E"/>
    <w:rsid w:val="007B0D1D"/>
    <w:rsid w:val="007B0E73"/>
    <w:rsid w:val="007B0F10"/>
    <w:rsid w:val="007B158C"/>
    <w:rsid w:val="007B21E0"/>
    <w:rsid w:val="007B2397"/>
    <w:rsid w:val="007B2500"/>
    <w:rsid w:val="007B29C6"/>
    <w:rsid w:val="007B2DA6"/>
    <w:rsid w:val="007B2E14"/>
    <w:rsid w:val="007B2E63"/>
    <w:rsid w:val="007B379D"/>
    <w:rsid w:val="007B3A78"/>
    <w:rsid w:val="007B3C44"/>
    <w:rsid w:val="007B3D2A"/>
    <w:rsid w:val="007B3D47"/>
    <w:rsid w:val="007B462B"/>
    <w:rsid w:val="007B4778"/>
    <w:rsid w:val="007B4F55"/>
    <w:rsid w:val="007B50BE"/>
    <w:rsid w:val="007B52A3"/>
    <w:rsid w:val="007B5489"/>
    <w:rsid w:val="007B5DC7"/>
    <w:rsid w:val="007B604F"/>
    <w:rsid w:val="007B60AE"/>
    <w:rsid w:val="007B643C"/>
    <w:rsid w:val="007B6641"/>
    <w:rsid w:val="007B66E9"/>
    <w:rsid w:val="007B6786"/>
    <w:rsid w:val="007B686B"/>
    <w:rsid w:val="007B6B74"/>
    <w:rsid w:val="007B6C7D"/>
    <w:rsid w:val="007B756E"/>
    <w:rsid w:val="007B76FC"/>
    <w:rsid w:val="007B778F"/>
    <w:rsid w:val="007B7B05"/>
    <w:rsid w:val="007B7F69"/>
    <w:rsid w:val="007B7FF2"/>
    <w:rsid w:val="007C00E0"/>
    <w:rsid w:val="007C058C"/>
    <w:rsid w:val="007C0F3D"/>
    <w:rsid w:val="007C11AE"/>
    <w:rsid w:val="007C1214"/>
    <w:rsid w:val="007C17C1"/>
    <w:rsid w:val="007C1929"/>
    <w:rsid w:val="007C19F4"/>
    <w:rsid w:val="007C1BC7"/>
    <w:rsid w:val="007C1C9C"/>
    <w:rsid w:val="007C2079"/>
    <w:rsid w:val="007C2754"/>
    <w:rsid w:val="007C2778"/>
    <w:rsid w:val="007C2C81"/>
    <w:rsid w:val="007C2C83"/>
    <w:rsid w:val="007C2E10"/>
    <w:rsid w:val="007C2E4E"/>
    <w:rsid w:val="007C33BD"/>
    <w:rsid w:val="007C3F52"/>
    <w:rsid w:val="007C4066"/>
    <w:rsid w:val="007C4496"/>
    <w:rsid w:val="007C461A"/>
    <w:rsid w:val="007C4D69"/>
    <w:rsid w:val="007C54E3"/>
    <w:rsid w:val="007C5729"/>
    <w:rsid w:val="007C5D2D"/>
    <w:rsid w:val="007C6051"/>
    <w:rsid w:val="007C611F"/>
    <w:rsid w:val="007C618C"/>
    <w:rsid w:val="007C65CA"/>
    <w:rsid w:val="007C6D87"/>
    <w:rsid w:val="007C77EE"/>
    <w:rsid w:val="007C7A01"/>
    <w:rsid w:val="007C7FC7"/>
    <w:rsid w:val="007D0037"/>
    <w:rsid w:val="007D00A9"/>
    <w:rsid w:val="007D0784"/>
    <w:rsid w:val="007D0A58"/>
    <w:rsid w:val="007D0BFB"/>
    <w:rsid w:val="007D0D66"/>
    <w:rsid w:val="007D1489"/>
    <w:rsid w:val="007D1EE7"/>
    <w:rsid w:val="007D1FE9"/>
    <w:rsid w:val="007D2485"/>
    <w:rsid w:val="007D258D"/>
    <w:rsid w:val="007D259B"/>
    <w:rsid w:val="007D27F5"/>
    <w:rsid w:val="007D2B4E"/>
    <w:rsid w:val="007D2D3F"/>
    <w:rsid w:val="007D2E40"/>
    <w:rsid w:val="007D2E70"/>
    <w:rsid w:val="007D3973"/>
    <w:rsid w:val="007D3B57"/>
    <w:rsid w:val="007D3D28"/>
    <w:rsid w:val="007D3E79"/>
    <w:rsid w:val="007D3FC0"/>
    <w:rsid w:val="007D4014"/>
    <w:rsid w:val="007D47AA"/>
    <w:rsid w:val="007D49EB"/>
    <w:rsid w:val="007D4A41"/>
    <w:rsid w:val="007D526E"/>
    <w:rsid w:val="007D553A"/>
    <w:rsid w:val="007D5883"/>
    <w:rsid w:val="007D596E"/>
    <w:rsid w:val="007D60FF"/>
    <w:rsid w:val="007D6264"/>
    <w:rsid w:val="007D643D"/>
    <w:rsid w:val="007D6628"/>
    <w:rsid w:val="007D6A2C"/>
    <w:rsid w:val="007D71F4"/>
    <w:rsid w:val="007D7241"/>
    <w:rsid w:val="007D744C"/>
    <w:rsid w:val="007D7D71"/>
    <w:rsid w:val="007E07A2"/>
    <w:rsid w:val="007E0B37"/>
    <w:rsid w:val="007E0B57"/>
    <w:rsid w:val="007E0D75"/>
    <w:rsid w:val="007E0F76"/>
    <w:rsid w:val="007E10F8"/>
    <w:rsid w:val="007E116B"/>
    <w:rsid w:val="007E133B"/>
    <w:rsid w:val="007E1CBA"/>
    <w:rsid w:val="007E1CEC"/>
    <w:rsid w:val="007E1F26"/>
    <w:rsid w:val="007E1F7D"/>
    <w:rsid w:val="007E21DA"/>
    <w:rsid w:val="007E3305"/>
    <w:rsid w:val="007E35C9"/>
    <w:rsid w:val="007E3BF7"/>
    <w:rsid w:val="007E3E93"/>
    <w:rsid w:val="007E446C"/>
    <w:rsid w:val="007E45A0"/>
    <w:rsid w:val="007E4C72"/>
    <w:rsid w:val="007E4E70"/>
    <w:rsid w:val="007E4EAB"/>
    <w:rsid w:val="007E53A0"/>
    <w:rsid w:val="007E5450"/>
    <w:rsid w:val="007E5C44"/>
    <w:rsid w:val="007E6074"/>
    <w:rsid w:val="007E632A"/>
    <w:rsid w:val="007E635C"/>
    <w:rsid w:val="007E6371"/>
    <w:rsid w:val="007E6416"/>
    <w:rsid w:val="007E6503"/>
    <w:rsid w:val="007E68F9"/>
    <w:rsid w:val="007E6908"/>
    <w:rsid w:val="007E6B84"/>
    <w:rsid w:val="007E735F"/>
    <w:rsid w:val="007E73CD"/>
    <w:rsid w:val="007E79F6"/>
    <w:rsid w:val="007E7D9C"/>
    <w:rsid w:val="007E7E92"/>
    <w:rsid w:val="007F02B6"/>
    <w:rsid w:val="007F052B"/>
    <w:rsid w:val="007F059F"/>
    <w:rsid w:val="007F0729"/>
    <w:rsid w:val="007F1343"/>
    <w:rsid w:val="007F138B"/>
    <w:rsid w:val="007F13D1"/>
    <w:rsid w:val="007F13F0"/>
    <w:rsid w:val="007F1830"/>
    <w:rsid w:val="007F1E90"/>
    <w:rsid w:val="007F2319"/>
    <w:rsid w:val="007F28C2"/>
    <w:rsid w:val="007F2AB7"/>
    <w:rsid w:val="007F2C58"/>
    <w:rsid w:val="007F3639"/>
    <w:rsid w:val="007F3A60"/>
    <w:rsid w:val="007F3B2D"/>
    <w:rsid w:val="007F42A5"/>
    <w:rsid w:val="007F4781"/>
    <w:rsid w:val="007F4B28"/>
    <w:rsid w:val="007F507C"/>
    <w:rsid w:val="007F5963"/>
    <w:rsid w:val="007F5A92"/>
    <w:rsid w:val="007F5B01"/>
    <w:rsid w:val="007F6014"/>
    <w:rsid w:val="007F62FC"/>
    <w:rsid w:val="007F646F"/>
    <w:rsid w:val="007F654A"/>
    <w:rsid w:val="007F6810"/>
    <w:rsid w:val="007F6955"/>
    <w:rsid w:val="007F6F99"/>
    <w:rsid w:val="007F6F9F"/>
    <w:rsid w:val="007F72FB"/>
    <w:rsid w:val="007F742F"/>
    <w:rsid w:val="007F78B1"/>
    <w:rsid w:val="007F79E0"/>
    <w:rsid w:val="007F7CB3"/>
    <w:rsid w:val="007F7CE7"/>
    <w:rsid w:val="00800528"/>
    <w:rsid w:val="00800821"/>
    <w:rsid w:val="008008F2"/>
    <w:rsid w:val="00800A07"/>
    <w:rsid w:val="00800C58"/>
    <w:rsid w:val="00800D49"/>
    <w:rsid w:val="00800D5A"/>
    <w:rsid w:val="00801E0B"/>
    <w:rsid w:val="00801E2A"/>
    <w:rsid w:val="0080209B"/>
    <w:rsid w:val="00802128"/>
    <w:rsid w:val="00802172"/>
    <w:rsid w:val="00802255"/>
    <w:rsid w:val="008022D4"/>
    <w:rsid w:val="00802302"/>
    <w:rsid w:val="00802814"/>
    <w:rsid w:val="00802BA0"/>
    <w:rsid w:val="00803635"/>
    <w:rsid w:val="00803943"/>
    <w:rsid w:val="00804237"/>
    <w:rsid w:val="0080454D"/>
    <w:rsid w:val="0080459E"/>
    <w:rsid w:val="008045A2"/>
    <w:rsid w:val="00804642"/>
    <w:rsid w:val="00804DF4"/>
    <w:rsid w:val="00804DF6"/>
    <w:rsid w:val="00805137"/>
    <w:rsid w:val="00805554"/>
    <w:rsid w:val="0080567C"/>
    <w:rsid w:val="00805C97"/>
    <w:rsid w:val="008065CB"/>
    <w:rsid w:val="00806C9C"/>
    <w:rsid w:val="008072F6"/>
    <w:rsid w:val="008078EC"/>
    <w:rsid w:val="00807A3C"/>
    <w:rsid w:val="00807AB2"/>
    <w:rsid w:val="00807C1A"/>
    <w:rsid w:val="00807DA6"/>
    <w:rsid w:val="00807EA5"/>
    <w:rsid w:val="0081104A"/>
    <w:rsid w:val="00811155"/>
    <w:rsid w:val="0081155D"/>
    <w:rsid w:val="008115C3"/>
    <w:rsid w:val="00811D61"/>
    <w:rsid w:val="00811EEF"/>
    <w:rsid w:val="00812008"/>
    <w:rsid w:val="00812148"/>
    <w:rsid w:val="008121B4"/>
    <w:rsid w:val="00812391"/>
    <w:rsid w:val="00812D2A"/>
    <w:rsid w:val="0081333E"/>
    <w:rsid w:val="00813821"/>
    <w:rsid w:val="00813943"/>
    <w:rsid w:val="00813D72"/>
    <w:rsid w:val="0081401B"/>
    <w:rsid w:val="00814184"/>
    <w:rsid w:val="00814507"/>
    <w:rsid w:val="00814652"/>
    <w:rsid w:val="00814886"/>
    <w:rsid w:val="00814A18"/>
    <w:rsid w:val="00814BAC"/>
    <w:rsid w:val="008152AD"/>
    <w:rsid w:val="008157AC"/>
    <w:rsid w:val="00815863"/>
    <w:rsid w:val="00815D25"/>
    <w:rsid w:val="00816014"/>
    <w:rsid w:val="00816599"/>
    <w:rsid w:val="00816B61"/>
    <w:rsid w:val="008174BC"/>
    <w:rsid w:val="00817533"/>
    <w:rsid w:val="0081775B"/>
    <w:rsid w:val="00817A76"/>
    <w:rsid w:val="00817A86"/>
    <w:rsid w:val="00817EC7"/>
    <w:rsid w:val="0082004C"/>
    <w:rsid w:val="008202BD"/>
    <w:rsid w:val="008202F3"/>
    <w:rsid w:val="00820647"/>
    <w:rsid w:val="00820929"/>
    <w:rsid w:val="00820FBD"/>
    <w:rsid w:val="00821522"/>
    <w:rsid w:val="00821BD5"/>
    <w:rsid w:val="00821C73"/>
    <w:rsid w:val="008220F6"/>
    <w:rsid w:val="0082215F"/>
    <w:rsid w:val="008221F0"/>
    <w:rsid w:val="008224BA"/>
    <w:rsid w:val="00822644"/>
    <w:rsid w:val="0082276F"/>
    <w:rsid w:val="008227C7"/>
    <w:rsid w:val="00822994"/>
    <w:rsid w:val="00822A19"/>
    <w:rsid w:val="00822B65"/>
    <w:rsid w:val="008232A7"/>
    <w:rsid w:val="00823727"/>
    <w:rsid w:val="0082397D"/>
    <w:rsid w:val="00823CD2"/>
    <w:rsid w:val="0082419F"/>
    <w:rsid w:val="0082458F"/>
    <w:rsid w:val="008245CB"/>
    <w:rsid w:val="0082491B"/>
    <w:rsid w:val="00824B5D"/>
    <w:rsid w:val="00824EE2"/>
    <w:rsid w:val="00825619"/>
    <w:rsid w:val="008256AE"/>
    <w:rsid w:val="00826452"/>
    <w:rsid w:val="00826B8F"/>
    <w:rsid w:val="00826D46"/>
    <w:rsid w:val="0082720B"/>
    <w:rsid w:val="0082767D"/>
    <w:rsid w:val="00827946"/>
    <w:rsid w:val="0082798E"/>
    <w:rsid w:val="00827F24"/>
    <w:rsid w:val="0083000A"/>
    <w:rsid w:val="00830A6C"/>
    <w:rsid w:val="00830E67"/>
    <w:rsid w:val="00830F4A"/>
    <w:rsid w:val="00830F64"/>
    <w:rsid w:val="00830FBF"/>
    <w:rsid w:val="008310A9"/>
    <w:rsid w:val="00831232"/>
    <w:rsid w:val="008317CE"/>
    <w:rsid w:val="0083185A"/>
    <w:rsid w:val="008319F2"/>
    <w:rsid w:val="0083200A"/>
    <w:rsid w:val="008321AE"/>
    <w:rsid w:val="0083227F"/>
    <w:rsid w:val="00832B59"/>
    <w:rsid w:val="00832D28"/>
    <w:rsid w:val="00832F2E"/>
    <w:rsid w:val="008331DD"/>
    <w:rsid w:val="00833528"/>
    <w:rsid w:val="0083361C"/>
    <w:rsid w:val="00833BE2"/>
    <w:rsid w:val="00833E7A"/>
    <w:rsid w:val="00833E88"/>
    <w:rsid w:val="00834998"/>
    <w:rsid w:val="00834BDE"/>
    <w:rsid w:val="00835292"/>
    <w:rsid w:val="00835BE9"/>
    <w:rsid w:val="00835D40"/>
    <w:rsid w:val="00835EEA"/>
    <w:rsid w:val="008360E3"/>
    <w:rsid w:val="00836208"/>
    <w:rsid w:val="00836327"/>
    <w:rsid w:val="008364DE"/>
    <w:rsid w:val="00836D6E"/>
    <w:rsid w:val="00836E71"/>
    <w:rsid w:val="0083764A"/>
    <w:rsid w:val="00840060"/>
    <w:rsid w:val="00840AFE"/>
    <w:rsid w:val="00840B6B"/>
    <w:rsid w:val="00841185"/>
    <w:rsid w:val="0084179B"/>
    <w:rsid w:val="008419DE"/>
    <w:rsid w:val="00841F89"/>
    <w:rsid w:val="0084235F"/>
    <w:rsid w:val="008428F9"/>
    <w:rsid w:val="00842DD7"/>
    <w:rsid w:val="00842EDE"/>
    <w:rsid w:val="0084372A"/>
    <w:rsid w:val="0084376E"/>
    <w:rsid w:val="00843889"/>
    <w:rsid w:val="00844023"/>
    <w:rsid w:val="008440C3"/>
    <w:rsid w:val="00844159"/>
    <w:rsid w:val="008442FE"/>
    <w:rsid w:val="0084466A"/>
    <w:rsid w:val="0084492F"/>
    <w:rsid w:val="00844FC1"/>
    <w:rsid w:val="0084543B"/>
    <w:rsid w:val="00845629"/>
    <w:rsid w:val="0084568B"/>
    <w:rsid w:val="008457B6"/>
    <w:rsid w:val="00845891"/>
    <w:rsid w:val="008459E2"/>
    <w:rsid w:val="00845E62"/>
    <w:rsid w:val="008461BE"/>
    <w:rsid w:val="0084662F"/>
    <w:rsid w:val="008466D3"/>
    <w:rsid w:val="00846ADB"/>
    <w:rsid w:val="00847093"/>
    <w:rsid w:val="00847B9F"/>
    <w:rsid w:val="00850752"/>
    <w:rsid w:val="00850FB7"/>
    <w:rsid w:val="00851D2F"/>
    <w:rsid w:val="00852033"/>
    <w:rsid w:val="0085237A"/>
    <w:rsid w:val="0085237D"/>
    <w:rsid w:val="008529D8"/>
    <w:rsid w:val="00852E60"/>
    <w:rsid w:val="00853621"/>
    <w:rsid w:val="008536BA"/>
    <w:rsid w:val="00853C0A"/>
    <w:rsid w:val="0085464E"/>
    <w:rsid w:val="00854660"/>
    <w:rsid w:val="00854869"/>
    <w:rsid w:val="008548E5"/>
    <w:rsid w:val="00854939"/>
    <w:rsid w:val="00854E40"/>
    <w:rsid w:val="00855C76"/>
    <w:rsid w:val="00855D6D"/>
    <w:rsid w:val="0085650F"/>
    <w:rsid w:val="00856594"/>
    <w:rsid w:val="008569BF"/>
    <w:rsid w:val="008575AC"/>
    <w:rsid w:val="00857A98"/>
    <w:rsid w:val="00857F52"/>
    <w:rsid w:val="0086002F"/>
    <w:rsid w:val="00860310"/>
    <w:rsid w:val="008608B9"/>
    <w:rsid w:val="00860BD9"/>
    <w:rsid w:val="00861A12"/>
    <w:rsid w:val="00861B52"/>
    <w:rsid w:val="00861B6F"/>
    <w:rsid w:val="00861D5E"/>
    <w:rsid w:val="00861D8E"/>
    <w:rsid w:val="0086222A"/>
    <w:rsid w:val="00862747"/>
    <w:rsid w:val="008628D9"/>
    <w:rsid w:val="0086311D"/>
    <w:rsid w:val="00863242"/>
    <w:rsid w:val="008633BA"/>
    <w:rsid w:val="00863737"/>
    <w:rsid w:val="00863F1B"/>
    <w:rsid w:val="00863F24"/>
    <w:rsid w:val="00863F63"/>
    <w:rsid w:val="00864050"/>
    <w:rsid w:val="00864202"/>
    <w:rsid w:val="00864633"/>
    <w:rsid w:val="00864B9A"/>
    <w:rsid w:val="0086525B"/>
    <w:rsid w:val="00865A72"/>
    <w:rsid w:val="00865F7B"/>
    <w:rsid w:val="0086651E"/>
    <w:rsid w:val="00866900"/>
    <w:rsid w:val="008671EC"/>
    <w:rsid w:val="00867672"/>
    <w:rsid w:val="00867A15"/>
    <w:rsid w:val="00867AB6"/>
    <w:rsid w:val="00867C7B"/>
    <w:rsid w:val="00867DEA"/>
    <w:rsid w:val="008700BF"/>
    <w:rsid w:val="00870154"/>
    <w:rsid w:val="008701D5"/>
    <w:rsid w:val="00870813"/>
    <w:rsid w:val="0087089F"/>
    <w:rsid w:val="00870BA8"/>
    <w:rsid w:val="00870C8F"/>
    <w:rsid w:val="00870F6E"/>
    <w:rsid w:val="00871506"/>
    <w:rsid w:val="00872AC2"/>
    <w:rsid w:val="00872BB5"/>
    <w:rsid w:val="00872E65"/>
    <w:rsid w:val="00872EB6"/>
    <w:rsid w:val="00872F7A"/>
    <w:rsid w:val="00873675"/>
    <w:rsid w:val="008739BB"/>
    <w:rsid w:val="00873AEC"/>
    <w:rsid w:val="00873CAE"/>
    <w:rsid w:val="0087467C"/>
    <w:rsid w:val="00874715"/>
    <w:rsid w:val="0087471D"/>
    <w:rsid w:val="00874EB1"/>
    <w:rsid w:val="008752D4"/>
    <w:rsid w:val="00875367"/>
    <w:rsid w:val="008756AE"/>
    <w:rsid w:val="008762A9"/>
    <w:rsid w:val="00876A2C"/>
    <w:rsid w:val="00877D7F"/>
    <w:rsid w:val="00880064"/>
    <w:rsid w:val="0088067E"/>
    <w:rsid w:val="008811E3"/>
    <w:rsid w:val="00881392"/>
    <w:rsid w:val="00881916"/>
    <w:rsid w:val="008821A0"/>
    <w:rsid w:val="00882AAE"/>
    <w:rsid w:val="00882C3C"/>
    <w:rsid w:val="00882D72"/>
    <w:rsid w:val="00882EAC"/>
    <w:rsid w:val="008839F9"/>
    <w:rsid w:val="00883E7B"/>
    <w:rsid w:val="00883FDC"/>
    <w:rsid w:val="008844F1"/>
    <w:rsid w:val="008849F8"/>
    <w:rsid w:val="00884A18"/>
    <w:rsid w:val="00884A2E"/>
    <w:rsid w:val="00884BEA"/>
    <w:rsid w:val="008856C2"/>
    <w:rsid w:val="00885BD2"/>
    <w:rsid w:val="00885F99"/>
    <w:rsid w:val="00886133"/>
    <w:rsid w:val="008863A8"/>
    <w:rsid w:val="00886549"/>
    <w:rsid w:val="008865B1"/>
    <w:rsid w:val="00886850"/>
    <w:rsid w:val="00886950"/>
    <w:rsid w:val="00886F6D"/>
    <w:rsid w:val="008873EF"/>
    <w:rsid w:val="008874C6"/>
    <w:rsid w:val="00887533"/>
    <w:rsid w:val="00887A68"/>
    <w:rsid w:val="00887A85"/>
    <w:rsid w:val="00887BEB"/>
    <w:rsid w:val="00887CDC"/>
    <w:rsid w:val="00887F3D"/>
    <w:rsid w:val="00887F63"/>
    <w:rsid w:val="00887FD0"/>
    <w:rsid w:val="0089070F"/>
    <w:rsid w:val="00890842"/>
    <w:rsid w:val="00890863"/>
    <w:rsid w:val="00890BA4"/>
    <w:rsid w:val="0089101A"/>
    <w:rsid w:val="0089121E"/>
    <w:rsid w:val="0089160A"/>
    <w:rsid w:val="008916F9"/>
    <w:rsid w:val="00892FE7"/>
    <w:rsid w:val="00893626"/>
    <w:rsid w:val="00893F0D"/>
    <w:rsid w:val="00894330"/>
    <w:rsid w:val="00894EF2"/>
    <w:rsid w:val="0089527D"/>
    <w:rsid w:val="008952CF"/>
    <w:rsid w:val="00895416"/>
    <w:rsid w:val="008956D9"/>
    <w:rsid w:val="00895CCE"/>
    <w:rsid w:val="00895E61"/>
    <w:rsid w:val="0089613C"/>
    <w:rsid w:val="0089652A"/>
    <w:rsid w:val="00896675"/>
    <w:rsid w:val="008968AF"/>
    <w:rsid w:val="00896CD1"/>
    <w:rsid w:val="00897CBA"/>
    <w:rsid w:val="00897CFE"/>
    <w:rsid w:val="008A0305"/>
    <w:rsid w:val="008A0335"/>
    <w:rsid w:val="008A0CC3"/>
    <w:rsid w:val="008A0FD2"/>
    <w:rsid w:val="008A109A"/>
    <w:rsid w:val="008A111B"/>
    <w:rsid w:val="008A1792"/>
    <w:rsid w:val="008A19FD"/>
    <w:rsid w:val="008A1B50"/>
    <w:rsid w:val="008A2EE5"/>
    <w:rsid w:val="008A30BA"/>
    <w:rsid w:val="008A30BB"/>
    <w:rsid w:val="008A3144"/>
    <w:rsid w:val="008A3330"/>
    <w:rsid w:val="008A33DE"/>
    <w:rsid w:val="008A378D"/>
    <w:rsid w:val="008A399D"/>
    <w:rsid w:val="008A3C4D"/>
    <w:rsid w:val="008A3D90"/>
    <w:rsid w:val="008A4559"/>
    <w:rsid w:val="008A4A6E"/>
    <w:rsid w:val="008A4E7F"/>
    <w:rsid w:val="008A5623"/>
    <w:rsid w:val="008A5844"/>
    <w:rsid w:val="008A5925"/>
    <w:rsid w:val="008A5A52"/>
    <w:rsid w:val="008A6116"/>
    <w:rsid w:val="008A6317"/>
    <w:rsid w:val="008A678E"/>
    <w:rsid w:val="008A68D7"/>
    <w:rsid w:val="008A693E"/>
    <w:rsid w:val="008A6CA0"/>
    <w:rsid w:val="008A6FF8"/>
    <w:rsid w:val="008A7036"/>
    <w:rsid w:val="008A70D4"/>
    <w:rsid w:val="008A7B66"/>
    <w:rsid w:val="008B0323"/>
    <w:rsid w:val="008B053E"/>
    <w:rsid w:val="008B09F7"/>
    <w:rsid w:val="008B0BB1"/>
    <w:rsid w:val="008B14AE"/>
    <w:rsid w:val="008B1670"/>
    <w:rsid w:val="008B1708"/>
    <w:rsid w:val="008B1AAD"/>
    <w:rsid w:val="008B2173"/>
    <w:rsid w:val="008B228C"/>
    <w:rsid w:val="008B245F"/>
    <w:rsid w:val="008B2771"/>
    <w:rsid w:val="008B2C79"/>
    <w:rsid w:val="008B2D9B"/>
    <w:rsid w:val="008B31D8"/>
    <w:rsid w:val="008B3304"/>
    <w:rsid w:val="008B34B6"/>
    <w:rsid w:val="008B362C"/>
    <w:rsid w:val="008B366B"/>
    <w:rsid w:val="008B37AC"/>
    <w:rsid w:val="008B391A"/>
    <w:rsid w:val="008B3A55"/>
    <w:rsid w:val="008B40BA"/>
    <w:rsid w:val="008B45D9"/>
    <w:rsid w:val="008B4D30"/>
    <w:rsid w:val="008B4E9F"/>
    <w:rsid w:val="008B54B9"/>
    <w:rsid w:val="008B56E0"/>
    <w:rsid w:val="008B5F3D"/>
    <w:rsid w:val="008B6478"/>
    <w:rsid w:val="008B6B16"/>
    <w:rsid w:val="008B6CB8"/>
    <w:rsid w:val="008B6D92"/>
    <w:rsid w:val="008B72F7"/>
    <w:rsid w:val="008B73BB"/>
    <w:rsid w:val="008B757A"/>
    <w:rsid w:val="008B7FFC"/>
    <w:rsid w:val="008C0078"/>
    <w:rsid w:val="008C02E0"/>
    <w:rsid w:val="008C0649"/>
    <w:rsid w:val="008C0880"/>
    <w:rsid w:val="008C0D64"/>
    <w:rsid w:val="008C0FC8"/>
    <w:rsid w:val="008C101A"/>
    <w:rsid w:val="008C10B9"/>
    <w:rsid w:val="008C119D"/>
    <w:rsid w:val="008C147D"/>
    <w:rsid w:val="008C1714"/>
    <w:rsid w:val="008C1B38"/>
    <w:rsid w:val="008C1F36"/>
    <w:rsid w:val="008C1F9D"/>
    <w:rsid w:val="008C200C"/>
    <w:rsid w:val="008C207B"/>
    <w:rsid w:val="008C21FD"/>
    <w:rsid w:val="008C28A1"/>
    <w:rsid w:val="008C28BA"/>
    <w:rsid w:val="008C2CFA"/>
    <w:rsid w:val="008C3361"/>
    <w:rsid w:val="008C33E5"/>
    <w:rsid w:val="008C38FF"/>
    <w:rsid w:val="008C3A60"/>
    <w:rsid w:val="008C4789"/>
    <w:rsid w:val="008C52E0"/>
    <w:rsid w:val="008C53FF"/>
    <w:rsid w:val="008C5602"/>
    <w:rsid w:val="008C5F8F"/>
    <w:rsid w:val="008C6971"/>
    <w:rsid w:val="008C6AFF"/>
    <w:rsid w:val="008C6B28"/>
    <w:rsid w:val="008C6C21"/>
    <w:rsid w:val="008C6CF0"/>
    <w:rsid w:val="008C6D0D"/>
    <w:rsid w:val="008C7922"/>
    <w:rsid w:val="008C7A7A"/>
    <w:rsid w:val="008C7CE5"/>
    <w:rsid w:val="008C7E48"/>
    <w:rsid w:val="008C7E4D"/>
    <w:rsid w:val="008D005E"/>
    <w:rsid w:val="008D03A9"/>
    <w:rsid w:val="008D03DF"/>
    <w:rsid w:val="008D0C5E"/>
    <w:rsid w:val="008D0FD2"/>
    <w:rsid w:val="008D1199"/>
    <w:rsid w:val="008D11FD"/>
    <w:rsid w:val="008D1492"/>
    <w:rsid w:val="008D1E7A"/>
    <w:rsid w:val="008D1F80"/>
    <w:rsid w:val="008D29A3"/>
    <w:rsid w:val="008D2B20"/>
    <w:rsid w:val="008D2E41"/>
    <w:rsid w:val="008D2E86"/>
    <w:rsid w:val="008D354A"/>
    <w:rsid w:val="008D357B"/>
    <w:rsid w:val="008D36FB"/>
    <w:rsid w:val="008D37AF"/>
    <w:rsid w:val="008D4145"/>
    <w:rsid w:val="008D423A"/>
    <w:rsid w:val="008D4B55"/>
    <w:rsid w:val="008D4BA9"/>
    <w:rsid w:val="008D5618"/>
    <w:rsid w:val="008D5E1F"/>
    <w:rsid w:val="008D60AA"/>
    <w:rsid w:val="008D67A3"/>
    <w:rsid w:val="008D68F2"/>
    <w:rsid w:val="008D6B01"/>
    <w:rsid w:val="008D6CAE"/>
    <w:rsid w:val="008D7283"/>
    <w:rsid w:val="008D740B"/>
    <w:rsid w:val="008D7B05"/>
    <w:rsid w:val="008D7E5D"/>
    <w:rsid w:val="008E0018"/>
    <w:rsid w:val="008E0084"/>
    <w:rsid w:val="008E02B2"/>
    <w:rsid w:val="008E0415"/>
    <w:rsid w:val="008E0771"/>
    <w:rsid w:val="008E086C"/>
    <w:rsid w:val="008E0D9E"/>
    <w:rsid w:val="008E108F"/>
    <w:rsid w:val="008E15AF"/>
    <w:rsid w:val="008E163D"/>
    <w:rsid w:val="008E1719"/>
    <w:rsid w:val="008E1A18"/>
    <w:rsid w:val="008E1A57"/>
    <w:rsid w:val="008E1CEE"/>
    <w:rsid w:val="008E1D2B"/>
    <w:rsid w:val="008E2350"/>
    <w:rsid w:val="008E25C6"/>
    <w:rsid w:val="008E3F15"/>
    <w:rsid w:val="008E3F65"/>
    <w:rsid w:val="008E3F88"/>
    <w:rsid w:val="008E4952"/>
    <w:rsid w:val="008E496B"/>
    <w:rsid w:val="008E4B29"/>
    <w:rsid w:val="008E4EE9"/>
    <w:rsid w:val="008E5057"/>
    <w:rsid w:val="008E557B"/>
    <w:rsid w:val="008E6557"/>
    <w:rsid w:val="008E6844"/>
    <w:rsid w:val="008E6C9B"/>
    <w:rsid w:val="008F02E8"/>
    <w:rsid w:val="008F095B"/>
    <w:rsid w:val="008F0BE8"/>
    <w:rsid w:val="008F0CC1"/>
    <w:rsid w:val="008F140F"/>
    <w:rsid w:val="008F169E"/>
    <w:rsid w:val="008F1F41"/>
    <w:rsid w:val="008F1FA7"/>
    <w:rsid w:val="008F22E0"/>
    <w:rsid w:val="008F262E"/>
    <w:rsid w:val="008F2D2D"/>
    <w:rsid w:val="008F31E4"/>
    <w:rsid w:val="008F3DB1"/>
    <w:rsid w:val="008F3DD4"/>
    <w:rsid w:val="008F3E39"/>
    <w:rsid w:val="008F3F94"/>
    <w:rsid w:val="008F4914"/>
    <w:rsid w:val="008F4AA5"/>
    <w:rsid w:val="008F4E0E"/>
    <w:rsid w:val="008F5179"/>
    <w:rsid w:val="008F52AF"/>
    <w:rsid w:val="008F5472"/>
    <w:rsid w:val="008F54E8"/>
    <w:rsid w:val="008F578C"/>
    <w:rsid w:val="008F580C"/>
    <w:rsid w:val="008F5D0C"/>
    <w:rsid w:val="008F6243"/>
    <w:rsid w:val="008F6249"/>
    <w:rsid w:val="008F6251"/>
    <w:rsid w:val="008F6645"/>
    <w:rsid w:val="008F6683"/>
    <w:rsid w:val="008F67D8"/>
    <w:rsid w:val="008F699F"/>
    <w:rsid w:val="008F6C2B"/>
    <w:rsid w:val="008F6CAC"/>
    <w:rsid w:val="008F710F"/>
    <w:rsid w:val="008F71C5"/>
    <w:rsid w:val="008F72E2"/>
    <w:rsid w:val="008F780B"/>
    <w:rsid w:val="008F7971"/>
    <w:rsid w:val="00900277"/>
    <w:rsid w:val="0090048B"/>
    <w:rsid w:val="00900749"/>
    <w:rsid w:val="00900A42"/>
    <w:rsid w:val="00900E62"/>
    <w:rsid w:val="00900ECE"/>
    <w:rsid w:val="009010D3"/>
    <w:rsid w:val="0090186F"/>
    <w:rsid w:val="00901921"/>
    <w:rsid w:val="00901D36"/>
    <w:rsid w:val="00901DF7"/>
    <w:rsid w:val="00901E4D"/>
    <w:rsid w:val="0090251C"/>
    <w:rsid w:val="00902613"/>
    <w:rsid w:val="00902A0E"/>
    <w:rsid w:val="00902CD3"/>
    <w:rsid w:val="009032EF"/>
    <w:rsid w:val="009034E7"/>
    <w:rsid w:val="009036A3"/>
    <w:rsid w:val="00903868"/>
    <w:rsid w:val="00903B70"/>
    <w:rsid w:val="00903F90"/>
    <w:rsid w:val="009040DF"/>
    <w:rsid w:val="00904164"/>
    <w:rsid w:val="00904670"/>
    <w:rsid w:val="00904C93"/>
    <w:rsid w:val="00904E6F"/>
    <w:rsid w:val="00905335"/>
    <w:rsid w:val="0090538F"/>
    <w:rsid w:val="00905966"/>
    <w:rsid w:val="00905A3C"/>
    <w:rsid w:val="00905B0A"/>
    <w:rsid w:val="00905EB4"/>
    <w:rsid w:val="0090614A"/>
    <w:rsid w:val="0090627C"/>
    <w:rsid w:val="009065C2"/>
    <w:rsid w:val="00906CAC"/>
    <w:rsid w:val="00907385"/>
    <w:rsid w:val="0090770C"/>
    <w:rsid w:val="0090774C"/>
    <w:rsid w:val="00907C42"/>
    <w:rsid w:val="00907CC5"/>
    <w:rsid w:val="00907D7A"/>
    <w:rsid w:val="0091045D"/>
    <w:rsid w:val="00910651"/>
    <w:rsid w:val="0091120D"/>
    <w:rsid w:val="009113DF"/>
    <w:rsid w:val="009115BA"/>
    <w:rsid w:val="0091175E"/>
    <w:rsid w:val="009118E6"/>
    <w:rsid w:val="009120C2"/>
    <w:rsid w:val="00912175"/>
    <w:rsid w:val="0091241D"/>
    <w:rsid w:val="009124AD"/>
    <w:rsid w:val="0091279D"/>
    <w:rsid w:val="00912B0A"/>
    <w:rsid w:val="00913149"/>
    <w:rsid w:val="009133F5"/>
    <w:rsid w:val="0091350B"/>
    <w:rsid w:val="00913653"/>
    <w:rsid w:val="00913B7C"/>
    <w:rsid w:val="00914035"/>
    <w:rsid w:val="0091443A"/>
    <w:rsid w:val="0091480F"/>
    <w:rsid w:val="009148F1"/>
    <w:rsid w:val="0091526E"/>
    <w:rsid w:val="00915632"/>
    <w:rsid w:val="00916894"/>
    <w:rsid w:val="00916A4D"/>
    <w:rsid w:val="00916AE7"/>
    <w:rsid w:val="00916DBE"/>
    <w:rsid w:val="00916E76"/>
    <w:rsid w:val="00916FE5"/>
    <w:rsid w:val="0091716B"/>
    <w:rsid w:val="0091718B"/>
    <w:rsid w:val="009175F7"/>
    <w:rsid w:val="0091773B"/>
    <w:rsid w:val="00917BF8"/>
    <w:rsid w:val="00917E15"/>
    <w:rsid w:val="0092031E"/>
    <w:rsid w:val="00920532"/>
    <w:rsid w:val="0092055D"/>
    <w:rsid w:val="00920C92"/>
    <w:rsid w:val="00920D55"/>
    <w:rsid w:val="00920D7A"/>
    <w:rsid w:val="00921093"/>
    <w:rsid w:val="009211F6"/>
    <w:rsid w:val="00921731"/>
    <w:rsid w:val="009217AA"/>
    <w:rsid w:val="00921973"/>
    <w:rsid w:val="00921A51"/>
    <w:rsid w:val="00921F29"/>
    <w:rsid w:val="00922963"/>
    <w:rsid w:val="00922D99"/>
    <w:rsid w:val="00922F00"/>
    <w:rsid w:val="00923206"/>
    <w:rsid w:val="0092364B"/>
    <w:rsid w:val="00923D19"/>
    <w:rsid w:val="00923F85"/>
    <w:rsid w:val="00923FAD"/>
    <w:rsid w:val="00924AEC"/>
    <w:rsid w:val="00925205"/>
    <w:rsid w:val="009256B2"/>
    <w:rsid w:val="009259BB"/>
    <w:rsid w:val="00925B6A"/>
    <w:rsid w:val="0092627D"/>
    <w:rsid w:val="009264DA"/>
    <w:rsid w:val="00926575"/>
    <w:rsid w:val="0092703C"/>
    <w:rsid w:val="0092790B"/>
    <w:rsid w:val="009303E1"/>
    <w:rsid w:val="00930C7A"/>
    <w:rsid w:val="00930CE9"/>
    <w:rsid w:val="009311A2"/>
    <w:rsid w:val="00931EAF"/>
    <w:rsid w:val="00932083"/>
    <w:rsid w:val="009321D4"/>
    <w:rsid w:val="0093274D"/>
    <w:rsid w:val="00932CBE"/>
    <w:rsid w:val="00932CC1"/>
    <w:rsid w:val="00932D39"/>
    <w:rsid w:val="00932D95"/>
    <w:rsid w:val="009332DC"/>
    <w:rsid w:val="009334AA"/>
    <w:rsid w:val="00933615"/>
    <w:rsid w:val="00933B41"/>
    <w:rsid w:val="00933B59"/>
    <w:rsid w:val="00933FF0"/>
    <w:rsid w:val="00934595"/>
    <w:rsid w:val="00934EB7"/>
    <w:rsid w:val="00935346"/>
    <w:rsid w:val="009353E9"/>
    <w:rsid w:val="0093578F"/>
    <w:rsid w:val="00935982"/>
    <w:rsid w:val="00936280"/>
    <w:rsid w:val="00936A58"/>
    <w:rsid w:val="00936F7F"/>
    <w:rsid w:val="009377E3"/>
    <w:rsid w:val="00937D6B"/>
    <w:rsid w:val="00937E9C"/>
    <w:rsid w:val="009409E5"/>
    <w:rsid w:val="00940C5B"/>
    <w:rsid w:val="009411A6"/>
    <w:rsid w:val="0094127F"/>
    <w:rsid w:val="009415EC"/>
    <w:rsid w:val="0094170D"/>
    <w:rsid w:val="0094170F"/>
    <w:rsid w:val="00941A8C"/>
    <w:rsid w:val="00941ACE"/>
    <w:rsid w:val="00941B0E"/>
    <w:rsid w:val="00941CCE"/>
    <w:rsid w:val="00941DE7"/>
    <w:rsid w:val="009420A2"/>
    <w:rsid w:val="00942278"/>
    <w:rsid w:val="00942719"/>
    <w:rsid w:val="00942A27"/>
    <w:rsid w:val="00942AE7"/>
    <w:rsid w:val="00942CF9"/>
    <w:rsid w:val="00942E0A"/>
    <w:rsid w:val="00942F2F"/>
    <w:rsid w:val="0094306D"/>
    <w:rsid w:val="009431F5"/>
    <w:rsid w:val="00943299"/>
    <w:rsid w:val="009439E0"/>
    <w:rsid w:val="00943D37"/>
    <w:rsid w:val="00944022"/>
    <w:rsid w:val="0094428B"/>
    <w:rsid w:val="00944584"/>
    <w:rsid w:val="00944AFF"/>
    <w:rsid w:val="00944C44"/>
    <w:rsid w:val="00944EF1"/>
    <w:rsid w:val="009453DE"/>
    <w:rsid w:val="0094568D"/>
    <w:rsid w:val="00945C9E"/>
    <w:rsid w:val="00945EC9"/>
    <w:rsid w:val="00946481"/>
    <w:rsid w:val="009465DF"/>
    <w:rsid w:val="009467D7"/>
    <w:rsid w:val="00946CF7"/>
    <w:rsid w:val="00946FFF"/>
    <w:rsid w:val="00947A25"/>
    <w:rsid w:val="00947B8D"/>
    <w:rsid w:val="00947CBE"/>
    <w:rsid w:val="00947CEF"/>
    <w:rsid w:val="00947D17"/>
    <w:rsid w:val="00947D21"/>
    <w:rsid w:val="00947D31"/>
    <w:rsid w:val="00947DAD"/>
    <w:rsid w:val="00950C75"/>
    <w:rsid w:val="009512EB"/>
    <w:rsid w:val="009513DA"/>
    <w:rsid w:val="00951758"/>
    <w:rsid w:val="00951B88"/>
    <w:rsid w:val="00951CCF"/>
    <w:rsid w:val="00951EE3"/>
    <w:rsid w:val="00952164"/>
    <w:rsid w:val="00952196"/>
    <w:rsid w:val="009522C9"/>
    <w:rsid w:val="00952651"/>
    <w:rsid w:val="00952919"/>
    <w:rsid w:val="0095296B"/>
    <w:rsid w:val="00952AEB"/>
    <w:rsid w:val="00952C1B"/>
    <w:rsid w:val="00952FE4"/>
    <w:rsid w:val="009532FF"/>
    <w:rsid w:val="00953412"/>
    <w:rsid w:val="009536A0"/>
    <w:rsid w:val="00953750"/>
    <w:rsid w:val="0095421F"/>
    <w:rsid w:val="00954AEC"/>
    <w:rsid w:val="0095512D"/>
    <w:rsid w:val="00955322"/>
    <w:rsid w:val="00955697"/>
    <w:rsid w:val="00955814"/>
    <w:rsid w:val="00955DAD"/>
    <w:rsid w:val="009560FB"/>
    <w:rsid w:val="0095632B"/>
    <w:rsid w:val="009564C5"/>
    <w:rsid w:val="009564D5"/>
    <w:rsid w:val="0095659A"/>
    <w:rsid w:val="009565C2"/>
    <w:rsid w:val="00956781"/>
    <w:rsid w:val="009579DF"/>
    <w:rsid w:val="00957A20"/>
    <w:rsid w:val="0096017B"/>
    <w:rsid w:val="0096028C"/>
    <w:rsid w:val="00960691"/>
    <w:rsid w:val="00960F94"/>
    <w:rsid w:val="00961436"/>
    <w:rsid w:val="0096189B"/>
    <w:rsid w:val="00961CC0"/>
    <w:rsid w:val="009621C7"/>
    <w:rsid w:val="00962F2B"/>
    <w:rsid w:val="00963251"/>
    <w:rsid w:val="00963843"/>
    <w:rsid w:val="00963846"/>
    <w:rsid w:val="009638EE"/>
    <w:rsid w:val="00963D6B"/>
    <w:rsid w:val="00964284"/>
    <w:rsid w:val="00964876"/>
    <w:rsid w:val="0096491B"/>
    <w:rsid w:val="00964E5C"/>
    <w:rsid w:val="0096515F"/>
    <w:rsid w:val="0096519E"/>
    <w:rsid w:val="009651A8"/>
    <w:rsid w:val="009651F1"/>
    <w:rsid w:val="00965410"/>
    <w:rsid w:val="009657E1"/>
    <w:rsid w:val="009658AA"/>
    <w:rsid w:val="00965C9C"/>
    <w:rsid w:val="00965CF4"/>
    <w:rsid w:val="00965ECB"/>
    <w:rsid w:val="00966081"/>
    <w:rsid w:val="00966620"/>
    <w:rsid w:val="00966C5E"/>
    <w:rsid w:val="00966D69"/>
    <w:rsid w:val="009671DF"/>
    <w:rsid w:val="009671F6"/>
    <w:rsid w:val="009674F8"/>
    <w:rsid w:val="009675EE"/>
    <w:rsid w:val="00967EAA"/>
    <w:rsid w:val="0097040A"/>
    <w:rsid w:val="00970636"/>
    <w:rsid w:val="00970A09"/>
    <w:rsid w:val="009711D7"/>
    <w:rsid w:val="009711F0"/>
    <w:rsid w:val="009712CA"/>
    <w:rsid w:val="00971AF1"/>
    <w:rsid w:val="00971E8F"/>
    <w:rsid w:val="00971ECE"/>
    <w:rsid w:val="00972465"/>
    <w:rsid w:val="009726A9"/>
    <w:rsid w:val="00972B5D"/>
    <w:rsid w:val="00972D00"/>
    <w:rsid w:val="00972DB7"/>
    <w:rsid w:val="00973099"/>
    <w:rsid w:val="0097324D"/>
    <w:rsid w:val="0097337F"/>
    <w:rsid w:val="009735F7"/>
    <w:rsid w:val="00973CA9"/>
    <w:rsid w:val="00974639"/>
    <w:rsid w:val="009748BD"/>
    <w:rsid w:val="00974F2B"/>
    <w:rsid w:val="00975643"/>
    <w:rsid w:val="0097595F"/>
    <w:rsid w:val="00975D43"/>
    <w:rsid w:val="00975E9D"/>
    <w:rsid w:val="00976134"/>
    <w:rsid w:val="009761B6"/>
    <w:rsid w:val="00976A57"/>
    <w:rsid w:val="00976A8D"/>
    <w:rsid w:val="00976F89"/>
    <w:rsid w:val="009777DF"/>
    <w:rsid w:val="00977A43"/>
    <w:rsid w:val="00977C63"/>
    <w:rsid w:val="00980071"/>
    <w:rsid w:val="00980D48"/>
    <w:rsid w:val="00980ED9"/>
    <w:rsid w:val="00981257"/>
    <w:rsid w:val="00981A3E"/>
    <w:rsid w:val="009823D3"/>
    <w:rsid w:val="0098288C"/>
    <w:rsid w:val="009829D2"/>
    <w:rsid w:val="00982BF3"/>
    <w:rsid w:val="00982CC8"/>
    <w:rsid w:val="00982ED3"/>
    <w:rsid w:val="0098323C"/>
    <w:rsid w:val="0098354B"/>
    <w:rsid w:val="00983792"/>
    <w:rsid w:val="00983CB7"/>
    <w:rsid w:val="00984254"/>
    <w:rsid w:val="00984393"/>
    <w:rsid w:val="00984583"/>
    <w:rsid w:val="00984AB3"/>
    <w:rsid w:val="00984AC8"/>
    <w:rsid w:val="00984BCD"/>
    <w:rsid w:val="00984C5D"/>
    <w:rsid w:val="00984C7E"/>
    <w:rsid w:val="00984F60"/>
    <w:rsid w:val="0098543B"/>
    <w:rsid w:val="00985495"/>
    <w:rsid w:val="00985751"/>
    <w:rsid w:val="00985B77"/>
    <w:rsid w:val="00986659"/>
    <w:rsid w:val="009866E2"/>
    <w:rsid w:val="00986A2E"/>
    <w:rsid w:val="00987372"/>
    <w:rsid w:val="0098776E"/>
    <w:rsid w:val="0098784D"/>
    <w:rsid w:val="00987859"/>
    <w:rsid w:val="009878A9"/>
    <w:rsid w:val="00990173"/>
    <w:rsid w:val="0099042A"/>
    <w:rsid w:val="00990471"/>
    <w:rsid w:val="00990B22"/>
    <w:rsid w:val="00990F19"/>
    <w:rsid w:val="00991346"/>
    <w:rsid w:val="0099167B"/>
    <w:rsid w:val="009919E8"/>
    <w:rsid w:val="00991AD5"/>
    <w:rsid w:val="00991B55"/>
    <w:rsid w:val="00991E19"/>
    <w:rsid w:val="009923E6"/>
    <w:rsid w:val="0099250A"/>
    <w:rsid w:val="009928DE"/>
    <w:rsid w:val="0099293B"/>
    <w:rsid w:val="009937ED"/>
    <w:rsid w:val="00993A95"/>
    <w:rsid w:val="00993B89"/>
    <w:rsid w:val="00993BB1"/>
    <w:rsid w:val="00993EC1"/>
    <w:rsid w:val="00993F7D"/>
    <w:rsid w:val="00994000"/>
    <w:rsid w:val="0099463C"/>
    <w:rsid w:val="00994946"/>
    <w:rsid w:val="00994966"/>
    <w:rsid w:val="00994D4C"/>
    <w:rsid w:val="009950A2"/>
    <w:rsid w:val="009951F6"/>
    <w:rsid w:val="00995484"/>
    <w:rsid w:val="009954B2"/>
    <w:rsid w:val="00996338"/>
    <w:rsid w:val="00996861"/>
    <w:rsid w:val="009968D9"/>
    <w:rsid w:val="00996B00"/>
    <w:rsid w:val="00996C8B"/>
    <w:rsid w:val="00996FDA"/>
    <w:rsid w:val="00997559"/>
    <w:rsid w:val="009976AB"/>
    <w:rsid w:val="009977A5"/>
    <w:rsid w:val="00997BF4"/>
    <w:rsid w:val="00997E96"/>
    <w:rsid w:val="009A00C9"/>
    <w:rsid w:val="009A01F6"/>
    <w:rsid w:val="009A02CA"/>
    <w:rsid w:val="009A0364"/>
    <w:rsid w:val="009A0493"/>
    <w:rsid w:val="009A069B"/>
    <w:rsid w:val="009A0B87"/>
    <w:rsid w:val="009A1325"/>
    <w:rsid w:val="009A162B"/>
    <w:rsid w:val="009A1735"/>
    <w:rsid w:val="009A1B14"/>
    <w:rsid w:val="009A1C7D"/>
    <w:rsid w:val="009A1CDA"/>
    <w:rsid w:val="009A225D"/>
    <w:rsid w:val="009A26F6"/>
    <w:rsid w:val="009A2836"/>
    <w:rsid w:val="009A2ED7"/>
    <w:rsid w:val="009A31AC"/>
    <w:rsid w:val="009A3428"/>
    <w:rsid w:val="009A3583"/>
    <w:rsid w:val="009A3778"/>
    <w:rsid w:val="009A3C49"/>
    <w:rsid w:val="009A3CF7"/>
    <w:rsid w:val="009A4F21"/>
    <w:rsid w:val="009A5383"/>
    <w:rsid w:val="009A55D0"/>
    <w:rsid w:val="009A5BFD"/>
    <w:rsid w:val="009A603B"/>
    <w:rsid w:val="009A61A4"/>
    <w:rsid w:val="009A6734"/>
    <w:rsid w:val="009A6AB7"/>
    <w:rsid w:val="009A6BD0"/>
    <w:rsid w:val="009A6F99"/>
    <w:rsid w:val="009A71C9"/>
    <w:rsid w:val="009A788E"/>
    <w:rsid w:val="009A7B59"/>
    <w:rsid w:val="009A7BE0"/>
    <w:rsid w:val="009A7CAA"/>
    <w:rsid w:val="009B06AD"/>
    <w:rsid w:val="009B0791"/>
    <w:rsid w:val="009B07BD"/>
    <w:rsid w:val="009B2228"/>
    <w:rsid w:val="009B2518"/>
    <w:rsid w:val="009B25F4"/>
    <w:rsid w:val="009B2E55"/>
    <w:rsid w:val="009B2EC1"/>
    <w:rsid w:val="009B2ECC"/>
    <w:rsid w:val="009B31C6"/>
    <w:rsid w:val="009B322B"/>
    <w:rsid w:val="009B37B0"/>
    <w:rsid w:val="009B3853"/>
    <w:rsid w:val="009B3A38"/>
    <w:rsid w:val="009B3AF1"/>
    <w:rsid w:val="009B3BC4"/>
    <w:rsid w:val="009B3BC8"/>
    <w:rsid w:val="009B42A2"/>
    <w:rsid w:val="009B47D7"/>
    <w:rsid w:val="009B485F"/>
    <w:rsid w:val="009B4870"/>
    <w:rsid w:val="009B48A7"/>
    <w:rsid w:val="009B4DB7"/>
    <w:rsid w:val="009B4FE2"/>
    <w:rsid w:val="009B502A"/>
    <w:rsid w:val="009B503C"/>
    <w:rsid w:val="009B55C2"/>
    <w:rsid w:val="009B5AC1"/>
    <w:rsid w:val="009B5B10"/>
    <w:rsid w:val="009B6592"/>
    <w:rsid w:val="009B710B"/>
    <w:rsid w:val="009B7407"/>
    <w:rsid w:val="009B75C9"/>
    <w:rsid w:val="009B763C"/>
    <w:rsid w:val="009B79BD"/>
    <w:rsid w:val="009B7D54"/>
    <w:rsid w:val="009B7F95"/>
    <w:rsid w:val="009C0E8C"/>
    <w:rsid w:val="009C1113"/>
    <w:rsid w:val="009C129D"/>
    <w:rsid w:val="009C1381"/>
    <w:rsid w:val="009C16CC"/>
    <w:rsid w:val="009C1AE3"/>
    <w:rsid w:val="009C1D7A"/>
    <w:rsid w:val="009C2462"/>
    <w:rsid w:val="009C252D"/>
    <w:rsid w:val="009C25FE"/>
    <w:rsid w:val="009C263B"/>
    <w:rsid w:val="009C2958"/>
    <w:rsid w:val="009C2999"/>
    <w:rsid w:val="009C2D5E"/>
    <w:rsid w:val="009C2F2C"/>
    <w:rsid w:val="009C32F5"/>
    <w:rsid w:val="009C3A8C"/>
    <w:rsid w:val="009C430A"/>
    <w:rsid w:val="009C4505"/>
    <w:rsid w:val="009C5321"/>
    <w:rsid w:val="009C5C1F"/>
    <w:rsid w:val="009C67CC"/>
    <w:rsid w:val="009C6DD5"/>
    <w:rsid w:val="009C7317"/>
    <w:rsid w:val="009C733B"/>
    <w:rsid w:val="009C773D"/>
    <w:rsid w:val="009C77CE"/>
    <w:rsid w:val="009C7871"/>
    <w:rsid w:val="009C7E8F"/>
    <w:rsid w:val="009D0009"/>
    <w:rsid w:val="009D011B"/>
    <w:rsid w:val="009D0894"/>
    <w:rsid w:val="009D0A52"/>
    <w:rsid w:val="009D0DDF"/>
    <w:rsid w:val="009D1068"/>
    <w:rsid w:val="009D1505"/>
    <w:rsid w:val="009D1734"/>
    <w:rsid w:val="009D1796"/>
    <w:rsid w:val="009D2CB3"/>
    <w:rsid w:val="009D2D42"/>
    <w:rsid w:val="009D2D8C"/>
    <w:rsid w:val="009D3093"/>
    <w:rsid w:val="009D312C"/>
    <w:rsid w:val="009D3678"/>
    <w:rsid w:val="009D39E7"/>
    <w:rsid w:val="009D3B92"/>
    <w:rsid w:val="009D3C3E"/>
    <w:rsid w:val="009D3DBB"/>
    <w:rsid w:val="009D442E"/>
    <w:rsid w:val="009D447A"/>
    <w:rsid w:val="009D44A0"/>
    <w:rsid w:val="009D4508"/>
    <w:rsid w:val="009D4634"/>
    <w:rsid w:val="009D46D9"/>
    <w:rsid w:val="009D4D59"/>
    <w:rsid w:val="009D5362"/>
    <w:rsid w:val="009D556B"/>
    <w:rsid w:val="009D5F06"/>
    <w:rsid w:val="009D600F"/>
    <w:rsid w:val="009D6156"/>
    <w:rsid w:val="009D635E"/>
    <w:rsid w:val="009D6DD4"/>
    <w:rsid w:val="009D6FA6"/>
    <w:rsid w:val="009D7557"/>
    <w:rsid w:val="009D7617"/>
    <w:rsid w:val="009D7A66"/>
    <w:rsid w:val="009D7B79"/>
    <w:rsid w:val="009D7FDD"/>
    <w:rsid w:val="009E010D"/>
    <w:rsid w:val="009E013B"/>
    <w:rsid w:val="009E047F"/>
    <w:rsid w:val="009E06B5"/>
    <w:rsid w:val="009E06B7"/>
    <w:rsid w:val="009E07C7"/>
    <w:rsid w:val="009E0F46"/>
    <w:rsid w:val="009E10C0"/>
    <w:rsid w:val="009E11DB"/>
    <w:rsid w:val="009E124F"/>
    <w:rsid w:val="009E13B1"/>
    <w:rsid w:val="009E1594"/>
    <w:rsid w:val="009E1738"/>
    <w:rsid w:val="009E1A09"/>
    <w:rsid w:val="009E1AB5"/>
    <w:rsid w:val="009E1C72"/>
    <w:rsid w:val="009E1FA6"/>
    <w:rsid w:val="009E201B"/>
    <w:rsid w:val="009E216C"/>
    <w:rsid w:val="009E2615"/>
    <w:rsid w:val="009E2B16"/>
    <w:rsid w:val="009E2EC9"/>
    <w:rsid w:val="009E3359"/>
    <w:rsid w:val="009E35AD"/>
    <w:rsid w:val="009E35E7"/>
    <w:rsid w:val="009E360E"/>
    <w:rsid w:val="009E3696"/>
    <w:rsid w:val="009E36C3"/>
    <w:rsid w:val="009E3B3F"/>
    <w:rsid w:val="009E3B8A"/>
    <w:rsid w:val="009E4275"/>
    <w:rsid w:val="009E44BF"/>
    <w:rsid w:val="009E46A6"/>
    <w:rsid w:val="009E5652"/>
    <w:rsid w:val="009E5E45"/>
    <w:rsid w:val="009E6025"/>
    <w:rsid w:val="009E61D8"/>
    <w:rsid w:val="009E635D"/>
    <w:rsid w:val="009E6606"/>
    <w:rsid w:val="009E66E7"/>
    <w:rsid w:val="009E6865"/>
    <w:rsid w:val="009E6AC4"/>
    <w:rsid w:val="009E6AD8"/>
    <w:rsid w:val="009E6BED"/>
    <w:rsid w:val="009E6EB2"/>
    <w:rsid w:val="009E7365"/>
    <w:rsid w:val="009E7ED7"/>
    <w:rsid w:val="009E7EE3"/>
    <w:rsid w:val="009F004F"/>
    <w:rsid w:val="009F08E2"/>
    <w:rsid w:val="009F0E61"/>
    <w:rsid w:val="009F0F76"/>
    <w:rsid w:val="009F1D13"/>
    <w:rsid w:val="009F1D8E"/>
    <w:rsid w:val="009F20BC"/>
    <w:rsid w:val="009F2205"/>
    <w:rsid w:val="009F29D3"/>
    <w:rsid w:val="009F2A39"/>
    <w:rsid w:val="009F391A"/>
    <w:rsid w:val="009F3C16"/>
    <w:rsid w:val="009F44B8"/>
    <w:rsid w:val="009F48BA"/>
    <w:rsid w:val="009F4AF4"/>
    <w:rsid w:val="009F5056"/>
    <w:rsid w:val="009F52C5"/>
    <w:rsid w:val="009F539D"/>
    <w:rsid w:val="009F53DB"/>
    <w:rsid w:val="009F57EB"/>
    <w:rsid w:val="009F59C5"/>
    <w:rsid w:val="009F5C09"/>
    <w:rsid w:val="009F6470"/>
    <w:rsid w:val="009F6567"/>
    <w:rsid w:val="009F679C"/>
    <w:rsid w:val="009F6868"/>
    <w:rsid w:val="009F6C56"/>
    <w:rsid w:val="009F6C5E"/>
    <w:rsid w:val="009F6F2E"/>
    <w:rsid w:val="009F70C5"/>
    <w:rsid w:val="009F71A4"/>
    <w:rsid w:val="009F771C"/>
    <w:rsid w:val="009F791C"/>
    <w:rsid w:val="00A000F6"/>
    <w:rsid w:val="00A0071C"/>
    <w:rsid w:val="00A00751"/>
    <w:rsid w:val="00A0088C"/>
    <w:rsid w:val="00A008B7"/>
    <w:rsid w:val="00A018E7"/>
    <w:rsid w:val="00A0257E"/>
    <w:rsid w:val="00A02C22"/>
    <w:rsid w:val="00A02FE0"/>
    <w:rsid w:val="00A0364D"/>
    <w:rsid w:val="00A039E5"/>
    <w:rsid w:val="00A03F9F"/>
    <w:rsid w:val="00A041EE"/>
    <w:rsid w:val="00A04250"/>
    <w:rsid w:val="00A04365"/>
    <w:rsid w:val="00A04400"/>
    <w:rsid w:val="00A0471A"/>
    <w:rsid w:val="00A047D1"/>
    <w:rsid w:val="00A0526B"/>
    <w:rsid w:val="00A05362"/>
    <w:rsid w:val="00A055E6"/>
    <w:rsid w:val="00A0599E"/>
    <w:rsid w:val="00A063B7"/>
    <w:rsid w:val="00A065F7"/>
    <w:rsid w:val="00A066B4"/>
    <w:rsid w:val="00A06C17"/>
    <w:rsid w:val="00A0727D"/>
    <w:rsid w:val="00A07495"/>
    <w:rsid w:val="00A075E8"/>
    <w:rsid w:val="00A07E01"/>
    <w:rsid w:val="00A07E56"/>
    <w:rsid w:val="00A1009B"/>
    <w:rsid w:val="00A100A0"/>
    <w:rsid w:val="00A10C00"/>
    <w:rsid w:val="00A10C82"/>
    <w:rsid w:val="00A112C4"/>
    <w:rsid w:val="00A1131B"/>
    <w:rsid w:val="00A1134C"/>
    <w:rsid w:val="00A114E8"/>
    <w:rsid w:val="00A1168F"/>
    <w:rsid w:val="00A11871"/>
    <w:rsid w:val="00A11D21"/>
    <w:rsid w:val="00A12303"/>
    <w:rsid w:val="00A12564"/>
    <w:rsid w:val="00A127C2"/>
    <w:rsid w:val="00A1361F"/>
    <w:rsid w:val="00A1380A"/>
    <w:rsid w:val="00A13C9F"/>
    <w:rsid w:val="00A1407E"/>
    <w:rsid w:val="00A14204"/>
    <w:rsid w:val="00A146A0"/>
    <w:rsid w:val="00A146FF"/>
    <w:rsid w:val="00A14815"/>
    <w:rsid w:val="00A149BE"/>
    <w:rsid w:val="00A149D8"/>
    <w:rsid w:val="00A1528D"/>
    <w:rsid w:val="00A153A8"/>
    <w:rsid w:val="00A15D57"/>
    <w:rsid w:val="00A15F4D"/>
    <w:rsid w:val="00A160FF"/>
    <w:rsid w:val="00A162A8"/>
    <w:rsid w:val="00A163B5"/>
    <w:rsid w:val="00A1661F"/>
    <w:rsid w:val="00A16684"/>
    <w:rsid w:val="00A16CDE"/>
    <w:rsid w:val="00A16F03"/>
    <w:rsid w:val="00A17311"/>
    <w:rsid w:val="00A2017D"/>
    <w:rsid w:val="00A201B2"/>
    <w:rsid w:val="00A20299"/>
    <w:rsid w:val="00A20626"/>
    <w:rsid w:val="00A208DF"/>
    <w:rsid w:val="00A21048"/>
    <w:rsid w:val="00A2117B"/>
    <w:rsid w:val="00A211AB"/>
    <w:rsid w:val="00A2128A"/>
    <w:rsid w:val="00A2172C"/>
    <w:rsid w:val="00A2180B"/>
    <w:rsid w:val="00A21BFB"/>
    <w:rsid w:val="00A2212C"/>
    <w:rsid w:val="00A22479"/>
    <w:rsid w:val="00A2298E"/>
    <w:rsid w:val="00A22AF1"/>
    <w:rsid w:val="00A22D4B"/>
    <w:rsid w:val="00A22FD2"/>
    <w:rsid w:val="00A233FA"/>
    <w:rsid w:val="00A23839"/>
    <w:rsid w:val="00A23B15"/>
    <w:rsid w:val="00A23E16"/>
    <w:rsid w:val="00A241D7"/>
    <w:rsid w:val="00A2478F"/>
    <w:rsid w:val="00A24B62"/>
    <w:rsid w:val="00A24BF7"/>
    <w:rsid w:val="00A251B7"/>
    <w:rsid w:val="00A25CC3"/>
    <w:rsid w:val="00A25F64"/>
    <w:rsid w:val="00A263CA"/>
    <w:rsid w:val="00A26926"/>
    <w:rsid w:val="00A269AC"/>
    <w:rsid w:val="00A26FF4"/>
    <w:rsid w:val="00A27070"/>
    <w:rsid w:val="00A27A21"/>
    <w:rsid w:val="00A27E0C"/>
    <w:rsid w:val="00A300DB"/>
    <w:rsid w:val="00A30584"/>
    <w:rsid w:val="00A30788"/>
    <w:rsid w:val="00A30ADA"/>
    <w:rsid w:val="00A31031"/>
    <w:rsid w:val="00A31210"/>
    <w:rsid w:val="00A3157C"/>
    <w:rsid w:val="00A31A39"/>
    <w:rsid w:val="00A31BB1"/>
    <w:rsid w:val="00A31E1B"/>
    <w:rsid w:val="00A32409"/>
    <w:rsid w:val="00A324F7"/>
    <w:rsid w:val="00A32512"/>
    <w:rsid w:val="00A3275A"/>
    <w:rsid w:val="00A33157"/>
    <w:rsid w:val="00A34127"/>
    <w:rsid w:val="00A34335"/>
    <w:rsid w:val="00A3450D"/>
    <w:rsid w:val="00A34534"/>
    <w:rsid w:val="00A345B2"/>
    <w:rsid w:val="00A34843"/>
    <w:rsid w:val="00A349DE"/>
    <w:rsid w:val="00A34C90"/>
    <w:rsid w:val="00A3518B"/>
    <w:rsid w:val="00A35A4D"/>
    <w:rsid w:val="00A35ABB"/>
    <w:rsid w:val="00A3671B"/>
    <w:rsid w:val="00A36820"/>
    <w:rsid w:val="00A36E9A"/>
    <w:rsid w:val="00A371C3"/>
    <w:rsid w:val="00A37232"/>
    <w:rsid w:val="00A376A8"/>
    <w:rsid w:val="00A37808"/>
    <w:rsid w:val="00A37A30"/>
    <w:rsid w:val="00A4009C"/>
    <w:rsid w:val="00A4011D"/>
    <w:rsid w:val="00A40153"/>
    <w:rsid w:val="00A40324"/>
    <w:rsid w:val="00A40783"/>
    <w:rsid w:val="00A407AA"/>
    <w:rsid w:val="00A40940"/>
    <w:rsid w:val="00A40EB3"/>
    <w:rsid w:val="00A40F7B"/>
    <w:rsid w:val="00A418F7"/>
    <w:rsid w:val="00A41CAD"/>
    <w:rsid w:val="00A41D13"/>
    <w:rsid w:val="00A42005"/>
    <w:rsid w:val="00A4201E"/>
    <w:rsid w:val="00A4249A"/>
    <w:rsid w:val="00A42A13"/>
    <w:rsid w:val="00A42D67"/>
    <w:rsid w:val="00A430F9"/>
    <w:rsid w:val="00A43788"/>
    <w:rsid w:val="00A437A3"/>
    <w:rsid w:val="00A444FD"/>
    <w:rsid w:val="00A4452B"/>
    <w:rsid w:val="00A4470C"/>
    <w:rsid w:val="00A44796"/>
    <w:rsid w:val="00A44C2F"/>
    <w:rsid w:val="00A44D38"/>
    <w:rsid w:val="00A45066"/>
    <w:rsid w:val="00A45651"/>
    <w:rsid w:val="00A457B6"/>
    <w:rsid w:val="00A45C5B"/>
    <w:rsid w:val="00A45E3C"/>
    <w:rsid w:val="00A46298"/>
    <w:rsid w:val="00A466A2"/>
    <w:rsid w:val="00A4685B"/>
    <w:rsid w:val="00A46E07"/>
    <w:rsid w:val="00A46F65"/>
    <w:rsid w:val="00A473F4"/>
    <w:rsid w:val="00A476A6"/>
    <w:rsid w:val="00A47AA2"/>
    <w:rsid w:val="00A47C96"/>
    <w:rsid w:val="00A501B8"/>
    <w:rsid w:val="00A50836"/>
    <w:rsid w:val="00A5121E"/>
    <w:rsid w:val="00A516B8"/>
    <w:rsid w:val="00A51949"/>
    <w:rsid w:val="00A51955"/>
    <w:rsid w:val="00A519BD"/>
    <w:rsid w:val="00A51D83"/>
    <w:rsid w:val="00A5207F"/>
    <w:rsid w:val="00A52150"/>
    <w:rsid w:val="00A522B5"/>
    <w:rsid w:val="00A5247E"/>
    <w:rsid w:val="00A52544"/>
    <w:rsid w:val="00A52985"/>
    <w:rsid w:val="00A52C65"/>
    <w:rsid w:val="00A52DAD"/>
    <w:rsid w:val="00A52E33"/>
    <w:rsid w:val="00A536B8"/>
    <w:rsid w:val="00A537B6"/>
    <w:rsid w:val="00A53AF7"/>
    <w:rsid w:val="00A53E90"/>
    <w:rsid w:val="00A540CE"/>
    <w:rsid w:val="00A5429B"/>
    <w:rsid w:val="00A543B5"/>
    <w:rsid w:val="00A54FF9"/>
    <w:rsid w:val="00A552D8"/>
    <w:rsid w:val="00A55497"/>
    <w:rsid w:val="00A557C3"/>
    <w:rsid w:val="00A55EA5"/>
    <w:rsid w:val="00A560CA"/>
    <w:rsid w:val="00A5618C"/>
    <w:rsid w:val="00A56571"/>
    <w:rsid w:val="00A56B2B"/>
    <w:rsid w:val="00A56B88"/>
    <w:rsid w:val="00A56B9F"/>
    <w:rsid w:val="00A56E54"/>
    <w:rsid w:val="00A56F7C"/>
    <w:rsid w:val="00A571DE"/>
    <w:rsid w:val="00A573AB"/>
    <w:rsid w:val="00A578AA"/>
    <w:rsid w:val="00A60031"/>
    <w:rsid w:val="00A6061C"/>
    <w:rsid w:val="00A6095E"/>
    <w:rsid w:val="00A6096C"/>
    <w:rsid w:val="00A60A58"/>
    <w:rsid w:val="00A60A68"/>
    <w:rsid w:val="00A60E9A"/>
    <w:rsid w:val="00A613AE"/>
    <w:rsid w:val="00A619BF"/>
    <w:rsid w:val="00A62456"/>
    <w:rsid w:val="00A62763"/>
    <w:rsid w:val="00A627C4"/>
    <w:rsid w:val="00A6282F"/>
    <w:rsid w:val="00A62B71"/>
    <w:rsid w:val="00A62BED"/>
    <w:rsid w:val="00A633A0"/>
    <w:rsid w:val="00A6348A"/>
    <w:rsid w:val="00A636E1"/>
    <w:rsid w:val="00A63AF1"/>
    <w:rsid w:val="00A63F6F"/>
    <w:rsid w:val="00A63FB6"/>
    <w:rsid w:val="00A63FFD"/>
    <w:rsid w:val="00A64081"/>
    <w:rsid w:val="00A64322"/>
    <w:rsid w:val="00A64526"/>
    <w:rsid w:val="00A64527"/>
    <w:rsid w:val="00A64745"/>
    <w:rsid w:val="00A649AD"/>
    <w:rsid w:val="00A649F6"/>
    <w:rsid w:val="00A64A15"/>
    <w:rsid w:val="00A64AA5"/>
    <w:rsid w:val="00A64B28"/>
    <w:rsid w:val="00A64D84"/>
    <w:rsid w:val="00A65058"/>
    <w:rsid w:val="00A6507B"/>
    <w:rsid w:val="00A65372"/>
    <w:rsid w:val="00A6542E"/>
    <w:rsid w:val="00A6547B"/>
    <w:rsid w:val="00A659B3"/>
    <w:rsid w:val="00A659DE"/>
    <w:rsid w:val="00A65BB2"/>
    <w:rsid w:val="00A65E14"/>
    <w:rsid w:val="00A6617C"/>
    <w:rsid w:val="00A662C2"/>
    <w:rsid w:val="00A6632E"/>
    <w:rsid w:val="00A6644F"/>
    <w:rsid w:val="00A66541"/>
    <w:rsid w:val="00A66B1A"/>
    <w:rsid w:val="00A66B28"/>
    <w:rsid w:val="00A66D22"/>
    <w:rsid w:val="00A678E1"/>
    <w:rsid w:val="00A67D57"/>
    <w:rsid w:val="00A67EC2"/>
    <w:rsid w:val="00A7082A"/>
    <w:rsid w:val="00A70897"/>
    <w:rsid w:val="00A70DD0"/>
    <w:rsid w:val="00A710A2"/>
    <w:rsid w:val="00A71873"/>
    <w:rsid w:val="00A718FA"/>
    <w:rsid w:val="00A71A15"/>
    <w:rsid w:val="00A71E69"/>
    <w:rsid w:val="00A728B5"/>
    <w:rsid w:val="00A72A49"/>
    <w:rsid w:val="00A73367"/>
    <w:rsid w:val="00A7346B"/>
    <w:rsid w:val="00A734E5"/>
    <w:rsid w:val="00A73665"/>
    <w:rsid w:val="00A73789"/>
    <w:rsid w:val="00A73DCF"/>
    <w:rsid w:val="00A73EDF"/>
    <w:rsid w:val="00A744CB"/>
    <w:rsid w:val="00A74881"/>
    <w:rsid w:val="00A74909"/>
    <w:rsid w:val="00A74A01"/>
    <w:rsid w:val="00A74AF2"/>
    <w:rsid w:val="00A75BD6"/>
    <w:rsid w:val="00A762DE"/>
    <w:rsid w:val="00A764E3"/>
    <w:rsid w:val="00A76710"/>
    <w:rsid w:val="00A77025"/>
    <w:rsid w:val="00A773DD"/>
    <w:rsid w:val="00A7757F"/>
    <w:rsid w:val="00A775D0"/>
    <w:rsid w:val="00A77B3B"/>
    <w:rsid w:val="00A77EA0"/>
    <w:rsid w:val="00A8008E"/>
    <w:rsid w:val="00A8052D"/>
    <w:rsid w:val="00A806EF"/>
    <w:rsid w:val="00A80A91"/>
    <w:rsid w:val="00A80D65"/>
    <w:rsid w:val="00A80E8A"/>
    <w:rsid w:val="00A80FBC"/>
    <w:rsid w:val="00A81109"/>
    <w:rsid w:val="00A81639"/>
    <w:rsid w:val="00A81697"/>
    <w:rsid w:val="00A81795"/>
    <w:rsid w:val="00A81BAB"/>
    <w:rsid w:val="00A81CD7"/>
    <w:rsid w:val="00A81D19"/>
    <w:rsid w:val="00A82500"/>
    <w:rsid w:val="00A8264E"/>
    <w:rsid w:val="00A826D4"/>
    <w:rsid w:val="00A827C5"/>
    <w:rsid w:val="00A82AF3"/>
    <w:rsid w:val="00A82B00"/>
    <w:rsid w:val="00A82E78"/>
    <w:rsid w:val="00A8345A"/>
    <w:rsid w:val="00A8350C"/>
    <w:rsid w:val="00A835B9"/>
    <w:rsid w:val="00A8434A"/>
    <w:rsid w:val="00A84A92"/>
    <w:rsid w:val="00A84AD9"/>
    <w:rsid w:val="00A84AF7"/>
    <w:rsid w:val="00A84FE8"/>
    <w:rsid w:val="00A85262"/>
    <w:rsid w:val="00A85440"/>
    <w:rsid w:val="00A857F2"/>
    <w:rsid w:val="00A85C93"/>
    <w:rsid w:val="00A862A4"/>
    <w:rsid w:val="00A86427"/>
    <w:rsid w:val="00A8675F"/>
    <w:rsid w:val="00A8690C"/>
    <w:rsid w:val="00A869B8"/>
    <w:rsid w:val="00A86AB7"/>
    <w:rsid w:val="00A8704D"/>
    <w:rsid w:val="00A870F1"/>
    <w:rsid w:val="00A8729A"/>
    <w:rsid w:val="00A8785F"/>
    <w:rsid w:val="00A87879"/>
    <w:rsid w:val="00A9006B"/>
    <w:rsid w:val="00A902B1"/>
    <w:rsid w:val="00A90555"/>
    <w:rsid w:val="00A9087B"/>
    <w:rsid w:val="00A90A63"/>
    <w:rsid w:val="00A90AB3"/>
    <w:rsid w:val="00A90E02"/>
    <w:rsid w:val="00A90ED5"/>
    <w:rsid w:val="00A91635"/>
    <w:rsid w:val="00A91B9A"/>
    <w:rsid w:val="00A91B9B"/>
    <w:rsid w:val="00A921D7"/>
    <w:rsid w:val="00A92502"/>
    <w:rsid w:val="00A92CB1"/>
    <w:rsid w:val="00A92E36"/>
    <w:rsid w:val="00A938EE"/>
    <w:rsid w:val="00A93D08"/>
    <w:rsid w:val="00A93F25"/>
    <w:rsid w:val="00A9467E"/>
    <w:rsid w:val="00A949C8"/>
    <w:rsid w:val="00A949C9"/>
    <w:rsid w:val="00A94C1C"/>
    <w:rsid w:val="00A94D3D"/>
    <w:rsid w:val="00A94F6C"/>
    <w:rsid w:val="00A94F9E"/>
    <w:rsid w:val="00A9523B"/>
    <w:rsid w:val="00A95940"/>
    <w:rsid w:val="00A95DBF"/>
    <w:rsid w:val="00A96025"/>
    <w:rsid w:val="00A96154"/>
    <w:rsid w:val="00A96385"/>
    <w:rsid w:val="00A967B6"/>
    <w:rsid w:val="00A969CC"/>
    <w:rsid w:val="00A96BAB"/>
    <w:rsid w:val="00A9774F"/>
    <w:rsid w:val="00A977BA"/>
    <w:rsid w:val="00A9785A"/>
    <w:rsid w:val="00A97A8E"/>
    <w:rsid w:val="00A97B70"/>
    <w:rsid w:val="00A97BFC"/>
    <w:rsid w:val="00A97F48"/>
    <w:rsid w:val="00AA017B"/>
    <w:rsid w:val="00AA03D4"/>
    <w:rsid w:val="00AA0420"/>
    <w:rsid w:val="00AA0A01"/>
    <w:rsid w:val="00AA0C2A"/>
    <w:rsid w:val="00AA0FFE"/>
    <w:rsid w:val="00AA1713"/>
    <w:rsid w:val="00AA1C54"/>
    <w:rsid w:val="00AA1D65"/>
    <w:rsid w:val="00AA2262"/>
    <w:rsid w:val="00AA22A2"/>
    <w:rsid w:val="00AA22F7"/>
    <w:rsid w:val="00AA280A"/>
    <w:rsid w:val="00AA29B1"/>
    <w:rsid w:val="00AA2DB4"/>
    <w:rsid w:val="00AA354C"/>
    <w:rsid w:val="00AA38CD"/>
    <w:rsid w:val="00AA3CF2"/>
    <w:rsid w:val="00AA422B"/>
    <w:rsid w:val="00AA4274"/>
    <w:rsid w:val="00AA42C3"/>
    <w:rsid w:val="00AA45B7"/>
    <w:rsid w:val="00AA4604"/>
    <w:rsid w:val="00AA466C"/>
    <w:rsid w:val="00AA50FA"/>
    <w:rsid w:val="00AA5160"/>
    <w:rsid w:val="00AA5BEB"/>
    <w:rsid w:val="00AA6EE8"/>
    <w:rsid w:val="00AA742B"/>
    <w:rsid w:val="00AA75A3"/>
    <w:rsid w:val="00AA7A9E"/>
    <w:rsid w:val="00AA7AA0"/>
    <w:rsid w:val="00AB070D"/>
    <w:rsid w:val="00AB0922"/>
    <w:rsid w:val="00AB098D"/>
    <w:rsid w:val="00AB0E29"/>
    <w:rsid w:val="00AB116E"/>
    <w:rsid w:val="00AB13EF"/>
    <w:rsid w:val="00AB1B0C"/>
    <w:rsid w:val="00AB1CE0"/>
    <w:rsid w:val="00AB1E1F"/>
    <w:rsid w:val="00AB2001"/>
    <w:rsid w:val="00AB2597"/>
    <w:rsid w:val="00AB2D49"/>
    <w:rsid w:val="00AB2E72"/>
    <w:rsid w:val="00AB343D"/>
    <w:rsid w:val="00AB376C"/>
    <w:rsid w:val="00AB39EA"/>
    <w:rsid w:val="00AB3A07"/>
    <w:rsid w:val="00AB40F9"/>
    <w:rsid w:val="00AB5236"/>
    <w:rsid w:val="00AB5238"/>
    <w:rsid w:val="00AB557E"/>
    <w:rsid w:val="00AB55B9"/>
    <w:rsid w:val="00AB561E"/>
    <w:rsid w:val="00AB5F67"/>
    <w:rsid w:val="00AB6051"/>
    <w:rsid w:val="00AB6AE5"/>
    <w:rsid w:val="00AB6CB3"/>
    <w:rsid w:val="00AB6D9E"/>
    <w:rsid w:val="00AB73ED"/>
    <w:rsid w:val="00AB7493"/>
    <w:rsid w:val="00AB7E4B"/>
    <w:rsid w:val="00AC01BD"/>
    <w:rsid w:val="00AC0F26"/>
    <w:rsid w:val="00AC13A8"/>
    <w:rsid w:val="00AC142C"/>
    <w:rsid w:val="00AC1AF6"/>
    <w:rsid w:val="00AC1C30"/>
    <w:rsid w:val="00AC1C7E"/>
    <w:rsid w:val="00AC2103"/>
    <w:rsid w:val="00AC22C7"/>
    <w:rsid w:val="00AC235E"/>
    <w:rsid w:val="00AC273A"/>
    <w:rsid w:val="00AC2988"/>
    <w:rsid w:val="00AC29EB"/>
    <w:rsid w:val="00AC2A81"/>
    <w:rsid w:val="00AC2B0A"/>
    <w:rsid w:val="00AC327F"/>
    <w:rsid w:val="00AC34D2"/>
    <w:rsid w:val="00AC410D"/>
    <w:rsid w:val="00AC42B7"/>
    <w:rsid w:val="00AC49CE"/>
    <w:rsid w:val="00AC4A5F"/>
    <w:rsid w:val="00AC4BC3"/>
    <w:rsid w:val="00AC55DF"/>
    <w:rsid w:val="00AC56E8"/>
    <w:rsid w:val="00AC6012"/>
    <w:rsid w:val="00AC62E6"/>
    <w:rsid w:val="00AC64E2"/>
    <w:rsid w:val="00AC6657"/>
    <w:rsid w:val="00AC6C44"/>
    <w:rsid w:val="00AC6C50"/>
    <w:rsid w:val="00AC729A"/>
    <w:rsid w:val="00AC7AB5"/>
    <w:rsid w:val="00AC7B55"/>
    <w:rsid w:val="00AC7D44"/>
    <w:rsid w:val="00AD004F"/>
    <w:rsid w:val="00AD02BC"/>
    <w:rsid w:val="00AD05F7"/>
    <w:rsid w:val="00AD06DE"/>
    <w:rsid w:val="00AD0AF4"/>
    <w:rsid w:val="00AD0D3E"/>
    <w:rsid w:val="00AD12F7"/>
    <w:rsid w:val="00AD2DDC"/>
    <w:rsid w:val="00AD2E5B"/>
    <w:rsid w:val="00AD2E62"/>
    <w:rsid w:val="00AD3220"/>
    <w:rsid w:val="00AD339A"/>
    <w:rsid w:val="00AD344B"/>
    <w:rsid w:val="00AD360E"/>
    <w:rsid w:val="00AD3E2E"/>
    <w:rsid w:val="00AD4238"/>
    <w:rsid w:val="00AD497A"/>
    <w:rsid w:val="00AD4ECC"/>
    <w:rsid w:val="00AD543B"/>
    <w:rsid w:val="00AD55DF"/>
    <w:rsid w:val="00AD597B"/>
    <w:rsid w:val="00AD5CBA"/>
    <w:rsid w:val="00AD5DBD"/>
    <w:rsid w:val="00AD6779"/>
    <w:rsid w:val="00AD67BA"/>
    <w:rsid w:val="00AD6B71"/>
    <w:rsid w:val="00AD6BF1"/>
    <w:rsid w:val="00AD7391"/>
    <w:rsid w:val="00AD7640"/>
    <w:rsid w:val="00AD77D2"/>
    <w:rsid w:val="00AD7B4F"/>
    <w:rsid w:val="00AE0213"/>
    <w:rsid w:val="00AE03AD"/>
    <w:rsid w:val="00AE085F"/>
    <w:rsid w:val="00AE1063"/>
    <w:rsid w:val="00AE10D9"/>
    <w:rsid w:val="00AE11AF"/>
    <w:rsid w:val="00AE11C9"/>
    <w:rsid w:val="00AE12EA"/>
    <w:rsid w:val="00AE154C"/>
    <w:rsid w:val="00AE1632"/>
    <w:rsid w:val="00AE170E"/>
    <w:rsid w:val="00AE17EB"/>
    <w:rsid w:val="00AE1F23"/>
    <w:rsid w:val="00AE2B05"/>
    <w:rsid w:val="00AE2D5E"/>
    <w:rsid w:val="00AE2E8D"/>
    <w:rsid w:val="00AE30EB"/>
    <w:rsid w:val="00AE30F0"/>
    <w:rsid w:val="00AE317D"/>
    <w:rsid w:val="00AE3405"/>
    <w:rsid w:val="00AE38A3"/>
    <w:rsid w:val="00AE43C6"/>
    <w:rsid w:val="00AE4A06"/>
    <w:rsid w:val="00AE4F1F"/>
    <w:rsid w:val="00AE578B"/>
    <w:rsid w:val="00AE5A69"/>
    <w:rsid w:val="00AE5D46"/>
    <w:rsid w:val="00AE5E90"/>
    <w:rsid w:val="00AE63EE"/>
    <w:rsid w:val="00AE687E"/>
    <w:rsid w:val="00AE69D2"/>
    <w:rsid w:val="00AE6E7E"/>
    <w:rsid w:val="00AE6F3A"/>
    <w:rsid w:val="00AE7AE2"/>
    <w:rsid w:val="00AE7B35"/>
    <w:rsid w:val="00AE7DFE"/>
    <w:rsid w:val="00AF0492"/>
    <w:rsid w:val="00AF0573"/>
    <w:rsid w:val="00AF0593"/>
    <w:rsid w:val="00AF0B83"/>
    <w:rsid w:val="00AF11EB"/>
    <w:rsid w:val="00AF196E"/>
    <w:rsid w:val="00AF1B62"/>
    <w:rsid w:val="00AF1C23"/>
    <w:rsid w:val="00AF21CA"/>
    <w:rsid w:val="00AF2B79"/>
    <w:rsid w:val="00AF2DC0"/>
    <w:rsid w:val="00AF3237"/>
    <w:rsid w:val="00AF3390"/>
    <w:rsid w:val="00AF341D"/>
    <w:rsid w:val="00AF3A29"/>
    <w:rsid w:val="00AF3DCA"/>
    <w:rsid w:val="00AF4083"/>
    <w:rsid w:val="00AF4458"/>
    <w:rsid w:val="00AF4522"/>
    <w:rsid w:val="00AF4D05"/>
    <w:rsid w:val="00AF50DE"/>
    <w:rsid w:val="00AF544A"/>
    <w:rsid w:val="00AF5F71"/>
    <w:rsid w:val="00AF6198"/>
    <w:rsid w:val="00AF6400"/>
    <w:rsid w:val="00AF65F6"/>
    <w:rsid w:val="00AF686D"/>
    <w:rsid w:val="00AF6C42"/>
    <w:rsid w:val="00AF6DF3"/>
    <w:rsid w:val="00AF7169"/>
    <w:rsid w:val="00AF7ABB"/>
    <w:rsid w:val="00AF7D9A"/>
    <w:rsid w:val="00AF7E6F"/>
    <w:rsid w:val="00AF7EEA"/>
    <w:rsid w:val="00B002D5"/>
    <w:rsid w:val="00B00319"/>
    <w:rsid w:val="00B005B0"/>
    <w:rsid w:val="00B0073E"/>
    <w:rsid w:val="00B00823"/>
    <w:rsid w:val="00B01143"/>
    <w:rsid w:val="00B011DA"/>
    <w:rsid w:val="00B0127C"/>
    <w:rsid w:val="00B015AB"/>
    <w:rsid w:val="00B01632"/>
    <w:rsid w:val="00B01B64"/>
    <w:rsid w:val="00B01E55"/>
    <w:rsid w:val="00B024C4"/>
    <w:rsid w:val="00B025A8"/>
    <w:rsid w:val="00B0266F"/>
    <w:rsid w:val="00B02746"/>
    <w:rsid w:val="00B0285C"/>
    <w:rsid w:val="00B02EEB"/>
    <w:rsid w:val="00B0304C"/>
    <w:rsid w:val="00B03080"/>
    <w:rsid w:val="00B03153"/>
    <w:rsid w:val="00B03485"/>
    <w:rsid w:val="00B03707"/>
    <w:rsid w:val="00B0376B"/>
    <w:rsid w:val="00B03A50"/>
    <w:rsid w:val="00B03AFC"/>
    <w:rsid w:val="00B03C5B"/>
    <w:rsid w:val="00B04166"/>
    <w:rsid w:val="00B04324"/>
    <w:rsid w:val="00B04468"/>
    <w:rsid w:val="00B0453E"/>
    <w:rsid w:val="00B04CAC"/>
    <w:rsid w:val="00B05008"/>
    <w:rsid w:val="00B052BB"/>
    <w:rsid w:val="00B054D1"/>
    <w:rsid w:val="00B054F2"/>
    <w:rsid w:val="00B05857"/>
    <w:rsid w:val="00B05876"/>
    <w:rsid w:val="00B05902"/>
    <w:rsid w:val="00B05AFD"/>
    <w:rsid w:val="00B05C02"/>
    <w:rsid w:val="00B06091"/>
    <w:rsid w:val="00B06471"/>
    <w:rsid w:val="00B065CC"/>
    <w:rsid w:val="00B066D1"/>
    <w:rsid w:val="00B06ACB"/>
    <w:rsid w:val="00B071BA"/>
    <w:rsid w:val="00B074A0"/>
    <w:rsid w:val="00B078B7"/>
    <w:rsid w:val="00B079C6"/>
    <w:rsid w:val="00B07D90"/>
    <w:rsid w:val="00B07E30"/>
    <w:rsid w:val="00B1033A"/>
    <w:rsid w:val="00B10367"/>
    <w:rsid w:val="00B10837"/>
    <w:rsid w:val="00B10C69"/>
    <w:rsid w:val="00B1102B"/>
    <w:rsid w:val="00B11199"/>
    <w:rsid w:val="00B113E8"/>
    <w:rsid w:val="00B114E4"/>
    <w:rsid w:val="00B115C2"/>
    <w:rsid w:val="00B11ACB"/>
    <w:rsid w:val="00B11B3C"/>
    <w:rsid w:val="00B11D60"/>
    <w:rsid w:val="00B121F7"/>
    <w:rsid w:val="00B125EC"/>
    <w:rsid w:val="00B12669"/>
    <w:rsid w:val="00B1272D"/>
    <w:rsid w:val="00B13084"/>
    <w:rsid w:val="00B132C8"/>
    <w:rsid w:val="00B136B3"/>
    <w:rsid w:val="00B138BF"/>
    <w:rsid w:val="00B13B8C"/>
    <w:rsid w:val="00B1405B"/>
    <w:rsid w:val="00B1443A"/>
    <w:rsid w:val="00B1461B"/>
    <w:rsid w:val="00B14634"/>
    <w:rsid w:val="00B14648"/>
    <w:rsid w:val="00B14BFC"/>
    <w:rsid w:val="00B14C8E"/>
    <w:rsid w:val="00B14CD2"/>
    <w:rsid w:val="00B14EE9"/>
    <w:rsid w:val="00B1528B"/>
    <w:rsid w:val="00B15678"/>
    <w:rsid w:val="00B15CA7"/>
    <w:rsid w:val="00B162C9"/>
    <w:rsid w:val="00B16C07"/>
    <w:rsid w:val="00B16CA1"/>
    <w:rsid w:val="00B172EA"/>
    <w:rsid w:val="00B17616"/>
    <w:rsid w:val="00B17850"/>
    <w:rsid w:val="00B200D9"/>
    <w:rsid w:val="00B200DC"/>
    <w:rsid w:val="00B20778"/>
    <w:rsid w:val="00B20C3A"/>
    <w:rsid w:val="00B20FDB"/>
    <w:rsid w:val="00B211A4"/>
    <w:rsid w:val="00B21B69"/>
    <w:rsid w:val="00B225B7"/>
    <w:rsid w:val="00B229EE"/>
    <w:rsid w:val="00B22D91"/>
    <w:rsid w:val="00B230F6"/>
    <w:rsid w:val="00B2312F"/>
    <w:rsid w:val="00B23240"/>
    <w:rsid w:val="00B23263"/>
    <w:rsid w:val="00B2327C"/>
    <w:rsid w:val="00B232FF"/>
    <w:rsid w:val="00B2427B"/>
    <w:rsid w:val="00B24957"/>
    <w:rsid w:val="00B25005"/>
    <w:rsid w:val="00B2507C"/>
    <w:rsid w:val="00B25910"/>
    <w:rsid w:val="00B25DBF"/>
    <w:rsid w:val="00B25F50"/>
    <w:rsid w:val="00B2674A"/>
    <w:rsid w:val="00B26C31"/>
    <w:rsid w:val="00B26DFC"/>
    <w:rsid w:val="00B2715E"/>
    <w:rsid w:val="00B274AF"/>
    <w:rsid w:val="00B27700"/>
    <w:rsid w:val="00B27A3A"/>
    <w:rsid w:val="00B27C04"/>
    <w:rsid w:val="00B27F6F"/>
    <w:rsid w:val="00B301D6"/>
    <w:rsid w:val="00B30406"/>
    <w:rsid w:val="00B30675"/>
    <w:rsid w:val="00B30906"/>
    <w:rsid w:val="00B30A8D"/>
    <w:rsid w:val="00B315B4"/>
    <w:rsid w:val="00B31B81"/>
    <w:rsid w:val="00B31C96"/>
    <w:rsid w:val="00B31FD7"/>
    <w:rsid w:val="00B32043"/>
    <w:rsid w:val="00B3227B"/>
    <w:rsid w:val="00B3229B"/>
    <w:rsid w:val="00B32EFB"/>
    <w:rsid w:val="00B32FEA"/>
    <w:rsid w:val="00B3329D"/>
    <w:rsid w:val="00B33A37"/>
    <w:rsid w:val="00B33D41"/>
    <w:rsid w:val="00B34325"/>
    <w:rsid w:val="00B344D9"/>
    <w:rsid w:val="00B34537"/>
    <w:rsid w:val="00B34650"/>
    <w:rsid w:val="00B3489E"/>
    <w:rsid w:val="00B348E7"/>
    <w:rsid w:val="00B3514F"/>
    <w:rsid w:val="00B351C1"/>
    <w:rsid w:val="00B35879"/>
    <w:rsid w:val="00B35D93"/>
    <w:rsid w:val="00B36083"/>
    <w:rsid w:val="00B362A3"/>
    <w:rsid w:val="00B369B5"/>
    <w:rsid w:val="00B36ADA"/>
    <w:rsid w:val="00B36C0B"/>
    <w:rsid w:val="00B36C8A"/>
    <w:rsid w:val="00B36DA9"/>
    <w:rsid w:val="00B36E0B"/>
    <w:rsid w:val="00B37083"/>
    <w:rsid w:val="00B37400"/>
    <w:rsid w:val="00B37993"/>
    <w:rsid w:val="00B37BAD"/>
    <w:rsid w:val="00B40006"/>
    <w:rsid w:val="00B40464"/>
    <w:rsid w:val="00B40A42"/>
    <w:rsid w:val="00B40DC9"/>
    <w:rsid w:val="00B40DFE"/>
    <w:rsid w:val="00B4110A"/>
    <w:rsid w:val="00B412C1"/>
    <w:rsid w:val="00B412F6"/>
    <w:rsid w:val="00B41EE6"/>
    <w:rsid w:val="00B42347"/>
    <w:rsid w:val="00B42421"/>
    <w:rsid w:val="00B424B0"/>
    <w:rsid w:val="00B42C51"/>
    <w:rsid w:val="00B43962"/>
    <w:rsid w:val="00B43E01"/>
    <w:rsid w:val="00B43ED2"/>
    <w:rsid w:val="00B43F18"/>
    <w:rsid w:val="00B44293"/>
    <w:rsid w:val="00B44506"/>
    <w:rsid w:val="00B44811"/>
    <w:rsid w:val="00B44F40"/>
    <w:rsid w:val="00B450DE"/>
    <w:rsid w:val="00B455A8"/>
    <w:rsid w:val="00B458B5"/>
    <w:rsid w:val="00B462E2"/>
    <w:rsid w:val="00B464F4"/>
    <w:rsid w:val="00B4684E"/>
    <w:rsid w:val="00B469D0"/>
    <w:rsid w:val="00B46DB4"/>
    <w:rsid w:val="00B47332"/>
    <w:rsid w:val="00B4735C"/>
    <w:rsid w:val="00B474A4"/>
    <w:rsid w:val="00B474D6"/>
    <w:rsid w:val="00B477AB"/>
    <w:rsid w:val="00B479D9"/>
    <w:rsid w:val="00B47BA1"/>
    <w:rsid w:val="00B47D5C"/>
    <w:rsid w:val="00B47F98"/>
    <w:rsid w:val="00B506C7"/>
    <w:rsid w:val="00B5182D"/>
    <w:rsid w:val="00B51962"/>
    <w:rsid w:val="00B51E0D"/>
    <w:rsid w:val="00B51E3A"/>
    <w:rsid w:val="00B524E9"/>
    <w:rsid w:val="00B52FC2"/>
    <w:rsid w:val="00B53339"/>
    <w:rsid w:val="00B538E0"/>
    <w:rsid w:val="00B5396A"/>
    <w:rsid w:val="00B539EF"/>
    <w:rsid w:val="00B53D66"/>
    <w:rsid w:val="00B54461"/>
    <w:rsid w:val="00B546E7"/>
    <w:rsid w:val="00B547A4"/>
    <w:rsid w:val="00B54BBB"/>
    <w:rsid w:val="00B54E58"/>
    <w:rsid w:val="00B54F21"/>
    <w:rsid w:val="00B55087"/>
    <w:rsid w:val="00B55DD0"/>
    <w:rsid w:val="00B56287"/>
    <w:rsid w:val="00B56422"/>
    <w:rsid w:val="00B565A4"/>
    <w:rsid w:val="00B56AAA"/>
    <w:rsid w:val="00B56B62"/>
    <w:rsid w:val="00B56F14"/>
    <w:rsid w:val="00B57887"/>
    <w:rsid w:val="00B57B4A"/>
    <w:rsid w:val="00B57FCC"/>
    <w:rsid w:val="00B60038"/>
    <w:rsid w:val="00B6022E"/>
    <w:rsid w:val="00B60792"/>
    <w:rsid w:val="00B609A3"/>
    <w:rsid w:val="00B60B28"/>
    <w:rsid w:val="00B61AD6"/>
    <w:rsid w:val="00B622EE"/>
    <w:rsid w:val="00B626FF"/>
    <w:rsid w:val="00B62C29"/>
    <w:rsid w:val="00B6343B"/>
    <w:rsid w:val="00B63617"/>
    <w:rsid w:val="00B63644"/>
    <w:rsid w:val="00B63845"/>
    <w:rsid w:val="00B63893"/>
    <w:rsid w:val="00B63DEA"/>
    <w:rsid w:val="00B64632"/>
    <w:rsid w:val="00B6473F"/>
    <w:rsid w:val="00B64B94"/>
    <w:rsid w:val="00B6580B"/>
    <w:rsid w:val="00B6588C"/>
    <w:rsid w:val="00B65D0E"/>
    <w:rsid w:val="00B65D47"/>
    <w:rsid w:val="00B65FF9"/>
    <w:rsid w:val="00B66678"/>
    <w:rsid w:val="00B66C0C"/>
    <w:rsid w:val="00B67530"/>
    <w:rsid w:val="00B6769E"/>
    <w:rsid w:val="00B67D03"/>
    <w:rsid w:val="00B67D2B"/>
    <w:rsid w:val="00B67DD7"/>
    <w:rsid w:val="00B67F8D"/>
    <w:rsid w:val="00B70DD1"/>
    <w:rsid w:val="00B70DD8"/>
    <w:rsid w:val="00B71185"/>
    <w:rsid w:val="00B71380"/>
    <w:rsid w:val="00B71C1B"/>
    <w:rsid w:val="00B71F31"/>
    <w:rsid w:val="00B7217B"/>
    <w:rsid w:val="00B722D2"/>
    <w:rsid w:val="00B72427"/>
    <w:rsid w:val="00B72A8D"/>
    <w:rsid w:val="00B73112"/>
    <w:rsid w:val="00B731B7"/>
    <w:rsid w:val="00B73EFF"/>
    <w:rsid w:val="00B73FC3"/>
    <w:rsid w:val="00B745A7"/>
    <w:rsid w:val="00B745FD"/>
    <w:rsid w:val="00B74E16"/>
    <w:rsid w:val="00B74E7D"/>
    <w:rsid w:val="00B7509F"/>
    <w:rsid w:val="00B750F8"/>
    <w:rsid w:val="00B75134"/>
    <w:rsid w:val="00B75467"/>
    <w:rsid w:val="00B75487"/>
    <w:rsid w:val="00B7558F"/>
    <w:rsid w:val="00B75767"/>
    <w:rsid w:val="00B759AE"/>
    <w:rsid w:val="00B75C0B"/>
    <w:rsid w:val="00B75FA1"/>
    <w:rsid w:val="00B76282"/>
    <w:rsid w:val="00B764B6"/>
    <w:rsid w:val="00B76694"/>
    <w:rsid w:val="00B7687C"/>
    <w:rsid w:val="00B76993"/>
    <w:rsid w:val="00B76D1E"/>
    <w:rsid w:val="00B76F37"/>
    <w:rsid w:val="00B772AC"/>
    <w:rsid w:val="00B77BA1"/>
    <w:rsid w:val="00B8004B"/>
    <w:rsid w:val="00B80679"/>
    <w:rsid w:val="00B80940"/>
    <w:rsid w:val="00B80B41"/>
    <w:rsid w:val="00B80C44"/>
    <w:rsid w:val="00B80DE3"/>
    <w:rsid w:val="00B814C1"/>
    <w:rsid w:val="00B8207B"/>
    <w:rsid w:val="00B824BB"/>
    <w:rsid w:val="00B82ADD"/>
    <w:rsid w:val="00B82ECB"/>
    <w:rsid w:val="00B8346D"/>
    <w:rsid w:val="00B8390C"/>
    <w:rsid w:val="00B83DD0"/>
    <w:rsid w:val="00B84008"/>
    <w:rsid w:val="00B84C60"/>
    <w:rsid w:val="00B854B4"/>
    <w:rsid w:val="00B85890"/>
    <w:rsid w:val="00B85917"/>
    <w:rsid w:val="00B85D81"/>
    <w:rsid w:val="00B85DC9"/>
    <w:rsid w:val="00B861F2"/>
    <w:rsid w:val="00B862C7"/>
    <w:rsid w:val="00B866AD"/>
    <w:rsid w:val="00B86820"/>
    <w:rsid w:val="00B86BC0"/>
    <w:rsid w:val="00B86C85"/>
    <w:rsid w:val="00B90135"/>
    <w:rsid w:val="00B902FB"/>
    <w:rsid w:val="00B90439"/>
    <w:rsid w:val="00B90447"/>
    <w:rsid w:val="00B90CB1"/>
    <w:rsid w:val="00B90FED"/>
    <w:rsid w:val="00B91576"/>
    <w:rsid w:val="00B91E85"/>
    <w:rsid w:val="00B921ED"/>
    <w:rsid w:val="00B925BF"/>
    <w:rsid w:val="00B92B74"/>
    <w:rsid w:val="00B939D4"/>
    <w:rsid w:val="00B93AD1"/>
    <w:rsid w:val="00B93B5D"/>
    <w:rsid w:val="00B93BF6"/>
    <w:rsid w:val="00B93EDF"/>
    <w:rsid w:val="00B94563"/>
    <w:rsid w:val="00B94A96"/>
    <w:rsid w:val="00B94AC9"/>
    <w:rsid w:val="00B95484"/>
    <w:rsid w:val="00B95499"/>
    <w:rsid w:val="00B95566"/>
    <w:rsid w:val="00B9574F"/>
    <w:rsid w:val="00B96762"/>
    <w:rsid w:val="00B96C9B"/>
    <w:rsid w:val="00B96E1E"/>
    <w:rsid w:val="00B9731B"/>
    <w:rsid w:val="00B9740C"/>
    <w:rsid w:val="00B97DEF"/>
    <w:rsid w:val="00B97E1C"/>
    <w:rsid w:val="00B97E83"/>
    <w:rsid w:val="00BA04EC"/>
    <w:rsid w:val="00BA0699"/>
    <w:rsid w:val="00BA08A9"/>
    <w:rsid w:val="00BA09E5"/>
    <w:rsid w:val="00BA0E44"/>
    <w:rsid w:val="00BA1033"/>
    <w:rsid w:val="00BA14D1"/>
    <w:rsid w:val="00BA16D5"/>
    <w:rsid w:val="00BA1B8A"/>
    <w:rsid w:val="00BA22E0"/>
    <w:rsid w:val="00BA2851"/>
    <w:rsid w:val="00BA2AC7"/>
    <w:rsid w:val="00BA2DAC"/>
    <w:rsid w:val="00BA3210"/>
    <w:rsid w:val="00BA35BC"/>
    <w:rsid w:val="00BA35CA"/>
    <w:rsid w:val="00BA3726"/>
    <w:rsid w:val="00BA3DB3"/>
    <w:rsid w:val="00BA4727"/>
    <w:rsid w:val="00BA4AB8"/>
    <w:rsid w:val="00BA4E55"/>
    <w:rsid w:val="00BA4E85"/>
    <w:rsid w:val="00BA5CFF"/>
    <w:rsid w:val="00BA5E1F"/>
    <w:rsid w:val="00BA5F70"/>
    <w:rsid w:val="00BA7432"/>
    <w:rsid w:val="00BA7BBD"/>
    <w:rsid w:val="00BB001C"/>
    <w:rsid w:val="00BB0256"/>
    <w:rsid w:val="00BB03DF"/>
    <w:rsid w:val="00BB0AEC"/>
    <w:rsid w:val="00BB118E"/>
    <w:rsid w:val="00BB126A"/>
    <w:rsid w:val="00BB132C"/>
    <w:rsid w:val="00BB13FC"/>
    <w:rsid w:val="00BB1649"/>
    <w:rsid w:val="00BB17A3"/>
    <w:rsid w:val="00BB1ECC"/>
    <w:rsid w:val="00BB2082"/>
    <w:rsid w:val="00BB2B63"/>
    <w:rsid w:val="00BB2BD5"/>
    <w:rsid w:val="00BB2DE0"/>
    <w:rsid w:val="00BB2F63"/>
    <w:rsid w:val="00BB2F72"/>
    <w:rsid w:val="00BB3171"/>
    <w:rsid w:val="00BB3598"/>
    <w:rsid w:val="00BB3871"/>
    <w:rsid w:val="00BB3B22"/>
    <w:rsid w:val="00BB4310"/>
    <w:rsid w:val="00BB4499"/>
    <w:rsid w:val="00BB471F"/>
    <w:rsid w:val="00BB4FC3"/>
    <w:rsid w:val="00BB52E7"/>
    <w:rsid w:val="00BB5424"/>
    <w:rsid w:val="00BB550E"/>
    <w:rsid w:val="00BB5AE9"/>
    <w:rsid w:val="00BB5DA3"/>
    <w:rsid w:val="00BB607E"/>
    <w:rsid w:val="00BB6A80"/>
    <w:rsid w:val="00BB72B1"/>
    <w:rsid w:val="00BB7907"/>
    <w:rsid w:val="00BC0175"/>
    <w:rsid w:val="00BC01AE"/>
    <w:rsid w:val="00BC0329"/>
    <w:rsid w:val="00BC0733"/>
    <w:rsid w:val="00BC09EC"/>
    <w:rsid w:val="00BC0B36"/>
    <w:rsid w:val="00BC0F52"/>
    <w:rsid w:val="00BC10BD"/>
    <w:rsid w:val="00BC12E6"/>
    <w:rsid w:val="00BC1579"/>
    <w:rsid w:val="00BC1655"/>
    <w:rsid w:val="00BC1A16"/>
    <w:rsid w:val="00BC1DCC"/>
    <w:rsid w:val="00BC1F29"/>
    <w:rsid w:val="00BC24E3"/>
    <w:rsid w:val="00BC26FF"/>
    <w:rsid w:val="00BC2C77"/>
    <w:rsid w:val="00BC3101"/>
    <w:rsid w:val="00BC31E7"/>
    <w:rsid w:val="00BC36E9"/>
    <w:rsid w:val="00BC3951"/>
    <w:rsid w:val="00BC3D8C"/>
    <w:rsid w:val="00BC3FE7"/>
    <w:rsid w:val="00BC4BED"/>
    <w:rsid w:val="00BC4E81"/>
    <w:rsid w:val="00BC4FC5"/>
    <w:rsid w:val="00BC4FDB"/>
    <w:rsid w:val="00BC598A"/>
    <w:rsid w:val="00BC60C2"/>
    <w:rsid w:val="00BC614E"/>
    <w:rsid w:val="00BC617A"/>
    <w:rsid w:val="00BC643C"/>
    <w:rsid w:val="00BC6664"/>
    <w:rsid w:val="00BC70E3"/>
    <w:rsid w:val="00BC7298"/>
    <w:rsid w:val="00BC778D"/>
    <w:rsid w:val="00BC7B7C"/>
    <w:rsid w:val="00BC7C06"/>
    <w:rsid w:val="00BC7D6E"/>
    <w:rsid w:val="00BD031F"/>
    <w:rsid w:val="00BD0514"/>
    <w:rsid w:val="00BD09F2"/>
    <w:rsid w:val="00BD0B3A"/>
    <w:rsid w:val="00BD0D6F"/>
    <w:rsid w:val="00BD1200"/>
    <w:rsid w:val="00BD12AD"/>
    <w:rsid w:val="00BD1401"/>
    <w:rsid w:val="00BD18C2"/>
    <w:rsid w:val="00BD18F1"/>
    <w:rsid w:val="00BD1B4C"/>
    <w:rsid w:val="00BD216D"/>
    <w:rsid w:val="00BD228B"/>
    <w:rsid w:val="00BD2D65"/>
    <w:rsid w:val="00BD2F9F"/>
    <w:rsid w:val="00BD3153"/>
    <w:rsid w:val="00BD319F"/>
    <w:rsid w:val="00BD3325"/>
    <w:rsid w:val="00BD372D"/>
    <w:rsid w:val="00BD3B9E"/>
    <w:rsid w:val="00BD4398"/>
    <w:rsid w:val="00BD473C"/>
    <w:rsid w:val="00BD4CF4"/>
    <w:rsid w:val="00BD4E06"/>
    <w:rsid w:val="00BD4EAC"/>
    <w:rsid w:val="00BD4FC9"/>
    <w:rsid w:val="00BD5131"/>
    <w:rsid w:val="00BD57F7"/>
    <w:rsid w:val="00BD5A1C"/>
    <w:rsid w:val="00BD5BD3"/>
    <w:rsid w:val="00BD641E"/>
    <w:rsid w:val="00BD6FE5"/>
    <w:rsid w:val="00BD7555"/>
    <w:rsid w:val="00BD75B5"/>
    <w:rsid w:val="00BD7CE6"/>
    <w:rsid w:val="00BE00F9"/>
    <w:rsid w:val="00BE0100"/>
    <w:rsid w:val="00BE037C"/>
    <w:rsid w:val="00BE0DD5"/>
    <w:rsid w:val="00BE0E34"/>
    <w:rsid w:val="00BE1A58"/>
    <w:rsid w:val="00BE1D37"/>
    <w:rsid w:val="00BE1FEA"/>
    <w:rsid w:val="00BE2010"/>
    <w:rsid w:val="00BE206E"/>
    <w:rsid w:val="00BE25BA"/>
    <w:rsid w:val="00BE334D"/>
    <w:rsid w:val="00BE37AB"/>
    <w:rsid w:val="00BE37CB"/>
    <w:rsid w:val="00BE3ACB"/>
    <w:rsid w:val="00BE3EF6"/>
    <w:rsid w:val="00BE418D"/>
    <w:rsid w:val="00BE435C"/>
    <w:rsid w:val="00BE444F"/>
    <w:rsid w:val="00BE461D"/>
    <w:rsid w:val="00BE4741"/>
    <w:rsid w:val="00BE499C"/>
    <w:rsid w:val="00BE4BAC"/>
    <w:rsid w:val="00BE50CB"/>
    <w:rsid w:val="00BE54A7"/>
    <w:rsid w:val="00BE5750"/>
    <w:rsid w:val="00BE585F"/>
    <w:rsid w:val="00BE5A8E"/>
    <w:rsid w:val="00BE5AED"/>
    <w:rsid w:val="00BE63DB"/>
    <w:rsid w:val="00BE6876"/>
    <w:rsid w:val="00BE6968"/>
    <w:rsid w:val="00BE6B8D"/>
    <w:rsid w:val="00BE6D75"/>
    <w:rsid w:val="00BE6E2A"/>
    <w:rsid w:val="00BE76C3"/>
    <w:rsid w:val="00BE7761"/>
    <w:rsid w:val="00BE7780"/>
    <w:rsid w:val="00BE7BAA"/>
    <w:rsid w:val="00BE7E0E"/>
    <w:rsid w:val="00BF0243"/>
    <w:rsid w:val="00BF0277"/>
    <w:rsid w:val="00BF043F"/>
    <w:rsid w:val="00BF0731"/>
    <w:rsid w:val="00BF0846"/>
    <w:rsid w:val="00BF0868"/>
    <w:rsid w:val="00BF0C54"/>
    <w:rsid w:val="00BF0D08"/>
    <w:rsid w:val="00BF1283"/>
    <w:rsid w:val="00BF1DB5"/>
    <w:rsid w:val="00BF2053"/>
    <w:rsid w:val="00BF2122"/>
    <w:rsid w:val="00BF25FA"/>
    <w:rsid w:val="00BF2CAE"/>
    <w:rsid w:val="00BF2F31"/>
    <w:rsid w:val="00BF2F92"/>
    <w:rsid w:val="00BF31E0"/>
    <w:rsid w:val="00BF328C"/>
    <w:rsid w:val="00BF33CC"/>
    <w:rsid w:val="00BF35C6"/>
    <w:rsid w:val="00BF3A0B"/>
    <w:rsid w:val="00BF411F"/>
    <w:rsid w:val="00BF49CB"/>
    <w:rsid w:val="00BF4BF8"/>
    <w:rsid w:val="00BF4FFF"/>
    <w:rsid w:val="00BF51C2"/>
    <w:rsid w:val="00BF5283"/>
    <w:rsid w:val="00BF532E"/>
    <w:rsid w:val="00BF5777"/>
    <w:rsid w:val="00BF5913"/>
    <w:rsid w:val="00BF5A2A"/>
    <w:rsid w:val="00BF5CC9"/>
    <w:rsid w:val="00BF6261"/>
    <w:rsid w:val="00BF647D"/>
    <w:rsid w:val="00BF7533"/>
    <w:rsid w:val="00BF7545"/>
    <w:rsid w:val="00BF78D5"/>
    <w:rsid w:val="00BF791E"/>
    <w:rsid w:val="00BF7AD3"/>
    <w:rsid w:val="00BF7E87"/>
    <w:rsid w:val="00BF7ED5"/>
    <w:rsid w:val="00C00002"/>
    <w:rsid w:val="00C0020B"/>
    <w:rsid w:val="00C00259"/>
    <w:rsid w:val="00C00574"/>
    <w:rsid w:val="00C00938"/>
    <w:rsid w:val="00C0099B"/>
    <w:rsid w:val="00C0124B"/>
    <w:rsid w:val="00C01631"/>
    <w:rsid w:val="00C016C2"/>
    <w:rsid w:val="00C017EA"/>
    <w:rsid w:val="00C01AD3"/>
    <w:rsid w:val="00C01B20"/>
    <w:rsid w:val="00C02227"/>
    <w:rsid w:val="00C02355"/>
    <w:rsid w:val="00C025BB"/>
    <w:rsid w:val="00C0272B"/>
    <w:rsid w:val="00C02C15"/>
    <w:rsid w:val="00C02EF5"/>
    <w:rsid w:val="00C03287"/>
    <w:rsid w:val="00C03353"/>
    <w:rsid w:val="00C0371D"/>
    <w:rsid w:val="00C04902"/>
    <w:rsid w:val="00C04BA9"/>
    <w:rsid w:val="00C04CF3"/>
    <w:rsid w:val="00C04D29"/>
    <w:rsid w:val="00C0508A"/>
    <w:rsid w:val="00C05429"/>
    <w:rsid w:val="00C054E3"/>
    <w:rsid w:val="00C063B7"/>
    <w:rsid w:val="00C06677"/>
    <w:rsid w:val="00C06857"/>
    <w:rsid w:val="00C06B4F"/>
    <w:rsid w:val="00C07663"/>
    <w:rsid w:val="00C0799B"/>
    <w:rsid w:val="00C07AC1"/>
    <w:rsid w:val="00C07B8C"/>
    <w:rsid w:val="00C07C15"/>
    <w:rsid w:val="00C07F4C"/>
    <w:rsid w:val="00C1005A"/>
    <w:rsid w:val="00C1008E"/>
    <w:rsid w:val="00C10AC4"/>
    <w:rsid w:val="00C10D33"/>
    <w:rsid w:val="00C11221"/>
    <w:rsid w:val="00C1133D"/>
    <w:rsid w:val="00C1147E"/>
    <w:rsid w:val="00C11C09"/>
    <w:rsid w:val="00C122F3"/>
    <w:rsid w:val="00C138B6"/>
    <w:rsid w:val="00C138EF"/>
    <w:rsid w:val="00C13C91"/>
    <w:rsid w:val="00C14109"/>
    <w:rsid w:val="00C14789"/>
    <w:rsid w:val="00C149AA"/>
    <w:rsid w:val="00C14C73"/>
    <w:rsid w:val="00C14E66"/>
    <w:rsid w:val="00C159EB"/>
    <w:rsid w:val="00C160B3"/>
    <w:rsid w:val="00C160EB"/>
    <w:rsid w:val="00C162A5"/>
    <w:rsid w:val="00C164D9"/>
    <w:rsid w:val="00C165CA"/>
    <w:rsid w:val="00C16632"/>
    <w:rsid w:val="00C166DD"/>
    <w:rsid w:val="00C16828"/>
    <w:rsid w:val="00C1691C"/>
    <w:rsid w:val="00C16B90"/>
    <w:rsid w:val="00C16D9F"/>
    <w:rsid w:val="00C171D7"/>
    <w:rsid w:val="00C173C7"/>
    <w:rsid w:val="00C174C1"/>
    <w:rsid w:val="00C17620"/>
    <w:rsid w:val="00C1762E"/>
    <w:rsid w:val="00C179B8"/>
    <w:rsid w:val="00C17A48"/>
    <w:rsid w:val="00C17BA4"/>
    <w:rsid w:val="00C17CCD"/>
    <w:rsid w:val="00C17ED3"/>
    <w:rsid w:val="00C20129"/>
    <w:rsid w:val="00C20C9A"/>
    <w:rsid w:val="00C20D47"/>
    <w:rsid w:val="00C210DB"/>
    <w:rsid w:val="00C214EF"/>
    <w:rsid w:val="00C21BEC"/>
    <w:rsid w:val="00C21C38"/>
    <w:rsid w:val="00C223CF"/>
    <w:rsid w:val="00C22AA7"/>
    <w:rsid w:val="00C22AC6"/>
    <w:rsid w:val="00C22C82"/>
    <w:rsid w:val="00C23212"/>
    <w:rsid w:val="00C237A2"/>
    <w:rsid w:val="00C23BBD"/>
    <w:rsid w:val="00C24018"/>
    <w:rsid w:val="00C24097"/>
    <w:rsid w:val="00C24431"/>
    <w:rsid w:val="00C24F07"/>
    <w:rsid w:val="00C24FC5"/>
    <w:rsid w:val="00C250E7"/>
    <w:rsid w:val="00C254F8"/>
    <w:rsid w:val="00C257CB"/>
    <w:rsid w:val="00C25BBD"/>
    <w:rsid w:val="00C25D5D"/>
    <w:rsid w:val="00C25E94"/>
    <w:rsid w:val="00C26326"/>
    <w:rsid w:val="00C275F5"/>
    <w:rsid w:val="00C27661"/>
    <w:rsid w:val="00C27BC1"/>
    <w:rsid w:val="00C27D2F"/>
    <w:rsid w:val="00C27F3C"/>
    <w:rsid w:val="00C27F6F"/>
    <w:rsid w:val="00C30049"/>
    <w:rsid w:val="00C3005B"/>
    <w:rsid w:val="00C302AC"/>
    <w:rsid w:val="00C30419"/>
    <w:rsid w:val="00C30C29"/>
    <w:rsid w:val="00C311E7"/>
    <w:rsid w:val="00C31230"/>
    <w:rsid w:val="00C312D3"/>
    <w:rsid w:val="00C3132C"/>
    <w:rsid w:val="00C313F1"/>
    <w:rsid w:val="00C31637"/>
    <w:rsid w:val="00C32180"/>
    <w:rsid w:val="00C32213"/>
    <w:rsid w:val="00C32303"/>
    <w:rsid w:val="00C32B63"/>
    <w:rsid w:val="00C32F91"/>
    <w:rsid w:val="00C33B60"/>
    <w:rsid w:val="00C33B8C"/>
    <w:rsid w:val="00C33F67"/>
    <w:rsid w:val="00C340A4"/>
    <w:rsid w:val="00C3441C"/>
    <w:rsid w:val="00C3480C"/>
    <w:rsid w:val="00C3504D"/>
    <w:rsid w:val="00C3518F"/>
    <w:rsid w:val="00C3551B"/>
    <w:rsid w:val="00C3593B"/>
    <w:rsid w:val="00C35964"/>
    <w:rsid w:val="00C35ED7"/>
    <w:rsid w:val="00C35F4C"/>
    <w:rsid w:val="00C3616F"/>
    <w:rsid w:val="00C367EC"/>
    <w:rsid w:val="00C36C4E"/>
    <w:rsid w:val="00C36F85"/>
    <w:rsid w:val="00C371E9"/>
    <w:rsid w:val="00C37347"/>
    <w:rsid w:val="00C3750F"/>
    <w:rsid w:val="00C37B83"/>
    <w:rsid w:val="00C37C31"/>
    <w:rsid w:val="00C37E85"/>
    <w:rsid w:val="00C402C3"/>
    <w:rsid w:val="00C407B3"/>
    <w:rsid w:val="00C40DFF"/>
    <w:rsid w:val="00C41450"/>
    <w:rsid w:val="00C4191F"/>
    <w:rsid w:val="00C41949"/>
    <w:rsid w:val="00C41C49"/>
    <w:rsid w:val="00C42065"/>
    <w:rsid w:val="00C42066"/>
    <w:rsid w:val="00C420EE"/>
    <w:rsid w:val="00C423E7"/>
    <w:rsid w:val="00C4267A"/>
    <w:rsid w:val="00C4297E"/>
    <w:rsid w:val="00C42D5A"/>
    <w:rsid w:val="00C430F5"/>
    <w:rsid w:val="00C43168"/>
    <w:rsid w:val="00C4333C"/>
    <w:rsid w:val="00C43B5A"/>
    <w:rsid w:val="00C43F4B"/>
    <w:rsid w:val="00C442F6"/>
    <w:rsid w:val="00C4473A"/>
    <w:rsid w:val="00C453D9"/>
    <w:rsid w:val="00C45584"/>
    <w:rsid w:val="00C45ABF"/>
    <w:rsid w:val="00C45C18"/>
    <w:rsid w:val="00C463E9"/>
    <w:rsid w:val="00C464F1"/>
    <w:rsid w:val="00C466F6"/>
    <w:rsid w:val="00C46774"/>
    <w:rsid w:val="00C46FAC"/>
    <w:rsid w:val="00C47292"/>
    <w:rsid w:val="00C47AD9"/>
    <w:rsid w:val="00C50059"/>
    <w:rsid w:val="00C50284"/>
    <w:rsid w:val="00C5028B"/>
    <w:rsid w:val="00C509DC"/>
    <w:rsid w:val="00C50BDD"/>
    <w:rsid w:val="00C50DC5"/>
    <w:rsid w:val="00C51058"/>
    <w:rsid w:val="00C51146"/>
    <w:rsid w:val="00C51A28"/>
    <w:rsid w:val="00C51BA2"/>
    <w:rsid w:val="00C51CF6"/>
    <w:rsid w:val="00C52363"/>
    <w:rsid w:val="00C52DE2"/>
    <w:rsid w:val="00C53037"/>
    <w:rsid w:val="00C5340B"/>
    <w:rsid w:val="00C536CE"/>
    <w:rsid w:val="00C539F5"/>
    <w:rsid w:val="00C53AAD"/>
    <w:rsid w:val="00C53E55"/>
    <w:rsid w:val="00C54789"/>
    <w:rsid w:val="00C55284"/>
    <w:rsid w:val="00C55827"/>
    <w:rsid w:val="00C55A0A"/>
    <w:rsid w:val="00C55A3C"/>
    <w:rsid w:val="00C55C30"/>
    <w:rsid w:val="00C55C9E"/>
    <w:rsid w:val="00C55F7C"/>
    <w:rsid w:val="00C5601D"/>
    <w:rsid w:val="00C561C8"/>
    <w:rsid w:val="00C56516"/>
    <w:rsid w:val="00C56D7B"/>
    <w:rsid w:val="00C5709D"/>
    <w:rsid w:val="00C573EA"/>
    <w:rsid w:val="00C57481"/>
    <w:rsid w:val="00C575F4"/>
    <w:rsid w:val="00C57A1C"/>
    <w:rsid w:val="00C57D02"/>
    <w:rsid w:val="00C57FF3"/>
    <w:rsid w:val="00C6028A"/>
    <w:rsid w:val="00C60732"/>
    <w:rsid w:val="00C60B1F"/>
    <w:rsid w:val="00C60FD8"/>
    <w:rsid w:val="00C61382"/>
    <w:rsid w:val="00C61756"/>
    <w:rsid w:val="00C619F0"/>
    <w:rsid w:val="00C61A51"/>
    <w:rsid w:val="00C61C84"/>
    <w:rsid w:val="00C61CB9"/>
    <w:rsid w:val="00C61F3E"/>
    <w:rsid w:val="00C62237"/>
    <w:rsid w:val="00C6224D"/>
    <w:rsid w:val="00C622B1"/>
    <w:rsid w:val="00C6275C"/>
    <w:rsid w:val="00C62C6A"/>
    <w:rsid w:val="00C63026"/>
    <w:rsid w:val="00C63061"/>
    <w:rsid w:val="00C63212"/>
    <w:rsid w:val="00C63917"/>
    <w:rsid w:val="00C63AA0"/>
    <w:rsid w:val="00C63DE8"/>
    <w:rsid w:val="00C63F9A"/>
    <w:rsid w:val="00C641A9"/>
    <w:rsid w:val="00C642E1"/>
    <w:rsid w:val="00C6432E"/>
    <w:rsid w:val="00C64487"/>
    <w:rsid w:val="00C644B0"/>
    <w:rsid w:val="00C64905"/>
    <w:rsid w:val="00C64DEC"/>
    <w:rsid w:val="00C64F7C"/>
    <w:rsid w:val="00C65013"/>
    <w:rsid w:val="00C652A6"/>
    <w:rsid w:val="00C656A7"/>
    <w:rsid w:val="00C658C7"/>
    <w:rsid w:val="00C6590C"/>
    <w:rsid w:val="00C65986"/>
    <w:rsid w:val="00C662BC"/>
    <w:rsid w:val="00C66400"/>
    <w:rsid w:val="00C66505"/>
    <w:rsid w:val="00C66562"/>
    <w:rsid w:val="00C66992"/>
    <w:rsid w:val="00C66AA1"/>
    <w:rsid w:val="00C66C69"/>
    <w:rsid w:val="00C67514"/>
    <w:rsid w:val="00C676D8"/>
    <w:rsid w:val="00C6781C"/>
    <w:rsid w:val="00C67C16"/>
    <w:rsid w:val="00C67D89"/>
    <w:rsid w:val="00C7023A"/>
    <w:rsid w:val="00C70639"/>
    <w:rsid w:val="00C70AB0"/>
    <w:rsid w:val="00C70B9B"/>
    <w:rsid w:val="00C70D34"/>
    <w:rsid w:val="00C70E09"/>
    <w:rsid w:val="00C71048"/>
    <w:rsid w:val="00C716E0"/>
    <w:rsid w:val="00C716FD"/>
    <w:rsid w:val="00C717ED"/>
    <w:rsid w:val="00C7189C"/>
    <w:rsid w:val="00C71AB6"/>
    <w:rsid w:val="00C71F56"/>
    <w:rsid w:val="00C722D5"/>
    <w:rsid w:val="00C727B0"/>
    <w:rsid w:val="00C728D5"/>
    <w:rsid w:val="00C72E87"/>
    <w:rsid w:val="00C73374"/>
    <w:rsid w:val="00C7344D"/>
    <w:rsid w:val="00C73818"/>
    <w:rsid w:val="00C739DF"/>
    <w:rsid w:val="00C74192"/>
    <w:rsid w:val="00C7434D"/>
    <w:rsid w:val="00C7443D"/>
    <w:rsid w:val="00C74DE7"/>
    <w:rsid w:val="00C751E4"/>
    <w:rsid w:val="00C75655"/>
    <w:rsid w:val="00C75911"/>
    <w:rsid w:val="00C75B45"/>
    <w:rsid w:val="00C76023"/>
    <w:rsid w:val="00C76092"/>
    <w:rsid w:val="00C760E6"/>
    <w:rsid w:val="00C7660B"/>
    <w:rsid w:val="00C76F8A"/>
    <w:rsid w:val="00C76FAB"/>
    <w:rsid w:val="00C772C8"/>
    <w:rsid w:val="00C77350"/>
    <w:rsid w:val="00C773B7"/>
    <w:rsid w:val="00C7761D"/>
    <w:rsid w:val="00C77AF0"/>
    <w:rsid w:val="00C80063"/>
    <w:rsid w:val="00C808EA"/>
    <w:rsid w:val="00C80B8C"/>
    <w:rsid w:val="00C81091"/>
    <w:rsid w:val="00C81500"/>
    <w:rsid w:val="00C81628"/>
    <w:rsid w:val="00C81E98"/>
    <w:rsid w:val="00C81F29"/>
    <w:rsid w:val="00C81F74"/>
    <w:rsid w:val="00C82567"/>
    <w:rsid w:val="00C82627"/>
    <w:rsid w:val="00C82ACB"/>
    <w:rsid w:val="00C82E72"/>
    <w:rsid w:val="00C83465"/>
    <w:rsid w:val="00C835AE"/>
    <w:rsid w:val="00C83787"/>
    <w:rsid w:val="00C837DE"/>
    <w:rsid w:val="00C8463D"/>
    <w:rsid w:val="00C846B1"/>
    <w:rsid w:val="00C84762"/>
    <w:rsid w:val="00C849FE"/>
    <w:rsid w:val="00C84C35"/>
    <w:rsid w:val="00C85206"/>
    <w:rsid w:val="00C869A0"/>
    <w:rsid w:val="00C869FC"/>
    <w:rsid w:val="00C86C14"/>
    <w:rsid w:val="00C870AE"/>
    <w:rsid w:val="00C871B1"/>
    <w:rsid w:val="00C87217"/>
    <w:rsid w:val="00C877A5"/>
    <w:rsid w:val="00C878D1"/>
    <w:rsid w:val="00C87C0F"/>
    <w:rsid w:val="00C87E98"/>
    <w:rsid w:val="00C90121"/>
    <w:rsid w:val="00C90164"/>
    <w:rsid w:val="00C901FB"/>
    <w:rsid w:val="00C908DB"/>
    <w:rsid w:val="00C90C65"/>
    <w:rsid w:val="00C91121"/>
    <w:rsid w:val="00C911A6"/>
    <w:rsid w:val="00C92DF2"/>
    <w:rsid w:val="00C9316B"/>
    <w:rsid w:val="00C9358F"/>
    <w:rsid w:val="00C935DC"/>
    <w:rsid w:val="00C935E4"/>
    <w:rsid w:val="00C936B0"/>
    <w:rsid w:val="00C93ACB"/>
    <w:rsid w:val="00C9417A"/>
    <w:rsid w:val="00C941FA"/>
    <w:rsid w:val="00C943F4"/>
    <w:rsid w:val="00C94815"/>
    <w:rsid w:val="00C94877"/>
    <w:rsid w:val="00C94AB3"/>
    <w:rsid w:val="00C952CB"/>
    <w:rsid w:val="00C95C9C"/>
    <w:rsid w:val="00C95D48"/>
    <w:rsid w:val="00C96157"/>
    <w:rsid w:val="00C963A1"/>
    <w:rsid w:val="00C96C48"/>
    <w:rsid w:val="00C9780D"/>
    <w:rsid w:val="00C9785C"/>
    <w:rsid w:val="00C9791C"/>
    <w:rsid w:val="00C97C98"/>
    <w:rsid w:val="00C9B0D8"/>
    <w:rsid w:val="00CA0955"/>
    <w:rsid w:val="00CA1A95"/>
    <w:rsid w:val="00CA1C17"/>
    <w:rsid w:val="00CA215F"/>
    <w:rsid w:val="00CA240F"/>
    <w:rsid w:val="00CA27C1"/>
    <w:rsid w:val="00CA32F2"/>
    <w:rsid w:val="00CA39E4"/>
    <w:rsid w:val="00CA3B38"/>
    <w:rsid w:val="00CA3EEA"/>
    <w:rsid w:val="00CA4207"/>
    <w:rsid w:val="00CA445E"/>
    <w:rsid w:val="00CA44AF"/>
    <w:rsid w:val="00CA4C11"/>
    <w:rsid w:val="00CA4C54"/>
    <w:rsid w:val="00CA5985"/>
    <w:rsid w:val="00CA59A8"/>
    <w:rsid w:val="00CA60C7"/>
    <w:rsid w:val="00CA6655"/>
    <w:rsid w:val="00CA6B95"/>
    <w:rsid w:val="00CA6BDF"/>
    <w:rsid w:val="00CA6D86"/>
    <w:rsid w:val="00CA71FE"/>
    <w:rsid w:val="00CA73AD"/>
    <w:rsid w:val="00CA7C7A"/>
    <w:rsid w:val="00CA7D05"/>
    <w:rsid w:val="00CA7EA9"/>
    <w:rsid w:val="00CA7FD3"/>
    <w:rsid w:val="00CB0097"/>
    <w:rsid w:val="00CB0435"/>
    <w:rsid w:val="00CB06C1"/>
    <w:rsid w:val="00CB0E14"/>
    <w:rsid w:val="00CB11E9"/>
    <w:rsid w:val="00CB18DC"/>
    <w:rsid w:val="00CB21B3"/>
    <w:rsid w:val="00CB2C9B"/>
    <w:rsid w:val="00CB34AF"/>
    <w:rsid w:val="00CB361B"/>
    <w:rsid w:val="00CB382A"/>
    <w:rsid w:val="00CB3CED"/>
    <w:rsid w:val="00CB4122"/>
    <w:rsid w:val="00CB4362"/>
    <w:rsid w:val="00CB4738"/>
    <w:rsid w:val="00CB4D37"/>
    <w:rsid w:val="00CB535A"/>
    <w:rsid w:val="00CB5715"/>
    <w:rsid w:val="00CB5C05"/>
    <w:rsid w:val="00CB5F34"/>
    <w:rsid w:val="00CB6087"/>
    <w:rsid w:val="00CB65CD"/>
    <w:rsid w:val="00CB6709"/>
    <w:rsid w:val="00CB74EC"/>
    <w:rsid w:val="00CB75C3"/>
    <w:rsid w:val="00CB764F"/>
    <w:rsid w:val="00CB7E68"/>
    <w:rsid w:val="00CB7E95"/>
    <w:rsid w:val="00CC08F1"/>
    <w:rsid w:val="00CC0EDA"/>
    <w:rsid w:val="00CC10FD"/>
    <w:rsid w:val="00CC15F8"/>
    <w:rsid w:val="00CC16C2"/>
    <w:rsid w:val="00CC1A06"/>
    <w:rsid w:val="00CC21D0"/>
    <w:rsid w:val="00CC23BA"/>
    <w:rsid w:val="00CC262D"/>
    <w:rsid w:val="00CC2769"/>
    <w:rsid w:val="00CC3200"/>
    <w:rsid w:val="00CC323E"/>
    <w:rsid w:val="00CC345F"/>
    <w:rsid w:val="00CC35CC"/>
    <w:rsid w:val="00CC368A"/>
    <w:rsid w:val="00CC43FD"/>
    <w:rsid w:val="00CC4662"/>
    <w:rsid w:val="00CC4740"/>
    <w:rsid w:val="00CC573D"/>
    <w:rsid w:val="00CC5BB6"/>
    <w:rsid w:val="00CC5CBC"/>
    <w:rsid w:val="00CC60F4"/>
    <w:rsid w:val="00CC6CFC"/>
    <w:rsid w:val="00CC6DA4"/>
    <w:rsid w:val="00CC7E02"/>
    <w:rsid w:val="00CC7E55"/>
    <w:rsid w:val="00CC7F65"/>
    <w:rsid w:val="00CD0289"/>
    <w:rsid w:val="00CD049E"/>
    <w:rsid w:val="00CD10FB"/>
    <w:rsid w:val="00CD11F1"/>
    <w:rsid w:val="00CD1FBB"/>
    <w:rsid w:val="00CD24FE"/>
    <w:rsid w:val="00CD27B2"/>
    <w:rsid w:val="00CD2FB7"/>
    <w:rsid w:val="00CD3273"/>
    <w:rsid w:val="00CD36FC"/>
    <w:rsid w:val="00CD3795"/>
    <w:rsid w:val="00CD3BE0"/>
    <w:rsid w:val="00CD41D6"/>
    <w:rsid w:val="00CD425C"/>
    <w:rsid w:val="00CD4372"/>
    <w:rsid w:val="00CD43F0"/>
    <w:rsid w:val="00CD4957"/>
    <w:rsid w:val="00CD4A95"/>
    <w:rsid w:val="00CD4BCD"/>
    <w:rsid w:val="00CD50C1"/>
    <w:rsid w:val="00CD5177"/>
    <w:rsid w:val="00CD55B1"/>
    <w:rsid w:val="00CD571B"/>
    <w:rsid w:val="00CD5A0D"/>
    <w:rsid w:val="00CD5BD8"/>
    <w:rsid w:val="00CD604C"/>
    <w:rsid w:val="00CD6603"/>
    <w:rsid w:val="00CD6978"/>
    <w:rsid w:val="00CD6BE0"/>
    <w:rsid w:val="00CD6DDA"/>
    <w:rsid w:val="00CD70C8"/>
    <w:rsid w:val="00CD70D1"/>
    <w:rsid w:val="00CD73C1"/>
    <w:rsid w:val="00CD752C"/>
    <w:rsid w:val="00CD7B40"/>
    <w:rsid w:val="00CD7DA3"/>
    <w:rsid w:val="00CD7EF8"/>
    <w:rsid w:val="00CD7F01"/>
    <w:rsid w:val="00CE0302"/>
    <w:rsid w:val="00CE0B6E"/>
    <w:rsid w:val="00CE0E57"/>
    <w:rsid w:val="00CE11BD"/>
    <w:rsid w:val="00CE11E5"/>
    <w:rsid w:val="00CE23C6"/>
    <w:rsid w:val="00CE23F2"/>
    <w:rsid w:val="00CE2883"/>
    <w:rsid w:val="00CE29BA"/>
    <w:rsid w:val="00CE2C93"/>
    <w:rsid w:val="00CE30F0"/>
    <w:rsid w:val="00CE3B44"/>
    <w:rsid w:val="00CE40B4"/>
    <w:rsid w:val="00CE4441"/>
    <w:rsid w:val="00CE4AC2"/>
    <w:rsid w:val="00CE5364"/>
    <w:rsid w:val="00CE5936"/>
    <w:rsid w:val="00CE5C1A"/>
    <w:rsid w:val="00CE5DE6"/>
    <w:rsid w:val="00CE62DF"/>
    <w:rsid w:val="00CE63B5"/>
    <w:rsid w:val="00CE6564"/>
    <w:rsid w:val="00CE710D"/>
    <w:rsid w:val="00CE72E9"/>
    <w:rsid w:val="00CE734A"/>
    <w:rsid w:val="00CE7B91"/>
    <w:rsid w:val="00CF0233"/>
    <w:rsid w:val="00CF05CC"/>
    <w:rsid w:val="00CF06E5"/>
    <w:rsid w:val="00CF083F"/>
    <w:rsid w:val="00CF0BA1"/>
    <w:rsid w:val="00CF0FBE"/>
    <w:rsid w:val="00CF1839"/>
    <w:rsid w:val="00CF19AC"/>
    <w:rsid w:val="00CF1D0D"/>
    <w:rsid w:val="00CF2117"/>
    <w:rsid w:val="00CF26E2"/>
    <w:rsid w:val="00CF2F10"/>
    <w:rsid w:val="00CF2F33"/>
    <w:rsid w:val="00CF307C"/>
    <w:rsid w:val="00CF31F0"/>
    <w:rsid w:val="00CF34FD"/>
    <w:rsid w:val="00CF399C"/>
    <w:rsid w:val="00CF3AD0"/>
    <w:rsid w:val="00CF3FD8"/>
    <w:rsid w:val="00CF4135"/>
    <w:rsid w:val="00CF416D"/>
    <w:rsid w:val="00CF419D"/>
    <w:rsid w:val="00CF4211"/>
    <w:rsid w:val="00CF4485"/>
    <w:rsid w:val="00CF4BAA"/>
    <w:rsid w:val="00CF5077"/>
    <w:rsid w:val="00CF55BD"/>
    <w:rsid w:val="00CF5A8B"/>
    <w:rsid w:val="00CF6343"/>
    <w:rsid w:val="00CF64A9"/>
    <w:rsid w:val="00CF6904"/>
    <w:rsid w:val="00CF6B14"/>
    <w:rsid w:val="00CF6B3E"/>
    <w:rsid w:val="00CF6EE3"/>
    <w:rsid w:val="00CF79CA"/>
    <w:rsid w:val="00D00117"/>
    <w:rsid w:val="00D01421"/>
    <w:rsid w:val="00D016A8"/>
    <w:rsid w:val="00D01A37"/>
    <w:rsid w:val="00D0206B"/>
    <w:rsid w:val="00D02617"/>
    <w:rsid w:val="00D026DD"/>
    <w:rsid w:val="00D02EE2"/>
    <w:rsid w:val="00D03011"/>
    <w:rsid w:val="00D03023"/>
    <w:rsid w:val="00D03084"/>
    <w:rsid w:val="00D03368"/>
    <w:rsid w:val="00D03635"/>
    <w:rsid w:val="00D03677"/>
    <w:rsid w:val="00D037A1"/>
    <w:rsid w:val="00D03B50"/>
    <w:rsid w:val="00D03C43"/>
    <w:rsid w:val="00D0404B"/>
    <w:rsid w:val="00D0464A"/>
    <w:rsid w:val="00D04BAE"/>
    <w:rsid w:val="00D0520E"/>
    <w:rsid w:val="00D054F5"/>
    <w:rsid w:val="00D055FE"/>
    <w:rsid w:val="00D056E5"/>
    <w:rsid w:val="00D05F7A"/>
    <w:rsid w:val="00D06445"/>
    <w:rsid w:val="00D067A6"/>
    <w:rsid w:val="00D069A3"/>
    <w:rsid w:val="00D06CDD"/>
    <w:rsid w:val="00D06FCC"/>
    <w:rsid w:val="00D0726A"/>
    <w:rsid w:val="00D07B88"/>
    <w:rsid w:val="00D07C1F"/>
    <w:rsid w:val="00D07F25"/>
    <w:rsid w:val="00D1063C"/>
    <w:rsid w:val="00D10E88"/>
    <w:rsid w:val="00D118F8"/>
    <w:rsid w:val="00D12096"/>
    <w:rsid w:val="00D12779"/>
    <w:rsid w:val="00D12EE1"/>
    <w:rsid w:val="00D13C4C"/>
    <w:rsid w:val="00D1460E"/>
    <w:rsid w:val="00D14DD4"/>
    <w:rsid w:val="00D14E28"/>
    <w:rsid w:val="00D1507D"/>
    <w:rsid w:val="00D1508F"/>
    <w:rsid w:val="00D1518C"/>
    <w:rsid w:val="00D15741"/>
    <w:rsid w:val="00D1576D"/>
    <w:rsid w:val="00D157AA"/>
    <w:rsid w:val="00D1595E"/>
    <w:rsid w:val="00D15C22"/>
    <w:rsid w:val="00D15C2B"/>
    <w:rsid w:val="00D15D35"/>
    <w:rsid w:val="00D15D53"/>
    <w:rsid w:val="00D15E90"/>
    <w:rsid w:val="00D15F88"/>
    <w:rsid w:val="00D16243"/>
    <w:rsid w:val="00D162F3"/>
    <w:rsid w:val="00D1634F"/>
    <w:rsid w:val="00D16713"/>
    <w:rsid w:val="00D16B12"/>
    <w:rsid w:val="00D16BB0"/>
    <w:rsid w:val="00D16F2A"/>
    <w:rsid w:val="00D173E4"/>
    <w:rsid w:val="00D17B30"/>
    <w:rsid w:val="00D17F7E"/>
    <w:rsid w:val="00D202F0"/>
    <w:rsid w:val="00D20325"/>
    <w:rsid w:val="00D20591"/>
    <w:rsid w:val="00D207F6"/>
    <w:rsid w:val="00D20BA6"/>
    <w:rsid w:val="00D20CF0"/>
    <w:rsid w:val="00D21373"/>
    <w:rsid w:val="00D21741"/>
    <w:rsid w:val="00D21AE8"/>
    <w:rsid w:val="00D21F67"/>
    <w:rsid w:val="00D220BB"/>
    <w:rsid w:val="00D222A7"/>
    <w:rsid w:val="00D2239D"/>
    <w:rsid w:val="00D22824"/>
    <w:rsid w:val="00D22FD8"/>
    <w:rsid w:val="00D23DD6"/>
    <w:rsid w:val="00D24641"/>
    <w:rsid w:val="00D24B7D"/>
    <w:rsid w:val="00D24D27"/>
    <w:rsid w:val="00D253FB"/>
    <w:rsid w:val="00D25841"/>
    <w:rsid w:val="00D25CAA"/>
    <w:rsid w:val="00D25E49"/>
    <w:rsid w:val="00D26191"/>
    <w:rsid w:val="00D2687A"/>
    <w:rsid w:val="00D269D2"/>
    <w:rsid w:val="00D26B4E"/>
    <w:rsid w:val="00D26B81"/>
    <w:rsid w:val="00D26DCC"/>
    <w:rsid w:val="00D26F17"/>
    <w:rsid w:val="00D272F9"/>
    <w:rsid w:val="00D27442"/>
    <w:rsid w:val="00D27611"/>
    <w:rsid w:val="00D2784D"/>
    <w:rsid w:val="00D27BB0"/>
    <w:rsid w:val="00D27D98"/>
    <w:rsid w:val="00D27E84"/>
    <w:rsid w:val="00D27ECA"/>
    <w:rsid w:val="00D3011D"/>
    <w:rsid w:val="00D30184"/>
    <w:rsid w:val="00D301DE"/>
    <w:rsid w:val="00D3048A"/>
    <w:rsid w:val="00D3063B"/>
    <w:rsid w:val="00D3074F"/>
    <w:rsid w:val="00D30DAD"/>
    <w:rsid w:val="00D31847"/>
    <w:rsid w:val="00D3287E"/>
    <w:rsid w:val="00D32A5E"/>
    <w:rsid w:val="00D32C67"/>
    <w:rsid w:val="00D32FE8"/>
    <w:rsid w:val="00D335FD"/>
    <w:rsid w:val="00D34195"/>
    <w:rsid w:val="00D34311"/>
    <w:rsid w:val="00D344DD"/>
    <w:rsid w:val="00D3459C"/>
    <w:rsid w:val="00D346F9"/>
    <w:rsid w:val="00D3482E"/>
    <w:rsid w:val="00D34A17"/>
    <w:rsid w:val="00D34CA3"/>
    <w:rsid w:val="00D35067"/>
    <w:rsid w:val="00D35169"/>
    <w:rsid w:val="00D35869"/>
    <w:rsid w:val="00D36177"/>
    <w:rsid w:val="00D36262"/>
    <w:rsid w:val="00D36405"/>
    <w:rsid w:val="00D367C0"/>
    <w:rsid w:val="00D3687C"/>
    <w:rsid w:val="00D3706F"/>
    <w:rsid w:val="00D378F8"/>
    <w:rsid w:val="00D4001D"/>
    <w:rsid w:val="00D4087E"/>
    <w:rsid w:val="00D40C79"/>
    <w:rsid w:val="00D40FCA"/>
    <w:rsid w:val="00D40FE7"/>
    <w:rsid w:val="00D4188C"/>
    <w:rsid w:val="00D41A18"/>
    <w:rsid w:val="00D41AC1"/>
    <w:rsid w:val="00D41B87"/>
    <w:rsid w:val="00D4228F"/>
    <w:rsid w:val="00D423C1"/>
    <w:rsid w:val="00D42540"/>
    <w:rsid w:val="00D42794"/>
    <w:rsid w:val="00D42EE5"/>
    <w:rsid w:val="00D432EE"/>
    <w:rsid w:val="00D43330"/>
    <w:rsid w:val="00D43484"/>
    <w:rsid w:val="00D43815"/>
    <w:rsid w:val="00D4398E"/>
    <w:rsid w:val="00D43CF2"/>
    <w:rsid w:val="00D4406B"/>
    <w:rsid w:val="00D44754"/>
    <w:rsid w:val="00D448BC"/>
    <w:rsid w:val="00D44A3A"/>
    <w:rsid w:val="00D44C5F"/>
    <w:rsid w:val="00D44CDE"/>
    <w:rsid w:val="00D44E5A"/>
    <w:rsid w:val="00D44EE7"/>
    <w:rsid w:val="00D452CB"/>
    <w:rsid w:val="00D45903"/>
    <w:rsid w:val="00D45D6C"/>
    <w:rsid w:val="00D464B1"/>
    <w:rsid w:val="00D46E78"/>
    <w:rsid w:val="00D4708C"/>
    <w:rsid w:val="00D470F2"/>
    <w:rsid w:val="00D473E1"/>
    <w:rsid w:val="00D4763B"/>
    <w:rsid w:val="00D47A22"/>
    <w:rsid w:val="00D47B0E"/>
    <w:rsid w:val="00D47DCF"/>
    <w:rsid w:val="00D50666"/>
    <w:rsid w:val="00D50843"/>
    <w:rsid w:val="00D50C53"/>
    <w:rsid w:val="00D51393"/>
    <w:rsid w:val="00D514D1"/>
    <w:rsid w:val="00D51520"/>
    <w:rsid w:val="00D52174"/>
    <w:rsid w:val="00D521E8"/>
    <w:rsid w:val="00D526A9"/>
    <w:rsid w:val="00D53728"/>
    <w:rsid w:val="00D54675"/>
    <w:rsid w:val="00D54798"/>
    <w:rsid w:val="00D549AE"/>
    <w:rsid w:val="00D549F6"/>
    <w:rsid w:val="00D557D5"/>
    <w:rsid w:val="00D5588F"/>
    <w:rsid w:val="00D55A24"/>
    <w:rsid w:val="00D55ADA"/>
    <w:rsid w:val="00D55CBE"/>
    <w:rsid w:val="00D55D57"/>
    <w:rsid w:val="00D55E53"/>
    <w:rsid w:val="00D5657E"/>
    <w:rsid w:val="00D571D9"/>
    <w:rsid w:val="00D573B5"/>
    <w:rsid w:val="00D575C1"/>
    <w:rsid w:val="00D576B0"/>
    <w:rsid w:val="00D57D37"/>
    <w:rsid w:val="00D60481"/>
    <w:rsid w:val="00D6076C"/>
    <w:rsid w:val="00D608F3"/>
    <w:rsid w:val="00D60CD8"/>
    <w:rsid w:val="00D6159D"/>
    <w:rsid w:val="00D61826"/>
    <w:rsid w:val="00D61A67"/>
    <w:rsid w:val="00D61EC6"/>
    <w:rsid w:val="00D6228C"/>
    <w:rsid w:val="00D622D9"/>
    <w:rsid w:val="00D62305"/>
    <w:rsid w:val="00D62419"/>
    <w:rsid w:val="00D62CDF"/>
    <w:rsid w:val="00D63216"/>
    <w:rsid w:val="00D633B0"/>
    <w:rsid w:val="00D6350F"/>
    <w:rsid w:val="00D638C7"/>
    <w:rsid w:val="00D6390A"/>
    <w:rsid w:val="00D63963"/>
    <w:rsid w:val="00D63D75"/>
    <w:rsid w:val="00D647A8"/>
    <w:rsid w:val="00D649E9"/>
    <w:rsid w:val="00D6502F"/>
    <w:rsid w:val="00D65BFE"/>
    <w:rsid w:val="00D65E54"/>
    <w:rsid w:val="00D66474"/>
    <w:rsid w:val="00D664B7"/>
    <w:rsid w:val="00D669F1"/>
    <w:rsid w:val="00D66A5D"/>
    <w:rsid w:val="00D66A8D"/>
    <w:rsid w:val="00D66CBD"/>
    <w:rsid w:val="00D66CD0"/>
    <w:rsid w:val="00D6712D"/>
    <w:rsid w:val="00D67247"/>
    <w:rsid w:val="00D6761C"/>
    <w:rsid w:val="00D678A4"/>
    <w:rsid w:val="00D67A79"/>
    <w:rsid w:val="00D67C03"/>
    <w:rsid w:val="00D67FBC"/>
    <w:rsid w:val="00D708C6"/>
    <w:rsid w:val="00D70B2B"/>
    <w:rsid w:val="00D70CA0"/>
    <w:rsid w:val="00D71186"/>
    <w:rsid w:val="00D71F0C"/>
    <w:rsid w:val="00D72422"/>
    <w:rsid w:val="00D72566"/>
    <w:rsid w:val="00D728D6"/>
    <w:rsid w:val="00D7389F"/>
    <w:rsid w:val="00D73A8B"/>
    <w:rsid w:val="00D73D95"/>
    <w:rsid w:val="00D73F5F"/>
    <w:rsid w:val="00D7427C"/>
    <w:rsid w:val="00D74A3A"/>
    <w:rsid w:val="00D74C10"/>
    <w:rsid w:val="00D75224"/>
    <w:rsid w:val="00D7537E"/>
    <w:rsid w:val="00D7548D"/>
    <w:rsid w:val="00D75778"/>
    <w:rsid w:val="00D768C4"/>
    <w:rsid w:val="00D76A2A"/>
    <w:rsid w:val="00D76E0D"/>
    <w:rsid w:val="00D76F71"/>
    <w:rsid w:val="00D77126"/>
    <w:rsid w:val="00D773E6"/>
    <w:rsid w:val="00D77768"/>
    <w:rsid w:val="00D77EC4"/>
    <w:rsid w:val="00D8007D"/>
    <w:rsid w:val="00D800C1"/>
    <w:rsid w:val="00D8043D"/>
    <w:rsid w:val="00D80660"/>
    <w:rsid w:val="00D80694"/>
    <w:rsid w:val="00D80989"/>
    <w:rsid w:val="00D80B4F"/>
    <w:rsid w:val="00D80FF9"/>
    <w:rsid w:val="00D81357"/>
    <w:rsid w:val="00D813BF"/>
    <w:rsid w:val="00D81463"/>
    <w:rsid w:val="00D81696"/>
    <w:rsid w:val="00D819B9"/>
    <w:rsid w:val="00D81A36"/>
    <w:rsid w:val="00D81CBA"/>
    <w:rsid w:val="00D81EE6"/>
    <w:rsid w:val="00D82376"/>
    <w:rsid w:val="00D828DB"/>
    <w:rsid w:val="00D82EB5"/>
    <w:rsid w:val="00D8309C"/>
    <w:rsid w:val="00D83182"/>
    <w:rsid w:val="00D83545"/>
    <w:rsid w:val="00D8355F"/>
    <w:rsid w:val="00D8356D"/>
    <w:rsid w:val="00D8364B"/>
    <w:rsid w:val="00D83A63"/>
    <w:rsid w:val="00D83A9B"/>
    <w:rsid w:val="00D83E21"/>
    <w:rsid w:val="00D84336"/>
    <w:rsid w:val="00D8436E"/>
    <w:rsid w:val="00D84920"/>
    <w:rsid w:val="00D8495F"/>
    <w:rsid w:val="00D84AC9"/>
    <w:rsid w:val="00D84AD0"/>
    <w:rsid w:val="00D84ADB"/>
    <w:rsid w:val="00D84CFC"/>
    <w:rsid w:val="00D84F5E"/>
    <w:rsid w:val="00D850FB"/>
    <w:rsid w:val="00D8524D"/>
    <w:rsid w:val="00D8558B"/>
    <w:rsid w:val="00D85903"/>
    <w:rsid w:val="00D85A59"/>
    <w:rsid w:val="00D85BD4"/>
    <w:rsid w:val="00D85D33"/>
    <w:rsid w:val="00D8625D"/>
    <w:rsid w:val="00D86394"/>
    <w:rsid w:val="00D8643F"/>
    <w:rsid w:val="00D86B4C"/>
    <w:rsid w:val="00D873B1"/>
    <w:rsid w:val="00D877CE"/>
    <w:rsid w:val="00D87B2B"/>
    <w:rsid w:val="00D87B8E"/>
    <w:rsid w:val="00D87CD8"/>
    <w:rsid w:val="00D90011"/>
    <w:rsid w:val="00D9010F"/>
    <w:rsid w:val="00D907AD"/>
    <w:rsid w:val="00D90AA4"/>
    <w:rsid w:val="00D90AE8"/>
    <w:rsid w:val="00D90E88"/>
    <w:rsid w:val="00D911E2"/>
    <w:rsid w:val="00D9123D"/>
    <w:rsid w:val="00D91601"/>
    <w:rsid w:val="00D916E5"/>
    <w:rsid w:val="00D917E2"/>
    <w:rsid w:val="00D91B0F"/>
    <w:rsid w:val="00D91B13"/>
    <w:rsid w:val="00D9204B"/>
    <w:rsid w:val="00D9224E"/>
    <w:rsid w:val="00D9262C"/>
    <w:rsid w:val="00D92A39"/>
    <w:rsid w:val="00D930F7"/>
    <w:rsid w:val="00D931C4"/>
    <w:rsid w:val="00D934DB"/>
    <w:rsid w:val="00D93769"/>
    <w:rsid w:val="00D93907"/>
    <w:rsid w:val="00D93A8A"/>
    <w:rsid w:val="00D94144"/>
    <w:rsid w:val="00D941F0"/>
    <w:rsid w:val="00D9424D"/>
    <w:rsid w:val="00D946F1"/>
    <w:rsid w:val="00D94EFD"/>
    <w:rsid w:val="00D95011"/>
    <w:rsid w:val="00D95575"/>
    <w:rsid w:val="00D956F4"/>
    <w:rsid w:val="00D95715"/>
    <w:rsid w:val="00D96248"/>
    <w:rsid w:val="00D96310"/>
    <w:rsid w:val="00D96323"/>
    <w:rsid w:val="00D96844"/>
    <w:rsid w:val="00D96A1B"/>
    <w:rsid w:val="00D96AB0"/>
    <w:rsid w:val="00D96DEA"/>
    <w:rsid w:val="00D96F6E"/>
    <w:rsid w:val="00D979D3"/>
    <w:rsid w:val="00D97D11"/>
    <w:rsid w:val="00DA0138"/>
    <w:rsid w:val="00DA0205"/>
    <w:rsid w:val="00DA063B"/>
    <w:rsid w:val="00DA0741"/>
    <w:rsid w:val="00DA115E"/>
    <w:rsid w:val="00DA11F6"/>
    <w:rsid w:val="00DA134B"/>
    <w:rsid w:val="00DA2576"/>
    <w:rsid w:val="00DA2615"/>
    <w:rsid w:val="00DA279A"/>
    <w:rsid w:val="00DA28F4"/>
    <w:rsid w:val="00DA31B5"/>
    <w:rsid w:val="00DA31F2"/>
    <w:rsid w:val="00DA3371"/>
    <w:rsid w:val="00DA3E92"/>
    <w:rsid w:val="00DA4664"/>
    <w:rsid w:val="00DA4793"/>
    <w:rsid w:val="00DA4B50"/>
    <w:rsid w:val="00DA4BC8"/>
    <w:rsid w:val="00DA4BF5"/>
    <w:rsid w:val="00DA4C4F"/>
    <w:rsid w:val="00DA4DA6"/>
    <w:rsid w:val="00DA4EAD"/>
    <w:rsid w:val="00DA52A1"/>
    <w:rsid w:val="00DA6165"/>
    <w:rsid w:val="00DA6CCE"/>
    <w:rsid w:val="00DA7747"/>
    <w:rsid w:val="00DA7DA4"/>
    <w:rsid w:val="00DA7E75"/>
    <w:rsid w:val="00DA7ED9"/>
    <w:rsid w:val="00DB01B1"/>
    <w:rsid w:val="00DB01C1"/>
    <w:rsid w:val="00DB023B"/>
    <w:rsid w:val="00DB0767"/>
    <w:rsid w:val="00DB0B4F"/>
    <w:rsid w:val="00DB129A"/>
    <w:rsid w:val="00DB1351"/>
    <w:rsid w:val="00DB1380"/>
    <w:rsid w:val="00DB1658"/>
    <w:rsid w:val="00DB19C2"/>
    <w:rsid w:val="00DB1B04"/>
    <w:rsid w:val="00DB1E49"/>
    <w:rsid w:val="00DB275A"/>
    <w:rsid w:val="00DB30B0"/>
    <w:rsid w:val="00DB31CC"/>
    <w:rsid w:val="00DB3220"/>
    <w:rsid w:val="00DB37C2"/>
    <w:rsid w:val="00DB3883"/>
    <w:rsid w:val="00DB39D9"/>
    <w:rsid w:val="00DB3B53"/>
    <w:rsid w:val="00DB3EA6"/>
    <w:rsid w:val="00DB4090"/>
    <w:rsid w:val="00DB4201"/>
    <w:rsid w:val="00DB554E"/>
    <w:rsid w:val="00DB56DC"/>
    <w:rsid w:val="00DB5835"/>
    <w:rsid w:val="00DB6188"/>
    <w:rsid w:val="00DB6911"/>
    <w:rsid w:val="00DB6A71"/>
    <w:rsid w:val="00DB6AC2"/>
    <w:rsid w:val="00DB6B37"/>
    <w:rsid w:val="00DB6EDB"/>
    <w:rsid w:val="00DB7429"/>
    <w:rsid w:val="00DB74C6"/>
    <w:rsid w:val="00DB761B"/>
    <w:rsid w:val="00DB77C7"/>
    <w:rsid w:val="00DB782D"/>
    <w:rsid w:val="00DB7C2D"/>
    <w:rsid w:val="00DB7F8D"/>
    <w:rsid w:val="00DC0443"/>
    <w:rsid w:val="00DC08A5"/>
    <w:rsid w:val="00DC096F"/>
    <w:rsid w:val="00DC0A47"/>
    <w:rsid w:val="00DC134C"/>
    <w:rsid w:val="00DC1F21"/>
    <w:rsid w:val="00DC1F45"/>
    <w:rsid w:val="00DC2079"/>
    <w:rsid w:val="00DC20E7"/>
    <w:rsid w:val="00DC26A0"/>
    <w:rsid w:val="00DC294E"/>
    <w:rsid w:val="00DC29DF"/>
    <w:rsid w:val="00DC2A71"/>
    <w:rsid w:val="00DC38BA"/>
    <w:rsid w:val="00DC3C4E"/>
    <w:rsid w:val="00DC3DEE"/>
    <w:rsid w:val="00DC3FE6"/>
    <w:rsid w:val="00DC4998"/>
    <w:rsid w:val="00DC4F8A"/>
    <w:rsid w:val="00DC51F6"/>
    <w:rsid w:val="00DC528F"/>
    <w:rsid w:val="00DC52FF"/>
    <w:rsid w:val="00DC5C59"/>
    <w:rsid w:val="00DC5D6C"/>
    <w:rsid w:val="00DC6272"/>
    <w:rsid w:val="00DC6D1B"/>
    <w:rsid w:val="00DC7032"/>
    <w:rsid w:val="00DC723A"/>
    <w:rsid w:val="00DC72A3"/>
    <w:rsid w:val="00DC735D"/>
    <w:rsid w:val="00DC76E7"/>
    <w:rsid w:val="00DC7925"/>
    <w:rsid w:val="00DD01CF"/>
    <w:rsid w:val="00DD0292"/>
    <w:rsid w:val="00DD05D3"/>
    <w:rsid w:val="00DD078D"/>
    <w:rsid w:val="00DD0D08"/>
    <w:rsid w:val="00DD0EFE"/>
    <w:rsid w:val="00DD1C37"/>
    <w:rsid w:val="00DD27FF"/>
    <w:rsid w:val="00DD2EB3"/>
    <w:rsid w:val="00DD3063"/>
    <w:rsid w:val="00DD31C2"/>
    <w:rsid w:val="00DD3C4F"/>
    <w:rsid w:val="00DD3CAE"/>
    <w:rsid w:val="00DD3CEA"/>
    <w:rsid w:val="00DD42DF"/>
    <w:rsid w:val="00DD4378"/>
    <w:rsid w:val="00DD4463"/>
    <w:rsid w:val="00DD4891"/>
    <w:rsid w:val="00DD4D9C"/>
    <w:rsid w:val="00DD51EB"/>
    <w:rsid w:val="00DD53D7"/>
    <w:rsid w:val="00DD5513"/>
    <w:rsid w:val="00DD58C4"/>
    <w:rsid w:val="00DD639C"/>
    <w:rsid w:val="00DD65E1"/>
    <w:rsid w:val="00DD679B"/>
    <w:rsid w:val="00DD6930"/>
    <w:rsid w:val="00DD6C81"/>
    <w:rsid w:val="00DD6D51"/>
    <w:rsid w:val="00DD7748"/>
    <w:rsid w:val="00DD788E"/>
    <w:rsid w:val="00DD7C82"/>
    <w:rsid w:val="00DD7E9D"/>
    <w:rsid w:val="00DD7EE5"/>
    <w:rsid w:val="00DE003E"/>
    <w:rsid w:val="00DE012F"/>
    <w:rsid w:val="00DE0422"/>
    <w:rsid w:val="00DE0479"/>
    <w:rsid w:val="00DE11CE"/>
    <w:rsid w:val="00DE1378"/>
    <w:rsid w:val="00DE1919"/>
    <w:rsid w:val="00DE1D78"/>
    <w:rsid w:val="00DE210A"/>
    <w:rsid w:val="00DE21D4"/>
    <w:rsid w:val="00DE2736"/>
    <w:rsid w:val="00DE28B6"/>
    <w:rsid w:val="00DE2A95"/>
    <w:rsid w:val="00DE2B23"/>
    <w:rsid w:val="00DE305E"/>
    <w:rsid w:val="00DE3366"/>
    <w:rsid w:val="00DE3A4B"/>
    <w:rsid w:val="00DE4011"/>
    <w:rsid w:val="00DE457B"/>
    <w:rsid w:val="00DE4F09"/>
    <w:rsid w:val="00DE4F35"/>
    <w:rsid w:val="00DE5077"/>
    <w:rsid w:val="00DE51ED"/>
    <w:rsid w:val="00DE55AB"/>
    <w:rsid w:val="00DE5958"/>
    <w:rsid w:val="00DE5BFA"/>
    <w:rsid w:val="00DE62FA"/>
    <w:rsid w:val="00DE670C"/>
    <w:rsid w:val="00DE6807"/>
    <w:rsid w:val="00DE6D16"/>
    <w:rsid w:val="00DE6FA8"/>
    <w:rsid w:val="00DE788A"/>
    <w:rsid w:val="00DE7A65"/>
    <w:rsid w:val="00DE7B97"/>
    <w:rsid w:val="00DE7C34"/>
    <w:rsid w:val="00DF0015"/>
    <w:rsid w:val="00DF090E"/>
    <w:rsid w:val="00DF0BF9"/>
    <w:rsid w:val="00DF119C"/>
    <w:rsid w:val="00DF11E8"/>
    <w:rsid w:val="00DF132B"/>
    <w:rsid w:val="00DF1511"/>
    <w:rsid w:val="00DF154D"/>
    <w:rsid w:val="00DF16A4"/>
    <w:rsid w:val="00DF1DDF"/>
    <w:rsid w:val="00DF207E"/>
    <w:rsid w:val="00DF26F1"/>
    <w:rsid w:val="00DF339C"/>
    <w:rsid w:val="00DF3574"/>
    <w:rsid w:val="00DF3683"/>
    <w:rsid w:val="00DF37E0"/>
    <w:rsid w:val="00DF3CAD"/>
    <w:rsid w:val="00DF4481"/>
    <w:rsid w:val="00DF4716"/>
    <w:rsid w:val="00DF4B32"/>
    <w:rsid w:val="00DF4D17"/>
    <w:rsid w:val="00DF4F24"/>
    <w:rsid w:val="00DF5442"/>
    <w:rsid w:val="00DF5790"/>
    <w:rsid w:val="00DF587B"/>
    <w:rsid w:val="00DF5907"/>
    <w:rsid w:val="00DF5B1E"/>
    <w:rsid w:val="00DF645D"/>
    <w:rsid w:val="00DF64ED"/>
    <w:rsid w:val="00DF6C3C"/>
    <w:rsid w:val="00DF6DA9"/>
    <w:rsid w:val="00DF7BEE"/>
    <w:rsid w:val="00E0002C"/>
    <w:rsid w:val="00E000C1"/>
    <w:rsid w:val="00E007ED"/>
    <w:rsid w:val="00E00C79"/>
    <w:rsid w:val="00E00CDB"/>
    <w:rsid w:val="00E00DA7"/>
    <w:rsid w:val="00E00E72"/>
    <w:rsid w:val="00E0129B"/>
    <w:rsid w:val="00E01AE6"/>
    <w:rsid w:val="00E01DA1"/>
    <w:rsid w:val="00E024D2"/>
    <w:rsid w:val="00E0257D"/>
    <w:rsid w:val="00E02607"/>
    <w:rsid w:val="00E028DE"/>
    <w:rsid w:val="00E02AC7"/>
    <w:rsid w:val="00E02BFF"/>
    <w:rsid w:val="00E02C31"/>
    <w:rsid w:val="00E02CF0"/>
    <w:rsid w:val="00E02DEF"/>
    <w:rsid w:val="00E02F38"/>
    <w:rsid w:val="00E03260"/>
    <w:rsid w:val="00E036EE"/>
    <w:rsid w:val="00E03AA2"/>
    <w:rsid w:val="00E03DD2"/>
    <w:rsid w:val="00E03E3F"/>
    <w:rsid w:val="00E03F24"/>
    <w:rsid w:val="00E0400B"/>
    <w:rsid w:val="00E04996"/>
    <w:rsid w:val="00E05140"/>
    <w:rsid w:val="00E0527D"/>
    <w:rsid w:val="00E055E3"/>
    <w:rsid w:val="00E0560D"/>
    <w:rsid w:val="00E05A83"/>
    <w:rsid w:val="00E06CE4"/>
    <w:rsid w:val="00E06FDE"/>
    <w:rsid w:val="00E071A2"/>
    <w:rsid w:val="00E07248"/>
    <w:rsid w:val="00E0729F"/>
    <w:rsid w:val="00E07D1D"/>
    <w:rsid w:val="00E07D28"/>
    <w:rsid w:val="00E07D9C"/>
    <w:rsid w:val="00E07FF3"/>
    <w:rsid w:val="00E10D80"/>
    <w:rsid w:val="00E10DF4"/>
    <w:rsid w:val="00E112A6"/>
    <w:rsid w:val="00E11AAB"/>
    <w:rsid w:val="00E11AC4"/>
    <w:rsid w:val="00E11AFD"/>
    <w:rsid w:val="00E12414"/>
    <w:rsid w:val="00E12529"/>
    <w:rsid w:val="00E126EA"/>
    <w:rsid w:val="00E12725"/>
    <w:rsid w:val="00E12B1A"/>
    <w:rsid w:val="00E12B79"/>
    <w:rsid w:val="00E13618"/>
    <w:rsid w:val="00E136CF"/>
    <w:rsid w:val="00E13B18"/>
    <w:rsid w:val="00E13DE0"/>
    <w:rsid w:val="00E13EA5"/>
    <w:rsid w:val="00E14032"/>
    <w:rsid w:val="00E150AB"/>
    <w:rsid w:val="00E161C2"/>
    <w:rsid w:val="00E166D1"/>
    <w:rsid w:val="00E169B3"/>
    <w:rsid w:val="00E16B3B"/>
    <w:rsid w:val="00E16DE6"/>
    <w:rsid w:val="00E16F64"/>
    <w:rsid w:val="00E17186"/>
    <w:rsid w:val="00E17654"/>
    <w:rsid w:val="00E177E0"/>
    <w:rsid w:val="00E17C23"/>
    <w:rsid w:val="00E17EF1"/>
    <w:rsid w:val="00E17F97"/>
    <w:rsid w:val="00E202EF"/>
    <w:rsid w:val="00E20726"/>
    <w:rsid w:val="00E2114F"/>
    <w:rsid w:val="00E2186B"/>
    <w:rsid w:val="00E21BB1"/>
    <w:rsid w:val="00E220FB"/>
    <w:rsid w:val="00E223D5"/>
    <w:rsid w:val="00E22748"/>
    <w:rsid w:val="00E2281D"/>
    <w:rsid w:val="00E22A75"/>
    <w:rsid w:val="00E2304C"/>
    <w:rsid w:val="00E2311D"/>
    <w:rsid w:val="00E235FD"/>
    <w:rsid w:val="00E2371E"/>
    <w:rsid w:val="00E23845"/>
    <w:rsid w:val="00E23AB9"/>
    <w:rsid w:val="00E23D37"/>
    <w:rsid w:val="00E23E24"/>
    <w:rsid w:val="00E23F4F"/>
    <w:rsid w:val="00E2480F"/>
    <w:rsid w:val="00E24A74"/>
    <w:rsid w:val="00E24B99"/>
    <w:rsid w:val="00E25273"/>
    <w:rsid w:val="00E25787"/>
    <w:rsid w:val="00E25989"/>
    <w:rsid w:val="00E25ECA"/>
    <w:rsid w:val="00E264E9"/>
    <w:rsid w:val="00E265AF"/>
    <w:rsid w:val="00E2674D"/>
    <w:rsid w:val="00E26A0D"/>
    <w:rsid w:val="00E26FCB"/>
    <w:rsid w:val="00E27110"/>
    <w:rsid w:val="00E27223"/>
    <w:rsid w:val="00E27485"/>
    <w:rsid w:val="00E27513"/>
    <w:rsid w:val="00E275E4"/>
    <w:rsid w:val="00E2784B"/>
    <w:rsid w:val="00E27A85"/>
    <w:rsid w:val="00E27B82"/>
    <w:rsid w:val="00E27E0A"/>
    <w:rsid w:val="00E30E8A"/>
    <w:rsid w:val="00E3151F"/>
    <w:rsid w:val="00E31805"/>
    <w:rsid w:val="00E3181C"/>
    <w:rsid w:val="00E3192B"/>
    <w:rsid w:val="00E31EA4"/>
    <w:rsid w:val="00E31F46"/>
    <w:rsid w:val="00E323CB"/>
    <w:rsid w:val="00E32458"/>
    <w:rsid w:val="00E327C4"/>
    <w:rsid w:val="00E328EE"/>
    <w:rsid w:val="00E32DC7"/>
    <w:rsid w:val="00E32F6E"/>
    <w:rsid w:val="00E33464"/>
    <w:rsid w:val="00E33488"/>
    <w:rsid w:val="00E33547"/>
    <w:rsid w:val="00E33CE1"/>
    <w:rsid w:val="00E34564"/>
    <w:rsid w:val="00E349AE"/>
    <w:rsid w:val="00E35139"/>
    <w:rsid w:val="00E352E0"/>
    <w:rsid w:val="00E354FC"/>
    <w:rsid w:val="00E356F7"/>
    <w:rsid w:val="00E35BD6"/>
    <w:rsid w:val="00E3654D"/>
    <w:rsid w:val="00E365A7"/>
    <w:rsid w:val="00E366F1"/>
    <w:rsid w:val="00E36AA8"/>
    <w:rsid w:val="00E36B11"/>
    <w:rsid w:val="00E378AC"/>
    <w:rsid w:val="00E37B9F"/>
    <w:rsid w:val="00E37FF9"/>
    <w:rsid w:val="00E40270"/>
    <w:rsid w:val="00E40280"/>
    <w:rsid w:val="00E40912"/>
    <w:rsid w:val="00E40A41"/>
    <w:rsid w:val="00E40B6C"/>
    <w:rsid w:val="00E40F8E"/>
    <w:rsid w:val="00E4136B"/>
    <w:rsid w:val="00E419A5"/>
    <w:rsid w:val="00E41B92"/>
    <w:rsid w:val="00E41CEE"/>
    <w:rsid w:val="00E42193"/>
    <w:rsid w:val="00E422C8"/>
    <w:rsid w:val="00E42333"/>
    <w:rsid w:val="00E427F5"/>
    <w:rsid w:val="00E4286E"/>
    <w:rsid w:val="00E42FFD"/>
    <w:rsid w:val="00E43145"/>
    <w:rsid w:val="00E431AA"/>
    <w:rsid w:val="00E434A6"/>
    <w:rsid w:val="00E4385E"/>
    <w:rsid w:val="00E43B47"/>
    <w:rsid w:val="00E43CA7"/>
    <w:rsid w:val="00E43D78"/>
    <w:rsid w:val="00E43E32"/>
    <w:rsid w:val="00E4408A"/>
    <w:rsid w:val="00E4410F"/>
    <w:rsid w:val="00E4465E"/>
    <w:rsid w:val="00E44997"/>
    <w:rsid w:val="00E44DF7"/>
    <w:rsid w:val="00E44F5E"/>
    <w:rsid w:val="00E45354"/>
    <w:rsid w:val="00E455CF"/>
    <w:rsid w:val="00E45835"/>
    <w:rsid w:val="00E45978"/>
    <w:rsid w:val="00E45A0E"/>
    <w:rsid w:val="00E461FF"/>
    <w:rsid w:val="00E462E9"/>
    <w:rsid w:val="00E46449"/>
    <w:rsid w:val="00E4654F"/>
    <w:rsid w:val="00E465AD"/>
    <w:rsid w:val="00E46953"/>
    <w:rsid w:val="00E469D9"/>
    <w:rsid w:val="00E4788E"/>
    <w:rsid w:val="00E47E18"/>
    <w:rsid w:val="00E47F07"/>
    <w:rsid w:val="00E500A9"/>
    <w:rsid w:val="00E503C2"/>
    <w:rsid w:val="00E50729"/>
    <w:rsid w:val="00E50B1D"/>
    <w:rsid w:val="00E50D8C"/>
    <w:rsid w:val="00E510BE"/>
    <w:rsid w:val="00E511F0"/>
    <w:rsid w:val="00E519DF"/>
    <w:rsid w:val="00E51F13"/>
    <w:rsid w:val="00E52173"/>
    <w:rsid w:val="00E5276B"/>
    <w:rsid w:val="00E53474"/>
    <w:rsid w:val="00E5374A"/>
    <w:rsid w:val="00E53C69"/>
    <w:rsid w:val="00E540E1"/>
    <w:rsid w:val="00E541CD"/>
    <w:rsid w:val="00E541FD"/>
    <w:rsid w:val="00E54474"/>
    <w:rsid w:val="00E54EDE"/>
    <w:rsid w:val="00E54F4C"/>
    <w:rsid w:val="00E5508B"/>
    <w:rsid w:val="00E558A9"/>
    <w:rsid w:val="00E5605A"/>
    <w:rsid w:val="00E56CCB"/>
    <w:rsid w:val="00E56F4F"/>
    <w:rsid w:val="00E56FCD"/>
    <w:rsid w:val="00E574DB"/>
    <w:rsid w:val="00E5775E"/>
    <w:rsid w:val="00E57855"/>
    <w:rsid w:val="00E579F1"/>
    <w:rsid w:val="00E57DD6"/>
    <w:rsid w:val="00E57E5A"/>
    <w:rsid w:val="00E60144"/>
    <w:rsid w:val="00E6078C"/>
    <w:rsid w:val="00E608E4"/>
    <w:rsid w:val="00E609F5"/>
    <w:rsid w:val="00E60E0B"/>
    <w:rsid w:val="00E618D9"/>
    <w:rsid w:val="00E61926"/>
    <w:rsid w:val="00E62056"/>
    <w:rsid w:val="00E623FF"/>
    <w:rsid w:val="00E62789"/>
    <w:rsid w:val="00E62997"/>
    <w:rsid w:val="00E62A7C"/>
    <w:rsid w:val="00E6356B"/>
    <w:rsid w:val="00E64903"/>
    <w:rsid w:val="00E64AE1"/>
    <w:rsid w:val="00E65F27"/>
    <w:rsid w:val="00E6610A"/>
    <w:rsid w:val="00E66277"/>
    <w:rsid w:val="00E663B3"/>
    <w:rsid w:val="00E663E7"/>
    <w:rsid w:val="00E664B0"/>
    <w:rsid w:val="00E666A5"/>
    <w:rsid w:val="00E666BC"/>
    <w:rsid w:val="00E66CB3"/>
    <w:rsid w:val="00E66D71"/>
    <w:rsid w:val="00E6746D"/>
    <w:rsid w:val="00E67904"/>
    <w:rsid w:val="00E67B93"/>
    <w:rsid w:val="00E67D9E"/>
    <w:rsid w:val="00E70130"/>
    <w:rsid w:val="00E70AFB"/>
    <w:rsid w:val="00E70E98"/>
    <w:rsid w:val="00E716FC"/>
    <w:rsid w:val="00E71A33"/>
    <w:rsid w:val="00E71A71"/>
    <w:rsid w:val="00E71BBF"/>
    <w:rsid w:val="00E71DAC"/>
    <w:rsid w:val="00E72126"/>
    <w:rsid w:val="00E723E0"/>
    <w:rsid w:val="00E72426"/>
    <w:rsid w:val="00E72597"/>
    <w:rsid w:val="00E728DF"/>
    <w:rsid w:val="00E72C23"/>
    <w:rsid w:val="00E7366F"/>
    <w:rsid w:val="00E73BD9"/>
    <w:rsid w:val="00E73C1D"/>
    <w:rsid w:val="00E73F1E"/>
    <w:rsid w:val="00E743D9"/>
    <w:rsid w:val="00E74549"/>
    <w:rsid w:val="00E746BF"/>
    <w:rsid w:val="00E74834"/>
    <w:rsid w:val="00E7497A"/>
    <w:rsid w:val="00E75170"/>
    <w:rsid w:val="00E754FA"/>
    <w:rsid w:val="00E75532"/>
    <w:rsid w:val="00E7593B"/>
    <w:rsid w:val="00E75B33"/>
    <w:rsid w:val="00E75D6F"/>
    <w:rsid w:val="00E76804"/>
    <w:rsid w:val="00E768D4"/>
    <w:rsid w:val="00E76BC4"/>
    <w:rsid w:val="00E76D85"/>
    <w:rsid w:val="00E76E1B"/>
    <w:rsid w:val="00E76F5A"/>
    <w:rsid w:val="00E76F81"/>
    <w:rsid w:val="00E77700"/>
    <w:rsid w:val="00E77C73"/>
    <w:rsid w:val="00E77D21"/>
    <w:rsid w:val="00E80386"/>
    <w:rsid w:val="00E80DE1"/>
    <w:rsid w:val="00E80F78"/>
    <w:rsid w:val="00E81076"/>
    <w:rsid w:val="00E81D34"/>
    <w:rsid w:val="00E81F30"/>
    <w:rsid w:val="00E8219C"/>
    <w:rsid w:val="00E825A1"/>
    <w:rsid w:val="00E827AA"/>
    <w:rsid w:val="00E82FD3"/>
    <w:rsid w:val="00E8332D"/>
    <w:rsid w:val="00E84984"/>
    <w:rsid w:val="00E84A2C"/>
    <w:rsid w:val="00E84BEE"/>
    <w:rsid w:val="00E84C70"/>
    <w:rsid w:val="00E8509A"/>
    <w:rsid w:val="00E850DA"/>
    <w:rsid w:val="00E85309"/>
    <w:rsid w:val="00E85392"/>
    <w:rsid w:val="00E856F9"/>
    <w:rsid w:val="00E85B6F"/>
    <w:rsid w:val="00E85BFB"/>
    <w:rsid w:val="00E85F4D"/>
    <w:rsid w:val="00E86167"/>
    <w:rsid w:val="00E86240"/>
    <w:rsid w:val="00E866DE"/>
    <w:rsid w:val="00E86BB8"/>
    <w:rsid w:val="00E87214"/>
    <w:rsid w:val="00E87796"/>
    <w:rsid w:val="00E8788A"/>
    <w:rsid w:val="00E87B85"/>
    <w:rsid w:val="00E90134"/>
    <w:rsid w:val="00E90212"/>
    <w:rsid w:val="00E9033C"/>
    <w:rsid w:val="00E903C9"/>
    <w:rsid w:val="00E90918"/>
    <w:rsid w:val="00E90BB0"/>
    <w:rsid w:val="00E90BDD"/>
    <w:rsid w:val="00E90FD9"/>
    <w:rsid w:val="00E91701"/>
    <w:rsid w:val="00E91C93"/>
    <w:rsid w:val="00E922AF"/>
    <w:rsid w:val="00E9286E"/>
    <w:rsid w:val="00E92B9F"/>
    <w:rsid w:val="00E92BF2"/>
    <w:rsid w:val="00E92D49"/>
    <w:rsid w:val="00E931ED"/>
    <w:rsid w:val="00E93276"/>
    <w:rsid w:val="00E93297"/>
    <w:rsid w:val="00E936AC"/>
    <w:rsid w:val="00E9372B"/>
    <w:rsid w:val="00E9389B"/>
    <w:rsid w:val="00E93AE3"/>
    <w:rsid w:val="00E93B3D"/>
    <w:rsid w:val="00E93E55"/>
    <w:rsid w:val="00E93FA2"/>
    <w:rsid w:val="00E94002"/>
    <w:rsid w:val="00E94B8E"/>
    <w:rsid w:val="00E94EFB"/>
    <w:rsid w:val="00E952D5"/>
    <w:rsid w:val="00E954B4"/>
    <w:rsid w:val="00E95845"/>
    <w:rsid w:val="00E95D44"/>
    <w:rsid w:val="00E96EB6"/>
    <w:rsid w:val="00E970F2"/>
    <w:rsid w:val="00E973AD"/>
    <w:rsid w:val="00E97E85"/>
    <w:rsid w:val="00EA0097"/>
    <w:rsid w:val="00EA06E3"/>
    <w:rsid w:val="00EA0A45"/>
    <w:rsid w:val="00EA0AAF"/>
    <w:rsid w:val="00EA0C6D"/>
    <w:rsid w:val="00EA0FB5"/>
    <w:rsid w:val="00EA1107"/>
    <w:rsid w:val="00EA1259"/>
    <w:rsid w:val="00EA12C7"/>
    <w:rsid w:val="00EA161F"/>
    <w:rsid w:val="00EA24D4"/>
    <w:rsid w:val="00EA2B7C"/>
    <w:rsid w:val="00EA2D8B"/>
    <w:rsid w:val="00EA2FAA"/>
    <w:rsid w:val="00EA3110"/>
    <w:rsid w:val="00EA31E0"/>
    <w:rsid w:val="00EA37E9"/>
    <w:rsid w:val="00EA3A2F"/>
    <w:rsid w:val="00EA3D2E"/>
    <w:rsid w:val="00EA4049"/>
    <w:rsid w:val="00EA46A7"/>
    <w:rsid w:val="00EA49CC"/>
    <w:rsid w:val="00EA4EAB"/>
    <w:rsid w:val="00EA598D"/>
    <w:rsid w:val="00EA5A9C"/>
    <w:rsid w:val="00EA5B6B"/>
    <w:rsid w:val="00EA5B87"/>
    <w:rsid w:val="00EA5C8F"/>
    <w:rsid w:val="00EA699F"/>
    <w:rsid w:val="00EA6B1F"/>
    <w:rsid w:val="00EA6B5E"/>
    <w:rsid w:val="00EA6F04"/>
    <w:rsid w:val="00EA70C2"/>
    <w:rsid w:val="00EA753A"/>
    <w:rsid w:val="00EA7765"/>
    <w:rsid w:val="00EB03DB"/>
    <w:rsid w:val="00EB06A6"/>
    <w:rsid w:val="00EB086E"/>
    <w:rsid w:val="00EB099E"/>
    <w:rsid w:val="00EB0B8E"/>
    <w:rsid w:val="00EB0BFE"/>
    <w:rsid w:val="00EB1064"/>
    <w:rsid w:val="00EB11A1"/>
    <w:rsid w:val="00EB1259"/>
    <w:rsid w:val="00EB17A4"/>
    <w:rsid w:val="00EB1B50"/>
    <w:rsid w:val="00EB1C80"/>
    <w:rsid w:val="00EB1EA0"/>
    <w:rsid w:val="00EB237F"/>
    <w:rsid w:val="00EB23ED"/>
    <w:rsid w:val="00EB2522"/>
    <w:rsid w:val="00EB2885"/>
    <w:rsid w:val="00EB297D"/>
    <w:rsid w:val="00EB2A5D"/>
    <w:rsid w:val="00EB2B33"/>
    <w:rsid w:val="00EB3C32"/>
    <w:rsid w:val="00EB401F"/>
    <w:rsid w:val="00EB4703"/>
    <w:rsid w:val="00EB4784"/>
    <w:rsid w:val="00EB4849"/>
    <w:rsid w:val="00EB5142"/>
    <w:rsid w:val="00EB610C"/>
    <w:rsid w:val="00EB62A3"/>
    <w:rsid w:val="00EB65B1"/>
    <w:rsid w:val="00EB66BF"/>
    <w:rsid w:val="00EB6723"/>
    <w:rsid w:val="00EB67AB"/>
    <w:rsid w:val="00EB69F4"/>
    <w:rsid w:val="00EB6C7B"/>
    <w:rsid w:val="00EB70A3"/>
    <w:rsid w:val="00EB710E"/>
    <w:rsid w:val="00EB7796"/>
    <w:rsid w:val="00EB7797"/>
    <w:rsid w:val="00EB7851"/>
    <w:rsid w:val="00EB7859"/>
    <w:rsid w:val="00EB7A58"/>
    <w:rsid w:val="00EB7DF0"/>
    <w:rsid w:val="00EC06B8"/>
    <w:rsid w:val="00EC079F"/>
    <w:rsid w:val="00EC09FC"/>
    <w:rsid w:val="00EC1085"/>
    <w:rsid w:val="00EC1279"/>
    <w:rsid w:val="00EC12A3"/>
    <w:rsid w:val="00EC1755"/>
    <w:rsid w:val="00EC179C"/>
    <w:rsid w:val="00EC1939"/>
    <w:rsid w:val="00EC1D71"/>
    <w:rsid w:val="00EC1D75"/>
    <w:rsid w:val="00EC1F1F"/>
    <w:rsid w:val="00EC1F28"/>
    <w:rsid w:val="00EC202F"/>
    <w:rsid w:val="00EC206A"/>
    <w:rsid w:val="00EC279E"/>
    <w:rsid w:val="00EC2920"/>
    <w:rsid w:val="00EC2D58"/>
    <w:rsid w:val="00EC2E78"/>
    <w:rsid w:val="00EC2EAD"/>
    <w:rsid w:val="00EC2F61"/>
    <w:rsid w:val="00EC30F2"/>
    <w:rsid w:val="00EC3135"/>
    <w:rsid w:val="00EC3145"/>
    <w:rsid w:val="00EC3318"/>
    <w:rsid w:val="00EC3421"/>
    <w:rsid w:val="00EC376F"/>
    <w:rsid w:val="00EC3C0C"/>
    <w:rsid w:val="00EC3D23"/>
    <w:rsid w:val="00EC3F57"/>
    <w:rsid w:val="00EC4240"/>
    <w:rsid w:val="00EC4256"/>
    <w:rsid w:val="00EC4415"/>
    <w:rsid w:val="00EC44B4"/>
    <w:rsid w:val="00EC45A3"/>
    <w:rsid w:val="00EC4732"/>
    <w:rsid w:val="00EC4862"/>
    <w:rsid w:val="00EC4E75"/>
    <w:rsid w:val="00EC4EFE"/>
    <w:rsid w:val="00EC51F4"/>
    <w:rsid w:val="00EC522C"/>
    <w:rsid w:val="00EC5481"/>
    <w:rsid w:val="00EC5782"/>
    <w:rsid w:val="00EC5D43"/>
    <w:rsid w:val="00EC69A2"/>
    <w:rsid w:val="00EC69AD"/>
    <w:rsid w:val="00EC6BB8"/>
    <w:rsid w:val="00EC6E3E"/>
    <w:rsid w:val="00EC76AC"/>
    <w:rsid w:val="00EC7CA4"/>
    <w:rsid w:val="00EC7CF6"/>
    <w:rsid w:val="00ED087C"/>
    <w:rsid w:val="00ED0A01"/>
    <w:rsid w:val="00ED0A1B"/>
    <w:rsid w:val="00ED0A40"/>
    <w:rsid w:val="00ED0F4F"/>
    <w:rsid w:val="00ED0FC4"/>
    <w:rsid w:val="00ED101F"/>
    <w:rsid w:val="00ED1028"/>
    <w:rsid w:val="00ED184F"/>
    <w:rsid w:val="00ED1CF8"/>
    <w:rsid w:val="00ED224D"/>
    <w:rsid w:val="00ED2563"/>
    <w:rsid w:val="00ED2879"/>
    <w:rsid w:val="00ED3183"/>
    <w:rsid w:val="00ED3218"/>
    <w:rsid w:val="00ED3294"/>
    <w:rsid w:val="00ED34D6"/>
    <w:rsid w:val="00ED3810"/>
    <w:rsid w:val="00ED3BB8"/>
    <w:rsid w:val="00ED3BC4"/>
    <w:rsid w:val="00ED3F0C"/>
    <w:rsid w:val="00ED3F13"/>
    <w:rsid w:val="00ED42CE"/>
    <w:rsid w:val="00ED4308"/>
    <w:rsid w:val="00ED43BA"/>
    <w:rsid w:val="00ED4704"/>
    <w:rsid w:val="00ED50C3"/>
    <w:rsid w:val="00ED5172"/>
    <w:rsid w:val="00ED5227"/>
    <w:rsid w:val="00ED560E"/>
    <w:rsid w:val="00ED5ABF"/>
    <w:rsid w:val="00ED5EDF"/>
    <w:rsid w:val="00ED6664"/>
    <w:rsid w:val="00ED6FFF"/>
    <w:rsid w:val="00ED7110"/>
    <w:rsid w:val="00ED7486"/>
    <w:rsid w:val="00ED74E0"/>
    <w:rsid w:val="00ED761A"/>
    <w:rsid w:val="00ED7F88"/>
    <w:rsid w:val="00EE03B6"/>
    <w:rsid w:val="00EE0FE7"/>
    <w:rsid w:val="00EE12F9"/>
    <w:rsid w:val="00EE1428"/>
    <w:rsid w:val="00EE1543"/>
    <w:rsid w:val="00EE15C5"/>
    <w:rsid w:val="00EE1823"/>
    <w:rsid w:val="00EE1C64"/>
    <w:rsid w:val="00EE27F5"/>
    <w:rsid w:val="00EE2922"/>
    <w:rsid w:val="00EE2CEB"/>
    <w:rsid w:val="00EE2F0C"/>
    <w:rsid w:val="00EE3092"/>
    <w:rsid w:val="00EE3790"/>
    <w:rsid w:val="00EE3B54"/>
    <w:rsid w:val="00EE3B88"/>
    <w:rsid w:val="00EE3EA0"/>
    <w:rsid w:val="00EE46D6"/>
    <w:rsid w:val="00EE55D3"/>
    <w:rsid w:val="00EE5892"/>
    <w:rsid w:val="00EE5C82"/>
    <w:rsid w:val="00EE5DF0"/>
    <w:rsid w:val="00EE6B45"/>
    <w:rsid w:val="00EE6C15"/>
    <w:rsid w:val="00EE7494"/>
    <w:rsid w:val="00EE7987"/>
    <w:rsid w:val="00EE7A33"/>
    <w:rsid w:val="00EE7AB4"/>
    <w:rsid w:val="00EE7BAC"/>
    <w:rsid w:val="00EF00D6"/>
    <w:rsid w:val="00EF0B0B"/>
    <w:rsid w:val="00EF0C63"/>
    <w:rsid w:val="00EF1435"/>
    <w:rsid w:val="00EF16C3"/>
    <w:rsid w:val="00EF175E"/>
    <w:rsid w:val="00EF17A0"/>
    <w:rsid w:val="00EF1A68"/>
    <w:rsid w:val="00EF1B4D"/>
    <w:rsid w:val="00EF1C10"/>
    <w:rsid w:val="00EF202F"/>
    <w:rsid w:val="00EF20D6"/>
    <w:rsid w:val="00EF2293"/>
    <w:rsid w:val="00EF2C4C"/>
    <w:rsid w:val="00EF30B5"/>
    <w:rsid w:val="00EF3110"/>
    <w:rsid w:val="00EF3964"/>
    <w:rsid w:val="00EF396A"/>
    <w:rsid w:val="00EF3BDB"/>
    <w:rsid w:val="00EF3EB1"/>
    <w:rsid w:val="00EF3FB0"/>
    <w:rsid w:val="00EF3FC9"/>
    <w:rsid w:val="00EF42BE"/>
    <w:rsid w:val="00EF44E4"/>
    <w:rsid w:val="00EF489F"/>
    <w:rsid w:val="00EF4B57"/>
    <w:rsid w:val="00EF4BF1"/>
    <w:rsid w:val="00EF4CA6"/>
    <w:rsid w:val="00EF4E87"/>
    <w:rsid w:val="00EF4FC0"/>
    <w:rsid w:val="00EF583E"/>
    <w:rsid w:val="00EF5E2B"/>
    <w:rsid w:val="00EF5EF8"/>
    <w:rsid w:val="00EF6E12"/>
    <w:rsid w:val="00EF6EF8"/>
    <w:rsid w:val="00EF6F39"/>
    <w:rsid w:val="00EF7281"/>
    <w:rsid w:val="00EF74A2"/>
    <w:rsid w:val="00EF78FE"/>
    <w:rsid w:val="00F000FA"/>
    <w:rsid w:val="00F002C7"/>
    <w:rsid w:val="00F003C9"/>
    <w:rsid w:val="00F004A3"/>
    <w:rsid w:val="00F00EDC"/>
    <w:rsid w:val="00F00F6E"/>
    <w:rsid w:val="00F00FEC"/>
    <w:rsid w:val="00F0109F"/>
    <w:rsid w:val="00F01100"/>
    <w:rsid w:val="00F0153B"/>
    <w:rsid w:val="00F01AD8"/>
    <w:rsid w:val="00F01C66"/>
    <w:rsid w:val="00F028E7"/>
    <w:rsid w:val="00F02D75"/>
    <w:rsid w:val="00F03579"/>
    <w:rsid w:val="00F03A84"/>
    <w:rsid w:val="00F03C54"/>
    <w:rsid w:val="00F03C63"/>
    <w:rsid w:val="00F03D02"/>
    <w:rsid w:val="00F03F48"/>
    <w:rsid w:val="00F0463B"/>
    <w:rsid w:val="00F04C93"/>
    <w:rsid w:val="00F04F7A"/>
    <w:rsid w:val="00F05003"/>
    <w:rsid w:val="00F0586F"/>
    <w:rsid w:val="00F05A0A"/>
    <w:rsid w:val="00F06071"/>
    <w:rsid w:val="00F06517"/>
    <w:rsid w:val="00F06518"/>
    <w:rsid w:val="00F066D3"/>
    <w:rsid w:val="00F06A1B"/>
    <w:rsid w:val="00F06C8D"/>
    <w:rsid w:val="00F06FD4"/>
    <w:rsid w:val="00F0770F"/>
    <w:rsid w:val="00F0775E"/>
    <w:rsid w:val="00F07899"/>
    <w:rsid w:val="00F07B49"/>
    <w:rsid w:val="00F07E0E"/>
    <w:rsid w:val="00F1033A"/>
    <w:rsid w:val="00F103B4"/>
    <w:rsid w:val="00F10687"/>
    <w:rsid w:val="00F108C9"/>
    <w:rsid w:val="00F10D87"/>
    <w:rsid w:val="00F11839"/>
    <w:rsid w:val="00F11AC8"/>
    <w:rsid w:val="00F11AD7"/>
    <w:rsid w:val="00F1230A"/>
    <w:rsid w:val="00F124C5"/>
    <w:rsid w:val="00F12CEA"/>
    <w:rsid w:val="00F12E63"/>
    <w:rsid w:val="00F12F21"/>
    <w:rsid w:val="00F13495"/>
    <w:rsid w:val="00F139CE"/>
    <w:rsid w:val="00F13AB1"/>
    <w:rsid w:val="00F13D13"/>
    <w:rsid w:val="00F14046"/>
    <w:rsid w:val="00F143F8"/>
    <w:rsid w:val="00F146CC"/>
    <w:rsid w:val="00F14914"/>
    <w:rsid w:val="00F150FA"/>
    <w:rsid w:val="00F1515A"/>
    <w:rsid w:val="00F15270"/>
    <w:rsid w:val="00F155EB"/>
    <w:rsid w:val="00F157B2"/>
    <w:rsid w:val="00F157C6"/>
    <w:rsid w:val="00F159CE"/>
    <w:rsid w:val="00F15D33"/>
    <w:rsid w:val="00F16019"/>
    <w:rsid w:val="00F16170"/>
    <w:rsid w:val="00F1650E"/>
    <w:rsid w:val="00F166FD"/>
    <w:rsid w:val="00F16777"/>
    <w:rsid w:val="00F16B98"/>
    <w:rsid w:val="00F16CA8"/>
    <w:rsid w:val="00F16F53"/>
    <w:rsid w:val="00F16FC7"/>
    <w:rsid w:val="00F17085"/>
    <w:rsid w:val="00F1751F"/>
    <w:rsid w:val="00F179A1"/>
    <w:rsid w:val="00F17E7F"/>
    <w:rsid w:val="00F201DA"/>
    <w:rsid w:val="00F2044A"/>
    <w:rsid w:val="00F204AE"/>
    <w:rsid w:val="00F20D47"/>
    <w:rsid w:val="00F211DC"/>
    <w:rsid w:val="00F213A2"/>
    <w:rsid w:val="00F215F9"/>
    <w:rsid w:val="00F2170B"/>
    <w:rsid w:val="00F21A26"/>
    <w:rsid w:val="00F21D1D"/>
    <w:rsid w:val="00F22A0C"/>
    <w:rsid w:val="00F22D81"/>
    <w:rsid w:val="00F23694"/>
    <w:rsid w:val="00F23DB7"/>
    <w:rsid w:val="00F23F21"/>
    <w:rsid w:val="00F248ED"/>
    <w:rsid w:val="00F24980"/>
    <w:rsid w:val="00F24E1C"/>
    <w:rsid w:val="00F25024"/>
    <w:rsid w:val="00F25036"/>
    <w:rsid w:val="00F25741"/>
    <w:rsid w:val="00F2581B"/>
    <w:rsid w:val="00F2597A"/>
    <w:rsid w:val="00F25FD2"/>
    <w:rsid w:val="00F26038"/>
    <w:rsid w:val="00F26407"/>
    <w:rsid w:val="00F26795"/>
    <w:rsid w:val="00F268BD"/>
    <w:rsid w:val="00F26EE4"/>
    <w:rsid w:val="00F27F8E"/>
    <w:rsid w:val="00F302F5"/>
    <w:rsid w:val="00F3035B"/>
    <w:rsid w:val="00F303DA"/>
    <w:rsid w:val="00F305DC"/>
    <w:rsid w:val="00F30F56"/>
    <w:rsid w:val="00F3117F"/>
    <w:rsid w:val="00F31441"/>
    <w:rsid w:val="00F31594"/>
    <w:rsid w:val="00F315E6"/>
    <w:rsid w:val="00F31796"/>
    <w:rsid w:val="00F31D0C"/>
    <w:rsid w:val="00F3210B"/>
    <w:rsid w:val="00F321CA"/>
    <w:rsid w:val="00F3232E"/>
    <w:rsid w:val="00F323CE"/>
    <w:rsid w:val="00F32419"/>
    <w:rsid w:val="00F32B87"/>
    <w:rsid w:val="00F32D6E"/>
    <w:rsid w:val="00F32DDA"/>
    <w:rsid w:val="00F32F18"/>
    <w:rsid w:val="00F32FA4"/>
    <w:rsid w:val="00F330C7"/>
    <w:rsid w:val="00F336ED"/>
    <w:rsid w:val="00F33A55"/>
    <w:rsid w:val="00F33EE6"/>
    <w:rsid w:val="00F34CED"/>
    <w:rsid w:val="00F35199"/>
    <w:rsid w:val="00F35329"/>
    <w:rsid w:val="00F35762"/>
    <w:rsid w:val="00F35841"/>
    <w:rsid w:val="00F359AA"/>
    <w:rsid w:val="00F35A24"/>
    <w:rsid w:val="00F35F0A"/>
    <w:rsid w:val="00F361B1"/>
    <w:rsid w:val="00F36AF0"/>
    <w:rsid w:val="00F3702B"/>
    <w:rsid w:val="00F373AE"/>
    <w:rsid w:val="00F374BF"/>
    <w:rsid w:val="00F37859"/>
    <w:rsid w:val="00F37B1B"/>
    <w:rsid w:val="00F37F14"/>
    <w:rsid w:val="00F40310"/>
    <w:rsid w:val="00F4056F"/>
    <w:rsid w:val="00F40630"/>
    <w:rsid w:val="00F40E40"/>
    <w:rsid w:val="00F40E7B"/>
    <w:rsid w:val="00F4153B"/>
    <w:rsid w:val="00F41A5A"/>
    <w:rsid w:val="00F41E21"/>
    <w:rsid w:val="00F42486"/>
    <w:rsid w:val="00F428DC"/>
    <w:rsid w:val="00F435A7"/>
    <w:rsid w:val="00F4364E"/>
    <w:rsid w:val="00F438B0"/>
    <w:rsid w:val="00F43C4B"/>
    <w:rsid w:val="00F43CCB"/>
    <w:rsid w:val="00F44151"/>
    <w:rsid w:val="00F4426A"/>
    <w:rsid w:val="00F443EF"/>
    <w:rsid w:val="00F44669"/>
    <w:rsid w:val="00F4469C"/>
    <w:rsid w:val="00F44BB4"/>
    <w:rsid w:val="00F44C1C"/>
    <w:rsid w:val="00F44CAE"/>
    <w:rsid w:val="00F44D3A"/>
    <w:rsid w:val="00F44D99"/>
    <w:rsid w:val="00F44E0C"/>
    <w:rsid w:val="00F45135"/>
    <w:rsid w:val="00F454ED"/>
    <w:rsid w:val="00F45599"/>
    <w:rsid w:val="00F45822"/>
    <w:rsid w:val="00F45824"/>
    <w:rsid w:val="00F45AD0"/>
    <w:rsid w:val="00F45B69"/>
    <w:rsid w:val="00F45F0F"/>
    <w:rsid w:val="00F464BC"/>
    <w:rsid w:val="00F46722"/>
    <w:rsid w:val="00F4688D"/>
    <w:rsid w:val="00F46921"/>
    <w:rsid w:val="00F46E26"/>
    <w:rsid w:val="00F46FDC"/>
    <w:rsid w:val="00F4759F"/>
    <w:rsid w:val="00F5004A"/>
    <w:rsid w:val="00F5039A"/>
    <w:rsid w:val="00F508CE"/>
    <w:rsid w:val="00F50951"/>
    <w:rsid w:val="00F509B0"/>
    <w:rsid w:val="00F5126C"/>
    <w:rsid w:val="00F514F3"/>
    <w:rsid w:val="00F51530"/>
    <w:rsid w:val="00F51827"/>
    <w:rsid w:val="00F51D04"/>
    <w:rsid w:val="00F521F9"/>
    <w:rsid w:val="00F524B7"/>
    <w:rsid w:val="00F52689"/>
    <w:rsid w:val="00F52DBD"/>
    <w:rsid w:val="00F5380C"/>
    <w:rsid w:val="00F53A8B"/>
    <w:rsid w:val="00F54475"/>
    <w:rsid w:val="00F54A3D"/>
    <w:rsid w:val="00F54F03"/>
    <w:rsid w:val="00F54F14"/>
    <w:rsid w:val="00F54F6E"/>
    <w:rsid w:val="00F551CA"/>
    <w:rsid w:val="00F552E8"/>
    <w:rsid w:val="00F55876"/>
    <w:rsid w:val="00F559F8"/>
    <w:rsid w:val="00F55B7C"/>
    <w:rsid w:val="00F55BA6"/>
    <w:rsid w:val="00F55D0C"/>
    <w:rsid w:val="00F55F6F"/>
    <w:rsid w:val="00F55FBB"/>
    <w:rsid w:val="00F56130"/>
    <w:rsid w:val="00F56ABB"/>
    <w:rsid w:val="00F56BEA"/>
    <w:rsid w:val="00F56EDF"/>
    <w:rsid w:val="00F56FD0"/>
    <w:rsid w:val="00F57338"/>
    <w:rsid w:val="00F5758F"/>
    <w:rsid w:val="00F57AC9"/>
    <w:rsid w:val="00F57C4C"/>
    <w:rsid w:val="00F57DFB"/>
    <w:rsid w:val="00F57E92"/>
    <w:rsid w:val="00F60231"/>
    <w:rsid w:val="00F60B7F"/>
    <w:rsid w:val="00F61506"/>
    <w:rsid w:val="00F61BF9"/>
    <w:rsid w:val="00F62074"/>
    <w:rsid w:val="00F6279D"/>
    <w:rsid w:val="00F627B0"/>
    <w:rsid w:val="00F62833"/>
    <w:rsid w:val="00F62FB6"/>
    <w:rsid w:val="00F63452"/>
    <w:rsid w:val="00F63A00"/>
    <w:rsid w:val="00F63A63"/>
    <w:rsid w:val="00F64365"/>
    <w:rsid w:val="00F64740"/>
    <w:rsid w:val="00F64998"/>
    <w:rsid w:val="00F64A7B"/>
    <w:rsid w:val="00F64B4E"/>
    <w:rsid w:val="00F64CF1"/>
    <w:rsid w:val="00F64EC5"/>
    <w:rsid w:val="00F64EE5"/>
    <w:rsid w:val="00F650EB"/>
    <w:rsid w:val="00F654BB"/>
    <w:rsid w:val="00F655B8"/>
    <w:rsid w:val="00F659BD"/>
    <w:rsid w:val="00F65A79"/>
    <w:rsid w:val="00F66001"/>
    <w:rsid w:val="00F66245"/>
    <w:rsid w:val="00F663DD"/>
    <w:rsid w:val="00F66462"/>
    <w:rsid w:val="00F66B55"/>
    <w:rsid w:val="00F66D19"/>
    <w:rsid w:val="00F66E81"/>
    <w:rsid w:val="00F66F4D"/>
    <w:rsid w:val="00F670BB"/>
    <w:rsid w:val="00F674A9"/>
    <w:rsid w:val="00F67D67"/>
    <w:rsid w:val="00F7037C"/>
    <w:rsid w:val="00F7051A"/>
    <w:rsid w:val="00F706EB"/>
    <w:rsid w:val="00F70C90"/>
    <w:rsid w:val="00F70EB5"/>
    <w:rsid w:val="00F70FF9"/>
    <w:rsid w:val="00F71116"/>
    <w:rsid w:val="00F713C8"/>
    <w:rsid w:val="00F71478"/>
    <w:rsid w:val="00F71CD2"/>
    <w:rsid w:val="00F72657"/>
    <w:rsid w:val="00F72BA6"/>
    <w:rsid w:val="00F72CE8"/>
    <w:rsid w:val="00F73035"/>
    <w:rsid w:val="00F7327C"/>
    <w:rsid w:val="00F733C9"/>
    <w:rsid w:val="00F734AE"/>
    <w:rsid w:val="00F7351A"/>
    <w:rsid w:val="00F73680"/>
    <w:rsid w:val="00F739EC"/>
    <w:rsid w:val="00F73D6F"/>
    <w:rsid w:val="00F74A8E"/>
    <w:rsid w:val="00F74D80"/>
    <w:rsid w:val="00F74EC3"/>
    <w:rsid w:val="00F74ED0"/>
    <w:rsid w:val="00F7508E"/>
    <w:rsid w:val="00F75368"/>
    <w:rsid w:val="00F754F7"/>
    <w:rsid w:val="00F755CB"/>
    <w:rsid w:val="00F7569F"/>
    <w:rsid w:val="00F75A34"/>
    <w:rsid w:val="00F75ACA"/>
    <w:rsid w:val="00F75B06"/>
    <w:rsid w:val="00F75C36"/>
    <w:rsid w:val="00F762E7"/>
    <w:rsid w:val="00F765CF"/>
    <w:rsid w:val="00F76916"/>
    <w:rsid w:val="00F769B9"/>
    <w:rsid w:val="00F76D86"/>
    <w:rsid w:val="00F770EB"/>
    <w:rsid w:val="00F77126"/>
    <w:rsid w:val="00F7727F"/>
    <w:rsid w:val="00F77B4F"/>
    <w:rsid w:val="00F80025"/>
    <w:rsid w:val="00F811EC"/>
    <w:rsid w:val="00F8126C"/>
    <w:rsid w:val="00F812C6"/>
    <w:rsid w:val="00F81A21"/>
    <w:rsid w:val="00F81B95"/>
    <w:rsid w:val="00F82428"/>
    <w:rsid w:val="00F8287F"/>
    <w:rsid w:val="00F8290B"/>
    <w:rsid w:val="00F82A70"/>
    <w:rsid w:val="00F82CDE"/>
    <w:rsid w:val="00F8311E"/>
    <w:rsid w:val="00F8313E"/>
    <w:rsid w:val="00F83565"/>
    <w:rsid w:val="00F83C5C"/>
    <w:rsid w:val="00F8487C"/>
    <w:rsid w:val="00F851AB"/>
    <w:rsid w:val="00F854DF"/>
    <w:rsid w:val="00F85760"/>
    <w:rsid w:val="00F85AFD"/>
    <w:rsid w:val="00F85C54"/>
    <w:rsid w:val="00F85EE9"/>
    <w:rsid w:val="00F85F60"/>
    <w:rsid w:val="00F860D3"/>
    <w:rsid w:val="00F8617C"/>
    <w:rsid w:val="00F86329"/>
    <w:rsid w:val="00F86BEB"/>
    <w:rsid w:val="00F8701D"/>
    <w:rsid w:val="00F87151"/>
    <w:rsid w:val="00F87192"/>
    <w:rsid w:val="00F87413"/>
    <w:rsid w:val="00F879E9"/>
    <w:rsid w:val="00F87A10"/>
    <w:rsid w:val="00F90540"/>
    <w:rsid w:val="00F906B2"/>
    <w:rsid w:val="00F907DF"/>
    <w:rsid w:val="00F91018"/>
    <w:rsid w:val="00F9104B"/>
    <w:rsid w:val="00F91151"/>
    <w:rsid w:val="00F9119F"/>
    <w:rsid w:val="00F91551"/>
    <w:rsid w:val="00F91760"/>
    <w:rsid w:val="00F921AE"/>
    <w:rsid w:val="00F9248B"/>
    <w:rsid w:val="00F92809"/>
    <w:rsid w:val="00F930A6"/>
    <w:rsid w:val="00F9342A"/>
    <w:rsid w:val="00F9344B"/>
    <w:rsid w:val="00F94DB7"/>
    <w:rsid w:val="00F95189"/>
    <w:rsid w:val="00F9527E"/>
    <w:rsid w:val="00F95350"/>
    <w:rsid w:val="00F9536C"/>
    <w:rsid w:val="00F95421"/>
    <w:rsid w:val="00F955CC"/>
    <w:rsid w:val="00F95A94"/>
    <w:rsid w:val="00F95A9A"/>
    <w:rsid w:val="00F95BDC"/>
    <w:rsid w:val="00F95FAB"/>
    <w:rsid w:val="00F96E4D"/>
    <w:rsid w:val="00F971BE"/>
    <w:rsid w:val="00F97706"/>
    <w:rsid w:val="00F97DA4"/>
    <w:rsid w:val="00F97F51"/>
    <w:rsid w:val="00FA009B"/>
    <w:rsid w:val="00FA0CD4"/>
    <w:rsid w:val="00FA105E"/>
    <w:rsid w:val="00FA1771"/>
    <w:rsid w:val="00FA18BF"/>
    <w:rsid w:val="00FA1B14"/>
    <w:rsid w:val="00FA229D"/>
    <w:rsid w:val="00FA2A00"/>
    <w:rsid w:val="00FA2F7E"/>
    <w:rsid w:val="00FA3615"/>
    <w:rsid w:val="00FA3E6A"/>
    <w:rsid w:val="00FA425C"/>
    <w:rsid w:val="00FA4770"/>
    <w:rsid w:val="00FA4A23"/>
    <w:rsid w:val="00FA4A67"/>
    <w:rsid w:val="00FA4B2C"/>
    <w:rsid w:val="00FA512B"/>
    <w:rsid w:val="00FA515B"/>
    <w:rsid w:val="00FA5A15"/>
    <w:rsid w:val="00FA5AA5"/>
    <w:rsid w:val="00FA5EB3"/>
    <w:rsid w:val="00FA5ECF"/>
    <w:rsid w:val="00FA61EB"/>
    <w:rsid w:val="00FA680E"/>
    <w:rsid w:val="00FA6C86"/>
    <w:rsid w:val="00FA6F23"/>
    <w:rsid w:val="00FA7105"/>
    <w:rsid w:val="00FA71D2"/>
    <w:rsid w:val="00FA7A23"/>
    <w:rsid w:val="00FA7D4F"/>
    <w:rsid w:val="00FB0148"/>
    <w:rsid w:val="00FB01A6"/>
    <w:rsid w:val="00FB04B3"/>
    <w:rsid w:val="00FB0553"/>
    <w:rsid w:val="00FB0AD0"/>
    <w:rsid w:val="00FB0EB5"/>
    <w:rsid w:val="00FB1265"/>
    <w:rsid w:val="00FB139B"/>
    <w:rsid w:val="00FB1474"/>
    <w:rsid w:val="00FB14C6"/>
    <w:rsid w:val="00FB15A4"/>
    <w:rsid w:val="00FB170C"/>
    <w:rsid w:val="00FB19C0"/>
    <w:rsid w:val="00FB1C7A"/>
    <w:rsid w:val="00FB1DBB"/>
    <w:rsid w:val="00FB263C"/>
    <w:rsid w:val="00FB27A1"/>
    <w:rsid w:val="00FB2D6E"/>
    <w:rsid w:val="00FB2E88"/>
    <w:rsid w:val="00FB3082"/>
    <w:rsid w:val="00FB3311"/>
    <w:rsid w:val="00FB399C"/>
    <w:rsid w:val="00FB3BD2"/>
    <w:rsid w:val="00FB4103"/>
    <w:rsid w:val="00FB410A"/>
    <w:rsid w:val="00FB4295"/>
    <w:rsid w:val="00FB44A3"/>
    <w:rsid w:val="00FB4A2E"/>
    <w:rsid w:val="00FB4BB2"/>
    <w:rsid w:val="00FB515E"/>
    <w:rsid w:val="00FB5438"/>
    <w:rsid w:val="00FB58FB"/>
    <w:rsid w:val="00FB5957"/>
    <w:rsid w:val="00FB6094"/>
    <w:rsid w:val="00FB6144"/>
    <w:rsid w:val="00FB62CC"/>
    <w:rsid w:val="00FB6794"/>
    <w:rsid w:val="00FB6891"/>
    <w:rsid w:val="00FB6E5B"/>
    <w:rsid w:val="00FB6ED4"/>
    <w:rsid w:val="00FB6EDB"/>
    <w:rsid w:val="00FB72EB"/>
    <w:rsid w:val="00FB7F9B"/>
    <w:rsid w:val="00FC008D"/>
    <w:rsid w:val="00FC02E4"/>
    <w:rsid w:val="00FC051E"/>
    <w:rsid w:val="00FC16DE"/>
    <w:rsid w:val="00FC1ED2"/>
    <w:rsid w:val="00FC224F"/>
    <w:rsid w:val="00FC22B0"/>
    <w:rsid w:val="00FC25DE"/>
    <w:rsid w:val="00FC2C76"/>
    <w:rsid w:val="00FC2D84"/>
    <w:rsid w:val="00FC2E7F"/>
    <w:rsid w:val="00FC360D"/>
    <w:rsid w:val="00FC379C"/>
    <w:rsid w:val="00FC3960"/>
    <w:rsid w:val="00FC3C74"/>
    <w:rsid w:val="00FC3CAB"/>
    <w:rsid w:val="00FC3EF0"/>
    <w:rsid w:val="00FC4284"/>
    <w:rsid w:val="00FC4436"/>
    <w:rsid w:val="00FC451C"/>
    <w:rsid w:val="00FC46B9"/>
    <w:rsid w:val="00FC4933"/>
    <w:rsid w:val="00FC4AEE"/>
    <w:rsid w:val="00FC4C1C"/>
    <w:rsid w:val="00FC4D24"/>
    <w:rsid w:val="00FC501C"/>
    <w:rsid w:val="00FC595A"/>
    <w:rsid w:val="00FC5A94"/>
    <w:rsid w:val="00FC5FFD"/>
    <w:rsid w:val="00FC60E2"/>
    <w:rsid w:val="00FC6351"/>
    <w:rsid w:val="00FC696A"/>
    <w:rsid w:val="00FC6DEB"/>
    <w:rsid w:val="00FC6F8A"/>
    <w:rsid w:val="00FC7005"/>
    <w:rsid w:val="00FC70AF"/>
    <w:rsid w:val="00FC738C"/>
    <w:rsid w:val="00FC7640"/>
    <w:rsid w:val="00FC79C4"/>
    <w:rsid w:val="00FC7CCA"/>
    <w:rsid w:val="00FD01D6"/>
    <w:rsid w:val="00FD0338"/>
    <w:rsid w:val="00FD0949"/>
    <w:rsid w:val="00FD0954"/>
    <w:rsid w:val="00FD0A2E"/>
    <w:rsid w:val="00FD0D8E"/>
    <w:rsid w:val="00FD1041"/>
    <w:rsid w:val="00FD11E5"/>
    <w:rsid w:val="00FD12B4"/>
    <w:rsid w:val="00FD137C"/>
    <w:rsid w:val="00FD1E3A"/>
    <w:rsid w:val="00FD1F69"/>
    <w:rsid w:val="00FD2246"/>
    <w:rsid w:val="00FD23A3"/>
    <w:rsid w:val="00FD2AAF"/>
    <w:rsid w:val="00FD2C2E"/>
    <w:rsid w:val="00FD34F8"/>
    <w:rsid w:val="00FD3891"/>
    <w:rsid w:val="00FD3E79"/>
    <w:rsid w:val="00FD40B5"/>
    <w:rsid w:val="00FD4379"/>
    <w:rsid w:val="00FD46A6"/>
    <w:rsid w:val="00FD4BE4"/>
    <w:rsid w:val="00FD55EC"/>
    <w:rsid w:val="00FD589F"/>
    <w:rsid w:val="00FD5D21"/>
    <w:rsid w:val="00FD5FD3"/>
    <w:rsid w:val="00FD685F"/>
    <w:rsid w:val="00FD6988"/>
    <w:rsid w:val="00FD6A03"/>
    <w:rsid w:val="00FD7861"/>
    <w:rsid w:val="00FD7B7B"/>
    <w:rsid w:val="00FD7DF5"/>
    <w:rsid w:val="00FE00DD"/>
    <w:rsid w:val="00FE01F5"/>
    <w:rsid w:val="00FE0508"/>
    <w:rsid w:val="00FE07E2"/>
    <w:rsid w:val="00FE0833"/>
    <w:rsid w:val="00FE0935"/>
    <w:rsid w:val="00FE14E5"/>
    <w:rsid w:val="00FE1547"/>
    <w:rsid w:val="00FE184B"/>
    <w:rsid w:val="00FE1A1B"/>
    <w:rsid w:val="00FE1A83"/>
    <w:rsid w:val="00FE1BE3"/>
    <w:rsid w:val="00FE1C85"/>
    <w:rsid w:val="00FE1FCA"/>
    <w:rsid w:val="00FE27B0"/>
    <w:rsid w:val="00FE2D63"/>
    <w:rsid w:val="00FE3063"/>
    <w:rsid w:val="00FE3093"/>
    <w:rsid w:val="00FE32F9"/>
    <w:rsid w:val="00FE3313"/>
    <w:rsid w:val="00FE3527"/>
    <w:rsid w:val="00FE3C3E"/>
    <w:rsid w:val="00FE3C7E"/>
    <w:rsid w:val="00FE3E8C"/>
    <w:rsid w:val="00FE41C4"/>
    <w:rsid w:val="00FE46DC"/>
    <w:rsid w:val="00FE4CD7"/>
    <w:rsid w:val="00FE51E5"/>
    <w:rsid w:val="00FE55C6"/>
    <w:rsid w:val="00FE590B"/>
    <w:rsid w:val="00FE592A"/>
    <w:rsid w:val="00FE5D61"/>
    <w:rsid w:val="00FE628C"/>
    <w:rsid w:val="00FE652C"/>
    <w:rsid w:val="00FE6634"/>
    <w:rsid w:val="00FE6BB2"/>
    <w:rsid w:val="00FE7082"/>
    <w:rsid w:val="00FE770D"/>
    <w:rsid w:val="00FE77AE"/>
    <w:rsid w:val="00FE77DC"/>
    <w:rsid w:val="00FE7F60"/>
    <w:rsid w:val="00FE7F74"/>
    <w:rsid w:val="00FF0275"/>
    <w:rsid w:val="00FF03FE"/>
    <w:rsid w:val="00FF047A"/>
    <w:rsid w:val="00FF060C"/>
    <w:rsid w:val="00FF068E"/>
    <w:rsid w:val="00FF0797"/>
    <w:rsid w:val="00FF0AB2"/>
    <w:rsid w:val="00FF0D02"/>
    <w:rsid w:val="00FF0D99"/>
    <w:rsid w:val="00FF0E53"/>
    <w:rsid w:val="00FF15B6"/>
    <w:rsid w:val="00FF2839"/>
    <w:rsid w:val="00FF2896"/>
    <w:rsid w:val="00FF291C"/>
    <w:rsid w:val="00FF330B"/>
    <w:rsid w:val="00FF3600"/>
    <w:rsid w:val="00FF389C"/>
    <w:rsid w:val="00FF42D4"/>
    <w:rsid w:val="00FF43CA"/>
    <w:rsid w:val="00FF45C4"/>
    <w:rsid w:val="00FF4715"/>
    <w:rsid w:val="00FF4A53"/>
    <w:rsid w:val="00FF4F16"/>
    <w:rsid w:val="00FF4FA4"/>
    <w:rsid w:val="00FF509A"/>
    <w:rsid w:val="00FF5375"/>
    <w:rsid w:val="00FF5583"/>
    <w:rsid w:val="00FF5641"/>
    <w:rsid w:val="00FF56A1"/>
    <w:rsid w:val="00FF56C2"/>
    <w:rsid w:val="00FF5EC8"/>
    <w:rsid w:val="00FF62BA"/>
    <w:rsid w:val="00FF6587"/>
    <w:rsid w:val="00FF6F8C"/>
    <w:rsid w:val="00FF7030"/>
    <w:rsid w:val="00FF7207"/>
    <w:rsid w:val="00FF7315"/>
    <w:rsid w:val="00FF7471"/>
    <w:rsid w:val="00FF7D18"/>
    <w:rsid w:val="00FF7E7D"/>
    <w:rsid w:val="00FF7ECF"/>
    <w:rsid w:val="03608EC7"/>
    <w:rsid w:val="058D75A4"/>
    <w:rsid w:val="05D6AED9"/>
    <w:rsid w:val="0776BA21"/>
    <w:rsid w:val="07AE6713"/>
    <w:rsid w:val="08C3A96A"/>
    <w:rsid w:val="093D1FAB"/>
    <w:rsid w:val="093FB982"/>
    <w:rsid w:val="0A54E1BB"/>
    <w:rsid w:val="0A6E5352"/>
    <w:rsid w:val="0B9FB58B"/>
    <w:rsid w:val="0CC8BA30"/>
    <w:rsid w:val="0D353295"/>
    <w:rsid w:val="0EAD8BBB"/>
    <w:rsid w:val="11D86D91"/>
    <w:rsid w:val="12AF53D6"/>
    <w:rsid w:val="1452BE43"/>
    <w:rsid w:val="14E5F242"/>
    <w:rsid w:val="162ED5C0"/>
    <w:rsid w:val="164984AC"/>
    <w:rsid w:val="171284A8"/>
    <w:rsid w:val="183609D7"/>
    <w:rsid w:val="18EF6DA1"/>
    <w:rsid w:val="1A3DE32E"/>
    <w:rsid w:val="1B5D6858"/>
    <w:rsid w:val="1CC3F76C"/>
    <w:rsid w:val="1CF52E2E"/>
    <w:rsid w:val="1D4437AB"/>
    <w:rsid w:val="1E0610BD"/>
    <w:rsid w:val="1E25403C"/>
    <w:rsid w:val="1EEF6020"/>
    <w:rsid w:val="2072E041"/>
    <w:rsid w:val="20D5F0CC"/>
    <w:rsid w:val="20E011BB"/>
    <w:rsid w:val="22D3B446"/>
    <w:rsid w:val="23F56CEA"/>
    <w:rsid w:val="255C5412"/>
    <w:rsid w:val="28C74B52"/>
    <w:rsid w:val="2EE6CB31"/>
    <w:rsid w:val="2F408DF3"/>
    <w:rsid w:val="2FAEBB7C"/>
    <w:rsid w:val="309A4937"/>
    <w:rsid w:val="32081A0B"/>
    <w:rsid w:val="3215C803"/>
    <w:rsid w:val="3262BD17"/>
    <w:rsid w:val="32BF0C44"/>
    <w:rsid w:val="33FB1FD1"/>
    <w:rsid w:val="34444AE3"/>
    <w:rsid w:val="3487005D"/>
    <w:rsid w:val="374BF2FF"/>
    <w:rsid w:val="37C2F8E7"/>
    <w:rsid w:val="3851FAE9"/>
    <w:rsid w:val="38D2E72A"/>
    <w:rsid w:val="38F14235"/>
    <w:rsid w:val="39114AEB"/>
    <w:rsid w:val="39C0850B"/>
    <w:rsid w:val="3B515D80"/>
    <w:rsid w:val="3DB3A86F"/>
    <w:rsid w:val="3E54F850"/>
    <w:rsid w:val="3E7A016C"/>
    <w:rsid w:val="3E7BEC6C"/>
    <w:rsid w:val="430F685A"/>
    <w:rsid w:val="43AA75B3"/>
    <w:rsid w:val="4438F702"/>
    <w:rsid w:val="451F7ACB"/>
    <w:rsid w:val="459EC876"/>
    <w:rsid w:val="48E51DB8"/>
    <w:rsid w:val="4A1C027B"/>
    <w:rsid w:val="4C4EB77B"/>
    <w:rsid w:val="4C909C55"/>
    <w:rsid w:val="4CAA0DBE"/>
    <w:rsid w:val="4CB5DAC9"/>
    <w:rsid w:val="4D8B2CEB"/>
    <w:rsid w:val="4EB5C6A9"/>
    <w:rsid w:val="50C35479"/>
    <w:rsid w:val="5224B78B"/>
    <w:rsid w:val="540982C0"/>
    <w:rsid w:val="54C845B9"/>
    <w:rsid w:val="550FFD9A"/>
    <w:rsid w:val="55231B0C"/>
    <w:rsid w:val="55A074AE"/>
    <w:rsid w:val="55BCA1BA"/>
    <w:rsid w:val="560CA667"/>
    <w:rsid w:val="566CA278"/>
    <w:rsid w:val="56DBDC33"/>
    <w:rsid w:val="57E1847F"/>
    <w:rsid w:val="5C18B9E9"/>
    <w:rsid w:val="60AD0208"/>
    <w:rsid w:val="60F3D938"/>
    <w:rsid w:val="610CE3EF"/>
    <w:rsid w:val="6350B372"/>
    <w:rsid w:val="63BDFA0A"/>
    <w:rsid w:val="670A5046"/>
    <w:rsid w:val="68F96051"/>
    <w:rsid w:val="69B0C09F"/>
    <w:rsid w:val="69E32D01"/>
    <w:rsid w:val="6AF6CCB0"/>
    <w:rsid w:val="6BCBD2F5"/>
    <w:rsid w:val="6C717EE3"/>
    <w:rsid w:val="6DE29F06"/>
    <w:rsid w:val="6E8E6E2D"/>
    <w:rsid w:val="6F11510C"/>
    <w:rsid w:val="6FB2659E"/>
    <w:rsid w:val="7081ACF7"/>
    <w:rsid w:val="708B7ABE"/>
    <w:rsid w:val="71F8A5F0"/>
    <w:rsid w:val="767F2F7A"/>
    <w:rsid w:val="7803800E"/>
    <w:rsid w:val="78BD2A30"/>
    <w:rsid w:val="7A02F34B"/>
    <w:rsid w:val="7E133D15"/>
    <w:rsid w:val="7EFA8B04"/>
    <w:rsid w:val="7FD9B72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437E672"/>
  <w15:docId w15:val="{DC20FC38-B948-4F46-A48E-096863722E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en-GB" w:eastAsia="en-GB"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uiPriority="9" w:qFormat="1"/>
    <w:lsdException w:name="heading 4" w:locked="0" w:uiPriority="9" w:qFormat="1"/>
    <w:lsdException w:name="heading 5" w:locked="0" w:qFormat="1"/>
    <w:lsdException w:name="heading 6" w:locked="0" w:qFormat="1"/>
    <w:lsdException w:name="heading 7" w:locked="0" w:semiHidden="1" w:unhideWhenUsed="1" w:qFormat="1"/>
    <w:lsdException w:name="heading 8" w:locked="0" w:semiHidden="1" w:unhideWhenUsed="1" w:qFormat="1"/>
    <w:lsdException w:name="heading 9" w:locked="0" w:semiHidden="1" w:unhideWhenUsed="1" w:qFormat="1"/>
    <w:lsdException w:name="index 1" w:locked="0" w:semiHidden="1" w:unhideWhenUsed="1"/>
    <w:lsdException w:name="index 2" w:locked="0"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locked="0" w:semiHidden="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0"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iPriority="99" w:unhideWhenUsed="1"/>
    <w:lsdException w:name="FollowedHyperlink" w:locked="0" w:semiHidden="1" w:unhideWhenUsed="1"/>
    <w:lsdException w:name="Strong" w:qFormat="1"/>
    <w:lsdException w:name="Emphasis" w:qFormat="1"/>
    <w:lsdException w:name="Document Map" w:locked="0"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iPriority="99" w:unhideWhenUsed="1"/>
    <w:lsdException w:name="HTML Acronym" w:semiHidden="1" w:unhideWhenUsed="1"/>
    <w:lsdException w:name="HTML Address" w:locked="0" w:semiHidden="1" w:unhideWhenUsed="1"/>
    <w:lsdException w:name="HTML Cite" w:semiHidden="1" w:unhideWhenUsed="1"/>
    <w:lsdException w:name="HTML Code" w:semiHidden="1" w:uiPriority="99"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uiPriority="34" w:qFormat="1"/>
    <w:lsdException w:name="Quote" w:uiPriority="29" w:qFormat="1"/>
    <w:lsdException w:name="Intense 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qFormat="1"/>
    <w:lsdException w:name="Subtle Reference" w:uiPriority="31" w:qFormat="1"/>
    <w:lsdException w:name="Intense Reference" w:qFormat="1"/>
    <w:lsdException w:name="Book Title" w:locked="0" w:uiPriority="33" w:qFormat="1"/>
    <w:lsdException w:name="Bibliography" w:semiHidden="1" w:uiPriority="37" w:unhideWhenUsed="1"/>
    <w:lsdException w:name="TOC Heading" w:locked="0" w:semiHidden="1" w:uiPriority="39" w:unhideWhenUsed="1" w:qFormat="1"/>
    <w:lsdException w:name="Plain Table 1" w:locked="0"/>
    <w:lsdException w:name="Plain Table 2" w:locked="0"/>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qFormat/>
    <w:rsid w:val="000E7964"/>
    <w:pPr>
      <w:suppressAutoHyphens/>
      <w:spacing w:before="120" w:after="120"/>
    </w:pPr>
    <w:rPr>
      <w:rFonts w:ascii="Arial" w:hAnsi="Arial"/>
      <w:lang w:eastAsia="en-US"/>
    </w:rPr>
  </w:style>
  <w:style w:type="paragraph" w:styleId="Heading1">
    <w:name w:val="heading 1"/>
    <w:basedOn w:val="Normal"/>
    <w:next w:val="Normal"/>
    <w:qFormat/>
    <w:locked/>
    <w:rsid w:val="00436C5A"/>
    <w:pPr>
      <w:keepNext/>
      <w:numPr>
        <w:numId w:val="9"/>
      </w:numPr>
      <w:tabs>
        <w:tab w:val="left" w:pos="851"/>
      </w:tabs>
      <w:spacing w:before="240" w:after="240"/>
      <w:outlineLvl w:val="0"/>
    </w:pPr>
    <w:rPr>
      <w:b/>
      <w:kern w:val="28"/>
      <w:sz w:val="40"/>
    </w:rPr>
  </w:style>
  <w:style w:type="paragraph" w:styleId="Heading2">
    <w:name w:val="heading 2"/>
    <w:basedOn w:val="Normal"/>
    <w:next w:val="Normal"/>
    <w:link w:val="Heading2Char"/>
    <w:qFormat/>
    <w:locked/>
    <w:rsid w:val="004F5063"/>
    <w:pPr>
      <w:keepNext/>
      <w:numPr>
        <w:ilvl w:val="1"/>
        <w:numId w:val="9"/>
      </w:numPr>
      <w:tabs>
        <w:tab w:val="left" w:pos="851"/>
      </w:tabs>
      <w:spacing w:before="240"/>
      <w:outlineLvl w:val="1"/>
    </w:pPr>
    <w:rPr>
      <w:b/>
      <w:kern w:val="28"/>
      <w:sz w:val="36"/>
    </w:rPr>
  </w:style>
  <w:style w:type="paragraph" w:styleId="Heading3">
    <w:name w:val="heading 3"/>
    <w:basedOn w:val="Normal"/>
    <w:next w:val="Normal"/>
    <w:link w:val="Heading3Char"/>
    <w:uiPriority w:val="9"/>
    <w:qFormat/>
    <w:locked/>
    <w:rsid w:val="003C33F1"/>
    <w:pPr>
      <w:keepNext/>
      <w:numPr>
        <w:ilvl w:val="2"/>
        <w:numId w:val="9"/>
      </w:numPr>
      <w:tabs>
        <w:tab w:val="left" w:pos="851"/>
      </w:tabs>
      <w:spacing w:before="160"/>
      <w:outlineLvl w:val="2"/>
    </w:pPr>
    <w:rPr>
      <w:b/>
      <w:kern w:val="28"/>
      <w:sz w:val="28"/>
    </w:rPr>
  </w:style>
  <w:style w:type="paragraph" w:styleId="Heading4">
    <w:name w:val="heading 4"/>
    <w:basedOn w:val="Normal"/>
    <w:next w:val="Normal"/>
    <w:link w:val="Heading4Char"/>
    <w:uiPriority w:val="9"/>
    <w:qFormat/>
    <w:locked/>
    <w:rsid w:val="00FC360D"/>
    <w:pPr>
      <w:keepNext/>
      <w:numPr>
        <w:ilvl w:val="3"/>
        <w:numId w:val="9"/>
      </w:numPr>
      <w:outlineLvl w:val="3"/>
    </w:pPr>
    <w:rPr>
      <w:b/>
      <w:sz w:val="24"/>
    </w:rPr>
  </w:style>
  <w:style w:type="paragraph" w:styleId="Heading5">
    <w:name w:val="heading 5"/>
    <w:aliases w:val="Heading 5 DO NOT USE"/>
    <w:basedOn w:val="Normal"/>
    <w:next w:val="Normal"/>
    <w:link w:val="Heading5Char"/>
    <w:qFormat/>
    <w:locked/>
    <w:rsid w:val="00C64F7C"/>
    <w:pPr>
      <w:spacing w:before="240" w:after="60"/>
      <w:outlineLvl w:val="4"/>
    </w:pPr>
    <w:rPr>
      <w:sz w:val="22"/>
    </w:rPr>
  </w:style>
  <w:style w:type="paragraph" w:styleId="Heading6">
    <w:name w:val="heading 6"/>
    <w:aliases w:val="Heading 6 DO NOT USE"/>
    <w:basedOn w:val="Normal"/>
    <w:next w:val="Normal"/>
    <w:link w:val="Heading6Char"/>
    <w:qFormat/>
    <w:locked/>
    <w:rsid w:val="00C64F7C"/>
    <w:pPr>
      <w:spacing w:before="240" w:after="60"/>
      <w:outlineLvl w:val="5"/>
    </w:pPr>
    <w:rPr>
      <w:i/>
      <w:sz w:val="22"/>
    </w:rPr>
  </w:style>
  <w:style w:type="paragraph" w:styleId="Heading7">
    <w:name w:val="heading 7"/>
    <w:aliases w:val="Heading 7 DO NOT USE"/>
    <w:basedOn w:val="Normal"/>
    <w:next w:val="Normal"/>
    <w:link w:val="Heading7Char"/>
    <w:qFormat/>
    <w:locked/>
    <w:rsid w:val="00C64F7C"/>
    <w:pPr>
      <w:keepNext/>
      <w:numPr>
        <w:ilvl w:val="6"/>
        <w:numId w:val="4"/>
      </w:numPr>
      <w:spacing w:before="240" w:after="240"/>
      <w:outlineLvl w:val="6"/>
    </w:pPr>
    <w:rPr>
      <w:b/>
      <w:sz w:val="40"/>
    </w:rPr>
  </w:style>
  <w:style w:type="paragraph" w:styleId="Heading8">
    <w:name w:val="heading 8"/>
    <w:aliases w:val="Heading 8 DO NOT USE"/>
    <w:basedOn w:val="Normal"/>
    <w:next w:val="Normal"/>
    <w:link w:val="Heading8Char"/>
    <w:qFormat/>
    <w:locked/>
    <w:rsid w:val="00C64F7C"/>
    <w:pPr>
      <w:keepNext/>
      <w:numPr>
        <w:ilvl w:val="7"/>
        <w:numId w:val="5"/>
      </w:numPr>
      <w:spacing w:before="240" w:after="60"/>
      <w:outlineLvl w:val="7"/>
    </w:pPr>
    <w:rPr>
      <w:b/>
      <w:sz w:val="36"/>
    </w:rPr>
  </w:style>
  <w:style w:type="paragraph" w:styleId="Heading9">
    <w:name w:val="heading 9"/>
    <w:aliases w:val="Heading 9 DO NOT USE"/>
    <w:basedOn w:val="Normal"/>
    <w:next w:val="Normal"/>
    <w:link w:val="Heading9Char"/>
    <w:qFormat/>
    <w:locked/>
    <w:rsid w:val="00C64F7C"/>
    <w:pPr>
      <w:numPr>
        <w:ilvl w:val="8"/>
        <w:numId w:val="6"/>
      </w:numPr>
      <w:spacing w:before="240" w:after="60"/>
      <w:outlineLvl w:val="8"/>
    </w:pPr>
    <w:rPr>
      <w:b/>
      <w:sz w:val="2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ocumentTitle">
    <w:name w:val="Document Title"/>
    <w:basedOn w:val="ProductName"/>
    <w:locked/>
    <w:rsid w:val="00F35199"/>
    <w:pPr>
      <w:spacing w:before="960"/>
    </w:pPr>
    <w:rPr>
      <w:sz w:val="48"/>
    </w:rPr>
  </w:style>
  <w:style w:type="paragraph" w:customStyle="1" w:styleId="ProductName">
    <w:name w:val="Product Name"/>
    <w:basedOn w:val="Normal"/>
    <w:next w:val="SWIFTNetversion"/>
    <w:locked/>
    <w:rsid w:val="00A96025"/>
    <w:pPr>
      <w:spacing w:before="1880" w:after="0"/>
    </w:pPr>
    <w:rPr>
      <w:rFonts w:eastAsia="Times New Roman"/>
      <w:sz w:val="40"/>
      <w:szCs w:val="48"/>
    </w:rPr>
  </w:style>
  <w:style w:type="paragraph" w:customStyle="1" w:styleId="SWIFTNetversion">
    <w:name w:val="SWIFTNet version"/>
    <w:basedOn w:val="Normal"/>
    <w:next w:val="DocumentTitle"/>
    <w:locked/>
    <w:rsid w:val="00DF3683"/>
    <w:pPr>
      <w:spacing w:before="360" w:after="0"/>
    </w:pPr>
    <w:rPr>
      <w:rFonts w:eastAsia="Times New Roman"/>
      <w:sz w:val="28"/>
    </w:rPr>
  </w:style>
  <w:style w:type="paragraph" w:styleId="TOC1">
    <w:name w:val="toc 1"/>
    <w:basedOn w:val="Normal"/>
    <w:next w:val="Normal"/>
    <w:autoRedefine/>
    <w:uiPriority w:val="39"/>
    <w:locked/>
    <w:rsid w:val="00CA7C7A"/>
    <w:pPr>
      <w:tabs>
        <w:tab w:val="left" w:pos="567"/>
        <w:tab w:val="right" w:leader="dot" w:pos="8505"/>
      </w:tabs>
      <w:spacing w:before="240" w:after="60"/>
      <w:ind w:left="454" w:hanging="454"/>
    </w:pPr>
    <w:rPr>
      <w:b/>
      <w:noProof/>
    </w:rPr>
  </w:style>
  <w:style w:type="paragraph" w:styleId="TOC2">
    <w:name w:val="toc 2"/>
    <w:basedOn w:val="Normal"/>
    <w:next w:val="Normal"/>
    <w:autoRedefine/>
    <w:uiPriority w:val="39"/>
    <w:locked/>
    <w:rsid w:val="00F64EC5"/>
    <w:pPr>
      <w:tabs>
        <w:tab w:val="left" w:pos="1021"/>
        <w:tab w:val="right" w:leader="dot" w:pos="8505"/>
      </w:tabs>
      <w:spacing w:before="40" w:after="40"/>
      <w:ind w:left="1021" w:hanging="595"/>
    </w:pPr>
    <w:rPr>
      <w:noProof/>
      <w:snapToGrid w:val="0"/>
    </w:rPr>
  </w:style>
  <w:style w:type="paragraph" w:styleId="TOC3">
    <w:name w:val="toc 3"/>
    <w:basedOn w:val="Normal"/>
    <w:next w:val="Normal"/>
    <w:autoRedefine/>
    <w:uiPriority w:val="39"/>
    <w:locked/>
    <w:rsid w:val="00F336ED"/>
    <w:pPr>
      <w:tabs>
        <w:tab w:val="left" w:pos="1701"/>
        <w:tab w:val="right" w:leader="dot" w:pos="8505"/>
      </w:tabs>
      <w:spacing w:before="40" w:after="40"/>
      <w:ind w:left="1701" w:hanging="1275"/>
    </w:pPr>
    <w:rPr>
      <w:noProof/>
    </w:rPr>
  </w:style>
  <w:style w:type="paragraph" w:styleId="TOC4">
    <w:name w:val="toc 4"/>
    <w:basedOn w:val="Normal"/>
    <w:next w:val="Normal"/>
    <w:autoRedefine/>
    <w:uiPriority w:val="39"/>
    <w:locked/>
    <w:rsid w:val="00CF64A9"/>
    <w:pPr>
      <w:tabs>
        <w:tab w:val="left" w:pos="2552"/>
        <w:tab w:val="right" w:leader="dot" w:pos="8505"/>
      </w:tabs>
      <w:spacing w:before="60" w:after="60"/>
      <w:ind w:left="2552" w:hanging="851"/>
    </w:pPr>
    <w:rPr>
      <w:noProof/>
    </w:rPr>
  </w:style>
  <w:style w:type="paragraph" w:customStyle="1" w:styleId="Heading">
    <w:name w:val="Heading"/>
    <w:basedOn w:val="Normal"/>
    <w:next w:val="Normal"/>
    <w:locked/>
    <w:rsid w:val="00827946"/>
    <w:pPr>
      <w:spacing w:after="240"/>
      <w:outlineLvl w:val="0"/>
    </w:pPr>
    <w:rPr>
      <w:b/>
      <w:sz w:val="40"/>
    </w:rPr>
  </w:style>
  <w:style w:type="paragraph" w:customStyle="1" w:styleId="Copyrightheading">
    <w:name w:val="Copyright heading"/>
    <w:basedOn w:val="Normal"/>
    <w:locked/>
    <w:rsid w:val="007F3A60"/>
    <w:pPr>
      <w:tabs>
        <w:tab w:val="left" w:pos="0"/>
      </w:tabs>
      <w:spacing w:before="160" w:after="0" w:line="288" w:lineRule="auto"/>
      <w:jc w:val="both"/>
    </w:pPr>
    <w:rPr>
      <w:rFonts w:eastAsia="Times New Roman"/>
      <w:b/>
      <w:sz w:val="24"/>
    </w:rPr>
  </w:style>
  <w:style w:type="paragraph" w:customStyle="1" w:styleId="Warning">
    <w:name w:val="Warning"/>
    <w:basedOn w:val="Note"/>
    <w:next w:val="Normal"/>
    <w:link w:val="WarningChar"/>
    <w:locked/>
    <w:rsid w:val="00C64F7C"/>
    <w:pPr>
      <w:numPr>
        <w:numId w:val="3"/>
      </w:numPr>
      <w:tabs>
        <w:tab w:val="clear" w:pos="1080"/>
      </w:tabs>
      <w:suppressAutoHyphens w:val="0"/>
      <w:ind w:left="1985" w:hanging="1134"/>
    </w:pPr>
    <w:rPr>
      <w:snapToGrid w:val="0"/>
      <w:lang w:val="en-US"/>
    </w:rPr>
  </w:style>
  <w:style w:type="paragraph" w:customStyle="1" w:styleId="Note">
    <w:name w:val="Note"/>
    <w:basedOn w:val="Normal"/>
    <w:next w:val="Normal"/>
    <w:link w:val="NoteChar"/>
    <w:locked/>
    <w:rsid w:val="00C64F7C"/>
    <w:pPr>
      <w:keepLines/>
      <w:numPr>
        <w:numId w:val="1"/>
      </w:numPr>
      <w:pBdr>
        <w:top w:val="single" w:sz="4" w:space="1" w:color="auto"/>
        <w:bottom w:val="single" w:sz="4" w:space="1" w:color="auto"/>
      </w:pBdr>
      <w:tabs>
        <w:tab w:val="left" w:pos="1701"/>
      </w:tabs>
      <w:ind w:left="1702" w:hanging="851"/>
    </w:pPr>
  </w:style>
  <w:style w:type="paragraph" w:customStyle="1" w:styleId="Headereven">
    <w:name w:val="Header even"/>
    <w:locked/>
    <w:rsid w:val="00774F30"/>
    <w:pPr>
      <w:tabs>
        <w:tab w:val="right" w:pos="8505"/>
      </w:tabs>
      <w:spacing w:after="40"/>
    </w:pPr>
    <w:rPr>
      <w:rFonts w:ascii="Arial" w:eastAsia="Times New Roman" w:hAnsi="Arial"/>
      <w:b/>
      <w:noProof/>
      <w:sz w:val="16"/>
      <w:lang w:val="en-US" w:eastAsia="en-US"/>
    </w:rPr>
  </w:style>
  <w:style w:type="paragraph" w:customStyle="1" w:styleId="Footereven">
    <w:name w:val="Footer even"/>
    <w:locked/>
    <w:rsid w:val="00774F30"/>
    <w:pPr>
      <w:tabs>
        <w:tab w:val="right" w:pos="8505"/>
      </w:tabs>
      <w:spacing w:before="60"/>
    </w:pPr>
    <w:rPr>
      <w:rFonts w:ascii="Arial" w:eastAsia="Times New Roman" w:hAnsi="Arial"/>
      <w:b/>
      <w:noProof/>
      <w:sz w:val="16"/>
      <w:lang w:val="en-US" w:eastAsia="en-US"/>
    </w:rPr>
  </w:style>
  <w:style w:type="paragraph" w:customStyle="1" w:styleId="Headerodd">
    <w:name w:val="Header odd"/>
    <w:basedOn w:val="Normal"/>
    <w:locked/>
    <w:rsid w:val="00774F30"/>
    <w:pPr>
      <w:tabs>
        <w:tab w:val="right" w:pos="8712"/>
      </w:tabs>
      <w:suppressAutoHyphens w:val="0"/>
      <w:spacing w:before="0" w:after="40"/>
      <w:jc w:val="right"/>
    </w:pPr>
    <w:rPr>
      <w:b/>
      <w:sz w:val="16"/>
    </w:rPr>
  </w:style>
  <w:style w:type="paragraph" w:styleId="IndexHeading">
    <w:name w:val="index heading"/>
    <w:basedOn w:val="Normal"/>
    <w:next w:val="Index1"/>
    <w:semiHidden/>
    <w:locked/>
    <w:rsid w:val="00F71478"/>
    <w:pPr>
      <w:suppressAutoHyphens w:val="0"/>
    </w:pPr>
    <w:rPr>
      <w:rFonts w:eastAsia="Times New Roman"/>
      <w:b/>
    </w:rPr>
  </w:style>
  <w:style w:type="paragraph" w:styleId="Index1">
    <w:name w:val="index 1"/>
    <w:basedOn w:val="Normal"/>
    <w:next w:val="Normal"/>
    <w:autoRedefine/>
    <w:semiHidden/>
    <w:locked/>
    <w:rsid w:val="00F71478"/>
    <w:pPr>
      <w:suppressAutoHyphens w:val="0"/>
      <w:spacing w:before="0" w:after="0"/>
      <w:ind w:left="200" w:hanging="200"/>
    </w:pPr>
    <w:rPr>
      <w:rFonts w:eastAsia="Times New Roman"/>
    </w:rPr>
  </w:style>
  <w:style w:type="paragraph" w:styleId="Index2">
    <w:name w:val="index 2"/>
    <w:basedOn w:val="Normal"/>
    <w:next w:val="Normal"/>
    <w:autoRedefine/>
    <w:semiHidden/>
    <w:locked/>
    <w:rsid w:val="00F71478"/>
    <w:pPr>
      <w:suppressAutoHyphens w:val="0"/>
      <w:spacing w:before="0" w:after="0"/>
      <w:ind w:left="284"/>
    </w:pPr>
    <w:rPr>
      <w:rFonts w:eastAsia="Times New Roman"/>
    </w:rPr>
  </w:style>
  <w:style w:type="paragraph" w:customStyle="1" w:styleId="Tabletext">
    <w:name w:val="Table text"/>
    <w:basedOn w:val="Normal"/>
    <w:locked/>
    <w:rsid w:val="00827946"/>
    <w:pPr>
      <w:spacing w:before="60" w:after="60"/>
    </w:pPr>
  </w:style>
  <w:style w:type="paragraph" w:customStyle="1" w:styleId="Blocklabel">
    <w:name w:val="Block label"/>
    <w:basedOn w:val="Normal"/>
    <w:next w:val="Normal"/>
    <w:link w:val="BlocklabelChar"/>
    <w:locked/>
    <w:rsid w:val="00827946"/>
    <w:pPr>
      <w:keepNext/>
      <w:spacing w:after="60"/>
      <w:ind w:left="425"/>
    </w:pPr>
    <w:rPr>
      <w:b/>
      <w:snapToGrid w:val="0"/>
    </w:rPr>
  </w:style>
  <w:style w:type="table" w:customStyle="1" w:styleId="Tableborders">
    <w:name w:val="Table borders"/>
    <w:basedOn w:val="TableNormal"/>
    <w:locked/>
    <w:rsid w:val="00827946"/>
    <w:rPr>
      <w:rFonts w:ascii="Arial" w:hAnsi="Arial"/>
    </w:rPr>
    <w:tblPr>
      <w:tblInd w:w="9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oterodd">
    <w:name w:val="Footer odd"/>
    <w:basedOn w:val="Footereven"/>
    <w:locked/>
    <w:rsid w:val="00774F30"/>
    <w:pPr>
      <w:jc w:val="right"/>
    </w:pPr>
  </w:style>
  <w:style w:type="paragraph" w:customStyle="1" w:styleId="ListBullet1">
    <w:name w:val="List Bullet1"/>
    <w:basedOn w:val="Normal"/>
    <w:link w:val="ListbulletChar"/>
    <w:locked/>
    <w:rsid w:val="00C64F7C"/>
    <w:pPr>
      <w:numPr>
        <w:numId w:val="2"/>
      </w:numPr>
      <w:spacing w:before="60" w:after="60"/>
    </w:pPr>
  </w:style>
  <w:style w:type="paragraph" w:customStyle="1" w:styleId="ListNumber1">
    <w:name w:val="List Number1"/>
    <w:basedOn w:val="Normal"/>
    <w:locked/>
    <w:rsid w:val="00A211AB"/>
    <w:pPr>
      <w:numPr>
        <w:numId w:val="8"/>
      </w:numPr>
      <w:tabs>
        <w:tab w:val="clear" w:pos="1211"/>
        <w:tab w:val="left" w:pos="1134"/>
      </w:tabs>
      <w:spacing w:before="60" w:after="60"/>
    </w:pPr>
  </w:style>
  <w:style w:type="paragraph" w:customStyle="1" w:styleId="Copyrighttext">
    <w:name w:val="Copyright text"/>
    <w:locked/>
    <w:rsid w:val="007F3A60"/>
    <w:pPr>
      <w:spacing w:before="40" w:after="80"/>
    </w:pPr>
    <w:rPr>
      <w:rFonts w:ascii="Arial" w:hAnsi="Arial"/>
      <w:noProof/>
      <w:szCs w:val="19"/>
      <w:lang w:eastAsia="en-US"/>
    </w:rPr>
  </w:style>
  <w:style w:type="paragraph" w:customStyle="1" w:styleId="Append1">
    <w:name w:val="Append 1"/>
    <w:basedOn w:val="Normal"/>
    <w:next w:val="Normal"/>
    <w:locked/>
    <w:rsid w:val="00232E86"/>
    <w:pPr>
      <w:keepNext/>
      <w:keepLines/>
      <w:numPr>
        <w:numId w:val="10"/>
      </w:numPr>
      <w:suppressAutoHyphens w:val="0"/>
      <w:spacing w:before="240" w:after="240"/>
      <w:outlineLvl w:val="0"/>
    </w:pPr>
    <w:rPr>
      <w:rFonts w:eastAsia="Times New Roman"/>
      <w:b/>
      <w:color w:val="000000"/>
      <w:sz w:val="40"/>
      <w:lang w:val="en-US"/>
    </w:rPr>
  </w:style>
  <w:style w:type="paragraph" w:customStyle="1" w:styleId="Label">
    <w:name w:val="Label"/>
    <w:basedOn w:val="Normal"/>
    <w:next w:val="Normal"/>
    <w:locked/>
    <w:rsid w:val="00827946"/>
    <w:pPr>
      <w:keepNext/>
    </w:pPr>
    <w:rPr>
      <w:b/>
      <w:snapToGrid w:val="0"/>
    </w:rPr>
  </w:style>
  <w:style w:type="paragraph" w:styleId="TOCHeading">
    <w:name w:val="TOC Heading"/>
    <w:basedOn w:val="Heading"/>
    <w:next w:val="Normal"/>
    <w:uiPriority w:val="39"/>
    <w:qFormat/>
    <w:locked/>
    <w:rsid w:val="00C64F7C"/>
    <w:pPr>
      <w:outlineLvl w:val="9"/>
    </w:pPr>
  </w:style>
  <w:style w:type="paragraph" w:customStyle="1" w:styleId="Tablelistbullet">
    <w:name w:val="Table list bullet"/>
    <w:basedOn w:val="Tabletext"/>
    <w:locked/>
    <w:rsid w:val="00C64F7C"/>
    <w:pPr>
      <w:ind w:left="284" w:hanging="284"/>
    </w:pPr>
  </w:style>
  <w:style w:type="paragraph" w:customStyle="1" w:styleId="Tableheading">
    <w:name w:val="Table heading"/>
    <w:basedOn w:val="Normal"/>
    <w:locked/>
    <w:rsid w:val="006261C8"/>
    <w:rPr>
      <w:b/>
      <w:snapToGrid w:val="0"/>
    </w:rPr>
  </w:style>
  <w:style w:type="paragraph" w:customStyle="1" w:styleId="Command">
    <w:name w:val="Command"/>
    <w:basedOn w:val="Normal"/>
    <w:locked/>
    <w:rsid w:val="00C64F7C"/>
    <w:pPr>
      <w:ind w:left="1134"/>
    </w:pPr>
    <w:rPr>
      <w:rFonts w:ascii="Courier" w:hAnsi="Courier"/>
      <w:snapToGrid w:val="0"/>
    </w:rPr>
  </w:style>
  <w:style w:type="character" w:styleId="BookTitle">
    <w:name w:val="Book Title"/>
    <w:basedOn w:val="DefaultParagraphFont"/>
    <w:qFormat/>
    <w:locked/>
    <w:rsid w:val="00A17311"/>
    <w:rPr>
      <w:i/>
    </w:rPr>
  </w:style>
  <w:style w:type="character" w:customStyle="1" w:styleId="Syntax">
    <w:name w:val="Syntax"/>
    <w:basedOn w:val="DefaultParagraphFont"/>
    <w:locked/>
    <w:rsid w:val="004C6D96"/>
    <w:rPr>
      <w:rFonts w:ascii="Courier" w:hAnsi="Courier"/>
      <w:noProof/>
    </w:rPr>
  </w:style>
  <w:style w:type="paragraph" w:customStyle="1" w:styleId="ListContinue1">
    <w:name w:val="List Continue1"/>
    <w:basedOn w:val="Normal"/>
    <w:locked/>
    <w:rsid w:val="00326FA4"/>
    <w:pPr>
      <w:spacing w:before="60" w:after="60"/>
      <w:ind w:left="1134"/>
    </w:pPr>
  </w:style>
  <w:style w:type="paragraph" w:customStyle="1" w:styleId="Tablelistnumber">
    <w:name w:val="Table list number"/>
    <w:basedOn w:val="Tabletext"/>
    <w:locked/>
    <w:rsid w:val="009658AA"/>
    <w:pPr>
      <w:ind w:left="284" w:hanging="284"/>
    </w:pPr>
  </w:style>
  <w:style w:type="paragraph" w:customStyle="1" w:styleId="Append2">
    <w:name w:val="Append 2"/>
    <w:basedOn w:val="Heading2"/>
    <w:next w:val="Normal"/>
    <w:locked/>
    <w:rsid w:val="00232E86"/>
    <w:pPr>
      <w:keepLines/>
      <w:numPr>
        <w:numId w:val="10"/>
      </w:numPr>
      <w:suppressAutoHyphens w:val="0"/>
    </w:pPr>
    <w:rPr>
      <w:rFonts w:eastAsia="Times New Roman"/>
      <w:color w:val="000000"/>
      <w:kern w:val="0"/>
      <w:lang w:val="en-US"/>
    </w:rPr>
  </w:style>
  <w:style w:type="paragraph" w:customStyle="1" w:styleId="Append3">
    <w:name w:val="Append 3"/>
    <w:basedOn w:val="Heading3"/>
    <w:next w:val="Normal"/>
    <w:locked/>
    <w:rsid w:val="00232E86"/>
    <w:pPr>
      <w:keepLines/>
      <w:numPr>
        <w:numId w:val="10"/>
      </w:numPr>
      <w:suppressAutoHyphens w:val="0"/>
    </w:pPr>
    <w:rPr>
      <w:rFonts w:eastAsia="Times New Roman"/>
      <w:color w:val="000000"/>
      <w:kern w:val="0"/>
      <w:lang w:val="en-US"/>
    </w:rPr>
  </w:style>
  <w:style w:type="paragraph" w:customStyle="1" w:styleId="Append4">
    <w:name w:val="Append 4"/>
    <w:basedOn w:val="Heading4"/>
    <w:next w:val="Normal"/>
    <w:locked/>
    <w:rsid w:val="00232E86"/>
    <w:pPr>
      <w:keepLines/>
      <w:numPr>
        <w:numId w:val="10"/>
      </w:numPr>
      <w:tabs>
        <w:tab w:val="left" w:pos="851"/>
      </w:tabs>
      <w:suppressAutoHyphens w:val="0"/>
    </w:pPr>
    <w:rPr>
      <w:rFonts w:eastAsia="Times New Roman"/>
      <w:color w:val="000000"/>
      <w:lang w:val="en-US"/>
    </w:rPr>
  </w:style>
  <w:style w:type="paragraph" w:customStyle="1" w:styleId="ListBullet21">
    <w:name w:val="List Bullet 21"/>
    <w:basedOn w:val="Normal"/>
    <w:next w:val="Normal"/>
    <w:locked/>
    <w:rsid w:val="00396490"/>
    <w:pPr>
      <w:numPr>
        <w:numId w:val="7"/>
      </w:numPr>
      <w:tabs>
        <w:tab w:val="clear" w:pos="3196"/>
        <w:tab w:val="left" w:pos="1418"/>
      </w:tabs>
      <w:spacing w:before="60" w:after="60"/>
      <w:ind w:left="1418" w:hanging="284"/>
    </w:pPr>
  </w:style>
  <w:style w:type="paragraph" w:customStyle="1" w:styleId="Releasedate">
    <w:name w:val="Release date"/>
    <w:basedOn w:val="DocumentTitle"/>
    <w:locked/>
    <w:rsid w:val="00830F4A"/>
    <w:pPr>
      <w:spacing w:before="1660" w:after="460"/>
    </w:pPr>
    <w:rPr>
      <w:sz w:val="20"/>
      <w:szCs w:val="32"/>
    </w:rPr>
  </w:style>
  <w:style w:type="character" w:customStyle="1" w:styleId="Italic">
    <w:name w:val="Italic"/>
    <w:basedOn w:val="DefaultParagraphFont"/>
    <w:locked/>
    <w:rsid w:val="00E541CD"/>
    <w:rPr>
      <w:i/>
    </w:rPr>
  </w:style>
  <w:style w:type="paragraph" w:customStyle="1" w:styleId="Index">
    <w:name w:val="Index"/>
    <w:basedOn w:val="Normal"/>
    <w:locked/>
    <w:rsid w:val="00830E67"/>
  </w:style>
  <w:style w:type="paragraph" w:styleId="DocumentMap">
    <w:name w:val="Document Map"/>
    <w:basedOn w:val="Normal"/>
    <w:link w:val="DocumentMapChar"/>
    <w:locked/>
    <w:rsid w:val="00956781"/>
    <w:pPr>
      <w:shd w:val="clear" w:color="auto" w:fill="000080"/>
    </w:pPr>
    <w:rPr>
      <w:rFonts w:ascii="Tahoma" w:hAnsi="Tahoma" w:cs="Tahoma"/>
    </w:rPr>
  </w:style>
  <w:style w:type="paragraph" w:customStyle="1" w:styleId="ProductFamily">
    <w:name w:val="Product Family"/>
    <w:basedOn w:val="Normal"/>
    <w:next w:val="ProductName"/>
    <w:locked/>
    <w:rsid w:val="003D11CB"/>
    <w:pPr>
      <w:spacing w:before="1000" w:after="0"/>
    </w:pPr>
    <w:rPr>
      <w:rFonts w:eastAsia="Times New Roman"/>
      <w:sz w:val="32"/>
      <w:szCs w:val="32"/>
    </w:rPr>
  </w:style>
  <w:style w:type="paragraph" w:customStyle="1" w:styleId="Productvariant">
    <w:name w:val="Product variant"/>
    <w:basedOn w:val="Normal"/>
    <w:locked/>
    <w:rsid w:val="00A96025"/>
    <w:pPr>
      <w:spacing w:before="360" w:after="0"/>
    </w:pPr>
    <w:rPr>
      <w:sz w:val="28"/>
    </w:rPr>
  </w:style>
  <w:style w:type="paragraph" w:styleId="Caption">
    <w:name w:val="caption"/>
    <w:basedOn w:val="Normal"/>
    <w:next w:val="ListNumber1"/>
    <w:qFormat/>
    <w:locked/>
    <w:rsid w:val="00A96025"/>
    <w:pPr>
      <w:tabs>
        <w:tab w:val="left" w:pos="1134"/>
      </w:tabs>
      <w:spacing w:before="0" w:after="60"/>
      <w:ind w:left="1418"/>
    </w:pPr>
    <w:rPr>
      <w:bCs/>
      <w:i/>
      <w:snapToGrid w:val="0"/>
      <w:sz w:val="18"/>
    </w:rPr>
  </w:style>
  <w:style w:type="character" w:styleId="Hyperlink">
    <w:name w:val="Hyperlink"/>
    <w:basedOn w:val="DefaultParagraphFont"/>
    <w:uiPriority w:val="99"/>
    <w:locked/>
    <w:rsid w:val="00005ECC"/>
    <w:rPr>
      <w:color w:val="0000FF"/>
      <w:u w:val="single"/>
    </w:rPr>
  </w:style>
  <w:style w:type="character" w:styleId="FollowedHyperlink">
    <w:name w:val="FollowedHyperlink"/>
    <w:basedOn w:val="DefaultParagraphFont"/>
    <w:locked/>
    <w:rsid w:val="00235532"/>
    <w:rPr>
      <w:color w:val="800080"/>
      <w:u w:val="single"/>
    </w:rPr>
  </w:style>
  <w:style w:type="character" w:customStyle="1" w:styleId="Bold">
    <w:name w:val="Bold"/>
    <w:basedOn w:val="DefaultParagraphFont"/>
    <w:locked/>
    <w:rsid w:val="00E541CD"/>
    <w:rPr>
      <w:b/>
    </w:rPr>
  </w:style>
  <w:style w:type="paragraph" w:customStyle="1" w:styleId="DocumentSubtitle">
    <w:name w:val="Document Subtitle"/>
    <w:basedOn w:val="DocumentTitle"/>
    <w:locked/>
    <w:rsid w:val="00D055FE"/>
    <w:pPr>
      <w:spacing w:before="300" w:after="240"/>
    </w:pPr>
    <w:rPr>
      <w:sz w:val="32"/>
    </w:rPr>
  </w:style>
  <w:style w:type="character" w:customStyle="1" w:styleId="Metadata">
    <w:name w:val="Metadata"/>
    <w:basedOn w:val="base"/>
    <w:locked/>
    <w:rsid w:val="00800D49"/>
    <w:rPr>
      <w:rFonts w:ascii="Arial" w:hAnsi="Arial"/>
      <w:noProof/>
      <w:color w:val="008000"/>
      <w:sz w:val="18"/>
      <w:lang w:val="en-GB"/>
    </w:rPr>
  </w:style>
  <w:style w:type="paragraph" w:customStyle="1" w:styleId="RevisionSecurityStatus">
    <w:name w:val="RevisionSecurityStatus"/>
    <w:basedOn w:val="Normal"/>
    <w:locked/>
    <w:rsid w:val="00A96025"/>
    <w:pPr>
      <w:spacing w:before="400" w:after="0"/>
    </w:pPr>
    <w:rPr>
      <w:sz w:val="28"/>
    </w:rPr>
  </w:style>
  <w:style w:type="paragraph" w:customStyle="1" w:styleId="Titlepagetext">
    <w:name w:val="Title page text"/>
    <w:basedOn w:val="Normal"/>
    <w:locked/>
    <w:rsid w:val="00A96025"/>
    <w:pPr>
      <w:spacing w:after="0"/>
    </w:pPr>
    <w:rPr>
      <w:sz w:val="18"/>
    </w:rPr>
  </w:style>
  <w:style w:type="paragraph" w:styleId="Header">
    <w:name w:val="header"/>
    <w:basedOn w:val="Normal"/>
    <w:link w:val="HeaderChar"/>
    <w:locked/>
    <w:rsid w:val="00186968"/>
    <w:pPr>
      <w:tabs>
        <w:tab w:val="center" w:pos="4320"/>
        <w:tab w:val="right" w:pos="8640"/>
      </w:tabs>
    </w:pPr>
  </w:style>
  <w:style w:type="paragraph" w:styleId="Footer">
    <w:name w:val="footer"/>
    <w:basedOn w:val="Normal"/>
    <w:link w:val="FooterChar"/>
    <w:locked/>
    <w:rsid w:val="008B1708"/>
    <w:pPr>
      <w:tabs>
        <w:tab w:val="center" w:pos="4320"/>
        <w:tab w:val="right" w:pos="8640"/>
      </w:tabs>
    </w:pPr>
  </w:style>
  <w:style w:type="paragraph" w:customStyle="1" w:styleId="QMOtabletext">
    <w:name w:val="QMO_table text"/>
    <w:basedOn w:val="Tabletext"/>
    <w:locked/>
    <w:rsid w:val="0039222E"/>
  </w:style>
  <w:style w:type="paragraph" w:customStyle="1" w:styleId="QMODocumentTitle">
    <w:name w:val="QMO_Document Title"/>
    <w:basedOn w:val="DocumentTitle"/>
    <w:locked/>
    <w:rsid w:val="0039222E"/>
    <w:pPr>
      <w:spacing w:before="0" w:after="200"/>
    </w:pPr>
    <w:rPr>
      <w:b/>
      <w:sz w:val="60"/>
    </w:rPr>
  </w:style>
  <w:style w:type="paragraph" w:customStyle="1" w:styleId="QMOTableheading">
    <w:name w:val="QMO_Table heading"/>
    <w:basedOn w:val="Tableheading"/>
    <w:next w:val="Normal"/>
    <w:locked/>
    <w:rsid w:val="002C5A3B"/>
  </w:style>
  <w:style w:type="paragraph" w:styleId="Date">
    <w:name w:val="Date"/>
    <w:basedOn w:val="Normal"/>
    <w:next w:val="Normal"/>
    <w:locked/>
    <w:rsid w:val="000456C9"/>
  </w:style>
  <w:style w:type="paragraph" w:styleId="HTMLAddress">
    <w:name w:val="HTML Address"/>
    <w:basedOn w:val="Normal"/>
    <w:locked/>
    <w:rsid w:val="000456C9"/>
    <w:rPr>
      <w:i/>
      <w:iCs/>
    </w:rPr>
  </w:style>
  <w:style w:type="paragraph" w:styleId="HTMLPreformatted">
    <w:name w:val="HTML Preformatted"/>
    <w:basedOn w:val="Normal"/>
    <w:link w:val="HTMLPreformattedChar"/>
    <w:uiPriority w:val="99"/>
    <w:locked/>
    <w:rsid w:val="000456C9"/>
    <w:rPr>
      <w:rFonts w:ascii="Courier New" w:hAnsi="Courier New" w:cs="Courier New"/>
    </w:rPr>
  </w:style>
  <w:style w:type="paragraph" w:styleId="Subtitle">
    <w:name w:val="Subtitle"/>
    <w:basedOn w:val="Normal"/>
    <w:qFormat/>
    <w:locked/>
    <w:rsid w:val="000456C9"/>
    <w:pPr>
      <w:spacing w:after="60"/>
      <w:jc w:val="center"/>
      <w:outlineLvl w:val="1"/>
    </w:pPr>
    <w:rPr>
      <w:rFonts w:cs="Arial"/>
      <w:sz w:val="24"/>
      <w:szCs w:val="24"/>
    </w:rPr>
  </w:style>
  <w:style w:type="paragraph" w:styleId="TableofAuthorities">
    <w:name w:val="table of authorities"/>
    <w:basedOn w:val="Normal"/>
    <w:next w:val="Normal"/>
    <w:semiHidden/>
    <w:locked/>
    <w:rsid w:val="000456C9"/>
    <w:pPr>
      <w:ind w:left="200" w:hanging="200"/>
    </w:pPr>
  </w:style>
  <w:style w:type="paragraph" w:styleId="TableofFigures">
    <w:name w:val="table of figures"/>
    <w:basedOn w:val="Normal"/>
    <w:next w:val="Normal"/>
    <w:semiHidden/>
    <w:locked/>
    <w:rsid w:val="000456C9"/>
  </w:style>
  <w:style w:type="table" w:styleId="TableGrid">
    <w:name w:val="Table Grid"/>
    <w:basedOn w:val="TableNormal"/>
    <w:locked/>
    <w:rsid w:val="003B2CBB"/>
    <w:pPr>
      <w:suppressAutoHyphens/>
      <w:spacing w:before="120" w:after="120"/>
      <w:ind w:left="851"/>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locked/>
    <w:rsid w:val="00017166"/>
    <w:rPr>
      <w:rFonts w:ascii="Tahoma" w:hAnsi="Tahoma" w:cs="Tahoma"/>
      <w:sz w:val="16"/>
      <w:szCs w:val="16"/>
    </w:rPr>
  </w:style>
  <w:style w:type="paragraph" w:customStyle="1" w:styleId="LeftAlignedNormal">
    <w:name w:val="Left Aligned Normal"/>
    <w:basedOn w:val="Normal"/>
    <w:locked/>
    <w:rsid w:val="00524D52"/>
    <w:pPr>
      <w:tabs>
        <w:tab w:val="right" w:pos="8448"/>
      </w:tabs>
    </w:pPr>
    <w:rPr>
      <w:rFonts w:ascii="Helvetica" w:hAnsi="Helvetica"/>
    </w:rPr>
  </w:style>
  <w:style w:type="paragraph" w:customStyle="1" w:styleId="FooterFirstPage">
    <w:name w:val="Footer First Page"/>
    <w:basedOn w:val="Footer"/>
    <w:locked/>
    <w:rsid w:val="00BF328C"/>
    <w:pPr>
      <w:tabs>
        <w:tab w:val="right" w:pos="8448"/>
      </w:tabs>
      <w:ind w:left="426" w:hanging="426"/>
    </w:pPr>
    <w:rPr>
      <w:rFonts w:ascii="Times New Roman" w:hAnsi="Times New Roman"/>
    </w:rPr>
  </w:style>
  <w:style w:type="paragraph" w:customStyle="1" w:styleId="HeaderFirstPage">
    <w:name w:val="Header First Page"/>
    <w:basedOn w:val="Header"/>
    <w:locked/>
    <w:rsid w:val="00BF328C"/>
    <w:pPr>
      <w:tabs>
        <w:tab w:val="right" w:pos="8448"/>
      </w:tabs>
      <w:spacing w:before="0" w:after="40"/>
    </w:pPr>
    <w:rPr>
      <w:rFonts w:ascii="Times" w:hAnsi="Times"/>
      <w:sz w:val="22"/>
      <w:szCs w:val="22"/>
    </w:rPr>
  </w:style>
  <w:style w:type="paragraph" w:customStyle="1" w:styleId="Templateinstructions">
    <w:name w:val="Template_instructions"/>
    <w:basedOn w:val="Normal"/>
    <w:next w:val="Normal"/>
    <w:link w:val="TemplateinstructionsCharChar"/>
    <w:locked/>
    <w:rsid w:val="00E970F2"/>
    <w:rPr>
      <w:color w:val="0000FF"/>
    </w:rPr>
  </w:style>
  <w:style w:type="character" w:customStyle="1" w:styleId="TemplateinstructionsCharChar">
    <w:name w:val="Template_instructions Char Char"/>
    <w:basedOn w:val="DefaultParagraphFont"/>
    <w:link w:val="Templateinstructions"/>
    <w:rsid w:val="00E970F2"/>
    <w:rPr>
      <w:rFonts w:ascii="Arial" w:eastAsia="Times" w:hAnsi="Arial"/>
      <w:color w:val="0000FF"/>
      <w:lang w:val="en-GB" w:eastAsia="en-US" w:bidi="ar-SA"/>
    </w:rPr>
  </w:style>
  <w:style w:type="paragraph" w:customStyle="1" w:styleId="CMPinstructionsListBul">
    <w:name w:val="CMP_instructions_ListBul"/>
    <w:basedOn w:val="ListBullet1"/>
    <w:locked/>
    <w:rsid w:val="00C17A48"/>
    <w:pPr>
      <w:tabs>
        <w:tab w:val="left" w:pos="1134"/>
      </w:tabs>
    </w:pPr>
    <w:rPr>
      <w:color w:val="0000FF"/>
    </w:rPr>
  </w:style>
  <w:style w:type="paragraph" w:customStyle="1" w:styleId="CMPinstructionsNote">
    <w:name w:val="CMP_instructions_Note"/>
    <w:basedOn w:val="Note"/>
    <w:next w:val="Templateinstructions"/>
    <w:locked/>
    <w:rsid w:val="00C17A48"/>
    <w:rPr>
      <w:color w:val="0000FF"/>
    </w:rPr>
  </w:style>
  <w:style w:type="character" w:customStyle="1" w:styleId="Bookconfidentiality">
    <w:name w:val="Book_confidentiality"/>
    <w:basedOn w:val="Metadata"/>
    <w:locked/>
    <w:rsid w:val="00DD078D"/>
    <w:rPr>
      <w:rFonts w:ascii="Arial" w:hAnsi="Arial"/>
      <w:noProof/>
      <w:color w:val="008000"/>
      <w:sz w:val="28"/>
      <w:lang w:val="en-GB"/>
    </w:rPr>
  </w:style>
  <w:style w:type="character" w:customStyle="1" w:styleId="Revisionstatus">
    <w:name w:val="Revision_status"/>
    <w:basedOn w:val="Metadata"/>
    <w:locked/>
    <w:rsid w:val="00E90134"/>
    <w:rPr>
      <w:rFonts w:ascii="Arial" w:hAnsi="Arial"/>
      <w:noProof/>
      <w:color w:val="008000"/>
      <w:sz w:val="28"/>
      <w:lang w:val="en-GB"/>
    </w:rPr>
  </w:style>
  <w:style w:type="paragraph" w:customStyle="1" w:styleId="bookconfrevstatus">
    <w:name w:val="bookconf + revstatus"/>
    <w:basedOn w:val="Normal"/>
    <w:next w:val="Normal"/>
    <w:locked/>
    <w:rsid w:val="00245CEA"/>
    <w:pPr>
      <w:spacing w:before="0" w:after="0"/>
    </w:pPr>
  </w:style>
  <w:style w:type="character" w:customStyle="1" w:styleId="base">
    <w:name w:val="base"/>
    <w:basedOn w:val="DefaultParagraphFont"/>
    <w:locked/>
    <w:rsid w:val="00800D49"/>
    <w:rPr>
      <w:sz w:val="18"/>
    </w:rPr>
  </w:style>
  <w:style w:type="character" w:customStyle="1" w:styleId="Button">
    <w:name w:val="Button"/>
    <w:basedOn w:val="DefaultParagraphFont"/>
    <w:locked/>
    <w:rsid w:val="009A3C49"/>
    <w:rPr>
      <w:bdr w:val="single" w:sz="12" w:space="0" w:color="auto"/>
      <w:lang w:val="en-GB"/>
    </w:rPr>
  </w:style>
  <w:style w:type="paragraph" w:customStyle="1" w:styleId="StyleQMODocumentTitle26pt">
    <w:name w:val="Style QMO_Document Title + 26 pt"/>
    <w:basedOn w:val="QMODocumentTitle"/>
    <w:locked/>
    <w:rsid w:val="008F3F94"/>
    <w:rPr>
      <w:bCs/>
      <w:sz w:val="52"/>
    </w:rPr>
  </w:style>
  <w:style w:type="character" w:customStyle="1" w:styleId="BlocklabelChar">
    <w:name w:val="Block label Char"/>
    <w:basedOn w:val="DefaultParagraphFont"/>
    <w:link w:val="Blocklabel"/>
    <w:rsid w:val="00C3132C"/>
    <w:rPr>
      <w:rFonts w:ascii="Arial" w:eastAsia="Times" w:hAnsi="Arial"/>
      <w:b/>
      <w:snapToGrid w:val="0"/>
      <w:lang w:val="en-GB" w:eastAsia="en-US" w:bidi="ar-SA"/>
    </w:rPr>
  </w:style>
  <w:style w:type="character" w:customStyle="1" w:styleId="ListbulletChar">
    <w:name w:val="List bullet Char"/>
    <w:basedOn w:val="DefaultParagraphFont"/>
    <w:link w:val="ListBullet1"/>
    <w:rsid w:val="00C75911"/>
    <w:rPr>
      <w:rFonts w:ascii="Arial" w:hAnsi="Arial"/>
      <w:lang w:eastAsia="en-US"/>
    </w:rPr>
  </w:style>
  <w:style w:type="character" w:customStyle="1" w:styleId="NoteChar">
    <w:name w:val="Note Char"/>
    <w:basedOn w:val="DefaultParagraphFont"/>
    <w:link w:val="Note"/>
    <w:rsid w:val="007A5A1B"/>
    <w:rPr>
      <w:rFonts w:ascii="Arial" w:hAnsi="Arial"/>
      <w:lang w:eastAsia="en-US"/>
    </w:rPr>
  </w:style>
  <w:style w:type="character" w:customStyle="1" w:styleId="WarningChar">
    <w:name w:val="Warning Char"/>
    <w:basedOn w:val="NoteChar"/>
    <w:link w:val="Warning"/>
    <w:rsid w:val="007A5A1B"/>
    <w:rPr>
      <w:rFonts w:ascii="Arial" w:hAnsi="Arial"/>
      <w:snapToGrid w:val="0"/>
      <w:lang w:val="en-US" w:eastAsia="en-US"/>
    </w:rPr>
  </w:style>
  <w:style w:type="paragraph" w:styleId="ListBullet">
    <w:name w:val="List Bullet"/>
    <w:basedOn w:val="Normal"/>
    <w:locked/>
    <w:rsid w:val="00633DFB"/>
    <w:pPr>
      <w:numPr>
        <w:numId w:val="11"/>
      </w:numPr>
    </w:pPr>
  </w:style>
  <w:style w:type="character" w:styleId="CommentReference">
    <w:name w:val="annotation reference"/>
    <w:basedOn w:val="DefaultParagraphFont"/>
    <w:semiHidden/>
    <w:locked/>
    <w:rsid w:val="00B0376B"/>
    <w:rPr>
      <w:sz w:val="16"/>
      <w:szCs w:val="16"/>
    </w:rPr>
  </w:style>
  <w:style w:type="paragraph" w:styleId="CommentText">
    <w:name w:val="annotation text"/>
    <w:basedOn w:val="Normal"/>
    <w:link w:val="CommentTextChar"/>
    <w:semiHidden/>
    <w:locked/>
    <w:rsid w:val="00B0376B"/>
  </w:style>
  <w:style w:type="paragraph" w:styleId="CommentSubject">
    <w:name w:val="annotation subject"/>
    <w:basedOn w:val="CommentText"/>
    <w:next w:val="CommentText"/>
    <w:semiHidden/>
    <w:locked/>
    <w:rsid w:val="00B0376B"/>
    <w:rPr>
      <w:b/>
      <w:bCs/>
    </w:rPr>
  </w:style>
  <w:style w:type="character" w:styleId="Strong">
    <w:name w:val="Strong"/>
    <w:basedOn w:val="DefaultParagraphFont"/>
    <w:qFormat/>
    <w:locked/>
    <w:rsid w:val="0036012C"/>
    <w:rPr>
      <w:b/>
      <w:bCs/>
    </w:rPr>
  </w:style>
  <w:style w:type="paragraph" w:customStyle="1" w:styleId="tabletext0">
    <w:name w:val="tabletext"/>
    <w:basedOn w:val="Normal"/>
    <w:locked/>
    <w:rsid w:val="0036012C"/>
    <w:pPr>
      <w:suppressAutoHyphens w:val="0"/>
      <w:spacing w:before="100" w:beforeAutospacing="1" w:after="100" w:afterAutospacing="1"/>
    </w:pPr>
    <w:rPr>
      <w:rFonts w:ascii="Times New Roman" w:eastAsia="Times New Roman" w:hAnsi="Times New Roman"/>
      <w:sz w:val="24"/>
      <w:szCs w:val="24"/>
      <w:lang w:eastAsia="en-GB"/>
    </w:rPr>
  </w:style>
  <w:style w:type="paragraph" w:styleId="ListParagraph">
    <w:name w:val="List Paragraph"/>
    <w:basedOn w:val="Normal"/>
    <w:uiPriority w:val="34"/>
    <w:qFormat/>
    <w:locked/>
    <w:rsid w:val="00280CFA"/>
    <w:pPr>
      <w:ind w:left="720"/>
      <w:contextualSpacing/>
    </w:pPr>
  </w:style>
  <w:style w:type="paragraph" w:styleId="NormalWeb">
    <w:name w:val="Normal (Web)"/>
    <w:basedOn w:val="Normal"/>
    <w:uiPriority w:val="99"/>
    <w:locked/>
    <w:rsid w:val="00406AAE"/>
    <w:pPr>
      <w:suppressAutoHyphens w:val="0"/>
      <w:spacing w:before="100" w:beforeAutospacing="1" w:after="100" w:afterAutospacing="1"/>
    </w:pPr>
    <w:rPr>
      <w:rFonts w:eastAsia="Times New Roman" w:cs="Arial"/>
      <w:color w:val="000000"/>
      <w:sz w:val="24"/>
      <w:szCs w:val="24"/>
      <w:lang w:val="en-US"/>
    </w:rPr>
  </w:style>
  <w:style w:type="paragraph" w:customStyle="1" w:styleId="Default">
    <w:name w:val="Default"/>
    <w:rsid w:val="00C877A5"/>
    <w:pPr>
      <w:autoSpaceDE w:val="0"/>
      <w:autoSpaceDN w:val="0"/>
      <w:adjustRightInd w:val="0"/>
    </w:pPr>
    <w:rPr>
      <w:rFonts w:ascii="Times New Roman" w:hAnsi="Times New Roman"/>
      <w:color w:val="000000"/>
      <w:sz w:val="24"/>
      <w:szCs w:val="24"/>
    </w:rPr>
  </w:style>
  <w:style w:type="paragraph" w:customStyle="1" w:styleId="StyleHeading3TSBTHREEComplexArial10pt">
    <w:name w:val="Style Heading 3TSBTHREE + (Complex) Arial 10 pt"/>
    <w:basedOn w:val="Heading3"/>
    <w:rsid w:val="00A41CAD"/>
    <w:pPr>
      <w:numPr>
        <w:ilvl w:val="0"/>
        <w:numId w:val="0"/>
      </w:numPr>
      <w:tabs>
        <w:tab w:val="clear" w:pos="851"/>
        <w:tab w:val="num" w:pos="360"/>
      </w:tabs>
      <w:suppressAutoHyphens w:val="0"/>
      <w:spacing w:before="240" w:after="60"/>
      <w:ind w:left="360" w:hanging="360"/>
      <w:jc w:val="both"/>
    </w:pPr>
    <w:rPr>
      <w:rFonts w:cs="Arial"/>
      <w:b w:val="0"/>
      <w:kern w:val="0"/>
      <w:sz w:val="22"/>
      <w:u w:val="single"/>
    </w:rPr>
  </w:style>
  <w:style w:type="paragraph" w:styleId="FootnoteText">
    <w:name w:val="footnote text"/>
    <w:basedOn w:val="Normal"/>
    <w:link w:val="FootnoteTextChar"/>
    <w:locked/>
    <w:rsid w:val="00A41CAD"/>
    <w:pPr>
      <w:spacing w:before="0" w:after="0"/>
    </w:pPr>
  </w:style>
  <w:style w:type="character" w:customStyle="1" w:styleId="FootnoteTextChar">
    <w:name w:val="Footnote Text Char"/>
    <w:basedOn w:val="DefaultParagraphFont"/>
    <w:link w:val="FootnoteText"/>
    <w:rsid w:val="00A41CAD"/>
    <w:rPr>
      <w:rFonts w:ascii="Arial" w:hAnsi="Arial"/>
      <w:lang w:eastAsia="en-US"/>
    </w:rPr>
  </w:style>
  <w:style w:type="character" w:styleId="FootnoteReference">
    <w:name w:val="footnote reference"/>
    <w:basedOn w:val="DefaultParagraphFont"/>
    <w:locked/>
    <w:rsid w:val="00A41CAD"/>
    <w:rPr>
      <w:vertAlign w:val="superscript"/>
    </w:rPr>
  </w:style>
  <w:style w:type="character" w:styleId="UnresolvedMention">
    <w:name w:val="Unresolved Mention"/>
    <w:basedOn w:val="DefaultParagraphFont"/>
    <w:uiPriority w:val="99"/>
    <w:semiHidden/>
    <w:unhideWhenUsed/>
    <w:rsid w:val="00A41CAD"/>
    <w:rPr>
      <w:color w:val="605E5C"/>
      <w:shd w:val="clear" w:color="auto" w:fill="E1DFDD"/>
    </w:rPr>
  </w:style>
  <w:style w:type="character" w:customStyle="1" w:styleId="inserted">
    <w:name w:val="inserted"/>
    <w:basedOn w:val="DefaultParagraphFont"/>
    <w:rsid w:val="002F04D8"/>
  </w:style>
  <w:style w:type="paragraph" w:customStyle="1" w:styleId="footnote">
    <w:name w:val="footnote"/>
    <w:basedOn w:val="Normal"/>
    <w:rsid w:val="002F04D8"/>
    <w:pPr>
      <w:suppressAutoHyphens w:val="0"/>
      <w:spacing w:before="100" w:beforeAutospacing="1" w:after="100" w:afterAutospacing="1"/>
    </w:pPr>
    <w:rPr>
      <w:rFonts w:ascii="Times New Roman" w:eastAsia="Times New Roman" w:hAnsi="Times New Roman"/>
      <w:sz w:val="24"/>
      <w:szCs w:val="24"/>
      <w:lang w:val="en-US"/>
    </w:rPr>
  </w:style>
  <w:style w:type="character" w:customStyle="1" w:styleId="ecodes">
    <w:name w:val="ecodes"/>
    <w:basedOn w:val="DefaultParagraphFont"/>
    <w:rsid w:val="0077246C"/>
  </w:style>
  <w:style w:type="character" w:customStyle="1" w:styleId="Heading2Char">
    <w:name w:val="Heading 2 Char"/>
    <w:basedOn w:val="DefaultParagraphFont"/>
    <w:link w:val="Heading2"/>
    <w:rsid w:val="00ED3218"/>
    <w:rPr>
      <w:rFonts w:ascii="Arial" w:hAnsi="Arial"/>
      <w:b/>
      <w:kern w:val="28"/>
      <w:sz w:val="36"/>
      <w:lang w:eastAsia="en-US"/>
    </w:rPr>
  </w:style>
  <w:style w:type="character" w:customStyle="1" w:styleId="Heading3Char">
    <w:name w:val="Heading 3 Char"/>
    <w:basedOn w:val="DefaultParagraphFont"/>
    <w:link w:val="Heading3"/>
    <w:uiPriority w:val="9"/>
    <w:rsid w:val="00ED3218"/>
    <w:rPr>
      <w:rFonts w:ascii="Arial" w:hAnsi="Arial"/>
      <w:b/>
      <w:kern w:val="28"/>
      <w:sz w:val="28"/>
      <w:lang w:eastAsia="en-US"/>
    </w:rPr>
  </w:style>
  <w:style w:type="character" w:customStyle="1" w:styleId="Heading4Char">
    <w:name w:val="Heading 4 Char"/>
    <w:basedOn w:val="DefaultParagraphFont"/>
    <w:link w:val="Heading4"/>
    <w:uiPriority w:val="9"/>
    <w:rsid w:val="00ED3218"/>
    <w:rPr>
      <w:rFonts w:ascii="Arial" w:hAnsi="Arial"/>
      <w:b/>
      <w:sz w:val="24"/>
      <w:lang w:eastAsia="en-US"/>
    </w:rPr>
  </w:style>
  <w:style w:type="paragraph" w:customStyle="1" w:styleId="msonormal0">
    <w:name w:val="msonormal"/>
    <w:basedOn w:val="Normal"/>
    <w:rsid w:val="00ED3218"/>
    <w:pPr>
      <w:suppressAutoHyphens w:val="0"/>
      <w:spacing w:before="100" w:beforeAutospacing="1" w:after="100" w:afterAutospacing="1"/>
    </w:pPr>
    <w:rPr>
      <w:rFonts w:ascii="Times New Roman" w:eastAsia="Times New Roman" w:hAnsi="Times New Roman"/>
      <w:sz w:val="24"/>
      <w:szCs w:val="24"/>
      <w:lang w:val="en-US"/>
    </w:rPr>
  </w:style>
  <w:style w:type="character" w:styleId="HTMLCode">
    <w:name w:val="HTML Code"/>
    <w:basedOn w:val="DefaultParagraphFont"/>
    <w:uiPriority w:val="99"/>
    <w:semiHidden/>
    <w:unhideWhenUsed/>
    <w:locked/>
    <w:rsid w:val="00ED3218"/>
    <w:rPr>
      <w:rFonts w:ascii="Courier New" w:eastAsia="Times New Roman" w:hAnsi="Courier New" w:cs="Courier New"/>
      <w:sz w:val="20"/>
      <w:szCs w:val="20"/>
    </w:rPr>
  </w:style>
  <w:style w:type="character" w:customStyle="1" w:styleId="footnotenumber">
    <w:name w:val="footnotenumber"/>
    <w:basedOn w:val="DefaultParagraphFont"/>
    <w:rsid w:val="00105787"/>
  </w:style>
  <w:style w:type="paragraph" w:customStyle="1" w:styleId="XMLCode">
    <w:name w:val="XML Code"/>
    <w:basedOn w:val="Normal"/>
    <w:rsid w:val="0048790C"/>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s>
      <w:spacing w:before="60" w:after="60"/>
    </w:pPr>
    <w:rPr>
      <w:rFonts w:ascii="Calibri" w:hAnsi="Calibri"/>
      <w:sz w:val="22"/>
    </w:rPr>
  </w:style>
  <w:style w:type="character" w:customStyle="1" w:styleId="deleted">
    <w:name w:val="deleted"/>
    <w:basedOn w:val="DefaultParagraphFont"/>
    <w:rsid w:val="00A522B5"/>
  </w:style>
  <w:style w:type="paragraph" w:styleId="Revision">
    <w:name w:val="Revision"/>
    <w:hidden/>
    <w:uiPriority w:val="99"/>
    <w:semiHidden/>
    <w:rsid w:val="00A94D3D"/>
    <w:rPr>
      <w:rFonts w:ascii="Arial" w:hAnsi="Arial"/>
      <w:lang w:eastAsia="en-US"/>
    </w:rPr>
  </w:style>
  <w:style w:type="character" w:customStyle="1" w:styleId="CommentTextChar">
    <w:name w:val="Comment Text Char"/>
    <w:basedOn w:val="DefaultParagraphFont"/>
    <w:link w:val="CommentText"/>
    <w:semiHidden/>
    <w:rsid w:val="00A94D3D"/>
    <w:rPr>
      <w:rFonts w:ascii="Arial" w:hAnsi="Arial"/>
      <w:lang w:eastAsia="en-US"/>
    </w:rPr>
  </w:style>
  <w:style w:type="character" w:customStyle="1" w:styleId="highlighted">
    <w:name w:val="highlighted"/>
    <w:basedOn w:val="DefaultParagraphFont"/>
    <w:rsid w:val="00A94D3D"/>
  </w:style>
  <w:style w:type="character" w:customStyle="1" w:styleId="ui-provider">
    <w:name w:val="ui-provider"/>
    <w:basedOn w:val="DefaultParagraphFont"/>
    <w:rsid w:val="001E198F"/>
  </w:style>
  <w:style w:type="paragraph" w:customStyle="1" w:styleId="p">
    <w:name w:val="p"/>
    <w:basedOn w:val="Normal"/>
    <w:rsid w:val="00874EB1"/>
    <w:pPr>
      <w:suppressAutoHyphens w:val="0"/>
      <w:spacing w:before="100" w:beforeAutospacing="1" w:after="100" w:afterAutospacing="1"/>
    </w:pPr>
    <w:rPr>
      <w:rFonts w:ascii="Times New Roman" w:eastAsia="Times New Roman" w:hAnsi="Times New Roman"/>
      <w:sz w:val="24"/>
      <w:szCs w:val="24"/>
      <w:lang w:val="en-US"/>
    </w:rPr>
  </w:style>
  <w:style w:type="character" w:styleId="Mention">
    <w:name w:val="Mention"/>
    <w:basedOn w:val="DefaultParagraphFont"/>
    <w:uiPriority w:val="99"/>
    <w:unhideWhenUsed/>
    <w:rsid w:val="002736DE"/>
    <w:rPr>
      <w:color w:val="2B579A"/>
      <w:shd w:val="clear" w:color="auto" w:fill="E1DFDD"/>
    </w:rPr>
  </w:style>
  <w:style w:type="paragraph" w:customStyle="1" w:styleId="TableParagraph">
    <w:name w:val="Table Paragraph"/>
    <w:basedOn w:val="Normal"/>
    <w:uiPriority w:val="1"/>
    <w:qFormat/>
    <w:rsid w:val="00296422"/>
    <w:pPr>
      <w:widowControl w:val="0"/>
      <w:suppressAutoHyphens w:val="0"/>
      <w:autoSpaceDE w:val="0"/>
      <w:autoSpaceDN w:val="0"/>
      <w:spacing w:before="89" w:after="0"/>
      <w:ind w:left="79"/>
    </w:pPr>
    <w:rPr>
      <w:rFonts w:ascii="Verdana" w:eastAsia="Verdana" w:hAnsi="Verdana" w:cs="Verdana"/>
      <w:sz w:val="22"/>
      <w:szCs w:val="22"/>
      <w:lang w:val="en-US"/>
    </w:rPr>
  </w:style>
  <w:style w:type="paragraph" w:styleId="BodyText">
    <w:name w:val="Body Text"/>
    <w:basedOn w:val="Normal"/>
    <w:link w:val="BodyTextChar"/>
    <w:uiPriority w:val="1"/>
    <w:qFormat/>
    <w:locked/>
    <w:rsid w:val="009D7617"/>
    <w:pPr>
      <w:widowControl w:val="0"/>
      <w:suppressAutoHyphens w:val="0"/>
      <w:autoSpaceDE w:val="0"/>
      <w:autoSpaceDN w:val="0"/>
      <w:spacing w:before="0" w:after="0"/>
    </w:pPr>
    <w:rPr>
      <w:rFonts w:ascii="Tahoma" w:eastAsia="Tahoma" w:hAnsi="Tahoma" w:cs="Tahoma"/>
      <w:b/>
      <w:bCs/>
      <w:sz w:val="18"/>
      <w:szCs w:val="18"/>
      <w:lang w:val="en-US"/>
    </w:rPr>
  </w:style>
  <w:style w:type="character" w:customStyle="1" w:styleId="BodyTextChar">
    <w:name w:val="Body Text Char"/>
    <w:basedOn w:val="DefaultParagraphFont"/>
    <w:link w:val="BodyText"/>
    <w:uiPriority w:val="1"/>
    <w:rsid w:val="009D7617"/>
    <w:rPr>
      <w:rFonts w:ascii="Tahoma" w:eastAsia="Tahoma" w:hAnsi="Tahoma" w:cs="Tahoma"/>
      <w:b/>
      <w:bCs/>
      <w:sz w:val="18"/>
      <w:szCs w:val="18"/>
      <w:lang w:val="en-US" w:eastAsia="en-US"/>
    </w:rPr>
  </w:style>
  <w:style w:type="character" w:customStyle="1" w:styleId="HeaderChar">
    <w:name w:val="Header Char"/>
    <w:basedOn w:val="DefaultParagraphFont"/>
    <w:link w:val="Header"/>
    <w:rsid w:val="00216333"/>
    <w:rPr>
      <w:rFonts w:ascii="Arial" w:hAnsi="Arial"/>
      <w:lang w:eastAsia="en-US"/>
    </w:rPr>
  </w:style>
  <w:style w:type="character" w:customStyle="1" w:styleId="FooterChar">
    <w:name w:val="Footer Char"/>
    <w:basedOn w:val="DefaultParagraphFont"/>
    <w:link w:val="Footer"/>
    <w:rsid w:val="00216333"/>
    <w:rPr>
      <w:rFonts w:ascii="Arial" w:hAnsi="Arial"/>
      <w:lang w:eastAsia="en-US"/>
    </w:rPr>
  </w:style>
  <w:style w:type="numbering" w:customStyle="1" w:styleId="NoList1">
    <w:name w:val="No List1"/>
    <w:next w:val="NoList"/>
    <w:uiPriority w:val="99"/>
    <w:semiHidden/>
    <w:unhideWhenUsed/>
    <w:rsid w:val="002D57E8"/>
  </w:style>
  <w:style w:type="table" w:customStyle="1" w:styleId="ScrollTableNormal">
    <w:name w:val="Scroll Table Normal"/>
    <w:basedOn w:val="TableNormal"/>
    <w:uiPriority w:val="99"/>
    <w:qFormat/>
    <w:rsid w:val="006B5B70"/>
    <w:pPr>
      <w:spacing w:after="120"/>
    </w:pPr>
    <w:rPr>
      <w:rFonts w:ascii="Arial" w:eastAsia="Times New Roman" w:hAnsi="Arial"/>
      <w:szCs w:val="24"/>
      <w:lang w:val="en-US" w:eastAsia="en-US"/>
    </w:rPr>
    <w:tblPr>
      <w:tblStyleRowBandSize w:val="1"/>
      <w:tblStyleColBandSize w:val="1"/>
      <w:tblBorders>
        <w:top w:val="single" w:sz="4" w:space="0" w:color="DDDDDD"/>
        <w:left w:val="single" w:sz="4" w:space="0" w:color="DDDDDD"/>
        <w:bottom w:val="single" w:sz="4" w:space="0" w:color="DDDDDD"/>
        <w:right w:val="single" w:sz="4" w:space="0" w:color="DDDDDD"/>
        <w:insideH w:val="single" w:sz="4" w:space="0" w:color="DDDDDD"/>
        <w:insideV w:val="single" w:sz="4" w:space="0" w:color="DDDDDD"/>
      </w:tblBorders>
      <w:tblCellMar>
        <w:top w:w="30" w:type="dxa"/>
        <w:left w:w="30" w:type="dxa"/>
        <w:bottom w:w="20" w:type="dxa"/>
        <w:right w:w="30" w:type="dxa"/>
      </w:tblCellMar>
    </w:tblPr>
    <w:tblStylePr w:type="firstRow">
      <w:rPr>
        <w:rFonts w:ascii="Arial" w:hAnsi="Arial"/>
        <w:b/>
        <w:bCs w:val="0"/>
        <w:i w:val="0"/>
        <w:iCs w:val="0"/>
        <w:color w:val="262626" w:themeColor="text1" w:themeTint="D9"/>
        <w:sz w:val="20"/>
      </w:rPr>
      <w:tblPr/>
      <w:trPr>
        <w:tblHeader/>
      </w:trPr>
      <w:tcPr>
        <w:tcBorders>
          <w:top w:val="single" w:sz="4" w:space="0" w:color="DDDDDD"/>
          <w:left w:val="single" w:sz="4" w:space="0" w:color="DDDDDD"/>
          <w:bottom w:val="single" w:sz="4" w:space="0" w:color="DDDDDD"/>
          <w:right w:val="single" w:sz="4" w:space="0" w:color="DDDDDD"/>
          <w:insideH w:val="single" w:sz="4" w:space="0" w:color="DDDDDD"/>
          <w:insideV w:val="single" w:sz="4" w:space="0" w:color="DDDDDD"/>
          <w:tl2br w:val="nil"/>
          <w:tr2bl w:val="nil"/>
        </w:tcBorders>
        <w:shd w:val="clear" w:color="auto" w:fill="F0F0F0"/>
      </w:tcPr>
    </w:tblStylePr>
    <w:tblStylePr w:type="firstCol">
      <w:rPr>
        <w:b/>
        <w:color w:val="003263"/>
      </w:rPr>
      <w:tblPr/>
      <w:tcPr>
        <w:shd w:val="clear" w:color="auto" w:fill="F0F0F0"/>
      </w:tcPr>
    </w:tblStylePr>
    <w:tblStylePr w:type="nwCell">
      <w:rPr>
        <w:b/>
        <w:color w:val="000000" w:themeColor="text1"/>
      </w:rPr>
    </w:tblStylePr>
  </w:style>
  <w:style w:type="paragraph" w:styleId="Title">
    <w:name w:val="Title"/>
    <w:basedOn w:val="Normal"/>
    <w:link w:val="TitleChar"/>
    <w:qFormat/>
    <w:locked/>
    <w:rsid w:val="00DC20E7"/>
    <w:pPr>
      <w:suppressAutoHyphens w:val="0"/>
      <w:jc w:val="center"/>
      <w:outlineLvl w:val="0"/>
    </w:pPr>
    <w:rPr>
      <w:rFonts w:eastAsia="Times New Roman" w:cs="Arial"/>
      <w:b/>
      <w:bCs/>
      <w:color w:val="404040" w:themeColor="text1" w:themeTint="BF"/>
      <w:kern w:val="28"/>
      <w:sz w:val="48"/>
      <w:szCs w:val="32"/>
      <w:lang w:val="en-US"/>
    </w:rPr>
  </w:style>
  <w:style w:type="character" w:customStyle="1" w:styleId="TitleChar">
    <w:name w:val="Title Char"/>
    <w:basedOn w:val="DefaultParagraphFont"/>
    <w:link w:val="Title"/>
    <w:rsid w:val="00DC20E7"/>
    <w:rPr>
      <w:rFonts w:ascii="Arial" w:eastAsia="Times New Roman" w:hAnsi="Arial" w:cs="Arial"/>
      <w:b/>
      <w:bCs/>
      <w:color w:val="404040" w:themeColor="text1" w:themeTint="BF"/>
      <w:kern w:val="28"/>
      <w:sz w:val="48"/>
      <w:szCs w:val="32"/>
      <w:lang w:val="en-US" w:eastAsia="en-US"/>
    </w:rPr>
  </w:style>
  <w:style w:type="character" w:styleId="PageNumber">
    <w:name w:val="page number"/>
    <w:basedOn w:val="DefaultParagraphFont"/>
    <w:locked/>
    <w:rsid w:val="00DC20E7"/>
    <w:rPr>
      <w:rFonts w:ascii="Arial" w:hAnsi="Arial"/>
      <w:sz w:val="20"/>
    </w:rPr>
  </w:style>
  <w:style w:type="paragraph" w:styleId="TOC5">
    <w:name w:val="toc 5"/>
    <w:basedOn w:val="Normal"/>
    <w:next w:val="Normal"/>
    <w:autoRedefine/>
    <w:uiPriority w:val="39"/>
    <w:locked/>
    <w:rsid w:val="00DC20E7"/>
    <w:pPr>
      <w:pBdr>
        <w:between w:val="double" w:sz="6" w:space="0" w:color="auto"/>
      </w:pBdr>
      <w:suppressAutoHyphens w:val="0"/>
      <w:spacing w:before="0" w:after="0"/>
      <w:ind w:left="600"/>
    </w:pPr>
    <w:rPr>
      <w:rFonts w:eastAsia="Times New Roman"/>
      <w:sz w:val="18"/>
      <w:lang w:val="en-US"/>
    </w:rPr>
  </w:style>
  <w:style w:type="paragraph" w:styleId="TOC6">
    <w:name w:val="toc 6"/>
    <w:basedOn w:val="Normal"/>
    <w:next w:val="Normal"/>
    <w:autoRedefine/>
    <w:uiPriority w:val="39"/>
    <w:locked/>
    <w:rsid w:val="00DC20E7"/>
    <w:pPr>
      <w:pBdr>
        <w:between w:val="double" w:sz="6" w:space="0" w:color="auto"/>
      </w:pBdr>
      <w:suppressAutoHyphens w:val="0"/>
      <w:spacing w:before="0" w:after="0"/>
      <w:ind w:left="800"/>
    </w:pPr>
    <w:rPr>
      <w:rFonts w:eastAsia="Times New Roman"/>
      <w:lang w:val="en-US"/>
    </w:rPr>
  </w:style>
  <w:style w:type="paragraph" w:styleId="TOC7">
    <w:name w:val="toc 7"/>
    <w:basedOn w:val="Normal"/>
    <w:next w:val="Normal"/>
    <w:autoRedefine/>
    <w:uiPriority w:val="39"/>
    <w:locked/>
    <w:rsid w:val="00DC20E7"/>
    <w:pPr>
      <w:pBdr>
        <w:between w:val="double" w:sz="6" w:space="0" w:color="auto"/>
      </w:pBdr>
      <w:suppressAutoHyphens w:val="0"/>
      <w:spacing w:before="0" w:after="0"/>
      <w:ind w:left="1000"/>
    </w:pPr>
    <w:rPr>
      <w:rFonts w:eastAsia="Times New Roman"/>
      <w:lang w:val="en-US"/>
    </w:rPr>
  </w:style>
  <w:style w:type="paragraph" w:styleId="TOC8">
    <w:name w:val="toc 8"/>
    <w:basedOn w:val="Normal"/>
    <w:next w:val="Normal"/>
    <w:autoRedefine/>
    <w:uiPriority w:val="39"/>
    <w:locked/>
    <w:rsid w:val="00DC20E7"/>
    <w:pPr>
      <w:pBdr>
        <w:between w:val="double" w:sz="6" w:space="0" w:color="auto"/>
      </w:pBdr>
      <w:suppressAutoHyphens w:val="0"/>
      <w:spacing w:before="0" w:after="0"/>
      <w:ind w:left="1200"/>
    </w:pPr>
    <w:rPr>
      <w:rFonts w:eastAsia="Times New Roman"/>
      <w:lang w:val="en-US"/>
    </w:rPr>
  </w:style>
  <w:style w:type="paragraph" w:styleId="TOC9">
    <w:name w:val="toc 9"/>
    <w:basedOn w:val="Normal"/>
    <w:next w:val="Normal"/>
    <w:autoRedefine/>
    <w:uiPriority w:val="39"/>
    <w:locked/>
    <w:rsid w:val="00DC20E7"/>
    <w:pPr>
      <w:pBdr>
        <w:between w:val="double" w:sz="6" w:space="0" w:color="auto"/>
      </w:pBdr>
      <w:suppressAutoHyphens w:val="0"/>
      <w:spacing w:before="0" w:after="0"/>
      <w:ind w:left="1400"/>
    </w:pPr>
    <w:rPr>
      <w:rFonts w:eastAsia="Times New Roman"/>
      <w:sz w:val="18"/>
      <w:lang w:val="en-US"/>
    </w:rPr>
  </w:style>
  <w:style w:type="numbering" w:styleId="111111">
    <w:name w:val="Outline List 2"/>
    <w:locked/>
    <w:rsid w:val="00DC20E7"/>
    <w:pPr>
      <w:numPr>
        <w:numId w:val="16"/>
      </w:numPr>
    </w:pPr>
  </w:style>
  <w:style w:type="character" w:customStyle="1" w:styleId="DocumentMapChar">
    <w:name w:val="Document Map Char"/>
    <w:basedOn w:val="DefaultParagraphFont"/>
    <w:link w:val="DocumentMap"/>
    <w:rsid w:val="00DC20E7"/>
    <w:rPr>
      <w:rFonts w:ascii="Tahoma" w:hAnsi="Tahoma" w:cs="Tahoma"/>
      <w:shd w:val="clear" w:color="auto" w:fill="000080"/>
      <w:lang w:eastAsia="en-US"/>
    </w:rPr>
  </w:style>
  <w:style w:type="character" w:customStyle="1" w:styleId="Heading5Char">
    <w:name w:val="Heading 5 Char"/>
    <w:aliases w:val="Heading 5 DO NOT USE Char"/>
    <w:basedOn w:val="DefaultParagraphFont"/>
    <w:link w:val="Heading5"/>
    <w:rsid w:val="00DC20E7"/>
    <w:rPr>
      <w:rFonts w:ascii="Arial" w:hAnsi="Arial"/>
      <w:sz w:val="22"/>
      <w:lang w:eastAsia="en-US"/>
    </w:rPr>
  </w:style>
  <w:style w:type="table" w:customStyle="1" w:styleId="ScrollSectionColumn">
    <w:name w:val="Scroll Section Column"/>
    <w:basedOn w:val="TableNormal"/>
    <w:uiPriority w:val="99"/>
    <w:rsid w:val="00DC20E7"/>
    <w:rPr>
      <w:rFonts w:ascii="Arial" w:eastAsia="Times New Roman" w:hAnsi="Arial"/>
      <w:szCs w:val="24"/>
      <w:lang w:val="en-US" w:eastAsia="en-US"/>
    </w:rPr>
    <w:tblPr/>
  </w:style>
  <w:style w:type="table" w:customStyle="1" w:styleId="ScrollTip">
    <w:name w:val="Scroll Tip"/>
    <w:basedOn w:val="TableNormal"/>
    <w:uiPriority w:val="99"/>
    <w:qFormat/>
    <w:rsid w:val="00DC20E7"/>
    <w:pPr>
      <w:ind w:left="173" w:right="259"/>
    </w:pPr>
    <w:rPr>
      <w:rFonts w:ascii="Arial" w:eastAsia="Times New Roman" w:hAnsi="Arial"/>
      <w:szCs w:val="24"/>
      <w:lang w:val="en-US" w:eastAsia="en-US"/>
    </w:rPr>
    <w:tblPr>
      <w:tblBorders>
        <w:top w:val="single" w:sz="4" w:space="0" w:color="9CC4A2"/>
        <w:left w:val="single" w:sz="4" w:space="0" w:color="9CC4A2"/>
        <w:bottom w:val="single" w:sz="4" w:space="0" w:color="9CC4A2"/>
        <w:right w:val="single" w:sz="4" w:space="0" w:color="9CC4A2"/>
      </w:tblBorders>
      <w:tblCellMar>
        <w:top w:w="173" w:type="dxa"/>
        <w:left w:w="58" w:type="dxa"/>
        <w:bottom w:w="259" w:type="dxa"/>
        <w:right w:w="58" w:type="dxa"/>
      </w:tblCellMar>
    </w:tblPr>
    <w:tcPr>
      <w:shd w:val="clear" w:color="auto" w:fill="DEFAE0"/>
    </w:tcPr>
  </w:style>
  <w:style w:type="table" w:customStyle="1" w:styleId="ScrollWarning">
    <w:name w:val="Scroll Warning"/>
    <w:basedOn w:val="TableNormal"/>
    <w:uiPriority w:val="99"/>
    <w:qFormat/>
    <w:rsid w:val="00DC20E7"/>
    <w:pPr>
      <w:ind w:left="173" w:right="259"/>
    </w:pPr>
    <w:rPr>
      <w:rFonts w:ascii="Arial" w:eastAsia="Times New Roman" w:hAnsi="Arial"/>
      <w:szCs w:val="24"/>
      <w:lang w:val="en-US" w:eastAsia="en-US"/>
    </w:rPr>
    <w:tblPr>
      <w:tblBorders>
        <w:top w:val="single" w:sz="4" w:space="0" w:color="E29898"/>
        <w:left w:val="single" w:sz="4" w:space="0" w:color="E29898"/>
        <w:bottom w:val="single" w:sz="4" w:space="0" w:color="E29898"/>
        <w:right w:val="single" w:sz="4" w:space="0" w:color="E29898"/>
      </w:tblBorders>
      <w:tblCellMar>
        <w:top w:w="173" w:type="dxa"/>
        <w:left w:w="58" w:type="dxa"/>
        <w:bottom w:w="259" w:type="dxa"/>
        <w:right w:w="58" w:type="dxa"/>
      </w:tblCellMar>
    </w:tblPr>
    <w:tcPr>
      <w:shd w:val="clear" w:color="auto" w:fill="FFE7E7"/>
    </w:tcPr>
  </w:style>
  <w:style w:type="table" w:customStyle="1" w:styleId="ScrollCode">
    <w:name w:val="Scroll Code"/>
    <w:basedOn w:val="TableNormal"/>
    <w:uiPriority w:val="99"/>
    <w:qFormat/>
    <w:rsid w:val="00DC20E7"/>
    <w:pPr>
      <w:ind w:left="173" w:right="259"/>
    </w:pPr>
    <w:rPr>
      <w:rFonts w:ascii="Courier New" w:eastAsia="Times New Roman" w:hAnsi="Courier New"/>
      <w:sz w:val="18"/>
      <w:szCs w:val="24"/>
      <w:lang w:val="en-US" w:eastAsia="en-US"/>
    </w:rPr>
    <w:tblPr>
      <w:tblCellSpacing w:w="0" w:type="dxa"/>
      <w:tblBorders>
        <w:top w:val="dashed" w:sz="4" w:space="0" w:color="6199C9"/>
        <w:left w:val="dashed" w:sz="4" w:space="0" w:color="6199C9"/>
        <w:bottom w:val="dashed" w:sz="4" w:space="0" w:color="6199C9"/>
        <w:right w:val="dashed" w:sz="4" w:space="0" w:color="6199C9"/>
      </w:tblBorders>
      <w:tblCellMar>
        <w:top w:w="173" w:type="dxa"/>
        <w:left w:w="58" w:type="dxa"/>
        <w:bottom w:w="259" w:type="dxa"/>
        <w:right w:w="58" w:type="dxa"/>
      </w:tblCellMar>
    </w:tblPr>
    <w:trPr>
      <w:tblCellSpacing w:w="0" w:type="dxa"/>
    </w:trPr>
  </w:style>
  <w:style w:type="table" w:customStyle="1" w:styleId="ScrollInfo">
    <w:name w:val="Scroll Info"/>
    <w:basedOn w:val="TableNormal"/>
    <w:uiPriority w:val="99"/>
    <w:qFormat/>
    <w:rsid w:val="00DC20E7"/>
    <w:pPr>
      <w:ind w:left="173" w:right="259"/>
    </w:pPr>
    <w:rPr>
      <w:rFonts w:ascii="Arial" w:eastAsia="Times New Roman" w:hAnsi="Arial"/>
      <w:szCs w:val="24"/>
      <w:lang w:val="en-US" w:eastAsia="en-US"/>
    </w:rPr>
    <w:tblPr>
      <w:tblBorders>
        <w:top w:val="single" w:sz="4" w:space="0" w:color="9CA6D2"/>
        <w:left w:val="single" w:sz="4" w:space="0" w:color="9CA6D2"/>
        <w:bottom w:val="single" w:sz="4" w:space="0" w:color="9CA6D2"/>
        <w:right w:val="single" w:sz="4" w:space="0" w:color="9CA6D2"/>
      </w:tblBorders>
      <w:tblCellMar>
        <w:top w:w="173" w:type="dxa"/>
        <w:left w:w="58" w:type="dxa"/>
        <w:bottom w:w="259" w:type="dxa"/>
        <w:right w:w="58" w:type="dxa"/>
      </w:tblCellMar>
    </w:tblPr>
    <w:tcPr>
      <w:shd w:val="clear" w:color="auto" w:fill="DFEFFD"/>
    </w:tcPr>
  </w:style>
  <w:style w:type="table" w:customStyle="1" w:styleId="ScrollPanel">
    <w:name w:val="Scroll Panel"/>
    <w:basedOn w:val="TableNormal"/>
    <w:uiPriority w:val="99"/>
    <w:qFormat/>
    <w:rsid w:val="00DC20E7"/>
    <w:pPr>
      <w:ind w:left="173" w:right="259"/>
    </w:pPr>
    <w:rPr>
      <w:rFonts w:ascii="Arial" w:eastAsia="Times New Roman" w:hAnsi="Arial"/>
      <w:szCs w:val="24"/>
      <w:lang w:val="en-US" w:eastAsia="en-US"/>
    </w:rPr>
    <w:tblPr>
      <w:tblBorders>
        <w:top w:val="single" w:sz="4" w:space="0" w:color="BBBBBB"/>
        <w:left w:val="single" w:sz="4" w:space="0" w:color="BBBBBB"/>
        <w:bottom w:val="single" w:sz="4" w:space="0" w:color="BBBBBB"/>
        <w:right w:val="single" w:sz="4" w:space="0" w:color="BBBBBB"/>
      </w:tblBorders>
      <w:tblCellMar>
        <w:top w:w="173" w:type="dxa"/>
        <w:left w:w="58" w:type="dxa"/>
        <w:bottom w:w="259" w:type="dxa"/>
        <w:right w:w="58" w:type="dxa"/>
      </w:tblCellMar>
    </w:tblPr>
    <w:tcPr>
      <w:shd w:val="clear" w:color="auto" w:fill="F0F0F0"/>
    </w:tcPr>
  </w:style>
  <w:style w:type="table" w:customStyle="1" w:styleId="ScrollNote">
    <w:name w:val="Scroll Note"/>
    <w:basedOn w:val="TableNormal"/>
    <w:uiPriority w:val="99"/>
    <w:qFormat/>
    <w:rsid w:val="00DC20E7"/>
    <w:pPr>
      <w:ind w:left="173" w:right="259"/>
    </w:pPr>
    <w:rPr>
      <w:rFonts w:ascii="Arial" w:eastAsia="Times New Roman" w:hAnsi="Arial"/>
      <w:szCs w:val="24"/>
      <w:lang w:val="en-US" w:eastAsia="en-US"/>
    </w:rPr>
    <w:tblPr>
      <w:tblBorders>
        <w:top w:val="single" w:sz="4" w:space="0" w:color="F9DF99"/>
        <w:left w:val="single" w:sz="4" w:space="0" w:color="F9DF99"/>
        <w:bottom w:val="single" w:sz="4" w:space="0" w:color="F9DF99"/>
        <w:right w:val="single" w:sz="4" w:space="0" w:color="F9DF99"/>
      </w:tblBorders>
      <w:tblCellMar>
        <w:top w:w="173" w:type="dxa"/>
        <w:left w:w="58" w:type="dxa"/>
        <w:bottom w:w="259" w:type="dxa"/>
        <w:right w:w="58" w:type="dxa"/>
      </w:tblCellMar>
    </w:tblPr>
    <w:tcPr>
      <w:shd w:val="clear" w:color="auto" w:fill="FFFFE0"/>
    </w:tcPr>
  </w:style>
  <w:style w:type="table" w:customStyle="1" w:styleId="ScrollQuote">
    <w:name w:val="Scroll Quote"/>
    <w:basedOn w:val="TableNormal"/>
    <w:uiPriority w:val="99"/>
    <w:qFormat/>
    <w:rsid w:val="00DC20E7"/>
    <w:pPr>
      <w:ind w:left="173" w:right="259"/>
    </w:pPr>
    <w:rPr>
      <w:rFonts w:ascii="Arial" w:eastAsia="Times New Roman" w:hAnsi="Arial"/>
      <w:i/>
      <w:szCs w:val="24"/>
      <w:lang w:val="en-US" w:eastAsia="en-US"/>
    </w:rPr>
    <w:tblPr>
      <w:tblCellMar>
        <w:left w:w="58" w:type="dxa"/>
        <w:right w:w="58" w:type="dxa"/>
      </w:tblCellMar>
    </w:tblPr>
    <w:tblStylePr w:type="firstCol">
      <w:tblPr/>
      <w:tcPr>
        <w:tcBorders>
          <w:left w:val="single" w:sz="4" w:space="0" w:color="6199C9"/>
        </w:tcBorders>
      </w:tcPr>
    </w:tblStylePr>
  </w:style>
  <w:style w:type="paragraph" w:styleId="PlainText">
    <w:name w:val="Plain Text"/>
    <w:basedOn w:val="Normal"/>
    <w:link w:val="PlainTextChar"/>
    <w:locked/>
    <w:rsid w:val="00DC20E7"/>
    <w:pPr>
      <w:suppressAutoHyphens w:val="0"/>
      <w:spacing w:before="0"/>
    </w:pPr>
    <w:rPr>
      <w:rFonts w:ascii="Courier New" w:eastAsia="Times New Roman" w:hAnsi="Courier New" w:cs="Courier New"/>
      <w:lang w:val="en-US"/>
    </w:rPr>
  </w:style>
  <w:style w:type="character" w:customStyle="1" w:styleId="PlainTextChar">
    <w:name w:val="Plain Text Char"/>
    <w:basedOn w:val="DefaultParagraphFont"/>
    <w:link w:val="PlainText"/>
    <w:rsid w:val="00DC20E7"/>
    <w:rPr>
      <w:rFonts w:ascii="Courier New" w:eastAsia="Times New Roman" w:hAnsi="Courier New" w:cs="Courier New"/>
      <w:lang w:val="en-US" w:eastAsia="en-US"/>
    </w:rPr>
  </w:style>
  <w:style w:type="paragraph" w:customStyle="1" w:styleId="SublineHeader">
    <w:name w:val="Subline Header"/>
    <w:basedOn w:val="Title"/>
    <w:qFormat/>
    <w:rsid w:val="00DC20E7"/>
    <w:rPr>
      <w:b w:val="0"/>
      <w:bCs w:val="0"/>
      <w:color w:val="A6A6A6" w:themeColor="background1" w:themeShade="A6"/>
      <w:sz w:val="28"/>
      <w:shd w:val="clear" w:color="auto" w:fill="FFFFFF"/>
    </w:rPr>
  </w:style>
  <w:style w:type="paragraph" w:customStyle="1" w:styleId="SublineHeaderLevel2">
    <w:name w:val="SublineHeader Level2"/>
    <w:basedOn w:val="SublineHeader"/>
    <w:qFormat/>
    <w:rsid w:val="00DC20E7"/>
    <w:rPr>
      <w:sz w:val="24"/>
      <w:szCs w:val="24"/>
    </w:rPr>
  </w:style>
  <w:style w:type="character" w:customStyle="1" w:styleId="Heading6Char">
    <w:name w:val="Heading 6 Char"/>
    <w:aliases w:val="Heading 6 DO NOT USE Char"/>
    <w:basedOn w:val="DefaultParagraphFont"/>
    <w:link w:val="Heading6"/>
    <w:rsid w:val="00DC20E7"/>
    <w:rPr>
      <w:rFonts w:ascii="Arial" w:hAnsi="Arial"/>
      <w:i/>
      <w:sz w:val="22"/>
      <w:lang w:eastAsia="en-US"/>
    </w:rPr>
  </w:style>
  <w:style w:type="character" w:customStyle="1" w:styleId="Heading7Char">
    <w:name w:val="Heading 7 Char"/>
    <w:aliases w:val="Heading 7 DO NOT USE Char"/>
    <w:basedOn w:val="DefaultParagraphFont"/>
    <w:link w:val="Heading7"/>
    <w:rsid w:val="00DC20E7"/>
    <w:rPr>
      <w:rFonts w:ascii="Arial" w:hAnsi="Arial"/>
      <w:b/>
      <w:sz w:val="40"/>
      <w:lang w:eastAsia="en-US"/>
    </w:rPr>
  </w:style>
  <w:style w:type="character" w:customStyle="1" w:styleId="Heading8Char">
    <w:name w:val="Heading 8 Char"/>
    <w:aliases w:val="Heading 8 DO NOT USE Char"/>
    <w:basedOn w:val="DefaultParagraphFont"/>
    <w:link w:val="Heading8"/>
    <w:rsid w:val="00DC20E7"/>
    <w:rPr>
      <w:rFonts w:ascii="Arial" w:hAnsi="Arial"/>
      <w:b/>
      <w:sz w:val="36"/>
      <w:lang w:eastAsia="en-US"/>
    </w:rPr>
  </w:style>
  <w:style w:type="character" w:customStyle="1" w:styleId="Heading9Char">
    <w:name w:val="Heading 9 Char"/>
    <w:aliases w:val="Heading 9 DO NOT USE Char"/>
    <w:basedOn w:val="DefaultParagraphFont"/>
    <w:link w:val="Heading9"/>
    <w:rsid w:val="00DC20E7"/>
    <w:rPr>
      <w:rFonts w:ascii="Arial" w:hAnsi="Arial"/>
      <w:b/>
      <w:sz w:val="28"/>
      <w:lang w:eastAsia="en-US"/>
    </w:rPr>
  </w:style>
  <w:style w:type="character" w:styleId="IntenseEmphasis">
    <w:name w:val="Intense Emphasis"/>
    <w:basedOn w:val="DefaultParagraphFont"/>
    <w:locked/>
    <w:rsid w:val="00DC20E7"/>
    <w:rPr>
      <w:i/>
      <w:iCs/>
      <w:color w:val="7F7F7F" w:themeColor="text1" w:themeTint="80"/>
    </w:rPr>
  </w:style>
  <w:style w:type="paragraph" w:styleId="IntenseQuote">
    <w:name w:val="Intense Quote"/>
    <w:basedOn w:val="Normal"/>
    <w:next w:val="Normal"/>
    <w:link w:val="IntenseQuoteChar"/>
    <w:locked/>
    <w:rsid w:val="00DC20E7"/>
    <w:pPr>
      <w:pBdr>
        <w:top w:val="single" w:sz="4" w:space="10" w:color="4F81BD" w:themeColor="accent1"/>
        <w:bottom w:val="single" w:sz="4" w:space="10" w:color="4F81BD" w:themeColor="accent1"/>
      </w:pBdr>
      <w:suppressAutoHyphens w:val="0"/>
      <w:spacing w:before="360" w:after="360"/>
      <w:ind w:left="864" w:right="864"/>
      <w:jc w:val="center"/>
    </w:pPr>
    <w:rPr>
      <w:rFonts w:eastAsia="Times New Roman"/>
      <w:i/>
      <w:iCs/>
      <w:color w:val="7F7F7F" w:themeColor="text1" w:themeTint="80"/>
      <w:szCs w:val="24"/>
      <w:lang w:val="en-US"/>
    </w:rPr>
  </w:style>
  <w:style w:type="character" w:customStyle="1" w:styleId="IntenseQuoteChar">
    <w:name w:val="Intense Quote Char"/>
    <w:basedOn w:val="DefaultParagraphFont"/>
    <w:link w:val="IntenseQuote"/>
    <w:rsid w:val="00DC20E7"/>
    <w:rPr>
      <w:rFonts w:ascii="Arial" w:eastAsia="Times New Roman" w:hAnsi="Arial"/>
      <w:i/>
      <w:iCs/>
      <w:color w:val="7F7F7F" w:themeColor="text1" w:themeTint="80"/>
      <w:szCs w:val="24"/>
      <w:lang w:val="en-US" w:eastAsia="en-US"/>
    </w:rPr>
  </w:style>
  <w:style w:type="character" w:styleId="IntenseReference">
    <w:name w:val="Intense Reference"/>
    <w:basedOn w:val="DefaultParagraphFont"/>
    <w:locked/>
    <w:rsid w:val="00DC20E7"/>
    <w:rPr>
      <w:b/>
      <w:bCs/>
      <w:smallCaps/>
      <w:color w:val="7F7F7F" w:themeColor="text1" w:themeTint="80"/>
      <w:spacing w:val="5"/>
    </w:rPr>
  </w:style>
  <w:style w:type="table" w:styleId="PlainTable1">
    <w:name w:val="Plain Table 1"/>
    <w:basedOn w:val="TableNormal"/>
    <w:rsid w:val="00DC20E7"/>
    <w:rPr>
      <w:rFonts w:ascii="Arial" w:eastAsia="Times New Roman" w:hAnsi="Arial"/>
      <w:szCs w:val="24"/>
      <w:lang w:val="en-US"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rsid w:val="00DC20E7"/>
    <w:rPr>
      <w:rFonts w:ascii="Arial" w:eastAsia="Times New Roman" w:hAnsi="Arial"/>
      <w:szCs w:val="24"/>
      <w:lang w:val="en-US"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Style1">
    <w:name w:val="Style1"/>
    <w:basedOn w:val="TableNormal"/>
    <w:uiPriority w:val="99"/>
    <w:rsid w:val="00DC20E7"/>
    <w:rPr>
      <w:rFonts w:ascii="Arial" w:eastAsia="Times New Roman" w:hAnsi="Arial"/>
      <w:szCs w:val="24"/>
      <w:lang w:val="en-US" w:eastAsia="en-US"/>
    </w:rPr>
    <w:tblPr/>
  </w:style>
  <w:style w:type="character" w:customStyle="1" w:styleId="ScrollInlineCode">
    <w:name w:val="Scroll Inline Code"/>
    <w:basedOn w:val="DefaultParagraphFont"/>
    <w:uiPriority w:val="1"/>
    <w:qFormat/>
    <w:rsid w:val="00DC20E7"/>
    <w:rPr>
      <w:rFonts w:ascii="Courier New" w:hAnsi="Courier New"/>
      <w:bdr w:val="none" w:sz="0" w:space="0" w:color="auto"/>
      <w:shd w:val="clear" w:color="auto" w:fill="F4F5F7"/>
    </w:rPr>
  </w:style>
  <w:style w:type="table" w:customStyle="1" w:styleId="ScrollCustomPanel">
    <w:name w:val="Scroll Custom Panel"/>
    <w:basedOn w:val="TableNormal"/>
    <w:uiPriority w:val="99"/>
    <w:qFormat/>
    <w:rsid w:val="00DC20E7"/>
    <w:pPr>
      <w:ind w:left="173" w:right="259"/>
    </w:pPr>
    <w:rPr>
      <w:rFonts w:ascii="Arial" w:eastAsia="Times New Roman" w:hAnsi="Arial"/>
      <w:szCs w:val="24"/>
      <w:lang w:val="en-US" w:eastAsia="en-US"/>
    </w:rPr>
    <w:tblPr>
      <w:tblCellMar>
        <w:top w:w="173" w:type="dxa"/>
        <w:left w:w="58" w:type="dxa"/>
        <w:bottom w:w="259" w:type="dxa"/>
        <w:right w:w="58" w:type="dxa"/>
      </w:tblCellMar>
    </w:tblPr>
    <w:tcPr>
      <w:shd w:val="clear" w:color="auto" w:fill="DEEBFF"/>
    </w:tcPr>
  </w:style>
  <w:style w:type="table" w:customStyle="1" w:styleId="ScrollNoteCloud">
    <w:name w:val="Scroll Note Cloud"/>
    <w:basedOn w:val="TableNormal"/>
    <w:uiPriority w:val="99"/>
    <w:rsid w:val="00DC20E7"/>
    <w:pPr>
      <w:ind w:left="176" w:right="261"/>
    </w:pPr>
    <w:rPr>
      <w:rFonts w:ascii="Arial" w:eastAsia="Times New Roman" w:hAnsi="Arial"/>
      <w:szCs w:val="24"/>
      <w:lang w:val="en-US" w:eastAsia="en-US"/>
    </w:rPr>
    <w:tblPr>
      <w:tblCellMar>
        <w:top w:w="173" w:type="dxa"/>
        <w:left w:w="58" w:type="dxa"/>
        <w:bottom w:w="259" w:type="dxa"/>
        <w:right w:w="58" w:type="dxa"/>
      </w:tblCellMar>
    </w:tblPr>
    <w:tcPr>
      <w:shd w:val="clear" w:color="auto" w:fill="EAE6FF"/>
    </w:tcPr>
  </w:style>
  <w:style w:type="numbering" w:customStyle="1" w:styleId="NoList2">
    <w:name w:val="No List2"/>
    <w:next w:val="NoList"/>
    <w:uiPriority w:val="99"/>
    <w:semiHidden/>
    <w:unhideWhenUsed/>
    <w:rsid w:val="00AE17EB"/>
  </w:style>
  <w:style w:type="numbering" w:customStyle="1" w:styleId="NoList3">
    <w:name w:val="No List3"/>
    <w:next w:val="NoList"/>
    <w:uiPriority w:val="99"/>
    <w:semiHidden/>
    <w:unhideWhenUsed/>
    <w:rsid w:val="00FB6144"/>
  </w:style>
  <w:style w:type="character" w:customStyle="1" w:styleId="ph">
    <w:name w:val="ph"/>
    <w:basedOn w:val="DefaultParagraphFont"/>
    <w:rsid w:val="00222ACE"/>
  </w:style>
  <w:style w:type="character" w:customStyle="1" w:styleId="HTMLPreformattedChar">
    <w:name w:val="HTML Preformatted Char"/>
    <w:basedOn w:val="DefaultParagraphFont"/>
    <w:link w:val="HTMLPreformatted"/>
    <w:uiPriority w:val="99"/>
    <w:rsid w:val="00222ACE"/>
    <w:rPr>
      <w:rFonts w:ascii="Courier New" w:hAnsi="Courier New" w:cs="Courier New"/>
      <w:lang w:eastAsia="en-US"/>
    </w:rPr>
  </w:style>
  <w:style w:type="table" w:customStyle="1" w:styleId="SwiftTable1">
    <w:name w:val="Swift Table 1"/>
    <w:basedOn w:val="TableGrid"/>
    <w:uiPriority w:val="99"/>
    <w:rsid w:val="005218A6"/>
    <w:pPr>
      <w:suppressAutoHyphens w:val="0"/>
      <w:spacing w:before="0" w:after="0" w:line="276" w:lineRule="auto"/>
      <w:ind w:left="0"/>
    </w:pPr>
    <w:rPr>
      <w:rFonts w:asciiTheme="minorHAnsi" w:eastAsiaTheme="minorHAnsi" w:hAnsiTheme="minorHAnsi" w:cstheme="minorBidi"/>
      <w:kern w:val="2"/>
      <w:sz w:val="16"/>
      <w:lang w:eastAsia="en-US"/>
      <w14:ligatures w14:val="standardContextual"/>
    </w:rPr>
    <w:tblPr>
      <w:tblStyleRowBandSize w:val="1"/>
      <w:tblStyleColBandSize w:val="1"/>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0" w:type="dxa"/>
        <w:bottom w:w="113" w:type="dxa"/>
        <w:right w:w="0" w:type="dxa"/>
      </w:tblCellMar>
    </w:tblPr>
    <w:tblStylePr w:type="firstRow">
      <w:rPr>
        <w:b/>
      </w:rPr>
    </w:tblStylePr>
    <w:tblStylePr w:type="lastRow">
      <w:rPr>
        <w:b/>
      </w:rPr>
    </w:tblStylePr>
    <w:tblStylePr w:type="firstCol">
      <w:rPr>
        <w:b/>
      </w:rPr>
    </w:tblStylePr>
    <w:tblStylePr w:type="lastCol">
      <w:rPr>
        <w:b/>
      </w:rPr>
    </w:tblStylePr>
    <w:tblStylePr w:type="band1Vert">
      <w:tblPr/>
      <w:tcPr>
        <w:shd w:val="clear" w:color="auto" w:fill="EEECE1" w:themeFill="background2"/>
      </w:tcPr>
    </w:tblStylePr>
    <w:tblStylePr w:type="band1Horz">
      <w:tblPr/>
      <w:tcPr>
        <w:shd w:val="clear" w:color="auto" w:fill="EEECE1" w:themeFill="background2"/>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671">
      <w:bodyDiv w:val="1"/>
      <w:marLeft w:val="0"/>
      <w:marRight w:val="0"/>
      <w:marTop w:val="0"/>
      <w:marBottom w:val="0"/>
      <w:divBdr>
        <w:top w:val="none" w:sz="0" w:space="0" w:color="auto"/>
        <w:left w:val="none" w:sz="0" w:space="0" w:color="auto"/>
        <w:bottom w:val="none" w:sz="0" w:space="0" w:color="auto"/>
        <w:right w:val="none" w:sz="0" w:space="0" w:color="auto"/>
      </w:divBdr>
    </w:div>
    <w:div w:id="27802128">
      <w:bodyDiv w:val="1"/>
      <w:marLeft w:val="0"/>
      <w:marRight w:val="0"/>
      <w:marTop w:val="0"/>
      <w:marBottom w:val="0"/>
      <w:divBdr>
        <w:top w:val="none" w:sz="0" w:space="0" w:color="auto"/>
        <w:left w:val="none" w:sz="0" w:space="0" w:color="auto"/>
        <w:bottom w:val="none" w:sz="0" w:space="0" w:color="auto"/>
        <w:right w:val="none" w:sz="0" w:space="0" w:color="auto"/>
      </w:divBdr>
    </w:div>
    <w:div w:id="29693356">
      <w:bodyDiv w:val="1"/>
      <w:marLeft w:val="0"/>
      <w:marRight w:val="0"/>
      <w:marTop w:val="0"/>
      <w:marBottom w:val="0"/>
      <w:divBdr>
        <w:top w:val="none" w:sz="0" w:space="0" w:color="auto"/>
        <w:left w:val="none" w:sz="0" w:space="0" w:color="auto"/>
        <w:bottom w:val="none" w:sz="0" w:space="0" w:color="auto"/>
        <w:right w:val="none" w:sz="0" w:space="0" w:color="auto"/>
      </w:divBdr>
    </w:div>
    <w:div w:id="35278325">
      <w:bodyDiv w:val="1"/>
      <w:marLeft w:val="0"/>
      <w:marRight w:val="0"/>
      <w:marTop w:val="0"/>
      <w:marBottom w:val="0"/>
      <w:divBdr>
        <w:top w:val="none" w:sz="0" w:space="0" w:color="auto"/>
        <w:left w:val="none" w:sz="0" w:space="0" w:color="auto"/>
        <w:bottom w:val="none" w:sz="0" w:space="0" w:color="auto"/>
        <w:right w:val="none" w:sz="0" w:space="0" w:color="auto"/>
      </w:divBdr>
    </w:div>
    <w:div w:id="60907835">
      <w:bodyDiv w:val="1"/>
      <w:marLeft w:val="0"/>
      <w:marRight w:val="0"/>
      <w:marTop w:val="0"/>
      <w:marBottom w:val="0"/>
      <w:divBdr>
        <w:top w:val="none" w:sz="0" w:space="0" w:color="auto"/>
        <w:left w:val="none" w:sz="0" w:space="0" w:color="auto"/>
        <w:bottom w:val="none" w:sz="0" w:space="0" w:color="auto"/>
        <w:right w:val="none" w:sz="0" w:space="0" w:color="auto"/>
      </w:divBdr>
    </w:div>
    <w:div w:id="86730454">
      <w:bodyDiv w:val="1"/>
      <w:marLeft w:val="0"/>
      <w:marRight w:val="0"/>
      <w:marTop w:val="0"/>
      <w:marBottom w:val="0"/>
      <w:divBdr>
        <w:top w:val="none" w:sz="0" w:space="0" w:color="auto"/>
        <w:left w:val="none" w:sz="0" w:space="0" w:color="auto"/>
        <w:bottom w:val="none" w:sz="0" w:space="0" w:color="auto"/>
        <w:right w:val="none" w:sz="0" w:space="0" w:color="auto"/>
      </w:divBdr>
    </w:div>
    <w:div w:id="91168325">
      <w:bodyDiv w:val="1"/>
      <w:marLeft w:val="0"/>
      <w:marRight w:val="0"/>
      <w:marTop w:val="0"/>
      <w:marBottom w:val="0"/>
      <w:divBdr>
        <w:top w:val="none" w:sz="0" w:space="0" w:color="auto"/>
        <w:left w:val="none" w:sz="0" w:space="0" w:color="auto"/>
        <w:bottom w:val="none" w:sz="0" w:space="0" w:color="auto"/>
        <w:right w:val="none" w:sz="0" w:space="0" w:color="auto"/>
      </w:divBdr>
    </w:div>
    <w:div w:id="110828674">
      <w:bodyDiv w:val="1"/>
      <w:marLeft w:val="0"/>
      <w:marRight w:val="0"/>
      <w:marTop w:val="0"/>
      <w:marBottom w:val="0"/>
      <w:divBdr>
        <w:top w:val="none" w:sz="0" w:space="0" w:color="auto"/>
        <w:left w:val="none" w:sz="0" w:space="0" w:color="auto"/>
        <w:bottom w:val="none" w:sz="0" w:space="0" w:color="auto"/>
        <w:right w:val="none" w:sz="0" w:space="0" w:color="auto"/>
      </w:divBdr>
    </w:div>
    <w:div w:id="118107207">
      <w:bodyDiv w:val="1"/>
      <w:marLeft w:val="0"/>
      <w:marRight w:val="0"/>
      <w:marTop w:val="0"/>
      <w:marBottom w:val="0"/>
      <w:divBdr>
        <w:top w:val="none" w:sz="0" w:space="0" w:color="auto"/>
        <w:left w:val="none" w:sz="0" w:space="0" w:color="auto"/>
        <w:bottom w:val="none" w:sz="0" w:space="0" w:color="auto"/>
        <w:right w:val="none" w:sz="0" w:space="0" w:color="auto"/>
      </w:divBdr>
    </w:div>
    <w:div w:id="131561465">
      <w:bodyDiv w:val="1"/>
      <w:marLeft w:val="0"/>
      <w:marRight w:val="0"/>
      <w:marTop w:val="0"/>
      <w:marBottom w:val="0"/>
      <w:divBdr>
        <w:top w:val="none" w:sz="0" w:space="0" w:color="auto"/>
        <w:left w:val="none" w:sz="0" w:space="0" w:color="auto"/>
        <w:bottom w:val="none" w:sz="0" w:space="0" w:color="auto"/>
        <w:right w:val="none" w:sz="0" w:space="0" w:color="auto"/>
      </w:divBdr>
      <w:divsChild>
        <w:div w:id="1366174052">
          <w:marLeft w:val="0"/>
          <w:marRight w:val="0"/>
          <w:marTop w:val="0"/>
          <w:marBottom w:val="0"/>
          <w:divBdr>
            <w:top w:val="none" w:sz="0" w:space="0" w:color="auto"/>
            <w:left w:val="none" w:sz="0" w:space="0" w:color="auto"/>
            <w:bottom w:val="none" w:sz="0" w:space="0" w:color="auto"/>
            <w:right w:val="none" w:sz="0" w:space="0" w:color="auto"/>
          </w:divBdr>
        </w:div>
      </w:divsChild>
    </w:div>
    <w:div w:id="149561009">
      <w:bodyDiv w:val="1"/>
      <w:marLeft w:val="0"/>
      <w:marRight w:val="0"/>
      <w:marTop w:val="0"/>
      <w:marBottom w:val="0"/>
      <w:divBdr>
        <w:top w:val="none" w:sz="0" w:space="0" w:color="auto"/>
        <w:left w:val="none" w:sz="0" w:space="0" w:color="auto"/>
        <w:bottom w:val="none" w:sz="0" w:space="0" w:color="auto"/>
        <w:right w:val="none" w:sz="0" w:space="0" w:color="auto"/>
      </w:divBdr>
    </w:div>
    <w:div w:id="162933605">
      <w:bodyDiv w:val="1"/>
      <w:marLeft w:val="0"/>
      <w:marRight w:val="0"/>
      <w:marTop w:val="0"/>
      <w:marBottom w:val="0"/>
      <w:divBdr>
        <w:top w:val="none" w:sz="0" w:space="0" w:color="auto"/>
        <w:left w:val="none" w:sz="0" w:space="0" w:color="auto"/>
        <w:bottom w:val="none" w:sz="0" w:space="0" w:color="auto"/>
        <w:right w:val="none" w:sz="0" w:space="0" w:color="auto"/>
      </w:divBdr>
    </w:div>
    <w:div w:id="174734064">
      <w:bodyDiv w:val="1"/>
      <w:marLeft w:val="0"/>
      <w:marRight w:val="0"/>
      <w:marTop w:val="0"/>
      <w:marBottom w:val="0"/>
      <w:divBdr>
        <w:top w:val="none" w:sz="0" w:space="0" w:color="auto"/>
        <w:left w:val="none" w:sz="0" w:space="0" w:color="auto"/>
        <w:bottom w:val="none" w:sz="0" w:space="0" w:color="auto"/>
        <w:right w:val="none" w:sz="0" w:space="0" w:color="auto"/>
      </w:divBdr>
    </w:div>
    <w:div w:id="189882745">
      <w:bodyDiv w:val="1"/>
      <w:marLeft w:val="0"/>
      <w:marRight w:val="0"/>
      <w:marTop w:val="0"/>
      <w:marBottom w:val="0"/>
      <w:divBdr>
        <w:top w:val="none" w:sz="0" w:space="0" w:color="auto"/>
        <w:left w:val="none" w:sz="0" w:space="0" w:color="auto"/>
        <w:bottom w:val="none" w:sz="0" w:space="0" w:color="auto"/>
        <w:right w:val="none" w:sz="0" w:space="0" w:color="auto"/>
      </w:divBdr>
    </w:div>
    <w:div w:id="235209374">
      <w:bodyDiv w:val="1"/>
      <w:marLeft w:val="0"/>
      <w:marRight w:val="0"/>
      <w:marTop w:val="0"/>
      <w:marBottom w:val="0"/>
      <w:divBdr>
        <w:top w:val="none" w:sz="0" w:space="0" w:color="auto"/>
        <w:left w:val="none" w:sz="0" w:space="0" w:color="auto"/>
        <w:bottom w:val="none" w:sz="0" w:space="0" w:color="auto"/>
        <w:right w:val="none" w:sz="0" w:space="0" w:color="auto"/>
      </w:divBdr>
    </w:div>
    <w:div w:id="236745857">
      <w:bodyDiv w:val="1"/>
      <w:marLeft w:val="0"/>
      <w:marRight w:val="0"/>
      <w:marTop w:val="0"/>
      <w:marBottom w:val="0"/>
      <w:divBdr>
        <w:top w:val="none" w:sz="0" w:space="0" w:color="auto"/>
        <w:left w:val="none" w:sz="0" w:space="0" w:color="auto"/>
        <w:bottom w:val="none" w:sz="0" w:space="0" w:color="auto"/>
        <w:right w:val="none" w:sz="0" w:space="0" w:color="auto"/>
      </w:divBdr>
    </w:div>
    <w:div w:id="240410802">
      <w:bodyDiv w:val="1"/>
      <w:marLeft w:val="0"/>
      <w:marRight w:val="0"/>
      <w:marTop w:val="0"/>
      <w:marBottom w:val="0"/>
      <w:divBdr>
        <w:top w:val="none" w:sz="0" w:space="0" w:color="auto"/>
        <w:left w:val="none" w:sz="0" w:space="0" w:color="auto"/>
        <w:bottom w:val="none" w:sz="0" w:space="0" w:color="auto"/>
        <w:right w:val="none" w:sz="0" w:space="0" w:color="auto"/>
      </w:divBdr>
    </w:div>
    <w:div w:id="259489696">
      <w:bodyDiv w:val="1"/>
      <w:marLeft w:val="0"/>
      <w:marRight w:val="0"/>
      <w:marTop w:val="0"/>
      <w:marBottom w:val="0"/>
      <w:divBdr>
        <w:top w:val="none" w:sz="0" w:space="0" w:color="auto"/>
        <w:left w:val="none" w:sz="0" w:space="0" w:color="auto"/>
        <w:bottom w:val="none" w:sz="0" w:space="0" w:color="auto"/>
        <w:right w:val="none" w:sz="0" w:space="0" w:color="auto"/>
      </w:divBdr>
    </w:div>
    <w:div w:id="260795436">
      <w:bodyDiv w:val="1"/>
      <w:marLeft w:val="0"/>
      <w:marRight w:val="0"/>
      <w:marTop w:val="0"/>
      <w:marBottom w:val="0"/>
      <w:divBdr>
        <w:top w:val="none" w:sz="0" w:space="0" w:color="auto"/>
        <w:left w:val="none" w:sz="0" w:space="0" w:color="auto"/>
        <w:bottom w:val="none" w:sz="0" w:space="0" w:color="auto"/>
        <w:right w:val="none" w:sz="0" w:space="0" w:color="auto"/>
      </w:divBdr>
    </w:div>
    <w:div w:id="265818673">
      <w:bodyDiv w:val="1"/>
      <w:marLeft w:val="0"/>
      <w:marRight w:val="0"/>
      <w:marTop w:val="0"/>
      <w:marBottom w:val="0"/>
      <w:divBdr>
        <w:top w:val="none" w:sz="0" w:space="0" w:color="auto"/>
        <w:left w:val="none" w:sz="0" w:space="0" w:color="auto"/>
        <w:bottom w:val="none" w:sz="0" w:space="0" w:color="auto"/>
        <w:right w:val="none" w:sz="0" w:space="0" w:color="auto"/>
      </w:divBdr>
    </w:div>
    <w:div w:id="268245092">
      <w:bodyDiv w:val="1"/>
      <w:marLeft w:val="0"/>
      <w:marRight w:val="0"/>
      <w:marTop w:val="0"/>
      <w:marBottom w:val="0"/>
      <w:divBdr>
        <w:top w:val="none" w:sz="0" w:space="0" w:color="auto"/>
        <w:left w:val="none" w:sz="0" w:space="0" w:color="auto"/>
        <w:bottom w:val="none" w:sz="0" w:space="0" w:color="auto"/>
        <w:right w:val="none" w:sz="0" w:space="0" w:color="auto"/>
      </w:divBdr>
    </w:div>
    <w:div w:id="270551514">
      <w:bodyDiv w:val="1"/>
      <w:marLeft w:val="0"/>
      <w:marRight w:val="0"/>
      <w:marTop w:val="0"/>
      <w:marBottom w:val="0"/>
      <w:divBdr>
        <w:top w:val="none" w:sz="0" w:space="0" w:color="auto"/>
        <w:left w:val="none" w:sz="0" w:space="0" w:color="auto"/>
        <w:bottom w:val="none" w:sz="0" w:space="0" w:color="auto"/>
        <w:right w:val="none" w:sz="0" w:space="0" w:color="auto"/>
      </w:divBdr>
    </w:div>
    <w:div w:id="300885879">
      <w:bodyDiv w:val="1"/>
      <w:marLeft w:val="0"/>
      <w:marRight w:val="0"/>
      <w:marTop w:val="0"/>
      <w:marBottom w:val="0"/>
      <w:divBdr>
        <w:top w:val="none" w:sz="0" w:space="0" w:color="auto"/>
        <w:left w:val="none" w:sz="0" w:space="0" w:color="auto"/>
        <w:bottom w:val="none" w:sz="0" w:space="0" w:color="auto"/>
        <w:right w:val="none" w:sz="0" w:space="0" w:color="auto"/>
      </w:divBdr>
      <w:divsChild>
        <w:div w:id="745418208">
          <w:marLeft w:val="0"/>
          <w:marRight w:val="0"/>
          <w:marTop w:val="0"/>
          <w:marBottom w:val="0"/>
          <w:divBdr>
            <w:top w:val="none" w:sz="0" w:space="0" w:color="auto"/>
            <w:left w:val="none" w:sz="0" w:space="0" w:color="auto"/>
            <w:bottom w:val="none" w:sz="0" w:space="0" w:color="auto"/>
            <w:right w:val="none" w:sz="0" w:space="0" w:color="auto"/>
          </w:divBdr>
        </w:div>
      </w:divsChild>
    </w:div>
    <w:div w:id="301810666">
      <w:bodyDiv w:val="1"/>
      <w:marLeft w:val="0"/>
      <w:marRight w:val="0"/>
      <w:marTop w:val="0"/>
      <w:marBottom w:val="0"/>
      <w:divBdr>
        <w:top w:val="none" w:sz="0" w:space="0" w:color="auto"/>
        <w:left w:val="none" w:sz="0" w:space="0" w:color="auto"/>
        <w:bottom w:val="none" w:sz="0" w:space="0" w:color="auto"/>
        <w:right w:val="none" w:sz="0" w:space="0" w:color="auto"/>
      </w:divBdr>
    </w:div>
    <w:div w:id="328291410">
      <w:bodyDiv w:val="1"/>
      <w:marLeft w:val="0"/>
      <w:marRight w:val="0"/>
      <w:marTop w:val="0"/>
      <w:marBottom w:val="0"/>
      <w:divBdr>
        <w:top w:val="none" w:sz="0" w:space="0" w:color="auto"/>
        <w:left w:val="none" w:sz="0" w:space="0" w:color="auto"/>
        <w:bottom w:val="none" w:sz="0" w:space="0" w:color="auto"/>
        <w:right w:val="none" w:sz="0" w:space="0" w:color="auto"/>
      </w:divBdr>
    </w:div>
    <w:div w:id="328485439">
      <w:bodyDiv w:val="1"/>
      <w:marLeft w:val="0"/>
      <w:marRight w:val="0"/>
      <w:marTop w:val="0"/>
      <w:marBottom w:val="0"/>
      <w:divBdr>
        <w:top w:val="none" w:sz="0" w:space="0" w:color="auto"/>
        <w:left w:val="none" w:sz="0" w:space="0" w:color="auto"/>
        <w:bottom w:val="none" w:sz="0" w:space="0" w:color="auto"/>
        <w:right w:val="none" w:sz="0" w:space="0" w:color="auto"/>
      </w:divBdr>
    </w:div>
    <w:div w:id="341006806">
      <w:bodyDiv w:val="1"/>
      <w:marLeft w:val="0"/>
      <w:marRight w:val="0"/>
      <w:marTop w:val="0"/>
      <w:marBottom w:val="0"/>
      <w:divBdr>
        <w:top w:val="none" w:sz="0" w:space="0" w:color="auto"/>
        <w:left w:val="none" w:sz="0" w:space="0" w:color="auto"/>
        <w:bottom w:val="none" w:sz="0" w:space="0" w:color="auto"/>
        <w:right w:val="none" w:sz="0" w:space="0" w:color="auto"/>
      </w:divBdr>
    </w:div>
    <w:div w:id="352611098">
      <w:bodyDiv w:val="1"/>
      <w:marLeft w:val="0"/>
      <w:marRight w:val="0"/>
      <w:marTop w:val="0"/>
      <w:marBottom w:val="0"/>
      <w:divBdr>
        <w:top w:val="none" w:sz="0" w:space="0" w:color="auto"/>
        <w:left w:val="none" w:sz="0" w:space="0" w:color="auto"/>
        <w:bottom w:val="none" w:sz="0" w:space="0" w:color="auto"/>
        <w:right w:val="none" w:sz="0" w:space="0" w:color="auto"/>
      </w:divBdr>
    </w:div>
    <w:div w:id="361175593">
      <w:bodyDiv w:val="1"/>
      <w:marLeft w:val="0"/>
      <w:marRight w:val="0"/>
      <w:marTop w:val="0"/>
      <w:marBottom w:val="0"/>
      <w:divBdr>
        <w:top w:val="none" w:sz="0" w:space="0" w:color="auto"/>
        <w:left w:val="none" w:sz="0" w:space="0" w:color="auto"/>
        <w:bottom w:val="none" w:sz="0" w:space="0" w:color="auto"/>
        <w:right w:val="none" w:sz="0" w:space="0" w:color="auto"/>
      </w:divBdr>
    </w:div>
    <w:div w:id="365302564">
      <w:bodyDiv w:val="1"/>
      <w:marLeft w:val="0"/>
      <w:marRight w:val="0"/>
      <w:marTop w:val="0"/>
      <w:marBottom w:val="0"/>
      <w:divBdr>
        <w:top w:val="none" w:sz="0" w:space="0" w:color="auto"/>
        <w:left w:val="none" w:sz="0" w:space="0" w:color="auto"/>
        <w:bottom w:val="none" w:sz="0" w:space="0" w:color="auto"/>
        <w:right w:val="none" w:sz="0" w:space="0" w:color="auto"/>
      </w:divBdr>
    </w:div>
    <w:div w:id="368726322">
      <w:bodyDiv w:val="1"/>
      <w:marLeft w:val="0"/>
      <w:marRight w:val="0"/>
      <w:marTop w:val="0"/>
      <w:marBottom w:val="0"/>
      <w:divBdr>
        <w:top w:val="none" w:sz="0" w:space="0" w:color="auto"/>
        <w:left w:val="none" w:sz="0" w:space="0" w:color="auto"/>
        <w:bottom w:val="none" w:sz="0" w:space="0" w:color="auto"/>
        <w:right w:val="none" w:sz="0" w:space="0" w:color="auto"/>
      </w:divBdr>
    </w:div>
    <w:div w:id="373426200">
      <w:bodyDiv w:val="1"/>
      <w:marLeft w:val="0"/>
      <w:marRight w:val="0"/>
      <w:marTop w:val="0"/>
      <w:marBottom w:val="0"/>
      <w:divBdr>
        <w:top w:val="none" w:sz="0" w:space="0" w:color="auto"/>
        <w:left w:val="none" w:sz="0" w:space="0" w:color="auto"/>
        <w:bottom w:val="none" w:sz="0" w:space="0" w:color="auto"/>
        <w:right w:val="none" w:sz="0" w:space="0" w:color="auto"/>
      </w:divBdr>
    </w:div>
    <w:div w:id="399988727">
      <w:bodyDiv w:val="1"/>
      <w:marLeft w:val="0"/>
      <w:marRight w:val="0"/>
      <w:marTop w:val="0"/>
      <w:marBottom w:val="0"/>
      <w:divBdr>
        <w:top w:val="none" w:sz="0" w:space="0" w:color="auto"/>
        <w:left w:val="none" w:sz="0" w:space="0" w:color="auto"/>
        <w:bottom w:val="none" w:sz="0" w:space="0" w:color="auto"/>
        <w:right w:val="none" w:sz="0" w:space="0" w:color="auto"/>
      </w:divBdr>
    </w:div>
    <w:div w:id="408618952">
      <w:bodyDiv w:val="1"/>
      <w:marLeft w:val="0"/>
      <w:marRight w:val="0"/>
      <w:marTop w:val="0"/>
      <w:marBottom w:val="0"/>
      <w:divBdr>
        <w:top w:val="none" w:sz="0" w:space="0" w:color="auto"/>
        <w:left w:val="none" w:sz="0" w:space="0" w:color="auto"/>
        <w:bottom w:val="none" w:sz="0" w:space="0" w:color="auto"/>
        <w:right w:val="none" w:sz="0" w:space="0" w:color="auto"/>
      </w:divBdr>
    </w:div>
    <w:div w:id="419915956">
      <w:bodyDiv w:val="1"/>
      <w:marLeft w:val="0"/>
      <w:marRight w:val="0"/>
      <w:marTop w:val="0"/>
      <w:marBottom w:val="0"/>
      <w:divBdr>
        <w:top w:val="none" w:sz="0" w:space="0" w:color="auto"/>
        <w:left w:val="none" w:sz="0" w:space="0" w:color="auto"/>
        <w:bottom w:val="none" w:sz="0" w:space="0" w:color="auto"/>
        <w:right w:val="none" w:sz="0" w:space="0" w:color="auto"/>
      </w:divBdr>
    </w:div>
    <w:div w:id="426971267">
      <w:bodyDiv w:val="1"/>
      <w:marLeft w:val="0"/>
      <w:marRight w:val="0"/>
      <w:marTop w:val="0"/>
      <w:marBottom w:val="0"/>
      <w:divBdr>
        <w:top w:val="none" w:sz="0" w:space="0" w:color="auto"/>
        <w:left w:val="none" w:sz="0" w:space="0" w:color="auto"/>
        <w:bottom w:val="none" w:sz="0" w:space="0" w:color="auto"/>
        <w:right w:val="none" w:sz="0" w:space="0" w:color="auto"/>
      </w:divBdr>
    </w:div>
    <w:div w:id="427310837">
      <w:bodyDiv w:val="1"/>
      <w:marLeft w:val="0"/>
      <w:marRight w:val="0"/>
      <w:marTop w:val="0"/>
      <w:marBottom w:val="0"/>
      <w:divBdr>
        <w:top w:val="none" w:sz="0" w:space="0" w:color="auto"/>
        <w:left w:val="none" w:sz="0" w:space="0" w:color="auto"/>
        <w:bottom w:val="none" w:sz="0" w:space="0" w:color="auto"/>
        <w:right w:val="none" w:sz="0" w:space="0" w:color="auto"/>
      </w:divBdr>
    </w:div>
    <w:div w:id="433328974">
      <w:bodyDiv w:val="1"/>
      <w:marLeft w:val="0"/>
      <w:marRight w:val="0"/>
      <w:marTop w:val="0"/>
      <w:marBottom w:val="0"/>
      <w:divBdr>
        <w:top w:val="none" w:sz="0" w:space="0" w:color="auto"/>
        <w:left w:val="none" w:sz="0" w:space="0" w:color="auto"/>
        <w:bottom w:val="none" w:sz="0" w:space="0" w:color="auto"/>
        <w:right w:val="none" w:sz="0" w:space="0" w:color="auto"/>
      </w:divBdr>
    </w:div>
    <w:div w:id="442844101">
      <w:bodyDiv w:val="1"/>
      <w:marLeft w:val="0"/>
      <w:marRight w:val="0"/>
      <w:marTop w:val="0"/>
      <w:marBottom w:val="0"/>
      <w:divBdr>
        <w:top w:val="none" w:sz="0" w:space="0" w:color="auto"/>
        <w:left w:val="none" w:sz="0" w:space="0" w:color="auto"/>
        <w:bottom w:val="none" w:sz="0" w:space="0" w:color="auto"/>
        <w:right w:val="none" w:sz="0" w:space="0" w:color="auto"/>
      </w:divBdr>
    </w:div>
    <w:div w:id="469397831">
      <w:bodyDiv w:val="1"/>
      <w:marLeft w:val="0"/>
      <w:marRight w:val="0"/>
      <w:marTop w:val="0"/>
      <w:marBottom w:val="0"/>
      <w:divBdr>
        <w:top w:val="none" w:sz="0" w:space="0" w:color="auto"/>
        <w:left w:val="none" w:sz="0" w:space="0" w:color="auto"/>
        <w:bottom w:val="none" w:sz="0" w:space="0" w:color="auto"/>
        <w:right w:val="none" w:sz="0" w:space="0" w:color="auto"/>
      </w:divBdr>
    </w:div>
    <w:div w:id="481970986">
      <w:bodyDiv w:val="1"/>
      <w:marLeft w:val="0"/>
      <w:marRight w:val="0"/>
      <w:marTop w:val="0"/>
      <w:marBottom w:val="0"/>
      <w:divBdr>
        <w:top w:val="none" w:sz="0" w:space="0" w:color="auto"/>
        <w:left w:val="none" w:sz="0" w:space="0" w:color="auto"/>
        <w:bottom w:val="none" w:sz="0" w:space="0" w:color="auto"/>
        <w:right w:val="none" w:sz="0" w:space="0" w:color="auto"/>
      </w:divBdr>
    </w:div>
    <w:div w:id="482628506">
      <w:bodyDiv w:val="1"/>
      <w:marLeft w:val="0"/>
      <w:marRight w:val="0"/>
      <w:marTop w:val="0"/>
      <w:marBottom w:val="0"/>
      <w:divBdr>
        <w:top w:val="none" w:sz="0" w:space="0" w:color="auto"/>
        <w:left w:val="none" w:sz="0" w:space="0" w:color="auto"/>
        <w:bottom w:val="none" w:sz="0" w:space="0" w:color="auto"/>
        <w:right w:val="none" w:sz="0" w:space="0" w:color="auto"/>
      </w:divBdr>
    </w:div>
    <w:div w:id="491413952">
      <w:bodyDiv w:val="1"/>
      <w:marLeft w:val="0"/>
      <w:marRight w:val="0"/>
      <w:marTop w:val="0"/>
      <w:marBottom w:val="0"/>
      <w:divBdr>
        <w:top w:val="none" w:sz="0" w:space="0" w:color="auto"/>
        <w:left w:val="none" w:sz="0" w:space="0" w:color="auto"/>
        <w:bottom w:val="none" w:sz="0" w:space="0" w:color="auto"/>
        <w:right w:val="none" w:sz="0" w:space="0" w:color="auto"/>
      </w:divBdr>
    </w:div>
    <w:div w:id="503783650">
      <w:bodyDiv w:val="1"/>
      <w:marLeft w:val="0"/>
      <w:marRight w:val="0"/>
      <w:marTop w:val="0"/>
      <w:marBottom w:val="0"/>
      <w:divBdr>
        <w:top w:val="none" w:sz="0" w:space="0" w:color="auto"/>
        <w:left w:val="none" w:sz="0" w:space="0" w:color="auto"/>
        <w:bottom w:val="none" w:sz="0" w:space="0" w:color="auto"/>
        <w:right w:val="none" w:sz="0" w:space="0" w:color="auto"/>
      </w:divBdr>
    </w:div>
    <w:div w:id="509150760">
      <w:bodyDiv w:val="1"/>
      <w:marLeft w:val="0"/>
      <w:marRight w:val="0"/>
      <w:marTop w:val="0"/>
      <w:marBottom w:val="0"/>
      <w:divBdr>
        <w:top w:val="none" w:sz="0" w:space="0" w:color="auto"/>
        <w:left w:val="none" w:sz="0" w:space="0" w:color="auto"/>
        <w:bottom w:val="none" w:sz="0" w:space="0" w:color="auto"/>
        <w:right w:val="none" w:sz="0" w:space="0" w:color="auto"/>
      </w:divBdr>
    </w:div>
    <w:div w:id="514224134">
      <w:bodyDiv w:val="1"/>
      <w:marLeft w:val="0"/>
      <w:marRight w:val="0"/>
      <w:marTop w:val="0"/>
      <w:marBottom w:val="0"/>
      <w:divBdr>
        <w:top w:val="none" w:sz="0" w:space="0" w:color="auto"/>
        <w:left w:val="none" w:sz="0" w:space="0" w:color="auto"/>
        <w:bottom w:val="none" w:sz="0" w:space="0" w:color="auto"/>
        <w:right w:val="none" w:sz="0" w:space="0" w:color="auto"/>
      </w:divBdr>
    </w:div>
    <w:div w:id="515077931">
      <w:bodyDiv w:val="1"/>
      <w:marLeft w:val="0"/>
      <w:marRight w:val="0"/>
      <w:marTop w:val="0"/>
      <w:marBottom w:val="0"/>
      <w:divBdr>
        <w:top w:val="none" w:sz="0" w:space="0" w:color="auto"/>
        <w:left w:val="none" w:sz="0" w:space="0" w:color="auto"/>
        <w:bottom w:val="none" w:sz="0" w:space="0" w:color="auto"/>
        <w:right w:val="none" w:sz="0" w:space="0" w:color="auto"/>
      </w:divBdr>
    </w:div>
    <w:div w:id="533731427">
      <w:bodyDiv w:val="1"/>
      <w:marLeft w:val="0"/>
      <w:marRight w:val="0"/>
      <w:marTop w:val="0"/>
      <w:marBottom w:val="0"/>
      <w:divBdr>
        <w:top w:val="none" w:sz="0" w:space="0" w:color="auto"/>
        <w:left w:val="none" w:sz="0" w:space="0" w:color="auto"/>
        <w:bottom w:val="none" w:sz="0" w:space="0" w:color="auto"/>
        <w:right w:val="none" w:sz="0" w:space="0" w:color="auto"/>
      </w:divBdr>
    </w:div>
    <w:div w:id="545874872">
      <w:bodyDiv w:val="1"/>
      <w:marLeft w:val="0"/>
      <w:marRight w:val="0"/>
      <w:marTop w:val="0"/>
      <w:marBottom w:val="0"/>
      <w:divBdr>
        <w:top w:val="none" w:sz="0" w:space="0" w:color="auto"/>
        <w:left w:val="none" w:sz="0" w:space="0" w:color="auto"/>
        <w:bottom w:val="none" w:sz="0" w:space="0" w:color="auto"/>
        <w:right w:val="none" w:sz="0" w:space="0" w:color="auto"/>
      </w:divBdr>
    </w:div>
    <w:div w:id="552085208">
      <w:bodyDiv w:val="1"/>
      <w:marLeft w:val="0"/>
      <w:marRight w:val="0"/>
      <w:marTop w:val="0"/>
      <w:marBottom w:val="0"/>
      <w:divBdr>
        <w:top w:val="none" w:sz="0" w:space="0" w:color="auto"/>
        <w:left w:val="none" w:sz="0" w:space="0" w:color="auto"/>
        <w:bottom w:val="none" w:sz="0" w:space="0" w:color="auto"/>
        <w:right w:val="none" w:sz="0" w:space="0" w:color="auto"/>
      </w:divBdr>
    </w:div>
    <w:div w:id="568345610">
      <w:bodyDiv w:val="1"/>
      <w:marLeft w:val="0"/>
      <w:marRight w:val="0"/>
      <w:marTop w:val="0"/>
      <w:marBottom w:val="0"/>
      <w:divBdr>
        <w:top w:val="none" w:sz="0" w:space="0" w:color="auto"/>
        <w:left w:val="none" w:sz="0" w:space="0" w:color="auto"/>
        <w:bottom w:val="none" w:sz="0" w:space="0" w:color="auto"/>
        <w:right w:val="none" w:sz="0" w:space="0" w:color="auto"/>
      </w:divBdr>
    </w:div>
    <w:div w:id="580724035">
      <w:bodyDiv w:val="1"/>
      <w:marLeft w:val="0"/>
      <w:marRight w:val="0"/>
      <w:marTop w:val="0"/>
      <w:marBottom w:val="0"/>
      <w:divBdr>
        <w:top w:val="none" w:sz="0" w:space="0" w:color="auto"/>
        <w:left w:val="none" w:sz="0" w:space="0" w:color="auto"/>
        <w:bottom w:val="none" w:sz="0" w:space="0" w:color="auto"/>
        <w:right w:val="none" w:sz="0" w:space="0" w:color="auto"/>
      </w:divBdr>
    </w:div>
    <w:div w:id="595022184">
      <w:bodyDiv w:val="1"/>
      <w:marLeft w:val="0"/>
      <w:marRight w:val="0"/>
      <w:marTop w:val="0"/>
      <w:marBottom w:val="0"/>
      <w:divBdr>
        <w:top w:val="none" w:sz="0" w:space="0" w:color="auto"/>
        <w:left w:val="none" w:sz="0" w:space="0" w:color="auto"/>
        <w:bottom w:val="none" w:sz="0" w:space="0" w:color="auto"/>
        <w:right w:val="none" w:sz="0" w:space="0" w:color="auto"/>
      </w:divBdr>
    </w:div>
    <w:div w:id="598296494">
      <w:bodyDiv w:val="1"/>
      <w:marLeft w:val="0"/>
      <w:marRight w:val="0"/>
      <w:marTop w:val="0"/>
      <w:marBottom w:val="0"/>
      <w:divBdr>
        <w:top w:val="none" w:sz="0" w:space="0" w:color="auto"/>
        <w:left w:val="none" w:sz="0" w:space="0" w:color="auto"/>
        <w:bottom w:val="none" w:sz="0" w:space="0" w:color="auto"/>
        <w:right w:val="none" w:sz="0" w:space="0" w:color="auto"/>
      </w:divBdr>
    </w:div>
    <w:div w:id="608129070">
      <w:bodyDiv w:val="1"/>
      <w:marLeft w:val="0"/>
      <w:marRight w:val="0"/>
      <w:marTop w:val="0"/>
      <w:marBottom w:val="0"/>
      <w:divBdr>
        <w:top w:val="none" w:sz="0" w:space="0" w:color="auto"/>
        <w:left w:val="none" w:sz="0" w:space="0" w:color="auto"/>
        <w:bottom w:val="none" w:sz="0" w:space="0" w:color="auto"/>
        <w:right w:val="none" w:sz="0" w:space="0" w:color="auto"/>
      </w:divBdr>
    </w:div>
    <w:div w:id="611934531">
      <w:bodyDiv w:val="1"/>
      <w:marLeft w:val="0"/>
      <w:marRight w:val="0"/>
      <w:marTop w:val="0"/>
      <w:marBottom w:val="0"/>
      <w:divBdr>
        <w:top w:val="none" w:sz="0" w:space="0" w:color="auto"/>
        <w:left w:val="none" w:sz="0" w:space="0" w:color="auto"/>
        <w:bottom w:val="none" w:sz="0" w:space="0" w:color="auto"/>
        <w:right w:val="none" w:sz="0" w:space="0" w:color="auto"/>
      </w:divBdr>
    </w:div>
    <w:div w:id="620499346">
      <w:bodyDiv w:val="1"/>
      <w:marLeft w:val="0"/>
      <w:marRight w:val="0"/>
      <w:marTop w:val="0"/>
      <w:marBottom w:val="0"/>
      <w:divBdr>
        <w:top w:val="none" w:sz="0" w:space="0" w:color="auto"/>
        <w:left w:val="none" w:sz="0" w:space="0" w:color="auto"/>
        <w:bottom w:val="none" w:sz="0" w:space="0" w:color="auto"/>
        <w:right w:val="none" w:sz="0" w:space="0" w:color="auto"/>
      </w:divBdr>
    </w:div>
    <w:div w:id="624623693">
      <w:bodyDiv w:val="1"/>
      <w:marLeft w:val="0"/>
      <w:marRight w:val="0"/>
      <w:marTop w:val="0"/>
      <w:marBottom w:val="0"/>
      <w:divBdr>
        <w:top w:val="none" w:sz="0" w:space="0" w:color="auto"/>
        <w:left w:val="none" w:sz="0" w:space="0" w:color="auto"/>
        <w:bottom w:val="none" w:sz="0" w:space="0" w:color="auto"/>
        <w:right w:val="none" w:sz="0" w:space="0" w:color="auto"/>
      </w:divBdr>
    </w:div>
    <w:div w:id="627248874">
      <w:bodyDiv w:val="1"/>
      <w:marLeft w:val="0"/>
      <w:marRight w:val="0"/>
      <w:marTop w:val="0"/>
      <w:marBottom w:val="0"/>
      <w:divBdr>
        <w:top w:val="none" w:sz="0" w:space="0" w:color="auto"/>
        <w:left w:val="none" w:sz="0" w:space="0" w:color="auto"/>
        <w:bottom w:val="none" w:sz="0" w:space="0" w:color="auto"/>
        <w:right w:val="none" w:sz="0" w:space="0" w:color="auto"/>
      </w:divBdr>
    </w:div>
    <w:div w:id="639916733">
      <w:bodyDiv w:val="1"/>
      <w:marLeft w:val="0"/>
      <w:marRight w:val="0"/>
      <w:marTop w:val="0"/>
      <w:marBottom w:val="0"/>
      <w:divBdr>
        <w:top w:val="none" w:sz="0" w:space="0" w:color="auto"/>
        <w:left w:val="none" w:sz="0" w:space="0" w:color="auto"/>
        <w:bottom w:val="none" w:sz="0" w:space="0" w:color="auto"/>
        <w:right w:val="none" w:sz="0" w:space="0" w:color="auto"/>
      </w:divBdr>
    </w:div>
    <w:div w:id="645358166">
      <w:bodyDiv w:val="1"/>
      <w:marLeft w:val="0"/>
      <w:marRight w:val="0"/>
      <w:marTop w:val="0"/>
      <w:marBottom w:val="0"/>
      <w:divBdr>
        <w:top w:val="none" w:sz="0" w:space="0" w:color="auto"/>
        <w:left w:val="none" w:sz="0" w:space="0" w:color="auto"/>
        <w:bottom w:val="none" w:sz="0" w:space="0" w:color="auto"/>
        <w:right w:val="none" w:sz="0" w:space="0" w:color="auto"/>
      </w:divBdr>
    </w:div>
    <w:div w:id="650132332">
      <w:bodyDiv w:val="1"/>
      <w:marLeft w:val="0"/>
      <w:marRight w:val="0"/>
      <w:marTop w:val="0"/>
      <w:marBottom w:val="0"/>
      <w:divBdr>
        <w:top w:val="none" w:sz="0" w:space="0" w:color="auto"/>
        <w:left w:val="none" w:sz="0" w:space="0" w:color="auto"/>
        <w:bottom w:val="none" w:sz="0" w:space="0" w:color="auto"/>
        <w:right w:val="none" w:sz="0" w:space="0" w:color="auto"/>
      </w:divBdr>
    </w:div>
    <w:div w:id="666248320">
      <w:bodyDiv w:val="1"/>
      <w:marLeft w:val="0"/>
      <w:marRight w:val="0"/>
      <w:marTop w:val="0"/>
      <w:marBottom w:val="0"/>
      <w:divBdr>
        <w:top w:val="none" w:sz="0" w:space="0" w:color="auto"/>
        <w:left w:val="none" w:sz="0" w:space="0" w:color="auto"/>
        <w:bottom w:val="none" w:sz="0" w:space="0" w:color="auto"/>
        <w:right w:val="none" w:sz="0" w:space="0" w:color="auto"/>
      </w:divBdr>
    </w:div>
    <w:div w:id="667245509">
      <w:bodyDiv w:val="1"/>
      <w:marLeft w:val="0"/>
      <w:marRight w:val="0"/>
      <w:marTop w:val="0"/>
      <w:marBottom w:val="0"/>
      <w:divBdr>
        <w:top w:val="none" w:sz="0" w:space="0" w:color="auto"/>
        <w:left w:val="none" w:sz="0" w:space="0" w:color="auto"/>
        <w:bottom w:val="none" w:sz="0" w:space="0" w:color="auto"/>
        <w:right w:val="none" w:sz="0" w:space="0" w:color="auto"/>
      </w:divBdr>
    </w:div>
    <w:div w:id="669454246">
      <w:bodyDiv w:val="1"/>
      <w:marLeft w:val="0"/>
      <w:marRight w:val="0"/>
      <w:marTop w:val="0"/>
      <w:marBottom w:val="0"/>
      <w:divBdr>
        <w:top w:val="none" w:sz="0" w:space="0" w:color="auto"/>
        <w:left w:val="none" w:sz="0" w:space="0" w:color="auto"/>
        <w:bottom w:val="none" w:sz="0" w:space="0" w:color="auto"/>
        <w:right w:val="none" w:sz="0" w:space="0" w:color="auto"/>
      </w:divBdr>
    </w:div>
    <w:div w:id="691347995">
      <w:bodyDiv w:val="1"/>
      <w:marLeft w:val="0"/>
      <w:marRight w:val="0"/>
      <w:marTop w:val="0"/>
      <w:marBottom w:val="0"/>
      <w:divBdr>
        <w:top w:val="none" w:sz="0" w:space="0" w:color="auto"/>
        <w:left w:val="none" w:sz="0" w:space="0" w:color="auto"/>
        <w:bottom w:val="none" w:sz="0" w:space="0" w:color="auto"/>
        <w:right w:val="none" w:sz="0" w:space="0" w:color="auto"/>
      </w:divBdr>
    </w:div>
    <w:div w:id="701133072">
      <w:bodyDiv w:val="1"/>
      <w:marLeft w:val="0"/>
      <w:marRight w:val="0"/>
      <w:marTop w:val="0"/>
      <w:marBottom w:val="0"/>
      <w:divBdr>
        <w:top w:val="none" w:sz="0" w:space="0" w:color="auto"/>
        <w:left w:val="none" w:sz="0" w:space="0" w:color="auto"/>
        <w:bottom w:val="none" w:sz="0" w:space="0" w:color="auto"/>
        <w:right w:val="none" w:sz="0" w:space="0" w:color="auto"/>
      </w:divBdr>
    </w:div>
    <w:div w:id="713769850">
      <w:bodyDiv w:val="1"/>
      <w:marLeft w:val="0"/>
      <w:marRight w:val="0"/>
      <w:marTop w:val="0"/>
      <w:marBottom w:val="0"/>
      <w:divBdr>
        <w:top w:val="none" w:sz="0" w:space="0" w:color="auto"/>
        <w:left w:val="none" w:sz="0" w:space="0" w:color="auto"/>
        <w:bottom w:val="none" w:sz="0" w:space="0" w:color="auto"/>
        <w:right w:val="none" w:sz="0" w:space="0" w:color="auto"/>
      </w:divBdr>
    </w:div>
    <w:div w:id="715861641">
      <w:bodyDiv w:val="1"/>
      <w:marLeft w:val="0"/>
      <w:marRight w:val="0"/>
      <w:marTop w:val="0"/>
      <w:marBottom w:val="0"/>
      <w:divBdr>
        <w:top w:val="none" w:sz="0" w:space="0" w:color="auto"/>
        <w:left w:val="none" w:sz="0" w:space="0" w:color="auto"/>
        <w:bottom w:val="none" w:sz="0" w:space="0" w:color="auto"/>
        <w:right w:val="none" w:sz="0" w:space="0" w:color="auto"/>
      </w:divBdr>
    </w:div>
    <w:div w:id="724111140">
      <w:bodyDiv w:val="1"/>
      <w:marLeft w:val="0"/>
      <w:marRight w:val="0"/>
      <w:marTop w:val="0"/>
      <w:marBottom w:val="0"/>
      <w:divBdr>
        <w:top w:val="none" w:sz="0" w:space="0" w:color="auto"/>
        <w:left w:val="none" w:sz="0" w:space="0" w:color="auto"/>
        <w:bottom w:val="none" w:sz="0" w:space="0" w:color="auto"/>
        <w:right w:val="none" w:sz="0" w:space="0" w:color="auto"/>
      </w:divBdr>
    </w:div>
    <w:div w:id="735322394">
      <w:bodyDiv w:val="1"/>
      <w:marLeft w:val="0"/>
      <w:marRight w:val="0"/>
      <w:marTop w:val="0"/>
      <w:marBottom w:val="0"/>
      <w:divBdr>
        <w:top w:val="none" w:sz="0" w:space="0" w:color="auto"/>
        <w:left w:val="none" w:sz="0" w:space="0" w:color="auto"/>
        <w:bottom w:val="none" w:sz="0" w:space="0" w:color="auto"/>
        <w:right w:val="none" w:sz="0" w:space="0" w:color="auto"/>
      </w:divBdr>
    </w:div>
    <w:div w:id="738525937">
      <w:bodyDiv w:val="1"/>
      <w:marLeft w:val="0"/>
      <w:marRight w:val="0"/>
      <w:marTop w:val="0"/>
      <w:marBottom w:val="0"/>
      <w:divBdr>
        <w:top w:val="none" w:sz="0" w:space="0" w:color="auto"/>
        <w:left w:val="none" w:sz="0" w:space="0" w:color="auto"/>
        <w:bottom w:val="none" w:sz="0" w:space="0" w:color="auto"/>
        <w:right w:val="none" w:sz="0" w:space="0" w:color="auto"/>
      </w:divBdr>
    </w:div>
    <w:div w:id="742485527">
      <w:bodyDiv w:val="1"/>
      <w:marLeft w:val="0"/>
      <w:marRight w:val="0"/>
      <w:marTop w:val="0"/>
      <w:marBottom w:val="0"/>
      <w:divBdr>
        <w:top w:val="none" w:sz="0" w:space="0" w:color="auto"/>
        <w:left w:val="none" w:sz="0" w:space="0" w:color="auto"/>
        <w:bottom w:val="none" w:sz="0" w:space="0" w:color="auto"/>
        <w:right w:val="none" w:sz="0" w:space="0" w:color="auto"/>
      </w:divBdr>
    </w:div>
    <w:div w:id="745955678">
      <w:bodyDiv w:val="1"/>
      <w:marLeft w:val="0"/>
      <w:marRight w:val="0"/>
      <w:marTop w:val="0"/>
      <w:marBottom w:val="0"/>
      <w:divBdr>
        <w:top w:val="none" w:sz="0" w:space="0" w:color="auto"/>
        <w:left w:val="none" w:sz="0" w:space="0" w:color="auto"/>
        <w:bottom w:val="none" w:sz="0" w:space="0" w:color="auto"/>
        <w:right w:val="none" w:sz="0" w:space="0" w:color="auto"/>
      </w:divBdr>
    </w:div>
    <w:div w:id="757138702">
      <w:bodyDiv w:val="1"/>
      <w:marLeft w:val="0"/>
      <w:marRight w:val="0"/>
      <w:marTop w:val="0"/>
      <w:marBottom w:val="0"/>
      <w:divBdr>
        <w:top w:val="none" w:sz="0" w:space="0" w:color="auto"/>
        <w:left w:val="none" w:sz="0" w:space="0" w:color="auto"/>
        <w:bottom w:val="none" w:sz="0" w:space="0" w:color="auto"/>
        <w:right w:val="none" w:sz="0" w:space="0" w:color="auto"/>
      </w:divBdr>
    </w:div>
    <w:div w:id="800269088">
      <w:bodyDiv w:val="1"/>
      <w:marLeft w:val="0"/>
      <w:marRight w:val="0"/>
      <w:marTop w:val="0"/>
      <w:marBottom w:val="0"/>
      <w:divBdr>
        <w:top w:val="none" w:sz="0" w:space="0" w:color="auto"/>
        <w:left w:val="none" w:sz="0" w:space="0" w:color="auto"/>
        <w:bottom w:val="none" w:sz="0" w:space="0" w:color="auto"/>
        <w:right w:val="none" w:sz="0" w:space="0" w:color="auto"/>
      </w:divBdr>
    </w:div>
    <w:div w:id="803230907">
      <w:bodyDiv w:val="1"/>
      <w:marLeft w:val="0"/>
      <w:marRight w:val="0"/>
      <w:marTop w:val="0"/>
      <w:marBottom w:val="0"/>
      <w:divBdr>
        <w:top w:val="none" w:sz="0" w:space="0" w:color="auto"/>
        <w:left w:val="none" w:sz="0" w:space="0" w:color="auto"/>
        <w:bottom w:val="none" w:sz="0" w:space="0" w:color="auto"/>
        <w:right w:val="none" w:sz="0" w:space="0" w:color="auto"/>
      </w:divBdr>
    </w:div>
    <w:div w:id="811141576">
      <w:bodyDiv w:val="1"/>
      <w:marLeft w:val="0"/>
      <w:marRight w:val="0"/>
      <w:marTop w:val="0"/>
      <w:marBottom w:val="0"/>
      <w:divBdr>
        <w:top w:val="none" w:sz="0" w:space="0" w:color="auto"/>
        <w:left w:val="none" w:sz="0" w:space="0" w:color="auto"/>
        <w:bottom w:val="none" w:sz="0" w:space="0" w:color="auto"/>
        <w:right w:val="none" w:sz="0" w:space="0" w:color="auto"/>
      </w:divBdr>
    </w:div>
    <w:div w:id="824318756">
      <w:bodyDiv w:val="1"/>
      <w:marLeft w:val="0"/>
      <w:marRight w:val="0"/>
      <w:marTop w:val="0"/>
      <w:marBottom w:val="0"/>
      <w:divBdr>
        <w:top w:val="none" w:sz="0" w:space="0" w:color="auto"/>
        <w:left w:val="none" w:sz="0" w:space="0" w:color="auto"/>
        <w:bottom w:val="none" w:sz="0" w:space="0" w:color="auto"/>
        <w:right w:val="none" w:sz="0" w:space="0" w:color="auto"/>
      </w:divBdr>
    </w:div>
    <w:div w:id="827746992">
      <w:bodyDiv w:val="1"/>
      <w:marLeft w:val="0"/>
      <w:marRight w:val="0"/>
      <w:marTop w:val="0"/>
      <w:marBottom w:val="0"/>
      <w:divBdr>
        <w:top w:val="none" w:sz="0" w:space="0" w:color="auto"/>
        <w:left w:val="none" w:sz="0" w:space="0" w:color="auto"/>
        <w:bottom w:val="none" w:sz="0" w:space="0" w:color="auto"/>
        <w:right w:val="none" w:sz="0" w:space="0" w:color="auto"/>
      </w:divBdr>
    </w:div>
    <w:div w:id="857086650">
      <w:bodyDiv w:val="1"/>
      <w:marLeft w:val="0"/>
      <w:marRight w:val="0"/>
      <w:marTop w:val="0"/>
      <w:marBottom w:val="0"/>
      <w:divBdr>
        <w:top w:val="none" w:sz="0" w:space="0" w:color="auto"/>
        <w:left w:val="none" w:sz="0" w:space="0" w:color="auto"/>
        <w:bottom w:val="none" w:sz="0" w:space="0" w:color="auto"/>
        <w:right w:val="none" w:sz="0" w:space="0" w:color="auto"/>
      </w:divBdr>
    </w:div>
    <w:div w:id="861239142">
      <w:bodyDiv w:val="1"/>
      <w:marLeft w:val="0"/>
      <w:marRight w:val="0"/>
      <w:marTop w:val="0"/>
      <w:marBottom w:val="0"/>
      <w:divBdr>
        <w:top w:val="none" w:sz="0" w:space="0" w:color="auto"/>
        <w:left w:val="none" w:sz="0" w:space="0" w:color="auto"/>
        <w:bottom w:val="none" w:sz="0" w:space="0" w:color="auto"/>
        <w:right w:val="none" w:sz="0" w:space="0" w:color="auto"/>
      </w:divBdr>
    </w:div>
    <w:div w:id="873080598">
      <w:bodyDiv w:val="1"/>
      <w:marLeft w:val="0"/>
      <w:marRight w:val="0"/>
      <w:marTop w:val="0"/>
      <w:marBottom w:val="0"/>
      <w:divBdr>
        <w:top w:val="none" w:sz="0" w:space="0" w:color="auto"/>
        <w:left w:val="none" w:sz="0" w:space="0" w:color="auto"/>
        <w:bottom w:val="none" w:sz="0" w:space="0" w:color="auto"/>
        <w:right w:val="none" w:sz="0" w:space="0" w:color="auto"/>
      </w:divBdr>
    </w:div>
    <w:div w:id="883711313">
      <w:bodyDiv w:val="1"/>
      <w:marLeft w:val="0"/>
      <w:marRight w:val="0"/>
      <w:marTop w:val="0"/>
      <w:marBottom w:val="0"/>
      <w:divBdr>
        <w:top w:val="none" w:sz="0" w:space="0" w:color="auto"/>
        <w:left w:val="none" w:sz="0" w:space="0" w:color="auto"/>
        <w:bottom w:val="none" w:sz="0" w:space="0" w:color="auto"/>
        <w:right w:val="none" w:sz="0" w:space="0" w:color="auto"/>
      </w:divBdr>
    </w:div>
    <w:div w:id="884685315">
      <w:bodyDiv w:val="1"/>
      <w:marLeft w:val="0"/>
      <w:marRight w:val="0"/>
      <w:marTop w:val="0"/>
      <w:marBottom w:val="0"/>
      <w:divBdr>
        <w:top w:val="none" w:sz="0" w:space="0" w:color="auto"/>
        <w:left w:val="none" w:sz="0" w:space="0" w:color="auto"/>
        <w:bottom w:val="none" w:sz="0" w:space="0" w:color="auto"/>
        <w:right w:val="none" w:sz="0" w:space="0" w:color="auto"/>
      </w:divBdr>
    </w:div>
    <w:div w:id="902758858">
      <w:bodyDiv w:val="1"/>
      <w:marLeft w:val="0"/>
      <w:marRight w:val="0"/>
      <w:marTop w:val="0"/>
      <w:marBottom w:val="0"/>
      <w:divBdr>
        <w:top w:val="none" w:sz="0" w:space="0" w:color="auto"/>
        <w:left w:val="none" w:sz="0" w:space="0" w:color="auto"/>
        <w:bottom w:val="none" w:sz="0" w:space="0" w:color="auto"/>
        <w:right w:val="none" w:sz="0" w:space="0" w:color="auto"/>
      </w:divBdr>
    </w:div>
    <w:div w:id="917597592">
      <w:bodyDiv w:val="1"/>
      <w:marLeft w:val="0"/>
      <w:marRight w:val="0"/>
      <w:marTop w:val="0"/>
      <w:marBottom w:val="0"/>
      <w:divBdr>
        <w:top w:val="none" w:sz="0" w:space="0" w:color="auto"/>
        <w:left w:val="none" w:sz="0" w:space="0" w:color="auto"/>
        <w:bottom w:val="none" w:sz="0" w:space="0" w:color="auto"/>
        <w:right w:val="none" w:sz="0" w:space="0" w:color="auto"/>
      </w:divBdr>
    </w:div>
    <w:div w:id="930119626">
      <w:bodyDiv w:val="1"/>
      <w:marLeft w:val="0"/>
      <w:marRight w:val="0"/>
      <w:marTop w:val="0"/>
      <w:marBottom w:val="0"/>
      <w:divBdr>
        <w:top w:val="none" w:sz="0" w:space="0" w:color="auto"/>
        <w:left w:val="none" w:sz="0" w:space="0" w:color="auto"/>
        <w:bottom w:val="none" w:sz="0" w:space="0" w:color="auto"/>
        <w:right w:val="none" w:sz="0" w:space="0" w:color="auto"/>
      </w:divBdr>
    </w:div>
    <w:div w:id="939918556">
      <w:bodyDiv w:val="1"/>
      <w:marLeft w:val="0"/>
      <w:marRight w:val="0"/>
      <w:marTop w:val="0"/>
      <w:marBottom w:val="0"/>
      <w:divBdr>
        <w:top w:val="none" w:sz="0" w:space="0" w:color="auto"/>
        <w:left w:val="none" w:sz="0" w:space="0" w:color="auto"/>
        <w:bottom w:val="none" w:sz="0" w:space="0" w:color="auto"/>
        <w:right w:val="none" w:sz="0" w:space="0" w:color="auto"/>
      </w:divBdr>
    </w:div>
    <w:div w:id="948391785">
      <w:bodyDiv w:val="1"/>
      <w:marLeft w:val="0"/>
      <w:marRight w:val="0"/>
      <w:marTop w:val="0"/>
      <w:marBottom w:val="0"/>
      <w:divBdr>
        <w:top w:val="none" w:sz="0" w:space="0" w:color="auto"/>
        <w:left w:val="none" w:sz="0" w:space="0" w:color="auto"/>
        <w:bottom w:val="none" w:sz="0" w:space="0" w:color="auto"/>
        <w:right w:val="none" w:sz="0" w:space="0" w:color="auto"/>
      </w:divBdr>
    </w:div>
    <w:div w:id="949093326">
      <w:bodyDiv w:val="1"/>
      <w:marLeft w:val="0"/>
      <w:marRight w:val="0"/>
      <w:marTop w:val="0"/>
      <w:marBottom w:val="0"/>
      <w:divBdr>
        <w:top w:val="none" w:sz="0" w:space="0" w:color="auto"/>
        <w:left w:val="none" w:sz="0" w:space="0" w:color="auto"/>
        <w:bottom w:val="none" w:sz="0" w:space="0" w:color="auto"/>
        <w:right w:val="none" w:sz="0" w:space="0" w:color="auto"/>
      </w:divBdr>
    </w:div>
    <w:div w:id="951131816">
      <w:bodyDiv w:val="1"/>
      <w:marLeft w:val="0"/>
      <w:marRight w:val="0"/>
      <w:marTop w:val="0"/>
      <w:marBottom w:val="0"/>
      <w:divBdr>
        <w:top w:val="none" w:sz="0" w:space="0" w:color="auto"/>
        <w:left w:val="none" w:sz="0" w:space="0" w:color="auto"/>
        <w:bottom w:val="none" w:sz="0" w:space="0" w:color="auto"/>
        <w:right w:val="none" w:sz="0" w:space="0" w:color="auto"/>
      </w:divBdr>
    </w:div>
    <w:div w:id="963537938">
      <w:bodyDiv w:val="1"/>
      <w:marLeft w:val="0"/>
      <w:marRight w:val="0"/>
      <w:marTop w:val="0"/>
      <w:marBottom w:val="0"/>
      <w:divBdr>
        <w:top w:val="none" w:sz="0" w:space="0" w:color="auto"/>
        <w:left w:val="none" w:sz="0" w:space="0" w:color="auto"/>
        <w:bottom w:val="none" w:sz="0" w:space="0" w:color="auto"/>
        <w:right w:val="none" w:sz="0" w:space="0" w:color="auto"/>
      </w:divBdr>
    </w:div>
    <w:div w:id="993602841">
      <w:bodyDiv w:val="1"/>
      <w:marLeft w:val="0"/>
      <w:marRight w:val="0"/>
      <w:marTop w:val="0"/>
      <w:marBottom w:val="0"/>
      <w:divBdr>
        <w:top w:val="none" w:sz="0" w:space="0" w:color="auto"/>
        <w:left w:val="none" w:sz="0" w:space="0" w:color="auto"/>
        <w:bottom w:val="none" w:sz="0" w:space="0" w:color="auto"/>
        <w:right w:val="none" w:sz="0" w:space="0" w:color="auto"/>
      </w:divBdr>
    </w:div>
    <w:div w:id="996571585">
      <w:bodyDiv w:val="1"/>
      <w:marLeft w:val="0"/>
      <w:marRight w:val="0"/>
      <w:marTop w:val="0"/>
      <w:marBottom w:val="0"/>
      <w:divBdr>
        <w:top w:val="none" w:sz="0" w:space="0" w:color="auto"/>
        <w:left w:val="none" w:sz="0" w:space="0" w:color="auto"/>
        <w:bottom w:val="none" w:sz="0" w:space="0" w:color="auto"/>
        <w:right w:val="none" w:sz="0" w:space="0" w:color="auto"/>
      </w:divBdr>
    </w:div>
    <w:div w:id="1007291499">
      <w:bodyDiv w:val="1"/>
      <w:marLeft w:val="0"/>
      <w:marRight w:val="0"/>
      <w:marTop w:val="0"/>
      <w:marBottom w:val="0"/>
      <w:divBdr>
        <w:top w:val="none" w:sz="0" w:space="0" w:color="auto"/>
        <w:left w:val="none" w:sz="0" w:space="0" w:color="auto"/>
        <w:bottom w:val="none" w:sz="0" w:space="0" w:color="auto"/>
        <w:right w:val="none" w:sz="0" w:space="0" w:color="auto"/>
      </w:divBdr>
    </w:div>
    <w:div w:id="1008217323">
      <w:bodyDiv w:val="1"/>
      <w:marLeft w:val="0"/>
      <w:marRight w:val="0"/>
      <w:marTop w:val="0"/>
      <w:marBottom w:val="0"/>
      <w:divBdr>
        <w:top w:val="none" w:sz="0" w:space="0" w:color="auto"/>
        <w:left w:val="none" w:sz="0" w:space="0" w:color="auto"/>
        <w:bottom w:val="none" w:sz="0" w:space="0" w:color="auto"/>
        <w:right w:val="none" w:sz="0" w:space="0" w:color="auto"/>
      </w:divBdr>
    </w:div>
    <w:div w:id="1025669595">
      <w:bodyDiv w:val="1"/>
      <w:marLeft w:val="0"/>
      <w:marRight w:val="0"/>
      <w:marTop w:val="0"/>
      <w:marBottom w:val="0"/>
      <w:divBdr>
        <w:top w:val="none" w:sz="0" w:space="0" w:color="auto"/>
        <w:left w:val="none" w:sz="0" w:space="0" w:color="auto"/>
        <w:bottom w:val="none" w:sz="0" w:space="0" w:color="auto"/>
        <w:right w:val="none" w:sz="0" w:space="0" w:color="auto"/>
      </w:divBdr>
    </w:div>
    <w:div w:id="1030379693">
      <w:bodyDiv w:val="1"/>
      <w:marLeft w:val="0"/>
      <w:marRight w:val="0"/>
      <w:marTop w:val="0"/>
      <w:marBottom w:val="0"/>
      <w:divBdr>
        <w:top w:val="none" w:sz="0" w:space="0" w:color="auto"/>
        <w:left w:val="none" w:sz="0" w:space="0" w:color="auto"/>
        <w:bottom w:val="none" w:sz="0" w:space="0" w:color="auto"/>
        <w:right w:val="none" w:sz="0" w:space="0" w:color="auto"/>
      </w:divBdr>
    </w:div>
    <w:div w:id="1030641651">
      <w:bodyDiv w:val="1"/>
      <w:marLeft w:val="0"/>
      <w:marRight w:val="0"/>
      <w:marTop w:val="0"/>
      <w:marBottom w:val="0"/>
      <w:divBdr>
        <w:top w:val="none" w:sz="0" w:space="0" w:color="auto"/>
        <w:left w:val="none" w:sz="0" w:space="0" w:color="auto"/>
        <w:bottom w:val="none" w:sz="0" w:space="0" w:color="auto"/>
        <w:right w:val="none" w:sz="0" w:space="0" w:color="auto"/>
      </w:divBdr>
    </w:div>
    <w:div w:id="1034236416">
      <w:bodyDiv w:val="1"/>
      <w:marLeft w:val="0"/>
      <w:marRight w:val="0"/>
      <w:marTop w:val="0"/>
      <w:marBottom w:val="0"/>
      <w:divBdr>
        <w:top w:val="none" w:sz="0" w:space="0" w:color="auto"/>
        <w:left w:val="none" w:sz="0" w:space="0" w:color="auto"/>
        <w:bottom w:val="none" w:sz="0" w:space="0" w:color="auto"/>
        <w:right w:val="none" w:sz="0" w:space="0" w:color="auto"/>
      </w:divBdr>
    </w:div>
    <w:div w:id="1040983184">
      <w:bodyDiv w:val="1"/>
      <w:marLeft w:val="0"/>
      <w:marRight w:val="0"/>
      <w:marTop w:val="0"/>
      <w:marBottom w:val="0"/>
      <w:divBdr>
        <w:top w:val="none" w:sz="0" w:space="0" w:color="auto"/>
        <w:left w:val="none" w:sz="0" w:space="0" w:color="auto"/>
        <w:bottom w:val="none" w:sz="0" w:space="0" w:color="auto"/>
        <w:right w:val="none" w:sz="0" w:space="0" w:color="auto"/>
      </w:divBdr>
    </w:div>
    <w:div w:id="1059473442">
      <w:bodyDiv w:val="1"/>
      <w:marLeft w:val="0"/>
      <w:marRight w:val="0"/>
      <w:marTop w:val="0"/>
      <w:marBottom w:val="0"/>
      <w:divBdr>
        <w:top w:val="none" w:sz="0" w:space="0" w:color="auto"/>
        <w:left w:val="none" w:sz="0" w:space="0" w:color="auto"/>
        <w:bottom w:val="none" w:sz="0" w:space="0" w:color="auto"/>
        <w:right w:val="none" w:sz="0" w:space="0" w:color="auto"/>
      </w:divBdr>
    </w:div>
    <w:div w:id="1074282111">
      <w:bodyDiv w:val="1"/>
      <w:marLeft w:val="0"/>
      <w:marRight w:val="0"/>
      <w:marTop w:val="0"/>
      <w:marBottom w:val="0"/>
      <w:divBdr>
        <w:top w:val="none" w:sz="0" w:space="0" w:color="auto"/>
        <w:left w:val="none" w:sz="0" w:space="0" w:color="auto"/>
        <w:bottom w:val="none" w:sz="0" w:space="0" w:color="auto"/>
        <w:right w:val="none" w:sz="0" w:space="0" w:color="auto"/>
      </w:divBdr>
    </w:div>
    <w:div w:id="1088968975">
      <w:bodyDiv w:val="1"/>
      <w:marLeft w:val="0"/>
      <w:marRight w:val="0"/>
      <w:marTop w:val="0"/>
      <w:marBottom w:val="0"/>
      <w:divBdr>
        <w:top w:val="none" w:sz="0" w:space="0" w:color="auto"/>
        <w:left w:val="none" w:sz="0" w:space="0" w:color="auto"/>
        <w:bottom w:val="none" w:sz="0" w:space="0" w:color="auto"/>
        <w:right w:val="none" w:sz="0" w:space="0" w:color="auto"/>
      </w:divBdr>
    </w:div>
    <w:div w:id="1092431671">
      <w:bodyDiv w:val="1"/>
      <w:marLeft w:val="0"/>
      <w:marRight w:val="0"/>
      <w:marTop w:val="0"/>
      <w:marBottom w:val="0"/>
      <w:divBdr>
        <w:top w:val="none" w:sz="0" w:space="0" w:color="auto"/>
        <w:left w:val="none" w:sz="0" w:space="0" w:color="auto"/>
        <w:bottom w:val="none" w:sz="0" w:space="0" w:color="auto"/>
        <w:right w:val="none" w:sz="0" w:space="0" w:color="auto"/>
      </w:divBdr>
    </w:div>
    <w:div w:id="1098330580">
      <w:bodyDiv w:val="1"/>
      <w:marLeft w:val="0"/>
      <w:marRight w:val="0"/>
      <w:marTop w:val="0"/>
      <w:marBottom w:val="0"/>
      <w:divBdr>
        <w:top w:val="none" w:sz="0" w:space="0" w:color="auto"/>
        <w:left w:val="none" w:sz="0" w:space="0" w:color="auto"/>
        <w:bottom w:val="none" w:sz="0" w:space="0" w:color="auto"/>
        <w:right w:val="none" w:sz="0" w:space="0" w:color="auto"/>
      </w:divBdr>
    </w:div>
    <w:div w:id="1102456139">
      <w:bodyDiv w:val="1"/>
      <w:marLeft w:val="0"/>
      <w:marRight w:val="0"/>
      <w:marTop w:val="0"/>
      <w:marBottom w:val="0"/>
      <w:divBdr>
        <w:top w:val="none" w:sz="0" w:space="0" w:color="auto"/>
        <w:left w:val="none" w:sz="0" w:space="0" w:color="auto"/>
        <w:bottom w:val="none" w:sz="0" w:space="0" w:color="auto"/>
        <w:right w:val="none" w:sz="0" w:space="0" w:color="auto"/>
      </w:divBdr>
    </w:div>
    <w:div w:id="1108354114">
      <w:bodyDiv w:val="1"/>
      <w:marLeft w:val="0"/>
      <w:marRight w:val="0"/>
      <w:marTop w:val="0"/>
      <w:marBottom w:val="0"/>
      <w:divBdr>
        <w:top w:val="none" w:sz="0" w:space="0" w:color="auto"/>
        <w:left w:val="none" w:sz="0" w:space="0" w:color="auto"/>
        <w:bottom w:val="none" w:sz="0" w:space="0" w:color="auto"/>
        <w:right w:val="none" w:sz="0" w:space="0" w:color="auto"/>
      </w:divBdr>
    </w:div>
    <w:div w:id="1123766512">
      <w:bodyDiv w:val="1"/>
      <w:marLeft w:val="0"/>
      <w:marRight w:val="0"/>
      <w:marTop w:val="0"/>
      <w:marBottom w:val="0"/>
      <w:divBdr>
        <w:top w:val="none" w:sz="0" w:space="0" w:color="auto"/>
        <w:left w:val="none" w:sz="0" w:space="0" w:color="auto"/>
        <w:bottom w:val="none" w:sz="0" w:space="0" w:color="auto"/>
        <w:right w:val="none" w:sz="0" w:space="0" w:color="auto"/>
      </w:divBdr>
    </w:div>
    <w:div w:id="1125999476">
      <w:bodyDiv w:val="1"/>
      <w:marLeft w:val="0"/>
      <w:marRight w:val="0"/>
      <w:marTop w:val="0"/>
      <w:marBottom w:val="0"/>
      <w:divBdr>
        <w:top w:val="none" w:sz="0" w:space="0" w:color="auto"/>
        <w:left w:val="none" w:sz="0" w:space="0" w:color="auto"/>
        <w:bottom w:val="none" w:sz="0" w:space="0" w:color="auto"/>
        <w:right w:val="none" w:sz="0" w:space="0" w:color="auto"/>
      </w:divBdr>
    </w:div>
    <w:div w:id="1162621658">
      <w:bodyDiv w:val="1"/>
      <w:marLeft w:val="0"/>
      <w:marRight w:val="0"/>
      <w:marTop w:val="0"/>
      <w:marBottom w:val="0"/>
      <w:divBdr>
        <w:top w:val="none" w:sz="0" w:space="0" w:color="auto"/>
        <w:left w:val="none" w:sz="0" w:space="0" w:color="auto"/>
        <w:bottom w:val="none" w:sz="0" w:space="0" w:color="auto"/>
        <w:right w:val="none" w:sz="0" w:space="0" w:color="auto"/>
      </w:divBdr>
    </w:div>
    <w:div w:id="1183133138">
      <w:bodyDiv w:val="1"/>
      <w:marLeft w:val="0"/>
      <w:marRight w:val="0"/>
      <w:marTop w:val="0"/>
      <w:marBottom w:val="0"/>
      <w:divBdr>
        <w:top w:val="none" w:sz="0" w:space="0" w:color="auto"/>
        <w:left w:val="none" w:sz="0" w:space="0" w:color="auto"/>
        <w:bottom w:val="none" w:sz="0" w:space="0" w:color="auto"/>
        <w:right w:val="none" w:sz="0" w:space="0" w:color="auto"/>
      </w:divBdr>
    </w:div>
    <w:div w:id="1183787681">
      <w:bodyDiv w:val="1"/>
      <w:marLeft w:val="0"/>
      <w:marRight w:val="0"/>
      <w:marTop w:val="0"/>
      <w:marBottom w:val="0"/>
      <w:divBdr>
        <w:top w:val="none" w:sz="0" w:space="0" w:color="auto"/>
        <w:left w:val="none" w:sz="0" w:space="0" w:color="auto"/>
        <w:bottom w:val="none" w:sz="0" w:space="0" w:color="auto"/>
        <w:right w:val="none" w:sz="0" w:space="0" w:color="auto"/>
      </w:divBdr>
    </w:div>
    <w:div w:id="1192763668">
      <w:bodyDiv w:val="1"/>
      <w:marLeft w:val="0"/>
      <w:marRight w:val="0"/>
      <w:marTop w:val="0"/>
      <w:marBottom w:val="0"/>
      <w:divBdr>
        <w:top w:val="none" w:sz="0" w:space="0" w:color="auto"/>
        <w:left w:val="none" w:sz="0" w:space="0" w:color="auto"/>
        <w:bottom w:val="none" w:sz="0" w:space="0" w:color="auto"/>
        <w:right w:val="none" w:sz="0" w:space="0" w:color="auto"/>
      </w:divBdr>
    </w:div>
    <w:div w:id="1195919754">
      <w:bodyDiv w:val="1"/>
      <w:marLeft w:val="0"/>
      <w:marRight w:val="0"/>
      <w:marTop w:val="0"/>
      <w:marBottom w:val="0"/>
      <w:divBdr>
        <w:top w:val="none" w:sz="0" w:space="0" w:color="auto"/>
        <w:left w:val="none" w:sz="0" w:space="0" w:color="auto"/>
        <w:bottom w:val="none" w:sz="0" w:space="0" w:color="auto"/>
        <w:right w:val="none" w:sz="0" w:space="0" w:color="auto"/>
      </w:divBdr>
    </w:div>
    <w:div w:id="1196239511">
      <w:bodyDiv w:val="1"/>
      <w:marLeft w:val="0"/>
      <w:marRight w:val="0"/>
      <w:marTop w:val="0"/>
      <w:marBottom w:val="0"/>
      <w:divBdr>
        <w:top w:val="none" w:sz="0" w:space="0" w:color="auto"/>
        <w:left w:val="none" w:sz="0" w:space="0" w:color="auto"/>
        <w:bottom w:val="none" w:sz="0" w:space="0" w:color="auto"/>
        <w:right w:val="none" w:sz="0" w:space="0" w:color="auto"/>
      </w:divBdr>
    </w:div>
    <w:div w:id="1209881452">
      <w:bodyDiv w:val="1"/>
      <w:marLeft w:val="0"/>
      <w:marRight w:val="0"/>
      <w:marTop w:val="0"/>
      <w:marBottom w:val="0"/>
      <w:divBdr>
        <w:top w:val="none" w:sz="0" w:space="0" w:color="auto"/>
        <w:left w:val="none" w:sz="0" w:space="0" w:color="auto"/>
        <w:bottom w:val="none" w:sz="0" w:space="0" w:color="auto"/>
        <w:right w:val="none" w:sz="0" w:space="0" w:color="auto"/>
      </w:divBdr>
    </w:div>
    <w:div w:id="1212300885">
      <w:bodyDiv w:val="1"/>
      <w:marLeft w:val="0"/>
      <w:marRight w:val="0"/>
      <w:marTop w:val="0"/>
      <w:marBottom w:val="0"/>
      <w:divBdr>
        <w:top w:val="none" w:sz="0" w:space="0" w:color="auto"/>
        <w:left w:val="none" w:sz="0" w:space="0" w:color="auto"/>
        <w:bottom w:val="none" w:sz="0" w:space="0" w:color="auto"/>
        <w:right w:val="none" w:sz="0" w:space="0" w:color="auto"/>
      </w:divBdr>
    </w:div>
    <w:div w:id="1232233604">
      <w:bodyDiv w:val="1"/>
      <w:marLeft w:val="0"/>
      <w:marRight w:val="0"/>
      <w:marTop w:val="0"/>
      <w:marBottom w:val="0"/>
      <w:divBdr>
        <w:top w:val="none" w:sz="0" w:space="0" w:color="auto"/>
        <w:left w:val="none" w:sz="0" w:space="0" w:color="auto"/>
        <w:bottom w:val="none" w:sz="0" w:space="0" w:color="auto"/>
        <w:right w:val="none" w:sz="0" w:space="0" w:color="auto"/>
      </w:divBdr>
    </w:div>
    <w:div w:id="1256591604">
      <w:bodyDiv w:val="1"/>
      <w:marLeft w:val="0"/>
      <w:marRight w:val="0"/>
      <w:marTop w:val="0"/>
      <w:marBottom w:val="0"/>
      <w:divBdr>
        <w:top w:val="none" w:sz="0" w:space="0" w:color="auto"/>
        <w:left w:val="none" w:sz="0" w:space="0" w:color="auto"/>
        <w:bottom w:val="none" w:sz="0" w:space="0" w:color="auto"/>
        <w:right w:val="none" w:sz="0" w:space="0" w:color="auto"/>
      </w:divBdr>
    </w:div>
    <w:div w:id="1277559572">
      <w:bodyDiv w:val="1"/>
      <w:marLeft w:val="0"/>
      <w:marRight w:val="0"/>
      <w:marTop w:val="0"/>
      <w:marBottom w:val="0"/>
      <w:divBdr>
        <w:top w:val="none" w:sz="0" w:space="0" w:color="auto"/>
        <w:left w:val="none" w:sz="0" w:space="0" w:color="auto"/>
        <w:bottom w:val="none" w:sz="0" w:space="0" w:color="auto"/>
        <w:right w:val="none" w:sz="0" w:space="0" w:color="auto"/>
      </w:divBdr>
    </w:div>
    <w:div w:id="1284463499">
      <w:bodyDiv w:val="1"/>
      <w:marLeft w:val="0"/>
      <w:marRight w:val="0"/>
      <w:marTop w:val="0"/>
      <w:marBottom w:val="0"/>
      <w:divBdr>
        <w:top w:val="none" w:sz="0" w:space="0" w:color="auto"/>
        <w:left w:val="none" w:sz="0" w:space="0" w:color="auto"/>
        <w:bottom w:val="none" w:sz="0" w:space="0" w:color="auto"/>
        <w:right w:val="none" w:sz="0" w:space="0" w:color="auto"/>
      </w:divBdr>
    </w:div>
    <w:div w:id="1295603957">
      <w:bodyDiv w:val="1"/>
      <w:marLeft w:val="0"/>
      <w:marRight w:val="0"/>
      <w:marTop w:val="0"/>
      <w:marBottom w:val="0"/>
      <w:divBdr>
        <w:top w:val="none" w:sz="0" w:space="0" w:color="auto"/>
        <w:left w:val="none" w:sz="0" w:space="0" w:color="auto"/>
        <w:bottom w:val="none" w:sz="0" w:space="0" w:color="auto"/>
        <w:right w:val="none" w:sz="0" w:space="0" w:color="auto"/>
      </w:divBdr>
    </w:div>
    <w:div w:id="1310091470">
      <w:bodyDiv w:val="1"/>
      <w:marLeft w:val="0"/>
      <w:marRight w:val="0"/>
      <w:marTop w:val="0"/>
      <w:marBottom w:val="0"/>
      <w:divBdr>
        <w:top w:val="none" w:sz="0" w:space="0" w:color="auto"/>
        <w:left w:val="none" w:sz="0" w:space="0" w:color="auto"/>
        <w:bottom w:val="none" w:sz="0" w:space="0" w:color="auto"/>
        <w:right w:val="none" w:sz="0" w:space="0" w:color="auto"/>
      </w:divBdr>
    </w:div>
    <w:div w:id="1352100209">
      <w:bodyDiv w:val="1"/>
      <w:marLeft w:val="0"/>
      <w:marRight w:val="0"/>
      <w:marTop w:val="0"/>
      <w:marBottom w:val="0"/>
      <w:divBdr>
        <w:top w:val="none" w:sz="0" w:space="0" w:color="auto"/>
        <w:left w:val="none" w:sz="0" w:space="0" w:color="auto"/>
        <w:bottom w:val="none" w:sz="0" w:space="0" w:color="auto"/>
        <w:right w:val="none" w:sz="0" w:space="0" w:color="auto"/>
      </w:divBdr>
    </w:div>
    <w:div w:id="1376467099">
      <w:bodyDiv w:val="1"/>
      <w:marLeft w:val="0"/>
      <w:marRight w:val="0"/>
      <w:marTop w:val="0"/>
      <w:marBottom w:val="0"/>
      <w:divBdr>
        <w:top w:val="none" w:sz="0" w:space="0" w:color="auto"/>
        <w:left w:val="none" w:sz="0" w:space="0" w:color="auto"/>
        <w:bottom w:val="none" w:sz="0" w:space="0" w:color="auto"/>
        <w:right w:val="none" w:sz="0" w:space="0" w:color="auto"/>
      </w:divBdr>
    </w:div>
    <w:div w:id="1379624975">
      <w:bodyDiv w:val="1"/>
      <w:marLeft w:val="0"/>
      <w:marRight w:val="0"/>
      <w:marTop w:val="0"/>
      <w:marBottom w:val="0"/>
      <w:divBdr>
        <w:top w:val="none" w:sz="0" w:space="0" w:color="auto"/>
        <w:left w:val="none" w:sz="0" w:space="0" w:color="auto"/>
        <w:bottom w:val="none" w:sz="0" w:space="0" w:color="auto"/>
        <w:right w:val="none" w:sz="0" w:space="0" w:color="auto"/>
      </w:divBdr>
    </w:div>
    <w:div w:id="1382289800">
      <w:bodyDiv w:val="1"/>
      <w:marLeft w:val="0"/>
      <w:marRight w:val="0"/>
      <w:marTop w:val="0"/>
      <w:marBottom w:val="0"/>
      <w:divBdr>
        <w:top w:val="none" w:sz="0" w:space="0" w:color="auto"/>
        <w:left w:val="none" w:sz="0" w:space="0" w:color="auto"/>
        <w:bottom w:val="none" w:sz="0" w:space="0" w:color="auto"/>
        <w:right w:val="none" w:sz="0" w:space="0" w:color="auto"/>
      </w:divBdr>
    </w:div>
    <w:div w:id="1413700713">
      <w:bodyDiv w:val="1"/>
      <w:marLeft w:val="0"/>
      <w:marRight w:val="0"/>
      <w:marTop w:val="0"/>
      <w:marBottom w:val="0"/>
      <w:divBdr>
        <w:top w:val="none" w:sz="0" w:space="0" w:color="auto"/>
        <w:left w:val="none" w:sz="0" w:space="0" w:color="auto"/>
        <w:bottom w:val="none" w:sz="0" w:space="0" w:color="auto"/>
        <w:right w:val="none" w:sz="0" w:space="0" w:color="auto"/>
      </w:divBdr>
    </w:div>
    <w:div w:id="1432972300">
      <w:bodyDiv w:val="1"/>
      <w:marLeft w:val="0"/>
      <w:marRight w:val="0"/>
      <w:marTop w:val="0"/>
      <w:marBottom w:val="0"/>
      <w:divBdr>
        <w:top w:val="none" w:sz="0" w:space="0" w:color="auto"/>
        <w:left w:val="none" w:sz="0" w:space="0" w:color="auto"/>
        <w:bottom w:val="none" w:sz="0" w:space="0" w:color="auto"/>
        <w:right w:val="none" w:sz="0" w:space="0" w:color="auto"/>
      </w:divBdr>
    </w:div>
    <w:div w:id="1456635065">
      <w:bodyDiv w:val="1"/>
      <w:marLeft w:val="0"/>
      <w:marRight w:val="0"/>
      <w:marTop w:val="0"/>
      <w:marBottom w:val="0"/>
      <w:divBdr>
        <w:top w:val="none" w:sz="0" w:space="0" w:color="auto"/>
        <w:left w:val="none" w:sz="0" w:space="0" w:color="auto"/>
        <w:bottom w:val="none" w:sz="0" w:space="0" w:color="auto"/>
        <w:right w:val="none" w:sz="0" w:space="0" w:color="auto"/>
      </w:divBdr>
    </w:div>
    <w:div w:id="1463157407">
      <w:bodyDiv w:val="1"/>
      <w:marLeft w:val="0"/>
      <w:marRight w:val="0"/>
      <w:marTop w:val="0"/>
      <w:marBottom w:val="0"/>
      <w:divBdr>
        <w:top w:val="none" w:sz="0" w:space="0" w:color="auto"/>
        <w:left w:val="none" w:sz="0" w:space="0" w:color="auto"/>
        <w:bottom w:val="none" w:sz="0" w:space="0" w:color="auto"/>
        <w:right w:val="none" w:sz="0" w:space="0" w:color="auto"/>
      </w:divBdr>
    </w:div>
    <w:div w:id="1475177328">
      <w:bodyDiv w:val="1"/>
      <w:marLeft w:val="0"/>
      <w:marRight w:val="0"/>
      <w:marTop w:val="0"/>
      <w:marBottom w:val="0"/>
      <w:divBdr>
        <w:top w:val="none" w:sz="0" w:space="0" w:color="auto"/>
        <w:left w:val="none" w:sz="0" w:space="0" w:color="auto"/>
        <w:bottom w:val="none" w:sz="0" w:space="0" w:color="auto"/>
        <w:right w:val="none" w:sz="0" w:space="0" w:color="auto"/>
      </w:divBdr>
    </w:div>
    <w:div w:id="1485389221">
      <w:bodyDiv w:val="1"/>
      <w:marLeft w:val="0"/>
      <w:marRight w:val="0"/>
      <w:marTop w:val="0"/>
      <w:marBottom w:val="0"/>
      <w:divBdr>
        <w:top w:val="none" w:sz="0" w:space="0" w:color="auto"/>
        <w:left w:val="none" w:sz="0" w:space="0" w:color="auto"/>
        <w:bottom w:val="none" w:sz="0" w:space="0" w:color="auto"/>
        <w:right w:val="none" w:sz="0" w:space="0" w:color="auto"/>
      </w:divBdr>
    </w:div>
    <w:div w:id="1495149560">
      <w:bodyDiv w:val="1"/>
      <w:marLeft w:val="0"/>
      <w:marRight w:val="0"/>
      <w:marTop w:val="0"/>
      <w:marBottom w:val="0"/>
      <w:divBdr>
        <w:top w:val="none" w:sz="0" w:space="0" w:color="auto"/>
        <w:left w:val="none" w:sz="0" w:space="0" w:color="auto"/>
        <w:bottom w:val="none" w:sz="0" w:space="0" w:color="auto"/>
        <w:right w:val="none" w:sz="0" w:space="0" w:color="auto"/>
      </w:divBdr>
    </w:div>
    <w:div w:id="1504735433">
      <w:bodyDiv w:val="1"/>
      <w:marLeft w:val="0"/>
      <w:marRight w:val="0"/>
      <w:marTop w:val="0"/>
      <w:marBottom w:val="0"/>
      <w:divBdr>
        <w:top w:val="none" w:sz="0" w:space="0" w:color="auto"/>
        <w:left w:val="none" w:sz="0" w:space="0" w:color="auto"/>
        <w:bottom w:val="none" w:sz="0" w:space="0" w:color="auto"/>
        <w:right w:val="none" w:sz="0" w:space="0" w:color="auto"/>
      </w:divBdr>
    </w:div>
    <w:div w:id="1523127443">
      <w:bodyDiv w:val="1"/>
      <w:marLeft w:val="0"/>
      <w:marRight w:val="0"/>
      <w:marTop w:val="0"/>
      <w:marBottom w:val="0"/>
      <w:divBdr>
        <w:top w:val="none" w:sz="0" w:space="0" w:color="auto"/>
        <w:left w:val="none" w:sz="0" w:space="0" w:color="auto"/>
        <w:bottom w:val="none" w:sz="0" w:space="0" w:color="auto"/>
        <w:right w:val="none" w:sz="0" w:space="0" w:color="auto"/>
      </w:divBdr>
    </w:div>
    <w:div w:id="1523132817">
      <w:bodyDiv w:val="1"/>
      <w:marLeft w:val="0"/>
      <w:marRight w:val="0"/>
      <w:marTop w:val="0"/>
      <w:marBottom w:val="0"/>
      <w:divBdr>
        <w:top w:val="none" w:sz="0" w:space="0" w:color="auto"/>
        <w:left w:val="none" w:sz="0" w:space="0" w:color="auto"/>
        <w:bottom w:val="none" w:sz="0" w:space="0" w:color="auto"/>
        <w:right w:val="none" w:sz="0" w:space="0" w:color="auto"/>
      </w:divBdr>
    </w:div>
    <w:div w:id="1532109151">
      <w:bodyDiv w:val="1"/>
      <w:marLeft w:val="0"/>
      <w:marRight w:val="0"/>
      <w:marTop w:val="0"/>
      <w:marBottom w:val="0"/>
      <w:divBdr>
        <w:top w:val="none" w:sz="0" w:space="0" w:color="auto"/>
        <w:left w:val="none" w:sz="0" w:space="0" w:color="auto"/>
        <w:bottom w:val="none" w:sz="0" w:space="0" w:color="auto"/>
        <w:right w:val="none" w:sz="0" w:space="0" w:color="auto"/>
      </w:divBdr>
    </w:div>
    <w:div w:id="1548057872">
      <w:bodyDiv w:val="1"/>
      <w:marLeft w:val="0"/>
      <w:marRight w:val="0"/>
      <w:marTop w:val="0"/>
      <w:marBottom w:val="0"/>
      <w:divBdr>
        <w:top w:val="none" w:sz="0" w:space="0" w:color="auto"/>
        <w:left w:val="none" w:sz="0" w:space="0" w:color="auto"/>
        <w:bottom w:val="none" w:sz="0" w:space="0" w:color="auto"/>
        <w:right w:val="none" w:sz="0" w:space="0" w:color="auto"/>
      </w:divBdr>
    </w:div>
    <w:div w:id="1569070474">
      <w:bodyDiv w:val="1"/>
      <w:marLeft w:val="0"/>
      <w:marRight w:val="0"/>
      <w:marTop w:val="0"/>
      <w:marBottom w:val="0"/>
      <w:divBdr>
        <w:top w:val="none" w:sz="0" w:space="0" w:color="auto"/>
        <w:left w:val="none" w:sz="0" w:space="0" w:color="auto"/>
        <w:bottom w:val="none" w:sz="0" w:space="0" w:color="auto"/>
        <w:right w:val="none" w:sz="0" w:space="0" w:color="auto"/>
      </w:divBdr>
      <w:divsChild>
        <w:div w:id="905065780">
          <w:marLeft w:val="0"/>
          <w:marRight w:val="0"/>
          <w:marTop w:val="360"/>
          <w:marBottom w:val="360"/>
          <w:divBdr>
            <w:top w:val="none" w:sz="0" w:space="0" w:color="auto"/>
            <w:left w:val="none" w:sz="0" w:space="0" w:color="auto"/>
            <w:bottom w:val="none" w:sz="0" w:space="0" w:color="auto"/>
            <w:right w:val="none" w:sz="0" w:space="0" w:color="auto"/>
          </w:divBdr>
          <w:divsChild>
            <w:div w:id="1612661616">
              <w:marLeft w:val="0"/>
              <w:marRight w:val="0"/>
              <w:marTop w:val="0"/>
              <w:marBottom w:val="0"/>
              <w:divBdr>
                <w:top w:val="none" w:sz="0" w:space="0" w:color="auto"/>
                <w:left w:val="none" w:sz="0" w:space="0" w:color="auto"/>
                <w:bottom w:val="none" w:sz="0" w:space="0" w:color="auto"/>
                <w:right w:val="none" w:sz="0" w:space="0" w:color="auto"/>
              </w:divBdr>
              <w:divsChild>
                <w:div w:id="945305733">
                  <w:marLeft w:val="0"/>
                  <w:marRight w:val="0"/>
                  <w:marTop w:val="0"/>
                  <w:marBottom w:val="0"/>
                  <w:divBdr>
                    <w:top w:val="none" w:sz="0" w:space="0" w:color="auto"/>
                    <w:left w:val="none" w:sz="0" w:space="0" w:color="auto"/>
                    <w:bottom w:val="none" w:sz="0" w:space="0" w:color="auto"/>
                    <w:right w:val="none" w:sz="0" w:space="0" w:color="auto"/>
                  </w:divBdr>
                  <w:divsChild>
                    <w:div w:id="1823891454">
                      <w:marLeft w:val="0"/>
                      <w:marRight w:val="0"/>
                      <w:marTop w:val="0"/>
                      <w:marBottom w:val="0"/>
                      <w:divBdr>
                        <w:top w:val="none" w:sz="0" w:space="0" w:color="auto"/>
                        <w:left w:val="none" w:sz="0" w:space="0" w:color="auto"/>
                        <w:bottom w:val="none" w:sz="0" w:space="0" w:color="auto"/>
                        <w:right w:val="none" w:sz="0" w:space="0" w:color="auto"/>
                      </w:divBdr>
                      <w:divsChild>
                        <w:div w:id="1414276278">
                          <w:marLeft w:val="0"/>
                          <w:marRight w:val="0"/>
                          <w:marTop w:val="0"/>
                          <w:marBottom w:val="0"/>
                          <w:divBdr>
                            <w:top w:val="none" w:sz="0" w:space="0" w:color="auto"/>
                            <w:left w:val="none" w:sz="0" w:space="0" w:color="auto"/>
                            <w:bottom w:val="none" w:sz="0" w:space="0" w:color="auto"/>
                            <w:right w:val="none" w:sz="0" w:space="0" w:color="auto"/>
                          </w:divBdr>
                          <w:divsChild>
                            <w:div w:id="391775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22504874">
          <w:marLeft w:val="0"/>
          <w:marRight w:val="0"/>
          <w:marTop w:val="0"/>
          <w:marBottom w:val="240"/>
          <w:divBdr>
            <w:top w:val="none" w:sz="0" w:space="0" w:color="auto"/>
            <w:left w:val="none" w:sz="0" w:space="0" w:color="auto"/>
            <w:bottom w:val="none" w:sz="0" w:space="0" w:color="auto"/>
            <w:right w:val="none" w:sz="0" w:space="0" w:color="auto"/>
          </w:divBdr>
          <w:divsChild>
            <w:div w:id="748187551">
              <w:marLeft w:val="0"/>
              <w:marRight w:val="0"/>
              <w:marTop w:val="0"/>
              <w:marBottom w:val="0"/>
              <w:divBdr>
                <w:top w:val="none" w:sz="0" w:space="0" w:color="auto"/>
                <w:left w:val="none" w:sz="0" w:space="0" w:color="auto"/>
                <w:bottom w:val="none" w:sz="0" w:space="0" w:color="auto"/>
                <w:right w:val="none" w:sz="0" w:space="0" w:color="auto"/>
              </w:divBdr>
            </w:div>
          </w:divsChild>
        </w:div>
        <w:div w:id="1473593845">
          <w:marLeft w:val="0"/>
          <w:marRight w:val="0"/>
          <w:marTop w:val="0"/>
          <w:marBottom w:val="0"/>
          <w:divBdr>
            <w:top w:val="none" w:sz="0" w:space="0" w:color="auto"/>
            <w:left w:val="none" w:sz="0" w:space="0" w:color="auto"/>
            <w:bottom w:val="none" w:sz="0" w:space="0" w:color="auto"/>
            <w:right w:val="none" w:sz="0" w:space="0" w:color="auto"/>
          </w:divBdr>
          <w:divsChild>
            <w:div w:id="1143959265">
              <w:marLeft w:val="0"/>
              <w:marRight w:val="0"/>
              <w:marTop w:val="0"/>
              <w:marBottom w:val="0"/>
              <w:divBdr>
                <w:top w:val="none" w:sz="0" w:space="0" w:color="auto"/>
                <w:left w:val="none" w:sz="0" w:space="0" w:color="auto"/>
                <w:bottom w:val="none" w:sz="0" w:space="0" w:color="auto"/>
                <w:right w:val="none" w:sz="0" w:space="0" w:color="auto"/>
              </w:divBdr>
              <w:divsChild>
                <w:div w:id="1186483474">
                  <w:marLeft w:val="0"/>
                  <w:marRight w:val="0"/>
                  <w:marTop w:val="0"/>
                  <w:marBottom w:val="0"/>
                  <w:divBdr>
                    <w:top w:val="none" w:sz="0" w:space="0" w:color="auto"/>
                    <w:left w:val="none" w:sz="0" w:space="0" w:color="auto"/>
                    <w:bottom w:val="none" w:sz="0" w:space="0" w:color="auto"/>
                    <w:right w:val="none" w:sz="0" w:space="0" w:color="auto"/>
                  </w:divBdr>
                  <w:divsChild>
                    <w:div w:id="489636717">
                      <w:marLeft w:val="0"/>
                      <w:marRight w:val="0"/>
                      <w:marTop w:val="0"/>
                      <w:marBottom w:val="0"/>
                      <w:divBdr>
                        <w:top w:val="none" w:sz="0" w:space="0" w:color="auto"/>
                        <w:left w:val="none" w:sz="0" w:space="0" w:color="auto"/>
                        <w:bottom w:val="none" w:sz="0" w:space="0" w:color="auto"/>
                        <w:right w:val="none" w:sz="0" w:space="0" w:color="auto"/>
                      </w:divBdr>
                      <w:divsChild>
                        <w:div w:id="2117751291">
                          <w:marLeft w:val="0"/>
                          <w:marRight w:val="0"/>
                          <w:marTop w:val="150"/>
                          <w:marBottom w:val="0"/>
                          <w:divBdr>
                            <w:top w:val="none" w:sz="0" w:space="0" w:color="auto"/>
                            <w:left w:val="none" w:sz="0" w:space="0" w:color="auto"/>
                            <w:bottom w:val="none" w:sz="0" w:space="0" w:color="auto"/>
                            <w:right w:val="none" w:sz="0" w:space="0" w:color="auto"/>
                          </w:divBdr>
                        </w:div>
                      </w:divsChild>
                    </w:div>
                  </w:divsChild>
                </w:div>
              </w:divsChild>
            </w:div>
          </w:divsChild>
        </w:div>
        <w:div w:id="1642492596">
          <w:marLeft w:val="0"/>
          <w:marRight w:val="0"/>
          <w:marTop w:val="0"/>
          <w:marBottom w:val="240"/>
          <w:divBdr>
            <w:top w:val="none" w:sz="0" w:space="0" w:color="auto"/>
            <w:left w:val="none" w:sz="0" w:space="0" w:color="auto"/>
            <w:bottom w:val="none" w:sz="0" w:space="0" w:color="auto"/>
            <w:right w:val="none" w:sz="0" w:space="0" w:color="auto"/>
          </w:divBdr>
          <w:divsChild>
            <w:div w:id="1013920701">
              <w:marLeft w:val="0"/>
              <w:marRight w:val="0"/>
              <w:marTop w:val="0"/>
              <w:marBottom w:val="0"/>
              <w:divBdr>
                <w:top w:val="none" w:sz="0" w:space="0" w:color="auto"/>
                <w:left w:val="none" w:sz="0" w:space="0" w:color="auto"/>
                <w:bottom w:val="none" w:sz="0" w:space="0" w:color="auto"/>
                <w:right w:val="none" w:sz="0" w:space="0" w:color="auto"/>
              </w:divBdr>
            </w:div>
          </w:divsChild>
        </w:div>
        <w:div w:id="1721857058">
          <w:marLeft w:val="0"/>
          <w:marRight w:val="0"/>
          <w:marTop w:val="360"/>
          <w:marBottom w:val="360"/>
          <w:divBdr>
            <w:top w:val="none" w:sz="0" w:space="0" w:color="auto"/>
            <w:left w:val="none" w:sz="0" w:space="0" w:color="auto"/>
            <w:bottom w:val="none" w:sz="0" w:space="0" w:color="auto"/>
            <w:right w:val="none" w:sz="0" w:space="0" w:color="auto"/>
          </w:divBdr>
          <w:divsChild>
            <w:div w:id="573900600">
              <w:marLeft w:val="0"/>
              <w:marRight w:val="0"/>
              <w:marTop w:val="0"/>
              <w:marBottom w:val="0"/>
              <w:divBdr>
                <w:top w:val="none" w:sz="0" w:space="0" w:color="auto"/>
                <w:left w:val="none" w:sz="0" w:space="0" w:color="auto"/>
                <w:bottom w:val="none" w:sz="0" w:space="0" w:color="auto"/>
                <w:right w:val="none" w:sz="0" w:space="0" w:color="auto"/>
              </w:divBdr>
              <w:divsChild>
                <w:div w:id="316694756">
                  <w:marLeft w:val="0"/>
                  <w:marRight w:val="0"/>
                  <w:marTop w:val="0"/>
                  <w:marBottom w:val="0"/>
                  <w:divBdr>
                    <w:top w:val="none" w:sz="0" w:space="0" w:color="auto"/>
                    <w:left w:val="none" w:sz="0" w:space="0" w:color="auto"/>
                    <w:bottom w:val="none" w:sz="0" w:space="0" w:color="auto"/>
                    <w:right w:val="none" w:sz="0" w:space="0" w:color="auto"/>
                  </w:divBdr>
                  <w:divsChild>
                    <w:div w:id="666832857">
                      <w:marLeft w:val="0"/>
                      <w:marRight w:val="0"/>
                      <w:marTop w:val="0"/>
                      <w:marBottom w:val="0"/>
                      <w:divBdr>
                        <w:top w:val="none" w:sz="0" w:space="0" w:color="auto"/>
                        <w:left w:val="none" w:sz="0" w:space="0" w:color="auto"/>
                        <w:bottom w:val="none" w:sz="0" w:space="0" w:color="auto"/>
                        <w:right w:val="none" w:sz="0" w:space="0" w:color="auto"/>
                      </w:divBdr>
                      <w:divsChild>
                        <w:div w:id="2026975036">
                          <w:marLeft w:val="0"/>
                          <w:marRight w:val="0"/>
                          <w:marTop w:val="0"/>
                          <w:marBottom w:val="0"/>
                          <w:divBdr>
                            <w:top w:val="none" w:sz="0" w:space="0" w:color="auto"/>
                            <w:left w:val="none" w:sz="0" w:space="0" w:color="auto"/>
                            <w:bottom w:val="none" w:sz="0" w:space="0" w:color="auto"/>
                            <w:right w:val="none" w:sz="0" w:space="0" w:color="auto"/>
                          </w:divBdr>
                          <w:divsChild>
                            <w:div w:id="301664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47136839">
          <w:marLeft w:val="0"/>
          <w:marRight w:val="0"/>
          <w:marTop w:val="0"/>
          <w:marBottom w:val="240"/>
          <w:divBdr>
            <w:top w:val="none" w:sz="0" w:space="0" w:color="auto"/>
            <w:left w:val="none" w:sz="0" w:space="0" w:color="auto"/>
            <w:bottom w:val="none" w:sz="0" w:space="0" w:color="auto"/>
            <w:right w:val="none" w:sz="0" w:space="0" w:color="auto"/>
          </w:divBdr>
          <w:divsChild>
            <w:div w:id="1841850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0849849">
      <w:bodyDiv w:val="1"/>
      <w:marLeft w:val="0"/>
      <w:marRight w:val="0"/>
      <w:marTop w:val="0"/>
      <w:marBottom w:val="0"/>
      <w:divBdr>
        <w:top w:val="none" w:sz="0" w:space="0" w:color="auto"/>
        <w:left w:val="none" w:sz="0" w:space="0" w:color="auto"/>
        <w:bottom w:val="none" w:sz="0" w:space="0" w:color="auto"/>
        <w:right w:val="none" w:sz="0" w:space="0" w:color="auto"/>
      </w:divBdr>
    </w:div>
    <w:div w:id="1578174571">
      <w:bodyDiv w:val="1"/>
      <w:marLeft w:val="0"/>
      <w:marRight w:val="0"/>
      <w:marTop w:val="0"/>
      <w:marBottom w:val="0"/>
      <w:divBdr>
        <w:top w:val="none" w:sz="0" w:space="0" w:color="auto"/>
        <w:left w:val="none" w:sz="0" w:space="0" w:color="auto"/>
        <w:bottom w:val="none" w:sz="0" w:space="0" w:color="auto"/>
        <w:right w:val="none" w:sz="0" w:space="0" w:color="auto"/>
      </w:divBdr>
    </w:div>
    <w:div w:id="1595239090">
      <w:bodyDiv w:val="1"/>
      <w:marLeft w:val="0"/>
      <w:marRight w:val="0"/>
      <w:marTop w:val="0"/>
      <w:marBottom w:val="0"/>
      <w:divBdr>
        <w:top w:val="none" w:sz="0" w:space="0" w:color="auto"/>
        <w:left w:val="none" w:sz="0" w:space="0" w:color="auto"/>
        <w:bottom w:val="none" w:sz="0" w:space="0" w:color="auto"/>
        <w:right w:val="none" w:sz="0" w:space="0" w:color="auto"/>
      </w:divBdr>
    </w:div>
    <w:div w:id="1595283232">
      <w:bodyDiv w:val="1"/>
      <w:marLeft w:val="0"/>
      <w:marRight w:val="0"/>
      <w:marTop w:val="0"/>
      <w:marBottom w:val="0"/>
      <w:divBdr>
        <w:top w:val="none" w:sz="0" w:space="0" w:color="auto"/>
        <w:left w:val="none" w:sz="0" w:space="0" w:color="auto"/>
        <w:bottom w:val="none" w:sz="0" w:space="0" w:color="auto"/>
        <w:right w:val="none" w:sz="0" w:space="0" w:color="auto"/>
      </w:divBdr>
    </w:div>
    <w:div w:id="1600530832">
      <w:bodyDiv w:val="1"/>
      <w:marLeft w:val="0"/>
      <w:marRight w:val="0"/>
      <w:marTop w:val="0"/>
      <w:marBottom w:val="0"/>
      <w:divBdr>
        <w:top w:val="none" w:sz="0" w:space="0" w:color="auto"/>
        <w:left w:val="none" w:sz="0" w:space="0" w:color="auto"/>
        <w:bottom w:val="none" w:sz="0" w:space="0" w:color="auto"/>
        <w:right w:val="none" w:sz="0" w:space="0" w:color="auto"/>
      </w:divBdr>
    </w:div>
    <w:div w:id="1610550450">
      <w:bodyDiv w:val="1"/>
      <w:marLeft w:val="0"/>
      <w:marRight w:val="0"/>
      <w:marTop w:val="0"/>
      <w:marBottom w:val="0"/>
      <w:divBdr>
        <w:top w:val="none" w:sz="0" w:space="0" w:color="auto"/>
        <w:left w:val="none" w:sz="0" w:space="0" w:color="auto"/>
        <w:bottom w:val="none" w:sz="0" w:space="0" w:color="auto"/>
        <w:right w:val="none" w:sz="0" w:space="0" w:color="auto"/>
      </w:divBdr>
    </w:div>
    <w:div w:id="1614283855">
      <w:bodyDiv w:val="1"/>
      <w:marLeft w:val="0"/>
      <w:marRight w:val="0"/>
      <w:marTop w:val="0"/>
      <w:marBottom w:val="0"/>
      <w:divBdr>
        <w:top w:val="none" w:sz="0" w:space="0" w:color="auto"/>
        <w:left w:val="none" w:sz="0" w:space="0" w:color="auto"/>
        <w:bottom w:val="none" w:sz="0" w:space="0" w:color="auto"/>
        <w:right w:val="none" w:sz="0" w:space="0" w:color="auto"/>
      </w:divBdr>
    </w:div>
    <w:div w:id="1623076753">
      <w:bodyDiv w:val="1"/>
      <w:marLeft w:val="0"/>
      <w:marRight w:val="0"/>
      <w:marTop w:val="0"/>
      <w:marBottom w:val="0"/>
      <w:divBdr>
        <w:top w:val="none" w:sz="0" w:space="0" w:color="auto"/>
        <w:left w:val="none" w:sz="0" w:space="0" w:color="auto"/>
        <w:bottom w:val="none" w:sz="0" w:space="0" w:color="auto"/>
        <w:right w:val="none" w:sz="0" w:space="0" w:color="auto"/>
      </w:divBdr>
    </w:div>
    <w:div w:id="1653287590">
      <w:bodyDiv w:val="1"/>
      <w:marLeft w:val="0"/>
      <w:marRight w:val="0"/>
      <w:marTop w:val="0"/>
      <w:marBottom w:val="0"/>
      <w:divBdr>
        <w:top w:val="none" w:sz="0" w:space="0" w:color="auto"/>
        <w:left w:val="none" w:sz="0" w:space="0" w:color="auto"/>
        <w:bottom w:val="none" w:sz="0" w:space="0" w:color="auto"/>
        <w:right w:val="none" w:sz="0" w:space="0" w:color="auto"/>
      </w:divBdr>
    </w:div>
    <w:div w:id="1705787935">
      <w:bodyDiv w:val="1"/>
      <w:marLeft w:val="0"/>
      <w:marRight w:val="0"/>
      <w:marTop w:val="0"/>
      <w:marBottom w:val="0"/>
      <w:divBdr>
        <w:top w:val="none" w:sz="0" w:space="0" w:color="auto"/>
        <w:left w:val="none" w:sz="0" w:space="0" w:color="auto"/>
        <w:bottom w:val="none" w:sz="0" w:space="0" w:color="auto"/>
        <w:right w:val="none" w:sz="0" w:space="0" w:color="auto"/>
      </w:divBdr>
      <w:divsChild>
        <w:div w:id="739326616">
          <w:marLeft w:val="0"/>
          <w:marRight w:val="0"/>
          <w:marTop w:val="0"/>
          <w:marBottom w:val="0"/>
          <w:divBdr>
            <w:top w:val="none" w:sz="0" w:space="0" w:color="auto"/>
            <w:left w:val="none" w:sz="0" w:space="0" w:color="auto"/>
            <w:bottom w:val="none" w:sz="0" w:space="0" w:color="auto"/>
            <w:right w:val="none" w:sz="0" w:space="0" w:color="auto"/>
          </w:divBdr>
          <w:divsChild>
            <w:div w:id="27995574">
              <w:marLeft w:val="0"/>
              <w:marRight w:val="0"/>
              <w:marTop w:val="240"/>
              <w:marBottom w:val="240"/>
              <w:divBdr>
                <w:top w:val="none" w:sz="0" w:space="0" w:color="auto"/>
                <w:left w:val="none" w:sz="0" w:space="0" w:color="auto"/>
                <w:bottom w:val="none" w:sz="0" w:space="0" w:color="auto"/>
                <w:right w:val="none" w:sz="0" w:space="0" w:color="auto"/>
              </w:divBdr>
            </w:div>
            <w:div w:id="136725581">
              <w:marLeft w:val="0"/>
              <w:marRight w:val="0"/>
              <w:marTop w:val="240"/>
              <w:marBottom w:val="240"/>
              <w:divBdr>
                <w:top w:val="none" w:sz="0" w:space="0" w:color="auto"/>
                <w:left w:val="none" w:sz="0" w:space="0" w:color="auto"/>
                <w:bottom w:val="none" w:sz="0" w:space="0" w:color="auto"/>
                <w:right w:val="none" w:sz="0" w:space="0" w:color="auto"/>
              </w:divBdr>
              <w:divsChild>
                <w:div w:id="464006234">
                  <w:marLeft w:val="0"/>
                  <w:marRight w:val="0"/>
                  <w:marTop w:val="0"/>
                  <w:marBottom w:val="0"/>
                  <w:divBdr>
                    <w:top w:val="none" w:sz="0" w:space="0" w:color="auto"/>
                    <w:left w:val="none" w:sz="0" w:space="0" w:color="auto"/>
                    <w:bottom w:val="none" w:sz="0" w:space="0" w:color="auto"/>
                    <w:right w:val="none" w:sz="0" w:space="0" w:color="auto"/>
                  </w:divBdr>
                </w:div>
              </w:divsChild>
            </w:div>
            <w:div w:id="234243453">
              <w:marLeft w:val="0"/>
              <w:marRight w:val="0"/>
              <w:marTop w:val="240"/>
              <w:marBottom w:val="240"/>
              <w:divBdr>
                <w:top w:val="none" w:sz="0" w:space="0" w:color="auto"/>
                <w:left w:val="none" w:sz="0" w:space="0" w:color="auto"/>
                <w:bottom w:val="none" w:sz="0" w:space="0" w:color="auto"/>
                <w:right w:val="none" w:sz="0" w:space="0" w:color="auto"/>
              </w:divBdr>
              <w:divsChild>
                <w:div w:id="1213427406">
                  <w:marLeft w:val="0"/>
                  <w:marRight w:val="0"/>
                  <w:marTop w:val="0"/>
                  <w:marBottom w:val="0"/>
                  <w:divBdr>
                    <w:top w:val="none" w:sz="0" w:space="0" w:color="auto"/>
                    <w:left w:val="none" w:sz="0" w:space="0" w:color="auto"/>
                    <w:bottom w:val="none" w:sz="0" w:space="0" w:color="auto"/>
                    <w:right w:val="none" w:sz="0" w:space="0" w:color="auto"/>
                  </w:divBdr>
                </w:div>
              </w:divsChild>
            </w:div>
            <w:div w:id="374736615">
              <w:marLeft w:val="0"/>
              <w:marRight w:val="0"/>
              <w:marTop w:val="240"/>
              <w:marBottom w:val="240"/>
              <w:divBdr>
                <w:top w:val="none" w:sz="0" w:space="0" w:color="auto"/>
                <w:left w:val="none" w:sz="0" w:space="0" w:color="auto"/>
                <w:bottom w:val="none" w:sz="0" w:space="0" w:color="auto"/>
                <w:right w:val="none" w:sz="0" w:space="0" w:color="auto"/>
              </w:divBdr>
              <w:divsChild>
                <w:div w:id="2037581962">
                  <w:marLeft w:val="0"/>
                  <w:marRight w:val="0"/>
                  <w:marTop w:val="0"/>
                  <w:marBottom w:val="0"/>
                  <w:divBdr>
                    <w:top w:val="none" w:sz="0" w:space="0" w:color="auto"/>
                    <w:left w:val="none" w:sz="0" w:space="0" w:color="auto"/>
                    <w:bottom w:val="none" w:sz="0" w:space="0" w:color="auto"/>
                    <w:right w:val="none" w:sz="0" w:space="0" w:color="auto"/>
                  </w:divBdr>
                </w:div>
              </w:divsChild>
            </w:div>
            <w:div w:id="435291480">
              <w:marLeft w:val="0"/>
              <w:marRight w:val="0"/>
              <w:marTop w:val="240"/>
              <w:marBottom w:val="240"/>
              <w:divBdr>
                <w:top w:val="none" w:sz="0" w:space="0" w:color="auto"/>
                <w:left w:val="none" w:sz="0" w:space="0" w:color="auto"/>
                <w:bottom w:val="none" w:sz="0" w:space="0" w:color="auto"/>
                <w:right w:val="none" w:sz="0" w:space="0" w:color="auto"/>
              </w:divBdr>
              <w:divsChild>
                <w:div w:id="1697996887">
                  <w:marLeft w:val="0"/>
                  <w:marRight w:val="0"/>
                  <w:marTop w:val="0"/>
                  <w:marBottom w:val="0"/>
                  <w:divBdr>
                    <w:top w:val="none" w:sz="0" w:space="0" w:color="auto"/>
                    <w:left w:val="none" w:sz="0" w:space="0" w:color="auto"/>
                    <w:bottom w:val="none" w:sz="0" w:space="0" w:color="auto"/>
                    <w:right w:val="none" w:sz="0" w:space="0" w:color="auto"/>
                  </w:divBdr>
                </w:div>
              </w:divsChild>
            </w:div>
            <w:div w:id="465469392">
              <w:marLeft w:val="0"/>
              <w:marRight w:val="0"/>
              <w:marTop w:val="240"/>
              <w:marBottom w:val="240"/>
              <w:divBdr>
                <w:top w:val="none" w:sz="0" w:space="0" w:color="auto"/>
                <w:left w:val="none" w:sz="0" w:space="0" w:color="auto"/>
                <w:bottom w:val="none" w:sz="0" w:space="0" w:color="auto"/>
                <w:right w:val="none" w:sz="0" w:space="0" w:color="auto"/>
              </w:divBdr>
            </w:div>
            <w:div w:id="490368088">
              <w:marLeft w:val="0"/>
              <w:marRight w:val="0"/>
              <w:marTop w:val="240"/>
              <w:marBottom w:val="240"/>
              <w:divBdr>
                <w:top w:val="none" w:sz="0" w:space="0" w:color="auto"/>
                <w:left w:val="none" w:sz="0" w:space="0" w:color="auto"/>
                <w:bottom w:val="none" w:sz="0" w:space="0" w:color="auto"/>
                <w:right w:val="none" w:sz="0" w:space="0" w:color="auto"/>
              </w:divBdr>
            </w:div>
            <w:div w:id="1203595672">
              <w:marLeft w:val="0"/>
              <w:marRight w:val="0"/>
              <w:marTop w:val="240"/>
              <w:marBottom w:val="240"/>
              <w:divBdr>
                <w:top w:val="none" w:sz="0" w:space="0" w:color="auto"/>
                <w:left w:val="none" w:sz="0" w:space="0" w:color="auto"/>
                <w:bottom w:val="none" w:sz="0" w:space="0" w:color="auto"/>
                <w:right w:val="none" w:sz="0" w:space="0" w:color="auto"/>
              </w:divBdr>
              <w:divsChild>
                <w:div w:id="1842893361">
                  <w:marLeft w:val="0"/>
                  <w:marRight w:val="0"/>
                  <w:marTop w:val="0"/>
                  <w:marBottom w:val="0"/>
                  <w:divBdr>
                    <w:top w:val="none" w:sz="0" w:space="0" w:color="auto"/>
                    <w:left w:val="none" w:sz="0" w:space="0" w:color="auto"/>
                    <w:bottom w:val="none" w:sz="0" w:space="0" w:color="auto"/>
                    <w:right w:val="none" w:sz="0" w:space="0" w:color="auto"/>
                  </w:divBdr>
                </w:div>
              </w:divsChild>
            </w:div>
            <w:div w:id="1255482216">
              <w:marLeft w:val="0"/>
              <w:marRight w:val="0"/>
              <w:marTop w:val="240"/>
              <w:marBottom w:val="240"/>
              <w:divBdr>
                <w:top w:val="none" w:sz="0" w:space="0" w:color="auto"/>
                <w:left w:val="none" w:sz="0" w:space="0" w:color="auto"/>
                <w:bottom w:val="none" w:sz="0" w:space="0" w:color="auto"/>
                <w:right w:val="none" w:sz="0" w:space="0" w:color="auto"/>
              </w:divBdr>
              <w:divsChild>
                <w:div w:id="1831210634">
                  <w:marLeft w:val="0"/>
                  <w:marRight w:val="0"/>
                  <w:marTop w:val="0"/>
                  <w:marBottom w:val="0"/>
                  <w:divBdr>
                    <w:top w:val="none" w:sz="0" w:space="0" w:color="auto"/>
                    <w:left w:val="none" w:sz="0" w:space="0" w:color="auto"/>
                    <w:bottom w:val="none" w:sz="0" w:space="0" w:color="auto"/>
                    <w:right w:val="none" w:sz="0" w:space="0" w:color="auto"/>
                  </w:divBdr>
                </w:div>
              </w:divsChild>
            </w:div>
            <w:div w:id="1469207105">
              <w:marLeft w:val="0"/>
              <w:marRight w:val="0"/>
              <w:marTop w:val="240"/>
              <w:marBottom w:val="240"/>
              <w:divBdr>
                <w:top w:val="none" w:sz="0" w:space="0" w:color="auto"/>
                <w:left w:val="none" w:sz="0" w:space="0" w:color="auto"/>
                <w:bottom w:val="none" w:sz="0" w:space="0" w:color="auto"/>
                <w:right w:val="none" w:sz="0" w:space="0" w:color="auto"/>
              </w:divBdr>
              <w:divsChild>
                <w:div w:id="938218826">
                  <w:marLeft w:val="0"/>
                  <w:marRight w:val="0"/>
                  <w:marTop w:val="0"/>
                  <w:marBottom w:val="0"/>
                  <w:divBdr>
                    <w:top w:val="none" w:sz="0" w:space="0" w:color="auto"/>
                    <w:left w:val="none" w:sz="0" w:space="0" w:color="auto"/>
                    <w:bottom w:val="none" w:sz="0" w:space="0" w:color="auto"/>
                    <w:right w:val="none" w:sz="0" w:space="0" w:color="auto"/>
                  </w:divBdr>
                </w:div>
              </w:divsChild>
            </w:div>
            <w:div w:id="1935437188">
              <w:marLeft w:val="0"/>
              <w:marRight w:val="0"/>
              <w:marTop w:val="240"/>
              <w:marBottom w:val="240"/>
              <w:divBdr>
                <w:top w:val="none" w:sz="0" w:space="0" w:color="auto"/>
                <w:left w:val="none" w:sz="0" w:space="0" w:color="auto"/>
                <w:bottom w:val="none" w:sz="0" w:space="0" w:color="auto"/>
                <w:right w:val="none" w:sz="0" w:space="0" w:color="auto"/>
              </w:divBdr>
              <w:divsChild>
                <w:div w:id="1173684290">
                  <w:marLeft w:val="0"/>
                  <w:marRight w:val="0"/>
                  <w:marTop w:val="0"/>
                  <w:marBottom w:val="0"/>
                  <w:divBdr>
                    <w:top w:val="none" w:sz="0" w:space="0" w:color="auto"/>
                    <w:left w:val="none" w:sz="0" w:space="0" w:color="auto"/>
                    <w:bottom w:val="none" w:sz="0" w:space="0" w:color="auto"/>
                    <w:right w:val="none" w:sz="0" w:space="0" w:color="auto"/>
                  </w:divBdr>
                </w:div>
              </w:divsChild>
            </w:div>
            <w:div w:id="2031949149">
              <w:marLeft w:val="0"/>
              <w:marRight w:val="0"/>
              <w:marTop w:val="240"/>
              <w:marBottom w:val="240"/>
              <w:divBdr>
                <w:top w:val="none" w:sz="0" w:space="0" w:color="auto"/>
                <w:left w:val="none" w:sz="0" w:space="0" w:color="auto"/>
                <w:bottom w:val="none" w:sz="0" w:space="0" w:color="auto"/>
                <w:right w:val="none" w:sz="0" w:space="0" w:color="auto"/>
              </w:divBdr>
              <w:divsChild>
                <w:div w:id="1712530468">
                  <w:marLeft w:val="0"/>
                  <w:marRight w:val="0"/>
                  <w:marTop w:val="0"/>
                  <w:marBottom w:val="0"/>
                  <w:divBdr>
                    <w:top w:val="none" w:sz="0" w:space="0" w:color="auto"/>
                    <w:left w:val="none" w:sz="0" w:space="0" w:color="auto"/>
                    <w:bottom w:val="none" w:sz="0" w:space="0" w:color="auto"/>
                    <w:right w:val="none" w:sz="0" w:space="0" w:color="auto"/>
                  </w:divBdr>
                </w:div>
              </w:divsChild>
            </w:div>
            <w:div w:id="2043282812">
              <w:marLeft w:val="0"/>
              <w:marRight w:val="0"/>
              <w:marTop w:val="240"/>
              <w:marBottom w:val="240"/>
              <w:divBdr>
                <w:top w:val="none" w:sz="0" w:space="0" w:color="auto"/>
                <w:left w:val="none" w:sz="0" w:space="0" w:color="auto"/>
                <w:bottom w:val="none" w:sz="0" w:space="0" w:color="auto"/>
                <w:right w:val="none" w:sz="0" w:space="0" w:color="auto"/>
              </w:divBdr>
              <w:divsChild>
                <w:div w:id="1792746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4764193">
      <w:bodyDiv w:val="1"/>
      <w:marLeft w:val="0"/>
      <w:marRight w:val="0"/>
      <w:marTop w:val="0"/>
      <w:marBottom w:val="0"/>
      <w:divBdr>
        <w:top w:val="none" w:sz="0" w:space="0" w:color="auto"/>
        <w:left w:val="none" w:sz="0" w:space="0" w:color="auto"/>
        <w:bottom w:val="none" w:sz="0" w:space="0" w:color="auto"/>
        <w:right w:val="none" w:sz="0" w:space="0" w:color="auto"/>
      </w:divBdr>
    </w:div>
    <w:div w:id="1715041539">
      <w:bodyDiv w:val="1"/>
      <w:marLeft w:val="0"/>
      <w:marRight w:val="0"/>
      <w:marTop w:val="0"/>
      <w:marBottom w:val="0"/>
      <w:divBdr>
        <w:top w:val="none" w:sz="0" w:space="0" w:color="auto"/>
        <w:left w:val="none" w:sz="0" w:space="0" w:color="auto"/>
        <w:bottom w:val="none" w:sz="0" w:space="0" w:color="auto"/>
        <w:right w:val="none" w:sz="0" w:space="0" w:color="auto"/>
      </w:divBdr>
    </w:div>
    <w:div w:id="1726950892">
      <w:bodyDiv w:val="1"/>
      <w:marLeft w:val="0"/>
      <w:marRight w:val="0"/>
      <w:marTop w:val="0"/>
      <w:marBottom w:val="0"/>
      <w:divBdr>
        <w:top w:val="none" w:sz="0" w:space="0" w:color="auto"/>
        <w:left w:val="none" w:sz="0" w:space="0" w:color="auto"/>
        <w:bottom w:val="none" w:sz="0" w:space="0" w:color="auto"/>
        <w:right w:val="none" w:sz="0" w:space="0" w:color="auto"/>
      </w:divBdr>
    </w:div>
    <w:div w:id="1731222355">
      <w:bodyDiv w:val="1"/>
      <w:marLeft w:val="0"/>
      <w:marRight w:val="0"/>
      <w:marTop w:val="0"/>
      <w:marBottom w:val="0"/>
      <w:divBdr>
        <w:top w:val="none" w:sz="0" w:space="0" w:color="auto"/>
        <w:left w:val="none" w:sz="0" w:space="0" w:color="auto"/>
        <w:bottom w:val="none" w:sz="0" w:space="0" w:color="auto"/>
        <w:right w:val="none" w:sz="0" w:space="0" w:color="auto"/>
      </w:divBdr>
    </w:div>
    <w:div w:id="1731229063">
      <w:bodyDiv w:val="1"/>
      <w:marLeft w:val="0"/>
      <w:marRight w:val="0"/>
      <w:marTop w:val="0"/>
      <w:marBottom w:val="0"/>
      <w:divBdr>
        <w:top w:val="none" w:sz="0" w:space="0" w:color="auto"/>
        <w:left w:val="none" w:sz="0" w:space="0" w:color="auto"/>
        <w:bottom w:val="none" w:sz="0" w:space="0" w:color="auto"/>
        <w:right w:val="none" w:sz="0" w:space="0" w:color="auto"/>
      </w:divBdr>
    </w:div>
    <w:div w:id="1744645496">
      <w:bodyDiv w:val="1"/>
      <w:marLeft w:val="0"/>
      <w:marRight w:val="0"/>
      <w:marTop w:val="0"/>
      <w:marBottom w:val="0"/>
      <w:divBdr>
        <w:top w:val="none" w:sz="0" w:space="0" w:color="auto"/>
        <w:left w:val="none" w:sz="0" w:space="0" w:color="auto"/>
        <w:bottom w:val="none" w:sz="0" w:space="0" w:color="auto"/>
        <w:right w:val="none" w:sz="0" w:space="0" w:color="auto"/>
      </w:divBdr>
    </w:div>
    <w:div w:id="1753694561">
      <w:bodyDiv w:val="1"/>
      <w:marLeft w:val="0"/>
      <w:marRight w:val="0"/>
      <w:marTop w:val="0"/>
      <w:marBottom w:val="0"/>
      <w:divBdr>
        <w:top w:val="none" w:sz="0" w:space="0" w:color="auto"/>
        <w:left w:val="none" w:sz="0" w:space="0" w:color="auto"/>
        <w:bottom w:val="none" w:sz="0" w:space="0" w:color="auto"/>
        <w:right w:val="none" w:sz="0" w:space="0" w:color="auto"/>
      </w:divBdr>
    </w:div>
    <w:div w:id="1773626768">
      <w:bodyDiv w:val="1"/>
      <w:marLeft w:val="0"/>
      <w:marRight w:val="0"/>
      <w:marTop w:val="0"/>
      <w:marBottom w:val="0"/>
      <w:divBdr>
        <w:top w:val="none" w:sz="0" w:space="0" w:color="auto"/>
        <w:left w:val="none" w:sz="0" w:space="0" w:color="auto"/>
        <w:bottom w:val="none" w:sz="0" w:space="0" w:color="auto"/>
        <w:right w:val="none" w:sz="0" w:space="0" w:color="auto"/>
      </w:divBdr>
    </w:div>
    <w:div w:id="1774594066">
      <w:bodyDiv w:val="1"/>
      <w:marLeft w:val="0"/>
      <w:marRight w:val="0"/>
      <w:marTop w:val="0"/>
      <w:marBottom w:val="0"/>
      <w:divBdr>
        <w:top w:val="none" w:sz="0" w:space="0" w:color="auto"/>
        <w:left w:val="none" w:sz="0" w:space="0" w:color="auto"/>
        <w:bottom w:val="none" w:sz="0" w:space="0" w:color="auto"/>
        <w:right w:val="none" w:sz="0" w:space="0" w:color="auto"/>
      </w:divBdr>
    </w:div>
    <w:div w:id="1804691751">
      <w:bodyDiv w:val="1"/>
      <w:marLeft w:val="0"/>
      <w:marRight w:val="0"/>
      <w:marTop w:val="0"/>
      <w:marBottom w:val="0"/>
      <w:divBdr>
        <w:top w:val="none" w:sz="0" w:space="0" w:color="auto"/>
        <w:left w:val="none" w:sz="0" w:space="0" w:color="auto"/>
        <w:bottom w:val="none" w:sz="0" w:space="0" w:color="auto"/>
        <w:right w:val="none" w:sz="0" w:space="0" w:color="auto"/>
      </w:divBdr>
    </w:div>
    <w:div w:id="1805388964">
      <w:bodyDiv w:val="1"/>
      <w:marLeft w:val="0"/>
      <w:marRight w:val="0"/>
      <w:marTop w:val="0"/>
      <w:marBottom w:val="0"/>
      <w:divBdr>
        <w:top w:val="none" w:sz="0" w:space="0" w:color="auto"/>
        <w:left w:val="none" w:sz="0" w:space="0" w:color="auto"/>
        <w:bottom w:val="none" w:sz="0" w:space="0" w:color="auto"/>
        <w:right w:val="none" w:sz="0" w:space="0" w:color="auto"/>
      </w:divBdr>
    </w:div>
    <w:div w:id="1805542373">
      <w:bodyDiv w:val="1"/>
      <w:marLeft w:val="0"/>
      <w:marRight w:val="0"/>
      <w:marTop w:val="0"/>
      <w:marBottom w:val="0"/>
      <w:divBdr>
        <w:top w:val="none" w:sz="0" w:space="0" w:color="auto"/>
        <w:left w:val="none" w:sz="0" w:space="0" w:color="auto"/>
        <w:bottom w:val="none" w:sz="0" w:space="0" w:color="auto"/>
        <w:right w:val="none" w:sz="0" w:space="0" w:color="auto"/>
      </w:divBdr>
    </w:div>
    <w:div w:id="1807239438">
      <w:bodyDiv w:val="1"/>
      <w:marLeft w:val="0"/>
      <w:marRight w:val="0"/>
      <w:marTop w:val="0"/>
      <w:marBottom w:val="0"/>
      <w:divBdr>
        <w:top w:val="none" w:sz="0" w:space="0" w:color="auto"/>
        <w:left w:val="none" w:sz="0" w:space="0" w:color="auto"/>
        <w:bottom w:val="none" w:sz="0" w:space="0" w:color="auto"/>
        <w:right w:val="none" w:sz="0" w:space="0" w:color="auto"/>
      </w:divBdr>
    </w:div>
    <w:div w:id="1822186951">
      <w:bodyDiv w:val="1"/>
      <w:marLeft w:val="0"/>
      <w:marRight w:val="0"/>
      <w:marTop w:val="0"/>
      <w:marBottom w:val="0"/>
      <w:divBdr>
        <w:top w:val="none" w:sz="0" w:space="0" w:color="auto"/>
        <w:left w:val="none" w:sz="0" w:space="0" w:color="auto"/>
        <w:bottom w:val="none" w:sz="0" w:space="0" w:color="auto"/>
        <w:right w:val="none" w:sz="0" w:space="0" w:color="auto"/>
      </w:divBdr>
    </w:div>
    <w:div w:id="1832673564">
      <w:bodyDiv w:val="1"/>
      <w:marLeft w:val="0"/>
      <w:marRight w:val="0"/>
      <w:marTop w:val="0"/>
      <w:marBottom w:val="0"/>
      <w:divBdr>
        <w:top w:val="none" w:sz="0" w:space="0" w:color="auto"/>
        <w:left w:val="none" w:sz="0" w:space="0" w:color="auto"/>
        <w:bottom w:val="none" w:sz="0" w:space="0" w:color="auto"/>
        <w:right w:val="none" w:sz="0" w:space="0" w:color="auto"/>
      </w:divBdr>
      <w:divsChild>
        <w:div w:id="180628252">
          <w:marLeft w:val="0"/>
          <w:marRight w:val="0"/>
          <w:marTop w:val="0"/>
          <w:marBottom w:val="0"/>
          <w:divBdr>
            <w:top w:val="none" w:sz="0" w:space="0" w:color="auto"/>
            <w:left w:val="none" w:sz="0" w:space="0" w:color="auto"/>
            <w:bottom w:val="none" w:sz="0" w:space="0" w:color="auto"/>
            <w:right w:val="none" w:sz="0" w:space="0" w:color="auto"/>
          </w:divBdr>
        </w:div>
      </w:divsChild>
    </w:div>
    <w:div w:id="1834176362">
      <w:bodyDiv w:val="1"/>
      <w:marLeft w:val="0"/>
      <w:marRight w:val="0"/>
      <w:marTop w:val="0"/>
      <w:marBottom w:val="0"/>
      <w:divBdr>
        <w:top w:val="none" w:sz="0" w:space="0" w:color="auto"/>
        <w:left w:val="none" w:sz="0" w:space="0" w:color="auto"/>
        <w:bottom w:val="none" w:sz="0" w:space="0" w:color="auto"/>
        <w:right w:val="none" w:sz="0" w:space="0" w:color="auto"/>
      </w:divBdr>
    </w:div>
    <w:div w:id="1842427986">
      <w:bodyDiv w:val="1"/>
      <w:marLeft w:val="0"/>
      <w:marRight w:val="0"/>
      <w:marTop w:val="0"/>
      <w:marBottom w:val="0"/>
      <w:divBdr>
        <w:top w:val="none" w:sz="0" w:space="0" w:color="auto"/>
        <w:left w:val="none" w:sz="0" w:space="0" w:color="auto"/>
        <w:bottom w:val="none" w:sz="0" w:space="0" w:color="auto"/>
        <w:right w:val="none" w:sz="0" w:space="0" w:color="auto"/>
      </w:divBdr>
    </w:div>
    <w:div w:id="1851795427">
      <w:bodyDiv w:val="1"/>
      <w:marLeft w:val="0"/>
      <w:marRight w:val="0"/>
      <w:marTop w:val="0"/>
      <w:marBottom w:val="0"/>
      <w:divBdr>
        <w:top w:val="none" w:sz="0" w:space="0" w:color="auto"/>
        <w:left w:val="none" w:sz="0" w:space="0" w:color="auto"/>
        <w:bottom w:val="none" w:sz="0" w:space="0" w:color="auto"/>
        <w:right w:val="none" w:sz="0" w:space="0" w:color="auto"/>
      </w:divBdr>
    </w:div>
    <w:div w:id="1868638000">
      <w:bodyDiv w:val="1"/>
      <w:marLeft w:val="0"/>
      <w:marRight w:val="0"/>
      <w:marTop w:val="0"/>
      <w:marBottom w:val="0"/>
      <w:divBdr>
        <w:top w:val="none" w:sz="0" w:space="0" w:color="auto"/>
        <w:left w:val="none" w:sz="0" w:space="0" w:color="auto"/>
        <w:bottom w:val="none" w:sz="0" w:space="0" w:color="auto"/>
        <w:right w:val="none" w:sz="0" w:space="0" w:color="auto"/>
      </w:divBdr>
    </w:div>
    <w:div w:id="1875192546">
      <w:bodyDiv w:val="1"/>
      <w:marLeft w:val="0"/>
      <w:marRight w:val="0"/>
      <w:marTop w:val="0"/>
      <w:marBottom w:val="0"/>
      <w:divBdr>
        <w:top w:val="none" w:sz="0" w:space="0" w:color="auto"/>
        <w:left w:val="none" w:sz="0" w:space="0" w:color="auto"/>
        <w:bottom w:val="none" w:sz="0" w:space="0" w:color="auto"/>
        <w:right w:val="none" w:sz="0" w:space="0" w:color="auto"/>
      </w:divBdr>
    </w:div>
    <w:div w:id="1894929045">
      <w:bodyDiv w:val="1"/>
      <w:marLeft w:val="0"/>
      <w:marRight w:val="0"/>
      <w:marTop w:val="0"/>
      <w:marBottom w:val="0"/>
      <w:divBdr>
        <w:top w:val="none" w:sz="0" w:space="0" w:color="auto"/>
        <w:left w:val="none" w:sz="0" w:space="0" w:color="auto"/>
        <w:bottom w:val="none" w:sz="0" w:space="0" w:color="auto"/>
        <w:right w:val="none" w:sz="0" w:space="0" w:color="auto"/>
      </w:divBdr>
    </w:div>
    <w:div w:id="1899323510">
      <w:bodyDiv w:val="1"/>
      <w:marLeft w:val="0"/>
      <w:marRight w:val="0"/>
      <w:marTop w:val="0"/>
      <w:marBottom w:val="0"/>
      <w:divBdr>
        <w:top w:val="none" w:sz="0" w:space="0" w:color="auto"/>
        <w:left w:val="none" w:sz="0" w:space="0" w:color="auto"/>
        <w:bottom w:val="none" w:sz="0" w:space="0" w:color="auto"/>
        <w:right w:val="none" w:sz="0" w:space="0" w:color="auto"/>
      </w:divBdr>
    </w:div>
    <w:div w:id="1909268359">
      <w:bodyDiv w:val="1"/>
      <w:marLeft w:val="0"/>
      <w:marRight w:val="0"/>
      <w:marTop w:val="0"/>
      <w:marBottom w:val="0"/>
      <w:divBdr>
        <w:top w:val="none" w:sz="0" w:space="0" w:color="auto"/>
        <w:left w:val="none" w:sz="0" w:space="0" w:color="auto"/>
        <w:bottom w:val="none" w:sz="0" w:space="0" w:color="auto"/>
        <w:right w:val="none" w:sz="0" w:space="0" w:color="auto"/>
      </w:divBdr>
    </w:div>
    <w:div w:id="1918055507">
      <w:bodyDiv w:val="1"/>
      <w:marLeft w:val="0"/>
      <w:marRight w:val="0"/>
      <w:marTop w:val="0"/>
      <w:marBottom w:val="0"/>
      <w:divBdr>
        <w:top w:val="none" w:sz="0" w:space="0" w:color="auto"/>
        <w:left w:val="none" w:sz="0" w:space="0" w:color="auto"/>
        <w:bottom w:val="none" w:sz="0" w:space="0" w:color="auto"/>
        <w:right w:val="none" w:sz="0" w:space="0" w:color="auto"/>
      </w:divBdr>
    </w:div>
    <w:div w:id="1933196312">
      <w:bodyDiv w:val="1"/>
      <w:marLeft w:val="0"/>
      <w:marRight w:val="0"/>
      <w:marTop w:val="0"/>
      <w:marBottom w:val="0"/>
      <w:divBdr>
        <w:top w:val="none" w:sz="0" w:space="0" w:color="auto"/>
        <w:left w:val="none" w:sz="0" w:space="0" w:color="auto"/>
        <w:bottom w:val="none" w:sz="0" w:space="0" w:color="auto"/>
        <w:right w:val="none" w:sz="0" w:space="0" w:color="auto"/>
      </w:divBdr>
    </w:div>
    <w:div w:id="1933973757">
      <w:bodyDiv w:val="1"/>
      <w:marLeft w:val="0"/>
      <w:marRight w:val="0"/>
      <w:marTop w:val="0"/>
      <w:marBottom w:val="0"/>
      <w:divBdr>
        <w:top w:val="none" w:sz="0" w:space="0" w:color="auto"/>
        <w:left w:val="none" w:sz="0" w:space="0" w:color="auto"/>
        <w:bottom w:val="none" w:sz="0" w:space="0" w:color="auto"/>
        <w:right w:val="none" w:sz="0" w:space="0" w:color="auto"/>
      </w:divBdr>
    </w:div>
    <w:div w:id="1954752290">
      <w:bodyDiv w:val="1"/>
      <w:marLeft w:val="0"/>
      <w:marRight w:val="0"/>
      <w:marTop w:val="0"/>
      <w:marBottom w:val="0"/>
      <w:divBdr>
        <w:top w:val="none" w:sz="0" w:space="0" w:color="auto"/>
        <w:left w:val="none" w:sz="0" w:space="0" w:color="auto"/>
        <w:bottom w:val="none" w:sz="0" w:space="0" w:color="auto"/>
        <w:right w:val="none" w:sz="0" w:space="0" w:color="auto"/>
      </w:divBdr>
    </w:div>
    <w:div w:id="1978100985">
      <w:marLeft w:val="0"/>
      <w:marRight w:val="0"/>
      <w:marTop w:val="0"/>
      <w:marBottom w:val="0"/>
      <w:divBdr>
        <w:top w:val="none" w:sz="0" w:space="0" w:color="auto"/>
        <w:left w:val="none" w:sz="0" w:space="0" w:color="auto"/>
        <w:bottom w:val="none" w:sz="0" w:space="0" w:color="auto"/>
        <w:right w:val="none" w:sz="0" w:space="0" w:color="auto"/>
      </w:divBdr>
    </w:div>
    <w:div w:id="1982610634">
      <w:bodyDiv w:val="1"/>
      <w:marLeft w:val="0"/>
      <w:marRight w:val="0"/>
      <w:marTop w:val="0"/>
      <w:marBottom w:val="0"/>
      <w:divBdr>
        <w:top w:val="none" w:sz="0" w:space="0" w:color="auto"/>
        <w:left w:val="none" w:sz="0" w:space="0" w:color="auto"/>
        <w:bottom w:val="none" w:sz="0" w:space="0" w:color="auto"/>
        <w:right w:val="none" w:sz="0" w:space="0" w:color="auto"/>
      </w:divBdr>
    </w:div>
    <w:div w:id="2000770080">
      <w:bodyDiv w:val="1"/>
      <w:marLeft w:val="0"/>
      <w:marRight w:val="0"/>
      <w:marTop w:val="0"/>
      <w:marBottom w:val="0"/>
      <w:divBdr>
        <w:top w:val="none" w:sz="0" w:space="0" w:color="auto"/>
        <w:left w:val="none" w:sz="0" w:space="0" w:color="auto"/>
        <w:bottom w:val="none" w:sz="0" w:space="0" w:color="auto"/>
        <w:right w:val="none" w:sz="0" w:space="0" w:color="auto"/>
      </w:divBdr>
    </w:div>
    <w:div w:id="2001276335">
      <w:bodyDiv w:val="1"/>
      <w:marLeft w:val="0"/>
      <w:marRight w:val="0"/>
      <w:marTop w:val="0"/>
      <w:marBottom w:val="0"/>
      <w:divBdr>
        <w:top w:val="none" w:sz="0" w:space="0" w:color="auto"/>
        <w:left w:val="none" w:sz="0" w:space="0" w:color="auto"/>
        <w:bottom w:val="none" w:sz="0" w:space="0" w:color="auto"/>
        <w:right w:val="none" w:sz="0" w:space="0" w:color="auto"/>
      </w:divBdr>
    </w:div>
    <w:div w:id="2007509713">
      <w:bodyDiv w:val="1"/>
      <w:marLeft w:val="0"/>
      <w:marRight w:val="0"/>
      <w:marTop w:val="0"/>
      <w:marBottom w:val="0"/>
      <w:divBdr>
        <w:top w:val="none" w:sz="0" w:space="0" w:color="auto"/>
        <w:left w:val="none" w:sz="0" w:space="0" w:color="auto"/>
        <w:bottom w:val="none" w:sz="0" w:space="0" w:color="auto"/>
        <w:right w:val="none" w:sz="0" w:space="0" w:color="auto"/>
      </w:divBdr>
    </w:div>
    <w:div w:id="2027781069">
      <w:bodyDiv w:val="1"/>
      <w:marLeft w:val="0"/>
      <w:marRight w:val="0"/>
      <w:marTop w:val="0"/>
      <w:marBottom w:val="0"/>
      <w:divBdr>
        <w:top w:val="none" w:sz="0" w:space="0" w:color="auto"/>
        <w:left w:val="none" w:sz="0" w:space="0" w:color="auto"/>
        <w:bottom w:val="none" w:sz="0" w:space="0" w:color="auto"/>
        <w:right w:val="none" w:sz="0" w:space="0" w:color="auto"/>
      </w:divBdr>
    </w:div>
    <w:div w:id="2027975389">
      <w:bodyDiv w:val="1"/>
      <w:marLeft w:val="0"/>
      <w:marRight w:val="0"/>
      <w:marTop w:val="0"/>
      <w:marBottom w:val="0"/>
      <w:divBdr>
        <w:top w:val="none" w:sz="0" w:space="0" w:color="auto"/>
        <w:left w:val="none" w:sz="0" w:space="0" w:color="auto"/>
        <w:bottom w:val="none" w:sz="0" w:space="0" w:color="auto"/>
        <w:right w:val="none" w:sz="0" w:space="0" w:color="auto"/>
      </w:divBdr>
    </w:div>
    <w:div w:id="2066683749">
      <w:bodyDiv w:val="1"/>
      <w:marLeft w:val="0"/>
      <w:marRight w:val="0"/>
      <w:marTop w:val="0"/>
      <w:marBottom w:val="0"/>
      <w:divBdr>
        <w:top w:val="none" w:sz="0" w:space="0" w:color="auto"/>
        <w:left w:val="none" w:sz="0" w:space="0" w:color="auto"/>
        <w:bottom w:val="none" w:sz="0" w:space="0" w:color="auto"/>
        <w:right w:val="none" w:sz="0" w:space="0" w:color="auto"/>
      </w:divBdr>
    </w:div>
    <w:div w:id="2078017942">
      <w:bodyDiv w:val="1"/>
      <w:marLeft w:val="0"/>
      <w:marRight w:val="0"/>
      <w:marTop w:val="0"/>
      <w:marBottom w:val="0"/>
      <w:divBdr>
        <w:top w:val="none" w:sz="0" w:space="0" w:color="auto"/>
        <w:left w:val="none" w:sz="0" w:space="0" w:color="auto"/>
        <w:bottom w:val="none" w:sz="0" w:space="0" w:color="auto"/>
        <w:right w:val="none" w:sz="0" w:space="0" w:color="auto"/>
      </w:divBdr>
    </w:div>
    <w:div w:id="2095516323">
      <w:bodyDiv w:val="1"/>
      <w:marLeft w:val="0"/>
      <w:marRight w:val="0"/>
      <w:marTop w:val="0"/>
      <w:marBottom w:val="0"/>
      <w:divBdr>
        <w:top w:val="none" w:sz="0" w:space="0" w:color="auto"/>
        <w:left w:val="none" w:sz="0" w:space="0" w:color="auto"/>
        <w:bottom w:val="none" w:sz="0" w:space="0" w:color="auto"/>
        <w:right w:val="none" w:sz="0" w:space="0" w:color="auto"/>
      </w:divBdr>
    </w:div>
    <w:div w:id="2107458754">
      <w:bodyDiv w:val="1"/>
      <w:marLeft w:val="0"/>
      <w:marRight w:val="0"/>
      <w:marTop w:val="0"/>
      <w:marBottom w:val="0"/>
      <w:divBdr>
        <w:top w:val="none" w:sz="0" w:space="0" w:color="auto"/>
        <w:left w:val="none" w:sz="0" w:space="0" w:color="auto"/>
        <w:bottom w:val="none" w:sz="0" w:space="0" w:color="auto"/>
        <w:right w:val="none" w:sz="0" w:space="0" w:color="auto"/>
      </w:divBdr>
    </w:div>
    <w:div w:id="2110002209">
      <w:bodyDiv w:val="1"/>
      <w:marLeft w:val="0"/>
      <w:marRight w:val="0"/>
      <w:marTop w:val="0"/>
      <w:marBottom w:val="0"/>
      <w:divBdr>
        <w:top w:val="none" w:sz="0" w:space="0" w:color="auto"/>
        <w:left w:val="none" w:sz="0" w:space="0" w:color="auto"/>
        <w:bottom w:val="none" w:sz="0" w:space="0" w:color="auto"/>
        <w:right w:val="none" w:sz="0" w:space="0" w:color="auto"/>
      </w:divBdr>
    </w:div>
    <w:div w:id="2111899013">
      <w:bodyDiv w:val="1"/>
      <w:marLeft w:val="0"/>
      <w:marRight w:val="0"/>
      <w:marTop w:val="0"/>
      <w:marBottom w:val="0"/>
      <w:divBdr>
        <w:top w:val="none" w:sz="0" w:space="0" w:color="auto"/>
        <w:left w:val="none" w:sz="0" w:space="0" w:color="auto"/>
        <w:bottom w:val="none" w:sz="0" w:space="0" w:color="auto"/>
        <w:right w:val="none" w:sz="0" w:space="0" w:color="auto"/>
      </w:divBdr>
      <w:divsChild>
        <w:div w:id="1845049631">
          <w:marLeft w:val="0"/>
          <w:marRight w:val="0"/>
          <w:marTop w:val="0"/>
          <w:marBottom w:val="0"/>
          <w:divBdr>
            <w:top w:val="none" w:sz="0" w:space="0" w:color="auto"/>
            <w:left w:val="none" w:sz="0" w:space="0" w:color="auto"/>
            <w:bottom w:val="none" w:sz="0" w:space="0" w:color="auto"/>
            <w:right w:val="none" w:sz="0" w:space="0" w:color="auto"/>
          </w:divBdr>
        </w:div>
      </w:divsChild>
    </w:div>
    <w:div w:id="2130780553">
      <w:bodyDiv w:val="1"/>
      <w:marLeft w:val="0"/>
      <w:marRight w:val="0"/>
      <w:marTop w:val="0"/>
      <w:marBottom w:val="0"/>
      <w:divBdr>
        <w:top w:val="none" w:sz="0" w:space="0" w:color="auto"/>
        <w:left w:val="none" w:sz="0" w:space="0" w:color="auto"/>
        <w:bottom w:val="none" w:sz="0" w:space="0" w:color="auto"/>
        <w:right w:val="none" w:sz="0" w:space="0" w:color="auto"/>
      </w:divBdr>
    </w:div>
    <w:div w:id="21361699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iso20022.org/iso-20022-message-definitions" TargetMode="External"/><Relationship Id="rId26" Type="http://schemas.openxmlformats.org/officeDocument/2006/relationships/image" Target="media/image9.png"/><Relationship Id="rId21" Type="http://schemas.openxmlformats.org/officeDocument/2006/relationships/image" Target="media/image4.png"/><Relationship Id="rId34"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8.png"/><Relationship Id="rId33" Type="http://schemas.openxmlformats.org/officeDocument/2006/relationships/footer" Target="footer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3.gif"/><Relationship Id="rId29" Type="http://schemas.openxmlformats.org/officeDocument/2006/relationships/image" Target="media/image12.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7.png"/><Relationship Id="rId32" Type="http://schemas.openxmlformats.org/officeDocument/2006/relationships/header" Target="header5.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6.png"/><Relationship Id="rId28" Type="http://schemas.openxmlformats.org/officeDocument/2006/relationships/image" Target="media/image11.png"/><Relationship Id="rId36"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hyperlink" Target="mailto:miriam.ortseifen@swift.com" TargetMode="External"/><Relationship Id="rId31"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5.png"/><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header" Target="header6.xml"/><Relationship Id="rId8" Type="http://schemas.openxmlformats.org/officeDocument/2006/relationships/settings" Target="settings.xm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806285ac-449a-4fb1-8311-58d88e150cc7">MSKTH6SNCJSU-234293521-58213</_dlc_DocId>
    <_dlc_DocIdUrl xmlns="806285ac-449a-4fb1-8311-58d88e150cc7">
      <Url>https://swiftcorp.sharepoint.com/sites/ps-ow-standards%20team/_layouts/15/DocIdRedir.aspx?ID=MSKTH6SNCJSU-234293521-58213</Url>
      <Description>MSKTH6SNCJSU-234293521-58213</Description>
    </_dlc_DocIdUrl>
    <TaxCatchAll xmlns="806285ac-449a-4fb1-8311-58d88e150cc7" xsi:nil="true"/>
    <lcf76f155ced4ddcb4097134ff3c332f xmlns="58487e4c-5d6e-4b39-a945-906c6e06729c">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9798B4-534F-42C4-B624-E77B82896AFA}">
  <ds:schemaRefs>
    <ds:schemaRef ds:uri="http://schemas.microsoft.com/office/2006/metadata/properties"/>
    <ds:schemaRef ds:uri="http://schemas.microsoft.com/office/infopath/2007/PartnerControls"/>
    <ds:schemaRef ds:uri="806285ac-449a-4fb1-8311-58d88e150cc7"/>
    <ds:schemaRef ds:uri="58487e4c-5d6e-4b39-a945-906c6e06729c"/>
  </ds:schemaRefs>
</ds:datastoreItem>
</file>

<file path=customXml/itemProps2.xml><?xml version="1.0" encoding="utf-8"?>
<ds:datastoreItem xmlns:ds="http://schemas.openxmlformats.org/officeDocument/2006/customXml" ds:itemID="{0B5D8DCA-50CC-450A-8CFD-FE2C62E53FBB}">
  <ds:schemaRefs>
    <ds:schemaRef ds:uri="http://schemas.microsoft.com/sharepoint/v3/contenttype/forms"/>
  </ds:schemaRefs>
</ds:datastoreItem>
</file>

<file path=customXml/itemProps3.xml><?xml version="1.0" encoding="utf-8"?>
<ds:datastoreItem xmlns:ds="http://schemas.openxmlformats.org/officeDocument/2006/customXml" ds:itemID="{3FDC566C-9463-460A-87BE-9C1FB7A6C22B}">
  <ds:schemaRefs>
    <ds:schemaRef ds:uri="http://schemas.microsoft.com/sharepoint/events"/>
  </ds:schemaRefs>
</ds:datastoreItem>
</file>

<file path=customXml/itemProps4.xml><?xml version="1.0" encoding="utf-8"?>
<ds:datastoreItem xmlns:ds="http://schemas.openxmlformats.org/officeDocument/2006/customXml" ds:itemID="{B5643527-2D9E-41D7-8C96-411961E72CD6}">
  <ds:schemaRefs>
    <ds:schemaRef ds:uri="http://schemas.openxmlformats.org/officeDocument/2006/bibliography"/>
  </ds:schemaRefs>
</ds:datastoreItem>
</file>

<file path=customXml/itemProps5.xml><?xml version="1.0" encoding="utf-8"?>
<ds:datastoreItem xmlns:ds="http://schemas.openxmlformats.org/officeDocument/2006/customXml" ds:itemID="{95D5752B-0878-49C7-9138-B0A3414366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6285ac-449a-4fb1-8311-58d88e150cc7"/>
    <ds:schemaRef ds:uri="58487e4c-5d6e-4b39-a945-906c6e0672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Normal.dotm</Template>
  <TotalTime>7459</TotalTime>
  <Pages>86</Pages>
  <Words>18795</Words>
  <Characters>112770</Characters>
  <Application>Microsoft Office Word</Application>
  <DocSecurity>0</DocSecurity>
  <Lines>5935</Lines>
  <Paragraphs>4536</Paragraphs>
  <ScaleCrop>false</ScaleCrop>
  <Company>S.W.I.F.T. SCRL</Company>
  <LinksUpToDate>false</LinksUpToDate>
  <CharactersWithSpaces>127029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SWIFT Release Letter Template</dc:title>
  <dc:subject/>
  <dc:creator>Jacques.LITTRE@swift.com;Miriam.ORTSEIFEN@swift.com</dc:creator>
  <cp:keywords/>
  <cp:lastModifiedBy>STEENO Aurelie</cp:lastModifiedBy>
  <cp:revision>1751</cp:revision>
  <cp:lastPrinted>2011-05-30T22:20:00Z</cp:lastPrinted>
  <dcterms:created xsi:type="dcterms:W3CDTF">2026-05-26T13:25:00Z</dcterms:created>
  <dcterms:modified xsi:type="dcterms:W3CDTF">2026-09-29T14:29:00Z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0x010100FA5E47E012EAA240A32F04A8870061BA</vt:lpwstr>
  </property>
  <property fmtid="{D5CDD505-2E9C-101B-9397-08002B2CF9AE}" pid="4" name="MediaServiceImageTags">
    <vt:lpwstr/>
  </property>
  <property fmtid="{D5CDD505-2E9C-101B-9397-08002B2CF9AE}" pid="5" name="docLang">
    <vt:lpwstr>en</vt:lpwstr>
  </property>
  <property fmtid="{D5CDD505-2E9C-101B-9397-08002B2CF9AE}" pid="6" name="_dlc_DocIdItemGuid">
    <vt:lpwstr>bd4ff046-f79e-4624-93ea-eef9c303b886</vt:lpwstr>
  </property>
</Properties>
</file>