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CFE5913" w14:textId="77777777" w:rsidR="00865C2F" w:rsidRPr="00865C2F" w:rsidRDefault="00DD37B4" w:rsidP="00865C2F">
      <w:pPr>
        <w:jc w:val="center"/>
        <w:rPr>
          <w:b/>
          <w:smallCaps/>
          <w:szCs w:val="24"/>
          <w:lang w:val="en-GB"/>
        </w:rPr>
      </w:pPr>
      <w:r>
        <w:rPr>
          <w:b/>
          <w:smallCaps/>
          <w:szCs w:val="24"/>
          <w:lang w:val="en-GB"/>
        </w:rPr>
        <w:t>Maintenance Change Request</w:t>
      </w:r>
    </w:p>
    <w:p w14:paraId="74AC29E8" w14:textId="77777777" w:rsidR="00F91F93" w:rsidRDefault="00324C6F" w:rsidP="00865C2F">
      <w:pPr>
        <w:jc w:val="center"/>
        <w:rPr>
          <w:b/>
          <w:smallCaps/>
          <w:szCs w:val="24"/>
          <w:lang w:val="en-GB"/>
        </w:rPr>
      </w:pPr>
      <w:r>
        <w:rPr>
          <w:b/>
          <w:smallCaps/>
          <w:szCs w:val="24"/>
          <w:lang w:val="en-GB"/>
        </w:rPr>
        <w:t xml:space="preserve">for the update of </w:t>
      </w:r>
      <w:r w:rsidR="00865C2F" w:rsidRPr="00865C2F">
        <w:rPr>
          <w:b/>
          <w:smallCaps/>
          <w:szCs w:val="24"/>
          <w:lang w:val="en-GB"/>
        </w:rPr>
        <w:t>ISO 20022 financial repository</w:t>
      </w:r>
      <w:r w:rsidR="00DD37B4">
        <w:rPr>
          <w:b/>
          <w:smallCaps/>
          <w:szCs w:val="24"/>
          <w:lang w:val="en-GB"/>
        </w:rPr>
        <w:t xml:space="preserve"> items</w:t>
      </w:r>
    </w:p>
    <w:p w14:paraId="0BD09ACD" w14:textId="77777777" w:rsidR="00865C2F" w:rsidRDefault="00D123C1" w:rsidP="006A3892">
      <w:pPr>
        <w:pStyle w:val="Heading2"/>
      </w:pPr>
      <w:r>
        <w:t>Name of the request:</w:t>
      </w:r>
    </w:p>
    <w:p w14:paraId="5CCF6524" w14:textId="77777777" w:rsidR="00C14732" w:rsidRPr="005D1B4C" w:rsidRDefault="00C14732" w:rsidP="00C14732">
      <w:pPr>
        <w:rPr>
          <w:lang w:val="en-GB"/>
        </w:rPr>
      </w:pPr>
      <w:r w:rsidRPr="005D1B4C">
        <w:rPr>
          <w:lang w:val="en-GB"/>
        </w:rPr>
        <w:t xml:space="preserve">“ISO 20022 </w:t>
      </w:r>
      <w:r w:rsidR="00050D08">
        <w:rPr>
          <w:lang w:val="en-GB"/>
        </w:rPr>
        <w:t>Securities Clearing</w:t>
      </w:r>
      <w:r w:rsidRPr="005D1B4C">
        <w:rPr>
          <w:lang w:val="en-GB"/>
        </w:rPr>
        <w:t xml:space="preserve"> Maintenance </w:t>
      </w:r>
      <w:r w:rsidR="00050E4E" w:rsidRPr="005D1B4C">
        <w:rPr>
          <w:lang w:val="en-GB"/>
        </w:rPr>
        <w:t>20</w:t>
      </w:r>
      <w:r w:rsidR="00CA4DE6">
        <w:rPr>
          <w:lang w:val="en-GB"/>
        </w:rPr>
        <w:t>2</w:t>
      </w:r>
      <w:r w:rsidR="00DA731E">
        <w:rPr>
          <w:lang w:val="en-GB"/>
        </w:rPr>
        <w:t>6</w:t>
      </w:r>
      <w:r>
        <w:rPr>
          <w:lang w:val="en-GB"/>
        </w:rPr>
        <w:t>/</w:t>
      </w:r>
      <w:r w:rsidR="00CA4DE6">
        <w:rPr>
          <w:lang w:val="en-GB"/>
        </w:rPr>
        <w:t>202</w:t>
      </w:r>
      <w:r w:rsidR="00DA731E">
        <w:rPr>
          <w:lang w:val="en-GB"/>
        </w:rPr>
        <w:t>7</w:t>
      </w:r>
      <w:r>
        <w:rPr>
          <w:lang w:val="en-GB"/>
        </w:rPr>
        <w:t>”</w:t>
      </w:r>
    </w:p>
    <w:p w14:paraId="1B67F889" w14:textId="77777777" w:rsidR="00577BCC" w:rsidRPr="00F30A29" w:rsidRDefault="00577BCC" w:rsidP="006A3892">
      <w:pPr>
        <w:pStyle w:val="Heading2"/>
      </w:pPr>
      <w:r w:rsidRPr="00F30A29">
        <w:t xml:space="preserve">Submitting </w:t>
      </w:r>
      <w:r w:rsidR="000E6DAD">
        <w:t>organisation</w:t>
      </w:r>
      <w:r w:rsidR="00F56866">
        <w:t>(s)</w:t>
      </w:r>
      <w:r w:rsidRPr="00F30A29">
        <w:t>:</w:t>
      </w:r>
    </w:p>
    <w:p w14:paraId="7EB66D2B" w14:textId="77777777" w:rsidR="009E1F72" w:rsidRDefault="009E1F72" w:rsidP="009E1F72">
      <w:pPr>
        <w:rPr>
          <w:lang w:val="en-GB"/>
        </w:rPr>
      </w:pPr>
      <w:r w:rsidRPr="008B6485">
        <w:rPr>
          <w:szCs w:val="24"/>
          <w:lang w:val="en-GB"/>
        </w:rPr>
        <w:t xml:space="preserve">ASX – </w:t>
      </w:r>
      <w:r w:rsidRPr="00781C0D">
        <w:rPr>
          <w:lang w:val="en-GB"/>
        </w:rPr>
        <w:t xml:space="preserve">CHESS (Clearing House Electronic </w:t>
      </w:r>
      <w:proofErr w:type="spellStart"/>
      <w:r w:rsidRPr="00781C0D">
        <w:rPr>
          <w:lang w:val="en-GB"/>
        </w:rPr>
        <w:t>Subregister</w:t>
      </w:r>
      <w:proofErr w:type="spellEnd"/>
      <w:r w:rsidRPr="00781C0D">
        <w:rPr>
          <w:lang w:val="en-GB"/>
        </w:rPr>
        <w:t xml:space="preserve"> System)</w:t>
      </w:r>
    </w:p>
    <w:p w14:paraId="3786FCD0" w14:textId="77777777" w:rsidR="009E1F72" w:rsidRPr="008B6485" w:rsidRDefault="009E1F72" w:rsidP="009E1F72">
      <w:pPr>
        <w:spacing w:before="0"/>
        <w:rPr>
          <w:szCs w:val="24"/>
          <w:lang w:val="en-GB"/>
        </w:rPr>
      </w:pPr>
      <w:r w:rsidRPr="008B6485">
        <w:rPr>
          <w:szCs w:val="24"/>
          <w:lang w:val="en-GB"/>
        </w:rPr>
        <w:t>Australian Securities Exchange (ASX)</w:t>
      </w:r>
    </w:p>
    <w:p w14:paraId="509D8A82" w14:textId="77777777" w:rsidR="009E1F72" w:rsidRPr="008B6485" w:rsidRDefault="009E1F72" w:rsidP="009E1F72">
      <w:pPr>
        <w:spacing w:before="0"/>
        <w:rPr>
          <w:szCs w:val="24"/>
          <w:lang w:val="en-GB"/>
        </w:rPr>
      </w:pPr>
      <w:r w:rsidRPr="008B6485">
        <w:rPr>
          <w:szCs w:val="24"/>
          <w:lang w:val="en-GB"/>
        </w:rPr>
        <w:t xml:space="preserve">20 Bridge Street </w:t>
      </w:r>
    </w:p>
    <w:p w14:paraId="46D779FD" w14:textId="77777777" w:rsidR="009E1F72" w:rsidRDefault="009E1F72" w:rsidP="009E1F72">
      <w:pPr>
        <w:spacing w:before="0"/>
        <w:rPr>
          <w:szCs w:val="24"/>
          <w:lang w:val="en-GB"/>
        </w:rPr>
      </w:pPr>
      <w:r w:rsidRPr="008B6485">
        <w:rPr>
          <w:szCs w:val="24"/>
          <w:lang w:val="en-GB"/>
        </w:rPr>
        <w:t>Sydney NSW 2000</w:t>
      </w:r>
    </w:p>
    <w:p w14:paraId="536FB3CE" w14:textId="77777777" w:rsidR="00680966" w:rsidRDefault="00680966" w:rsidP="006A3892">
      <w:pPr>
        <w:pStyle w:val="Heading2"/>
      </w:pPr>
      <w:r>
        <w:t xml:space="preserve">Related </w:t>
      </w:r>
      <w:r w:rsidRPr="006A3892">
        <w:t>messages</w:t>
      </w:r>
      <w:r>
        <w:t>:</w:t>
      </w:r>
    </w:p>
    <w:p w14:paraId="7F51B7F4" w14:textId="77777777" w:rsidR="00C14732" w:rsidRPr="005D1B4C" w:rsidRDefault="00C14732" w:rsidP="00C14732">
      <w:pPr>
        <w:spacing w:before="0"/>
        <w:rPr>
          <w:szCs w:val="24"/>
          <w:lang w:val="en-GB"/>
        </w:rPr>
      </w:pPr>
    </w:p>
    <w:p w14:paraId="7D0B0ED6" w14:textId="77777777" w:rsidR="00C14732" w:rsidRPr="005D1B4C" w:rsidRDefault="00C14732" w:rsidP="00C14732">
      <w:pPr>
        <w:spacing w:before="0"/>
        <w:rPr>
          <w:szCs w:val="24"/>
          <w:lang w:val="en-GB"/>
        </w:rPr>
      </w:pPr>
      <w:r w:rsidRPr="005D1B4C">
        <w:rPr>
          <w:szCs w:val="24"/>
          <w:lang w:val="en-GB"/>
        </w:rPr>
        <w:t xml:space="preserve">Under this </w:t>
      </w:r>
      <w:r w:rsidR="00715B83">
        <w:rPr>
          <w:szCs w:val="24"/>
          <w:lang w:val="en-GB"/>
        </w:rPr>
        <w:t>maintenance</w:t>
      </w:r>
      <w:r w:rsidRPr="005D1B4C">
        <w:rPr>
          <w:szCs w:val="24"/>
          <w:lang w:val="en-GB"/>
        </w:rPr>
        <w:t xml:space="preserve">, below existing ISO 20022 </w:t>
      </w:r>
      <w:r w:rsidRPr="005D1B4C">
        <w:rPr>
          <w:rFonts w:eastAsia="Times New Roman"/>
          <w:bCs/>
          <w:szCs w:val="24"/>
        </w:rPr>
        <w:t>message</w:t>
      </w:r>
      <w:r w:rsidR="006B5B0B">
        <w:rPr>
          <w:rFonts w:eastAsia="Times New Roman"/>
          <w:bCs/>
          <w:szCs w:val="24"/>
        </w:rPr>
        <w:t xml:space="preserve"> definition</w:t>
      </w:r>
      <w:r w:rsidRPr="005D1B4C">
        <w:rPr>
          <w:rFonts w:eastAsia="Times New Roman"/>
          <w:bCs/>
          <w:szCs w:val="24"/>
        </w:rPr>
        <w:t xml:space="preserve">s </w:t>
      </w:r>
      <w:r>
        <w:rPr>
          <w:rFonts w:eastAsia="Times New Roman"/>
          <w:bCs/>
          <w:szCs w:val="24"/>
        </w:rPr>
        <w:t xml:space="preserve">will </w:t>
      </w:r>
      <w:r w:rsidRPr="005D1B4C">
        <w:rPr>
          <w:rFonts w:eastAsia="Times New Roman"/>
          <w:bCs/>
          <w:szCs w:val="24"/>
        </w:rPr>
        <w:t>be maintained</w:t>
      </w:r>
      <w:r>
        <w:rPr>
          <w:rFonts w:eastAsia="Times New Roman"/>
          <w:bCs/>
          <w:szCs w:val="24"/>
        </w:rPr>
        <w:t xml:space="preserve"> (resulting from the impact analysis performed on each CR)</w:t>
      </w:r>
      <w:r w:rsidRPr="005D1B4C">
        <w:rPr>
          <w:rFonts w:eastAsia="Times New Roman"/>
          <w:bCs/>
          <w:szCs w:val="24"/>
        </w:rPr>
        <w:t>.</w:t>
      </w:r>
    </w:p>
    <w:p w14:paraId="2C452A0B" w14:textId="77777777" w:rsidR="000D0016" w:rsidRDefault="000D0016" w:rsidP="00C14732">
      <w:pPr>
        <w:spacing w:before="0"/>
        <w:rPr>
          <w:b/>
          <w:sz w:val="20"/>
          <w:lang w:val="en-GB"/>
        </w:rPr>
      </w:pPr>
    </w:p>
    <w:p w14:paraId="746ABD09" w14:textId="77777777" w:rsidR="000D0016" w:rsidRDefault="005A5F73" w:rsidP="000D0016">
      <w:pPr>
        <w:pStyle w:val="MessageSet"/>
        <w:numPr>
          <w:ilvl w:val="0"/>
          <w:numId w:val="0"/>
        </w:numPr>
        <w:rPr>
          <w:b/>
          <w:bCs/>
          <w:color w:val="auto"/>
        </w:rPr>
      </w:pPr>
      <w:r w:rsidRPr="002E664E">
        <w:rPr>
          <w:b/>
          <w:bCs/>
          <w:color w:val="auto"/>
        </w:rPr>
        <w:t>Collateral Management</w:t>
      </w:r>
      <w:r w:rsidR="000D0016" w:rsidRPr="002E664E">
        <w:rPr>
          <w:b/>
          <w:bCs/>
          <w:color w:val="auto"/>
        </w:rPr>
        <w:t xml:space="preserve"> message set:</w:t>
      </w:r>
    </w:p>
    <w:p w14:paraId="3DE308B1" w14:textId="77777777" w:rsidR="00577A44" w:rsidRPr="002E664E" w:rsidRDefault="00577A44" w:rsidP="000D0016">
      <w:pPr>
        <w:pStyle w:val="MessageSet"/>
        <w:numPr>
          <w:ilvl w:val="0"/>
          <w:numId w:val="0"/>
        </w:numPr>
        <w:rPr>
          <w:b/>
          <w:bCs/>
          <w:color w:val="auto"/>
        </w:rPr>
      </w:pPr>
    </w:p>
    <w:p w14:paraId="49D1430B" w14:textId="77777777" w:rsidR="00545EA5" w:rsidRPr="00545EA5" w:rsidRDefault="00545EA5" w:rsidP="00545EA5">
      <w:pPr>
        <w:pStyle w:val="MessageBullet"/>
      </w:pPr>
      <w:r w:rsidRPr="00545EA5">
        <w:rPr>
          <w:b/>
          <w:bCs/>
        </w:rPr>
        <w:t>secl.00</w:t>
      </w:r>
      <w:r w:rsidR="00DA731E">
        <w:rPr>
          <w:b/>
          <w:bCs/>
        </w:rPr>
        <w:t>4</w:t>
      </w:r>
      <w:r w:rsidRPr="00545EA5">
        <w:rPr>
          <w:b/>
          <w:bCs/>
        </w:rPr>
        <w:t>.001.04</w:t>
      </w:r>
      <w:r w:rsidRPr="00545EA5">
        <w:t xml:space="preserve"> – Trade</w:t>
      </w:r>
      <w:r>
        <w:t>L</w:t>
      </w:r>
      <w:r w:rsidRPr="00545EA5">
        <w:t>egStatement</w:t>
      </w:r>
      <w:r>
        <w:t>V04</w:t>
      </w:r>
    </w:p>
    <w:p w14:paraId="7C05E78A" w14:textId="77777777" w:rsidR="00545EA5" w:rsidRPr="00545EA5" w:rsidRDefault="00545EA5" w:rsidP="00545EA5">
      <w:pPr>
        <w:pStyle w:val="MessageBullet"/>
        <w:numPr>
          <w:ilvl w:val="0"/>
          <w:numId w:val="0"/>
        </w:numPr>
        <w:ind w:left="1440"/>
        <w:rPr>
          <w:b/>
          <w:lang w:val="en-GB"/>
        </w:rPr>
      </w:pPr>
    </w:p>
    <w:p w14:paraId="0990A494" w14:textId="77777777" w:rsidR="00545EA5" w:rsidRDefault="00545EA5" w:rsidP="00577A44">
      <w:pPr>
        <w:pStyle w:val="MessageBullet"/>
        <w:numPr>
          <w:ilvl w:val="0"/>
          <w:numId w:val="0"/>
        </w:numPr>
        <w:rPr>
          <w:b/>
          <w:lang w:val="en-GB"/>
        </w:rPr>
      </w:pPr>
    </w:p>
    <w:p w14:paraId="0D067698" w14:textId="77777777" w:rsidR="008E2B33" w:rsidRPr="002E664E" w:rsidRDefault="005A5F73" w:rsidP="008E2B33">
      <w:pPr>
        <w:rPr>
          <w:b/>
          <w:lang w:val="en-GB"/>
        </w:rPr>
      </w:pPr>
      <w:r w:rsidRPr="002E664E">
        <w:rPr>
          <w:b/>
          <w:lang w:val="en-GB"/>
        </w:rPr>
        <w:t>Message sets impacted are</w:t>
      </w:r>
      <w:r w:rsidR="008E2B33" w:rsidRPr="002E664E">
        <w:rPr>
          <w:b/>
          <w:lang w:val="en-GB"/>
        </w:rPr>
        <w:t xml:space="preserve"> under responsibility of SWIFT:</w:t>
      </w:r>
    </w:p>
    <w:p w14:paraId="4C005ADE" w14:textId="77777777" w:rsidR="005A5F73" w:rsidRDefault="005A5F73" w:rsidP="005A5F73">
      <w:pPr>
        <w:rPr>
          <w:rStyle w:val="IntenseEmphasis"/>
          <w:color w:val="auto"/>
        </w:rPr>
      </w:pPr>
      <w:r>
        <w:rPr>
          <w:rStyle w:val="IntenseEmphasis"/>
          <w:color w:val="auto"/>
        </w:rPr>
        <w:t>Please note that the Collateral Ma</w:t>
      </w:r>
      <w:r w:rsidR="00D949D6">
        <w:rPr>
          <w:rStyle w:val="IntenseEmphasis"/>
          <w:color w:val="auto"/>
        </w:rPr>
        <w:t>na</w:t>
      </w:r>
      <w:r>
        <w:rPr>
          <w:rStyle w:val="IntenseEmphasis"/>
          <w:color w:val="auto"/>
        </w:rPr>
        <w:t>gement message set is under</w:t>
      </w:r>
      <w:r w:rsidR="00D949D6">
        <w:rPr>
          <w:rStyle w:val="IntenseEmphasis"/>
          <w:color w:val="auto"/>
        </w:rPr>
        <w:t xml:space="preserve"> </w:t>
      </w:r>
      <w:r>
        <w:rPr>
          <w:rStyle w:val="IntenseEmphasis"/>
          <w:color w:val="auto"/>
        </w:rPr>
        <w:t>the responsibility of SWIFT.</w:t>
      </w:r>
    </w:p>
    <w:p w14:paraId="44AAD296" w14:textId="77777777" w:rsidR="004D2743" w:rsidRPr="00B73EA1" w:rsidRDefault="004D2743" w:rsidP="004D2743">
      <w:pPr>
        <w:spacing w:before="0"/>
        <w:rPr>
          <w:lang w:val="en-GB"/>
        </w:rPr>
      </w:pPr>
    </w:p>
    <w:p w14:paraId="685D9975" w14:textId="77777777" w:rsidR="00C14732" w:rsidRPr="005D1B4C" w:rsidRDefault="00C14732" w:rsidP="006A3892">
      <w:pPr>
        <w:pStyle w:val="Heading2"/>
      </w:pPr>
      <w:r w:rsidRPr="005D1B4C">
        <w:t>Commitments of the submitting organi</w:t>
      </w:r>
      <w:r>
        <w:t>s</w:t>
      </w:r>
      <w:r w:rsidRPr="005D1B4C">
        <w:t>ation:</w:t>
      </w:r>
    </w:p>
    <w:p w14:paraId="69D51CF4" w14:textId="77777777" w:rsidR="00C14732" w:rsidRDefault="00C14732" w:rsidP="00C14732">
      <w:pPr>
        <w:spacing w:before="0"/>
        <w:rPr>
          <w:szCs w:val="24"/>
          <w:lang w:val="en-GB"/>
        </w:rPr>
      </w:pPr>
    </w:p>
    <w:p w14:paraId="2FC4BBB8" w14:textId="77777777" w:rsidR="00C14732" w:rsidRPr="005D1B4C" w:rsidRDefault="00C14732" w:rsidP="00C14732">
      <w:pPr>
        <w:spacing w:before="0"/>
        <w:rPr>
          <w:szCs w:val="24"/>
          <w:lang w:val="en-GB"/>
        </w:rPr>
      </w:pPr>
      <w:r>
        <w:rPr>
          <w:szCs w:val="24"/>
          <w:lang w:val="en-GB"/>
        </w:rPr>
        <w:t>The</w:t>
      </w:r>
      <w:r w:rsidRPr="005D1B4C">
        <w:rPr>
          <w:szCs w:val="24"/>
          <w:lang w:val="en-GB"/>
        </w:rPr>
        <w:t xml:space="preserve"> submitting organi</w:t>
      </w:r>
      <w:r>
        <w:rPr>
          <w:szCs w:val="24"/>
          <w:lang w:val="en-GB"/>
        </w:rPr>
        <w:t>s</w:t>
      </w:r>
      <w:r w:rsidRPr="005D1B4C">
        <w:rPr>
          <w:szCs w:val="24"/>
          <w:lang w:val="en-GB"/>
        </w:rPr>
        <w:t>ation</w:t>
      </w:r>
      <w:r>
        <w:rPr>
          <w:szCs w:val="24"/>
          <w:lang w:val="en-GB"/>
        </w:rPr>
        <w:t>s</w:t>
      </w:r>
      <w:r w:rsidRPr="005D1B4C">
        <w:rPr>
          <w:szCs w:val="24"/>
          <w:lang w:val="en-GB"/>
        </w:rPr>
        <w:t xml:space="preserve"> confirm that </w:t>
      </w:r>
      <w:r>
        <w:rPr>
          <w:szCs w:val="24"/>
          <w:lang w:val="en-GB"/>
        </w:rPr>
        <w:t>they</w:t>
      </w:r>
      <w:r w:rsidRPr="005D1B4C">
        <w:rPr>
          <w:szCs w:val="24"/>
          <w:lang w:val="en-GB"/>
        </w:rPr>
        <w:t xml:space="preserve"> can and will:</w:t>
      </w:r>
    </w:p>
    <w:p w14:paraId="29625E15" w14:textId="77777777" w:rsidR="00C14732" w:rsidRDefault="00EF72FB" w:rsidP="00EC78B2">
      <w:pPr>
        <w:numPr>
          <w:ilvl w:val="0"/>
          <w:numId w:val="4"/>
        </w:numPr>
        <w:rPr>
          <w:szCs w:val="24"/>
          <w:lang w:val="en-GB"/>
        </w:rPr>
      </w:pPr>
      <w:r>
        <w:rPr>
          <w:szCs w:val="24"/>
          <w:lang w:val="en-GB"/>
        </w:rPr>
        <w:t>Undertake</w:t>
      </w:r>
      <w:r w:rsidR="00C14732">
        <w:rPr>
          <w:szCs w:val="24"/>
          <w:lang w:val="en-GB"/>
        </w:rPr>
        <w:t xml:space="preserve"> the development of the new version of the candidate ISO 20022 message models that it will submit to the RA for compliance review and evaluation. New </w:t>
      </w:r>
      <w:r w:rsidR="00C14732" w:rsidRPr="00A40FA6">
        <w:rPr>
          <w:szCs w:val="24"/>
          <w:u w:val="single"/>
          <w:lang w:val="en-GB"/>
        </w:rPr>
        <w:t>valid</w:t>
      </w:r>
      <w:r w:rsidR="00C14732">
        <w:rPr>
          <w:szCs w:val="24"/>
          <w:lang w:val="en-GB"/>
        </w:rPr>
        <w:t xml:space="preserve"> Message Definition models will be made available to the RA by December 1.</w:t>
      </w:r>
    </w:p>
    <w:p w14:paraId="3DC0161C" w14:textId="77777777" w:rsidR="00C14732" w:rsidRDefault="00C14732" w:rsidP="00EC78B2">
      <w:pPr>
        <w:numPr>
          <w:ilvl w:val="0"/>
          <w:numId w:val="4"/>
        </w:numPr>
        <w:rPr>
          <w:szCs w:val="24"/>
          <w:lang w:val="en-GB"/>
        </w:rPr>
      </w:pPr>
      <w:r>
        <w:rPr>
          <w:szCs w:val="24"/>
          <w:lang w:val="en-GB"/>
        </w:rPr>
        <w:t>provide a new version of part 1 of the related Message Definition Reports (MDR)</w:t>
      </w:r>
      <w:r>
        <w:rPr>
          <w:szCs w:val="24"/>
        </w:rPr>
        <w:t xml:space="preserve"> by December 1, </w:t>
      </w:r>
      <w:r w:rsidRPr="00782E65">
        <w:rPr>
          <w:szCs w:val="24"/>
        </w:rPr>
        <w:t>and</w:t>
      </w:r>
      <w:r>
        <w:rPr>
          <w:szCs w:val="24"/>
        </w:rPr>
        <w:t xml:space="preserve"> new </w:t>
      </w:r>
      <w:r w:rsidRPr="00782E65">
        <w:rPr>
          <w:szCs w:val="24"/>
        </w:rPr>
        <w:t xml:space="preserve">examples of valid </w:t>
      </w:r>
      <w:r>
        <w:rPr>
          <w:szCs w:val="24"/>
        </w:rPr>
        <w:t>message</w:t>
      </w:r>
      <w:r w:rsidRPr="00782E65">
        <w:rPr>
          <w:szCs w:val="24"/>
        </w:rPr>
        <w:t xml:space="preserve"> instances of each candidate message </w:t>
      </w:r>
      <w:r>
        <w:rPr>
          <w:szCs w:val="24"/>
        </w:rPr>
        <w:t>(only when valid samples were published for current version) by May 1 at the latest.</w:t>
      </w:r>
    </w:p>
    <w:p w14:paraId="0D1CF8C8" w14:textId="77777777" w:rsidR="00C14732" w:rsidRPr="009E1534" w:rsidRDefault="00EF72FB" w:rsidP="00EC78B2">
      <w:pPr>
        <w:numPr>
          <w:ilvl w:val="0"/>
          <w:numId w:val="4"/>
        </w:numPr>
        <w:rPr>
          <w:szCs w:val="24"/>
          <w:lang w:val="en-GB"/>
        </w:rPr>
      </w:pPr>
      <w:r>
        <w:rPr>
          <w:szCs w:val="24"/>
          <w:lang w:val="en-GB"/>
        </w:rPr>
        <w:t>Address</w:t>
      </w:r>
      <w:r w:rsidR="00C14732">
        <w:rPr>
          <w:szCs w:val="24"/>
          <w:lang w:val="en-GB"/>
        </w:rPr>
        <w:t xml:space="preserve"> any queries related to the description of the new models and messages as published by the RA on the ISO 20022 website.</w:t>
      </w:r>
    </w:p>
    <w:p w14:paraId="2B80C482" w14:textId="77777777" w:rsidR="00C14732" w:rsidRPr="00E20DE5" w:rsidRDefault="00C14732" w:rsidP="00C14732">
      <w:pPr>
        <w:spacing w:before="0"/>
      </w:pPr>
    </w:p>
    <w:p w14:paraId="05FF7D61" w14:textId="77777777" w:rsidR="00C14732" w:rsidRPr="00E20DE5" w:rsidRDefault="00C14732" w:rsidP="00C14732">
      <w:pPr>
        <w:spacing w:before="0"/>
        <w:rPr>
          <w:szCs w:val="24"/>
          <w:lang w:val="en-GB"/>
        </w:rPr>
      </w:pPr>
      <w:r w:rsidRPr="00E20DE5">
        <w:lastRenderedPageBreak/>
        <w:t>SWIFT</w:t>
      </w:r>
      <w:r w:rsidRPr="00B73EA1">
        <w:t xml:space="preserve"> intends to </w:t>
      </w:r>
      <w:r w:rsidRPr="00E20DE5">
        <w:t>implement most</w:t>
      </w:r>
      <w:r w:rsidRPr="00B73EA1">
        <w:t xml:space="preserve"> of the</w:t>
      </w:r>
      <w:r w:rsidRPr="00E20DE5">
        <w:t xml:space="preserve"> above</w:t>
      </w:r>
      <w:r w:rsidRPr="00B73EA1">
        <w:t xml:space="preserve"> new </w:t>
      </w:r>
      <w:r w:rsidRPr="00E20DE5">
        <w:t xml:space="preserve">versions on its </w:t>
      </w:r>
      <w:proofErr w:type="spellStart"/>
      <w:r w:rsidRPr="00E20DE5">
        <w:t>SWIFTNet</w:t>
      </w:r>
      <w:proofErr w:type="spellEnd"/>
      <w:r w:rsidRPr="00E20DE5">
        <w:t xml:space="preserve"> network</w:t>
      </w:r>
      <w:r w:rsidRPr="00B73EA1">
        <w:t xml:space="preserve"> </w:t>
      </w:r>
      <w:r w:rsidRPr="00E20DE5">
        <w:rPr>
          <w:szCs w:val="24"/>
          <w:lang w:val="en-GB"/>
        </w:rPr>
        <w:t xml:space="preserve">once the related documentation has been published by the RA. </w:t>
      </w:r>
    </w:p>
    <w:p w14:paraId="3579B706" w14:textId="77777777" w:rsidR="00C14732" w:rsidRPr="005D1B4C" w:rsidRDefault="00C14732" w:rsidP="00C14732">
      <w:pPr>
        <w:spacing w:before="0"/>
        <w:rPr>
          <w:szCs w:val="24"/>
          <w:lang w:val="en-GB"/>
        </w:rPr>
      </w:pPr>
    </w:p>
    <w:p w14:paraId="196F3148" w14:textId="77777777" w:rsidR="00C14732" w:rsidRPr="005D1B4C" w:rsidRDefault="00C14732" w:rsidP="00C14732">
      <w:pPr>
        <w:spacing w:before="0"/>
        <w:rPr>
          <w:szCs w:val="24"/>
          <w:lang w:val="en-GB"/>
        </w:rPr>
      </w:pPr>
      <w:r>
        <w:rPr>
          <w:szCs w:val="24"/>
          <w:lang w:val="en-GB"/>
        </w:rPr>
        <w:t>The submitting organisations</w:t>
      </w:r>
      <w:r w:rsidRPr="005D1B4C">
        <w:rPr>
          <w:szCs w:val="24"/>
          <w:lang w:val="en-GB"/>
        </w:rPr>
        <w:t xml:space="preserve"> confirm</w:t>
      </w:r>
      <w:r>
        <w:rPr>
          <w:szCs w:val="24"/>
          <w:lang w:val="en-GB"/>
        </w:rPr>
        <w:t xml:space="preserve"> their</w:t>
      </w:r>
      <w:r w:rsidRPr="005D1B4C">
        <w:rPr>
          <w:szCs w:val="24"/>
          <w:lang w:val="en-GB"/>
        </w:rPr>
        <w:t xml:space="preserve"> knowledge and acceptance of the ISO 20022 Intellectual Property Rights policy for contributing </w:t>
      </w:r>
      <w:r>
        <w:rPr>
          <w:szCs w:val="24"/>
          <w:lang w:val="en-GB"/>
        </w:rPr>
        <w:t>organisation</w:t>
      </w:r>
      <w:r w:rsidRPr="005D1B4C">
        <w:rPr>
          <w:szCs w:val="24"/>
          <w:lang w:val="en-GB"/>
        </w:rPr>
        <w:t>s, as follows.</w:t>
      </w:r>
    </w:p>
    <w:p w14:paraId="59C2514D" w14:textId="77777777" w:rsidR="00C14732" w:rsidRPr="005D1B4C" w:rsidRDefault="00C14732" w:rsidP="00C14732">
      <w:pPr>
        <w:spacing w:before="0"/>
        <w:rPr>
          <w:szCs w:val="24"/>
          <w:lang w:val="en-GB"/>
        </w:rPr>
      </w:pPr>
      <w:r w:rsidRPr="005D1B4C">
        <w:rPr>
          <w:i/>
          <w:snapToGrid w:val="0"/>
        </w:rPr>
        <w:t>“</w:t>
      </w:r>
      <w:proofErr w:type="spellStart"/>
      <w:r>
        <w:rPr>
          <w:i/>
          <w:snapToGrid w:val="0"/>
        </w:rPr>
        <w:t>Organisation</w:t>
      </w:r>
      <w:r w:rsidRPr="005D1B4C">
        <w:rPr>
          <w:i/>
          <w:snapToGrid w:val="0"/>
        </w:rPr>
        <w:t>s</w:t>
      </w:r>
      <w:proofErr w:type="spellEnd"/>
      <w:r w:rsidRPr="005D1B4C">
        <w:rPr>
          <w:i/>
          <w:snapToGrid w:val="0"/>
        </w:rPr>
        <w:t xml:space="preserve"> that contribute information to be incorporated into the ISO 20022 Repository shall keep any Intellectual Property Rights (IPR) they have on this information. A contributing </w:t>
      </w:r>
      <w:proofErr w:type="spellStart"/>
      <w:r>
        <w:rPr>
          <w:i/>
          <w:snapToGrid w:val="0"/>
        </w:rPr>
        <w:t>organisation</w:t>
      </w:r>
      <w:proofErr w:type="spellEnd"/>
      <w:r w:rsidRPr="005D1B4C">
        <w:rPr>
          <w:i/>
          <w:snapToGrid w:val="0"/>
        </w:rPr>
        <w:t xml:space="preserve"> warrants that it has sufficient rights on the contributed information to have it published in the ISO 20022 Repository through the ISO 20022 Registration Authority </w:t>
      </w:r>
      <w:r w:rsidRPr="005D1B4C">
        <w:rPr>
          <w:i/>
        </w:rPr>
        <w:t>in accordance with the rules set in ISO 20022</w:t>
      </w:r>
      <w:r w:rsidRPr="005D1B4C">
        <w:rPr>
          <w:i/>
          <w:snapToGrid w:val="0"/>
        </w:rPr>
        <w:t>. T</w:t>
      </w:r>
      <w:r w:rsidRPr="005D1B4C">
        <w:rPr>
          <w:i/>
        </w:rPr>
        <w:t>o ascertain a widespread, public and uniform use of the ISO 20022 Repository information, t</w:t>
      </w:r>
      <w:r w:rsidRPr="005D1B4C">
        <w:rPr>
          <w:i/>
          <w:snapToGrid w:val="0"/>
        </w:rPr>
        <w:t xml:space="preserve">he contributing </w:t>
      </w:r>
      <w:proofErr w:type="spellStart"/>
      <w:r>
        <w:rPr>
          <w:i/>
          <w:snapToGrid w:val="0"/>
        </w:rPr>
        <w:t>organisation</w:t>
      </w:r>
      <w:proofErr w:type="spellEnd"/>
      <w:r w:rsidRPr="005D1B4C">
        <w:rPr>
          <w:i/>
          <w:snapToGrid w:val="0"/>
        </w:rPr>
        <w:t xml:space="preserve"> </w:t>
      </w:r>
      <w:r w:rsidRPr="005D1B4C">
        <w:rPr>
          <w:i/>
        </w:rPr>
        <w:t>grants third parties a non-exclusive, royalty-free license to use the published information”</w:t>
      </w:r>
      <w:r w:rsidRPr="005D1B4C">
        <w:rPr>
          <w:i/>
          <w:snapToGrid w:val="0"/>
        </w:rPr>
        <w:t>.</w:t>
      </w:r>
      <w:r w:rsidRPr="005D1B4C">
        <w:rPr>
          <w:szCs w:val="24"/>
          <w:lang w:val="en-GB"/>
        </w:rPr>
        <w:t xml:space="preserve"> </w:t>
      </w:r>
    </w:p>
    <w:p w14:paraId="0EB5CF04" w14:textId="77777777" w:rsidR="00C14732" w:rsidRPr="005D1B4C" w:rsidRDefault="00C14732" w:rsidP="00C14732">
      <w:pPr>
        <w:spacing w:before="0"/>
        <w:rPr>
          <w:b/>
          <w:szCs w:val="24"/>
          <w:lang w:val="en-GB"/>
        </w:rPr>
      </w:pPr>
    </w:p>
    <w:p w14:paraId="6FD39056" w14:textId="77777777" w:rsidR="00C14732" w:rsidRDefault="00C14732" w:rsidP="006A3892">
      <w:pPr>
        <w:pStyle w:val="Heading2"/>
      </w:pPr>
      <w:r w:rsidRPr="005D1B4C">
        <w:t>Contact persons:</w:t>
      </w:r>
    </w:p>
    <w:p w14:paraId="225522D0" w14:textId="77777777" w:rsidR="00545EA5" w:rsidRPr="00545EA5" w:rsidRDefault="00545EA5" w:rsidP="00545EA5">
      <w:pPr>
        <w:rPr>
          <w:lang w:val="en-GB"/>
        </w:rPr>
      </w:pPr>
    </w:p>
    <w:p w14:paraId="37254ADF" w14:textId="77777777" w:rsidR="00545EA5" w:rsidRPr="00D44824" w:rsidRDefault="009E1F72" w:rsidP="00545EA5">
      <w:pPr>
        <w:spacing w:before="100" w:beforeAutospacing="1" w:after="100" w:afterAutospacing="1"/>
        <w:rPr>
          <w:lang w:val="fr-BE"/>
        </w:rPr>
      </w:pPr>
      <w:r w:rsidRPr="009E1F72">
        <w:rPr>
          <w:szCs w:val="24"/>
          <w:lang w:val="pt-PT"/>
        </w:rPr>
        <w:t xml:space="preserve">Priscilla Ferri de Barros </w:t>
      </w:r>
      <w:r>
        <w:rPr>
          <w:szCs w:val="24"/>
          <w:lang w:val="pt-PT"/>
        </w:rPr>
        <w:t>–</w:t>
      </w:r>
      <w:r w:rsidRPr="009E1F72">
        <w:rPr>
          <w:szCs w:val="24"/>
          <w:lang w:val="pt-PT"/>
        </w:rPr>
        <w:t xml:space="preserve"> A</w:t>
      </w:r>
      <w:r>
        <w:rPr>
          <w:szCs w:val="24"/>
          <w:lang w:val="pt-PT"/>
        </w:rPr>
        <w:t xml:space="preserve">SX, </w:t>
      </w:r>
      <w:r>
        <w:fldChar w:fldCharType="begin"/>
      </w:r>
      <w:r w:rsidRPr="002C2174">
        <w:rPr>
          <w:lang w:val="fr-BE"/>
        </w:rPr>
        <w:instrText>HYPERLINK "mailto:priscilla.ferridebarros@asx.com.au"</w:instrText>
      </w:r>
      <w:r>
        <w:fldChar w:fldCharType="separate"/>
      </w:r>
      <w:r w:rsidRPr="00D44824">
        <w:rPr>
          <w:rStyle w:val="Hyperlink"/>
          <w:lang w:val="fr-BE"/>
        </w:rPr>
        <w:t>priscilla.ferridebarros@a</w:t>
      </w:r>
      <w:bookmarkStart w:id="0" w:name="_Hlt206737414"/>
      <w:bookmarkStart w:id="1" w:name="_Hlt206737415"/>
      <w:r w:rsidRPr="00D44824">
        <w:rPr>
          <w:rStyle w:val="Hyperlink"/>
          <w:lang w:val="fr-BE"/>
        </w:rPr>
        <w:t>s</w:t>
      </w:r>
      <w:bookmarkEnd w:id="0"/>
      <w:bookmarkEnd w:id="1"/>
      <w:r w:rsidRPr="00D44824">
        <w:rPr>
          <w:rStyle w:val="Hyperlink"/>
          <w:lang w:val="fr-BE"/>
        </w:rPr>
        <w:t>x.com.au</w:t>
      </w:r>
      <w:r>
        <w:fldChar w:fldCharType="end"/>
      </w:r>
    </w:p>
    <w:p w14:paraId="2CB62787" w14:textId="77777777" w:rsidR="009E1F72" w:rsidRPr="009E1F72" w:rsidRDefault="009E1F72" w:rsidP="00545EA5">
      <w:pPr>
        <w:spacing w:before="100" w:beforeAutospacing="1" w:after="100" w:afterAutospacing="1"/>
        <w:rPr>
          <w:rStyle w:val="Hyperlink"/>
          <w:szCs w:val="24"/>
          <w:lang w:val="en-GB"/>
        </w:rPr>
      </w:pPr>
      <w:r w:rsidRPr="009E1F72">
        <w:rPr>
          <w:lang w:val="en-GB"/>
        </w:rPr>
        <w:t>Sigrid Wi</w:t>
      </w:r>
      <w:r>
        <w:rPr>
          <w:lang w:val="en-GB"/>
        </w:rPr>
        <w:t xml:space="preserve">ley – ASX, </w:t>
      </w:r>
      <w:r>
        <w:rPr>
          <w:rStyle w:val="Hyperlink"/>
          <w:lang w:val="en-GB"/>
        </w:rPr>
        <w:t>s</w:t>
      </w:r>
      <w:r w:rsidRPr="009E1F72">
        <w:rPr>
          <w:rStyle w:val="Hyperlink"/>
          <w:lang w:val="en-GB"/>
        </w:rPr>
        <w:t>igrid.</w:t>
      </w:r>
      <w:r>
        <w:rPr>
          <w:rStyle w:val="Hyperlink"/>
          <w:lang w:val="en-GB"/>
        </w:rPr>
        <w:t>w</w:t>
      </w:r>
      <w:r w:rsidRPr="009E1F72">
        <w:rPr>
          <w:rStyle w:val="Hyperlink"/>
          <w:lang w:val="en-GB"/>
        </w:rPr>
        <w:t>iley@asx.com.au</w:t>
      </w:r>
    </w:p>
    <w:p w14:paraId="631729B4" w14:textId="226375BE" w:rsidR="00C14732" w:rsidRPr="009E1F72" w:rsidRDefault="00574E9C" w:rsidP="00545EA5">
      <w:pPr>
        <w:spacing w:before="100" w:beforeAutospacing="1" w:after="100" w:afterAutospacing="1"/>
        <w:rPr>
          <w:szCs w:val="24"/>
          <w:lang w:val="en-GB"/>
        </w:rPr>
      </w:pPr>
      <w:r w:rsidRPr="009E1F72">
        <w:rPr>
          <w:szCs w:val="24"/>
          <w:lang w:val="en-GB"/>
        </w:rPr>
        <w:t>Karine Taquet</w:t>
      </w:r>
      <w:r w:rsidR="00C14732" w:rsidRPr="009E1F72">
        <w:rPr>
          <w:szCs w:val="24"/>
          <w:lang w:val="en-GB"/>
        </w:rPr>
        <w:t xml:space="preserve"> – SWIFT Standards, </w:t>
      </w:r>
      <w:hyperlink r:id="rId14" w:history="1">
        <w:r w:rsidRPr="009E1F72">
          <w:rPr>
            <w:rStyle w:val="Hyperlink"/>
            <w:szCs w:val="24"/>
            <w:lang w:val="en-GB"/>
          </w:rPr>
          <w:t>karine.taquet@swift.com</w:t>
        </w:r>
      </w:hyperlink>
    </w:p>
    <w:p w14:paraId="0AA7B90F" w14:textId="77777777" w:rsidR="009E73F5" w:rsidRDefault="00050D08" w:rsidP="009E73F5">
      <w:pPr>
        <w:pStyle w:val="Heading2"/>
      </w:pPr>
      <w:r>
        <w:t>Securities Clearing SEG</w:t>
      </w:r>
      <w:r w:rsidR="009E73F5">
        <w:t xml:space="preserve"> ET members</w:t>
      </w:r>
      <w:r w:rsidR="008F29A9">
        <w:t xml:space="preserve"> for SR 202</w:t>
      </w:r>
      <w:r w:rsidR="00DA731E">
        <w:t>7</w:t>
      </w:r>
      <w:r w:rsidR="009E73F5" w:rsidRPr="005D1B4C">
        <w:t>:</w:t>
      </w:r>
    </w:p>
    <w:p w14:paraId="5F731FAE" w14:textId="77777777" w:rsidR="008F29A9" w:rsidRDefault="008F29A9" w:rsidP="008F29A9"/>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815"/>
        <w:gridCol w:w="2551"/>
        <w:gridCol w:w="1701"/>
      </w:tblGrid>
      <w:tr w:rsidR="008F29A9" w:rsidRPr="00B80A8C" w14:paraId="356BB799" w14:textId="77777777" w:rsidTr="008054E6">
        <w:trPr>
          <w:trHeight w:val="105"/>
        </w:trPr>
        <w:tc>
          <w:tcPr>
            <w:tcW w:w="4815" w:type="dxa"/>
          </w:tcPr>
          <w:p w14:paraId="5E934EFE" w14:textId="77777777" w:rsidR="008F29A9" w:rsidRPr="001158F0" w:rsidRDefault="009E1F72" w:rsidP="008F29A9">
            <w:pPr>
              <w:pStyle w:val="Default"/>
              <w:jc w:val="center"/>
              <w:rPr>
                <w:b/>
                <w:sz w:val="20"/>
                <w:szCs w:val="20"/>
              </w:rPr>
            </w:pPr>
            <w:r>
              <w:rPr>
                <w:b/>
                <w:sz w:val="20"/>
                <w:szCs w:val="20"/>
              </w:rPr>
              <w:t>Securities Clearing</w:t>
            </w:r>
            <w:r w:rsidR="008F29A9" w:rsidRPr="001158F0">
              <w:rPr>
                <w:b/>
                <w:sz w:val="20"/>
                <w:szCs w:val="20"/>
              </w:rPr>
              <w:t xml:space="preserve"> </w:t>
            </w:r>
            <w:r w:rsidR="008F29A9">
              <w:rPr>
                <w:b/>
                <w:sz w:val="20"/>
                <w:szCs w:val="20"/>
              </w:rPr>
              <w:t>SEG ET</w:t>
            </w:r>
          </w:p>
        </w:tc>
        <w:tc>
          <w:tcPr>
            <w:tcW w:w="2551" w:type="dxa"/>
          </w:tcPr>
          <w:p w14:paraId="544A5EFB" w14:textId="77777777" w:rsidR="008F29A9" w:rsidRPr="001158F0" w:rsidRDefault="008F29A9" w:rsidP="008054E6">
            <w:pPr>
              <w:pStyle w:val="Default"/>
              <w:jc w:val="center"/>
              <w:rPr>
                <w:b/>
                <w:sz w:val="20"/>
                <w:szCs w:val="20"/>
              </w:rPr>
            </w:pPr>
            <w:r w:rsidRPr="001158F0">
              <w:rPr>
                <w:b/>
                <w:sz w:val="20"/>
                <w:szCs w:val="20"/>
              </w:rPr>
              <w:t>Representing</w:t>
            </w:r>
          </w:p>
        </w:tc>
        <w:tc>
          <w:tcPr>
            <w:tcW w:w="1701" w:type="dxa"/>
          </w:tcPr>
          <w:p w14:paraId="442AB4ED" w14:textId="77777777" w:rsidR="008F29A9" w:rsidRPr="001158F0" w:rsidRDefault="000D08F8" w:rsidP="008054E6">
            <w:pPr>
              <w:pStyle w:val="Default"/>
              <w:tabs>
                <w:tab w:val="left" w:pos="850"/>
                <w:tab w:val="center" w:pos="2318"/>
              </w:tabs>
              <w:jc w:val="center"/>
              <w:rPr>
                <w:b/>
                <w:sz w:val="20"/>
                <w:szCs w:val="20"/>
              </w:rPr>
            </w:pPr>
            <w:r>
              <w:rPr>
                <w:b/>
                <w:sz w:val="20"/>
                <w:szCs w:val="20"/>
              </w:rPr>
              <w:t>Present</w:t>
            </w:r>
          </w:p>
        </w:tc>
      </w:tr>
      <w:tr w:rsidR="008F29A9" w:rsidRPr="00B80A8C" w14:paraId="3BA1262E" w14:textId="77777777" w:rsidTr="008054E6">
        <w:trPr>
          <w:trHeight w:val="105"/>
        </w:trPr>
        <w:tc>
          <w:tcPr>
            <w:tcW w:w="4815" w:type="dxa"/>
          </w:tcPr>
          <w:p w14:paraId="006F37B6" w14:textId="77777777" w:rsidR="008F29A9" w:rsidRPr="00027E78" w:rsidRDefault="009E1F72" w:rsidP="008054E6">
            <w:pPr>
              <w:pStyle w:val="Default"/>
              <w:rPr>
                <w:sz w:val="20"/>
                <w:szCs w:val="20"/>
              </w:rPr>
            </w:pPr>
            <w:r>
              <w:rPr>
                <w:sz w:val="20"/>
                <w:szCs w:val="20"/>
              </w:rPr>
              <w:t>Priscilla Ferri de Barros</w:t>
            </w:r>
          </w:p>
        </w:tc>
        <w:tc>
          <w:tcPr>
            <w:tcW w:w="2551" w:type="dxa"/>
          </w:tcPr>
          <w:p w14:paraId="45B8ED66" w14:textId="77777777" w:rsidR="008F29A9" w:rsidRPr="001158F0" w:rsidRDefault="009E1F72" w:rsidP="008054E6">
            <w:pPr>
              <w:pStyle w:val="Default"/>
              <w:rPr>
                <w:sz w:val="20"/>
                <w:szCs w:val="20"/>
              </w:rPr>
            </w:pPr>
            <w:r>
              <w:rPr>
                <w:sz w:val="20"/>
                <w:szCs w:val="20"/>
              </w:rPr>
              <w:t>ASX</w:t>
            </w:r>
          </w:p>
        </w:tc>
        <w:tc>
          <w:tcPr>
            <w:tcW w:w="1701" w:type="dxa"/>
          </w:tcPr>
          <w:p w14:paraId="6278494E" w14:textId="77777777" w:rsidR="008F29A9" w:rsidRPr="001158F0" w:rsidRDefault="008F29A9" w:rsidP="00027E78">
            <w:pPr>
              <w:pStyle w:val="Default"/>
              <w:jc w:val="center"/>
              <w:rPr>
                <w:sz w:val="20"/>
                <w:szCs w:val="20"/>
              </w:rPr>
            </w:pPr>
          </w:p>
        </w:tc>
      </w:tr>
      <w:tr w:rsidR="008F29A9" w:rsidRPr="00B80A8C" w14:paraId="42EF13B8" w14:textId="77777777" w:rsidTr="008054E6">
        <w:trPr>
          <w:trHeight w:val="105"/>
        </w:trPr>
        <w:tc>
          <w:tcPr>
            <w:tcW w:w="4815" w:type="dxa"/>
          </w:tcPr>
          <w:p w14:paraId="30427B51" w14:textId="77777777" w:rsidR="008F29A9" w:rsidRPr="00027E78" w:rsidRDefault="0080765B" w:rsidP="008054E6">
            <w:pPr>
              <w:pStyle w:val="Default"/>
              <w:rPr>
                <w:sz w:val="20"/>
                <w:szCs w:val="20"/>
              </w:rPr>
            </w:pPr>
            <w:r>
              <w:rPr>
                <w:sz w:val="20"/>
                <w:szCs w:val="20"/>
              </w:rPr>
              <w:t>Harry McAllister</w:t>
            </w:r>
          </w:p>
        </w:tc>
        <w:tc>
          <w:tcPr>
            <w:tcW w:w="2551" w:type="dxa"/>
          </w:tcPr>
          <w:p w14:paraId="0181ACA5" w14:textId="77777777" w:rsidR="008F29A9" w:rsidRPr="001158F0" w:rsidRDefault="0080765B" w:rsidP="008054E6">
            <w:pPr>
              <w:pStyle w:val="Default"/>
              <w:rPr>
                <w:sz w:val="20"/>
                <w:szCs w:val="20"/>
              </w:rPr>
            </w:pPr>
            <w:r>
              <w:rPr>
                <w:sz w:val="20"/>
                <w:szCs w:val="20"/>
              </w:rPr>
              <w:t>BNP Paribas</w:t>
            </w:r>
          </w:p>
        </w:tc>
        <w:tc>
          <w:tcPr>
            <w:tcW w:w="1701" w:type="dxa"/>
          </w:tcPr>
          <w:p w14:paraId="66C8DDBA" w14:textId="6709ED0A" w:rsidR="008F29A9" w:rsidRPr="001158F0" w:rsidRDefault="008F29A9" w:rsidP="00027E78">
            <w:pPr>
              <w:pStyle w:val="Default"/>
              <w:jc w:val="center"/>
              <w:rPr>
                <w:sz w:val="20"/>
                <w:szCs w:val="20"/>
              </w:rPr>
            </w:pPr>
          </w:p>
        </w:tc>
      </w:tr>
      <w:tr w:rsidR="008F29A9" w:rsidRPr="00B80A8C" w14:paraId="3CCBCAAF" w14:textId="77777777" w:rsidTr="008054E6">
        <w:trPr>
          <w:trHeight w:val="105"/>
        </w:trPr>
        <w:tc>
          <w:tcPr>
            <w:tcW w:w="4815" w:type="dxa"/>
          </w:tcPr>
          <w:p w14:paraId="68D45567" w14:textId="77777777" w:rsidR="008F29A9" w:rsidRPr="0080765B" w:rsidRDefault="0080765B" w:rsidP="008054E6">
            <w:pPr>
              <w:pStyle w:val="Default"/>
              <w:rPr>
                <w:sz w:val="20"/>
                <w:szCs w:val="20"/>
                <w:lang w:val="pt-PT"/>
              </w:rPr>
            </w:pPr>
            <w:r w:rsidRPr="0080765B">
              <w:rPr>
                <w:sz w:val="20"/>
                <w:szCs w:val="20"/>
                <w:lang w:val="pt-PT"/>
              </w:rPr>
              <w:t xml:space="preserve">Lisa Taikitsadaporn </w:t>
            </w:r>
          </w:p>
        </w:tc>
        <w:tc>
          <w:tcPr>
            <w:tcW w:w="2551" w:type="dxa"/>
          </w:tcPr>
          <w:p w14:paraId="34DD4F46" w14:textId="77777777" w:rsidR="008F29A9" w:rsidRPr="001158F0" w:rsidRDefault="0080765B" w:rsidP="008054E6">
            <w:pPr>
              <w:pStyle w:val="Default"/>
              <w:rPr>
                <w:sz w:val="20"/>
                <w:szCs w:val="20"/>
              </w:rPr>
            </w:pPr>
            <w:proofErr w:type="spellStart"/>
            <w:r>
              <w:rPr>
                <w:sz w:val="20"/>
                <w:szCs w:val="20"/>
              </w:rPr>
              <w:t>Brookpath</w:t>
            </w:r>
            <w:proofErr w:type="spellEnd"/>
          </w:p>
        </w:tc>
        <w:tc>
          <w:tcPr>
            <w:tcW w:w="1701" w:type="dxa"/>
          </w:tcPr>
          <w:p w14:paraId="2936F7C3" w14:textId="02D793BE" w:rsidR="008F29A9" w:rsidRPr="001158F0" w:rsidRDefault="008F29A9" w:rsidP="00027E78">
            <w:pPr>
              <w:pStyle w:val="Default"/>
              <w:jc w:val="center"/>
              <w:rPr>
                <w:sz w:val="20"/>
                <w:szCs w:val="20"/>
              </w:rPr>
            </w:pPr>
          </w:p>
        </w:tc>
      </w:tr>
      <w:tr w:rsidR="008F29A9" w:rsidRPr="00B80A8C" w14:paraId="161974DE" w14:textId="77777777" w:rsidTr="008054E6">
        <w:trPr>
          <w:trHeight w:val="105"/>
        </w:trPr>
        <w:tc>
          <w:tcPr>
            <w:tcW w:w="4815" w:type="dxa"/>
          </w:tcPr>
          <w:p w14:paraId="712B630E" w14:textId="77777777" w:rsidR="008F29A9" w:rsidRPr="001158F0" w:rsidRDefault="0080765B" w:rsidP="008054E6">
            <w:pPr>
              <w:pStyle w:val="Default"/>
              <w:rPr>
                <w:sz w:val="20"/>
                <w:szCs w:val="20"/>
              </w:rPr>
            </w:pPr>
            <w:r>
              <w:rPr>
                <w:sz w:val="20"/>
                <w:szCs w:val="20"/>
              </w:rPr>
              <w:t>Hanno Klein</w:t>
            </w:r>
          </w:p>
        </w:tc>
        <w:tc>
          <w:tcPr>
            <w:tcW w:w="2551" w:type="dxa"/>
          </w:tcPr>
          <w:p w14:paraId="2883F4DE" w14:textId="77777777" w:rsidR="008F29A9" w:rsidRPr="001158F0" w:rsidRDefault="00A33B23" w:rsidP="008054E6">
            <w:pPr>
              <w:pStyle w:val="Default"/>
              <w:rPr>
                <w:sz w:val="20"/>
                <w:szCs w:val="20"/>
              </w:rPr>
            </w:pPr>
            <w:r>
              <w:rPr>
                <w:sz w:val="20"/>
                <w:szCs w:val="20"/>
              </w:rPr>
              <w:t>F</w:t>
            </w:r>
            <w:r w:rsidR="0080765B">
              <w:rPr>
                <w:sz w:val="20"/>
                <w:szCs w:val="20"/>
              </w:rPr>
              <w:t>IX</w:t>
            </w:r>
          </w:p>
        </w:tc>
        <w:tc>
          <w:tcPr>
            <w:tcW w:w="1701" w:type="dxa"/>
          </w:tcPr>
          <w:p w14:paraId="6955A7F6" w14:textId="77777777" w:rsidR="008F29A9" w:rsidRPr="001158F0" w:rsidRDefault="008F29A9" w:rsidP="00027E78">
            <w:pPr>
              <w:pStyle w:val="Default"/>
              <w:jc w:val="center"/>
              <w:rPr>
                <w:sz w:val="20"/>
                <w:szCs w:val="20"/>
              </w:rPr>
            </w:pPr>
          </w:p>
        </w:tc>
      </w:tr>
      <w:tr w:rsidR="008F29A9" w:rsidRPr="00B80A8C" w14:paraId="2D2249EC" w14:textId="77777777" w:rsidTr="008054E6">
        <w:trPr>
          <w:trHeight w:val="105"/>
        </w:trPr>
        <w:tc>
          <w:tcPr>
            <w:tcW w:w="4815" w:type="dxa"/>
          </w:tcPr>
          <w:p w14:paraId="69A51CB9" w14:textId="77777777" w:rsidR="008F29A9" w:rsidRPr="00E71CC9" w:rsidRDefault="0080765B" w:rsidP="00E71CC9">
            <w:pPr>
              <w:pStyle w:val="Default"/>
              <w:rPr>
                <w:sz w:val="20"/>
                <w:szCs w:val="20"/>
                <w:lang w:val="fr-FR"/>
              </w:rPr>
            </w:pPr>
            <w:r>
              <w:rPr>
                <w:sz w:val="20"/>
                <w:szCs w:val="20"/>
                <w:lang w:val="fr-FR"/>
              </w:rPr>
              <w:t>Marcin Zawistowki</w:t>
            </w:r>
          </w:p>
        </w:tc>
        <w:tc>
          <w:tcPr>
            <w:tcW w:w="2551" w:type="dxa"/>
          </w:tcPr>
          <w:p w14:paraId="7E4BC842" w14:textId="77777777" w:rsidR="008F29A9" w:rsidRPr="001158F0" w:rsidRDefault="0080765B" w:rsidP="008054E6">
            <w:pPr>
              <w:pStyle w:val="Default"/>
              <w:rPr>
                <w:sz w:val="20"/>
                <w:szCs w:val="20"/>
              </w:rPr>
            </w:pPr>
            <w:r>
              <w:rPr>
                <w:sz w:val="20"/>
                <w:szCs w:val="20"/>
              </w:rPr>
              <w:t>KDPW</w:t>
            </w:r>
          </w:p>
        </w:tc>
        <w:tc>
          <w:tcPr>
            <w:tcW w:w="1701" w:type="dxa"/>
          </w:tcPr>
          <w:p w14:paraId="3C4E9120" w14:textId="77777777" w:rsidR="008F29A9" w:rsidRPr="001158F0" w:rsidRDefault="008F29A9" w:rsidP="00027E78">
            <w:pPr>
              <w:pStyle w:val="Default"/>
              <w:jc w:val="center"/>
              <w:rPr>
                <w:sz w:val="20"/>
                <w:szCs w:val="20"/>
              </w:rPr>
            </w:pPr>
          </w:p>
        </w:tc>
      </w:tr>
      <w:tr w:rsidR="00E71CC9" w:rsidRPr="00E71CC9" w14:paraId="07479ACA" w14:textId="77777777" w:rsidTr="008054E6">
        <w:trPr>
          <w:trHeight w:val="105"/>
        </w:trPr>
        <w:tc>
          <w:tcPr>
            <w:tcW w:w="4815" w:type="dxa"/>
          </w:tcPr>
          <w:p w14:paraId="177ABFA6" w14:textId="77777777" w:rsidR="00E71CC9" w:rsidRPr="00E71CC9" w:rsidRDefault="0080765B" w:rsidP="00E71CC9">
            <w:pPr>
              <w:pStyle w:val="Default"/>
              <w:rPr>
                <w:sz w:val="20"/>
                <w:szCs w:val="20"/>
                <w:lang w:val="fr-FR"/>
              </w:rPr>
            </w:pPr>
            <w:r>
              <w:rPr>
                <w:sz w:val="20"/>
                <w:szCs w:val="20"/>
                <w:lang w:val="fr-FR"/>
              </w:rPr>
              <w:t>Aine Hester</w:t>
            </w:r>
            <w:r w:rsidR="00E71CC9" w:rsidRPr="00E71CC9">
              <w:rPr>
                <w:sz w:val="20"/>
                <w:szCs w:val="20"/>
                <w:lang w:val="fr-FR"/>
              </w:rPr>
              <w:t xml:space="preserve"> </w:t>
            </w:r>
          </w:p>
        </w:tc>
        <w:tc>
          <w:tcPr>
            <w:tcW w:w="2551" w:type="dxa"/>
          </w:tcPr>
          <w:p w14:paraId="5B16FFC5" w14:textId="77777777" w:rsidR="00E71CC9" w:rsidRPr="00E71CC9" w:rsidRDefault="0080765B" w:rsidP="008054E6">
            <w:pPr>
              <w:pStyle w:val="Default"/>
              <w:rPr>
                <w:sz w:val="20"/>
                <w:szCs w:val="20"/>
                <w:lang w:val="fr-FR"/>
              </w:rPr>
            </w:pPr>
            <w:r>
              <w:rPr>
                <w:sz w:val="20"/>
                <w:szCs w:val="20"/>
                <w:lang w:val="fr-FR"/>
              </w:rPr>
              <w:t>LSEG</w:t>
            </w:r>
          </w:p>
        </w:tc>
        <w:tc>
          <w:tcPr>
            <w:tcW w:w="1701" w:type="dxa"/>
          </w:tcPr>
          <w:p w14:paraId="1C5F18D0" w14:textId="77777777" w:rsidR="00E71CC9" w:rsidRPr="00E71CC9" w:rsidRDefault="00E71CC9" w:rsidP="00027E78">
            <w:pPr>
              <w:pStyle w:val="Default"/>
              <w:jc w:val="center"/>
              <w:rPr>
                <w:sz w:val="20"/>
                <w:szCs w:val="20"/>
                <w:lang w:val="fr-FR"/>
              </w:rPr>
            </w:pPr>
          </w:p>
        </w:tc>
      </w:tr>
      <w:tr w:rsidR="008F29A9" w:rsidRPr="00B80A8C" w14:paraId="0135B451" w14:textId="77777777" w:rsidTr="008054E6">
        <w:trPr>
          <w:trHeight w:val="105"/>
        </w:trPr>
        <w:tc>
          <w:tcPr>
            <w:tcW w:w="4815" w:type="dxa"/>
          </w:tcPr>
          <w:p w14:paraId="6109E5D6" w14:textId="77777777" w:rsidR="008F29A9" w:rsidRPr="00027E78" w:rsidRDefault="0080765B" w:rsidP="008054E6">
            <w:pPr>
              <w:pStyle w:val="Default"/>
              <w:rPr>
                <w:sz w:val="20"/>
                <w:szCs w:val="20"/>
              </w:rPr>
            </w:pPr>
            <w:r>
              <w:rPr>
                <w:sz w:val="20"/>
                <w:szCs w:val="20"/>
              </w:rPr>
              <w:t xml:space="preserve">Jonathan Armitage </w:t>
            </w:r>
          </w:p>
        </w:tc>
        <w:tc>
          <w:tcPr>
            <w:tcW w:w="2551" w:type="dxa"/>
          </w:tcPr>
          <w:p w14:paraId="53C33442" w14:textId="77777777" w:rsidR="008F29A9" w:rsidRPr="00027E78" w:rsidRDefault="0080765B" w:rsidP="008054E6">
            <w:pPr>
              <w:pStyle w:val="Default"/>
              <w:rPr>
                <w:sz w:val="20"/>
                <w:szCs w:val="20"/>
              </w:rPr>
            </w:pPr>
            <w:r>
              <w:rPr>
                <w:sz w:val="20"/>
                <w:szCs w:val="20"/>
              </w:rPr>
              <w:t>LSEG</w:t>
            </w:r>
          </w:p>
        </w:tc>
        <w:tc>
          <w:tcPr>
            <w:tcW w:w="1701" w:type="dxa"/>
          </w:tcPr>
          <w:p w14:paraId="02B8A8F0" w14:textId="77777777" w:rsidR="008F29A9" w:rsidRPr="001158F0" w:rsidRDefault="008F29A9" w:rsidP="00027E78">
            <w:pPr>
              <w:pStyle w:val="Default"/>
              <w:jc w:val="center"/>
              <w:rPr>
                <w:sz w:val="20"/>
                <w:szCs w:val="20"/>
              </w:rPr>
            </w:pPr>
          </w:p>
        </w:tc>
      </w:tr>
      <w:tr w:rsidR="00027E78" w:rsidRPr="00B80A8C" w14:paraId="19F39B44" w14:textId="77777777" w:rsidTr="008054E6">
        <w:trPr>
          <w:trHeight w:val="105"/>
        </w:trPr>
        <w:tc>
          <w:tcPr>
            <w:tcW w:w="4815" w:type="dxa"/>
          </w:tcPr>
          <w:p w14:paraId="04533297" w14:textId="77777777" w:rsidR="00027E78" w:rsidRPr="00027E78" w:rsidRDefault="0080765B" w:rsidP="00027E78">
            <w:pPr>
              <w:pStyle w:val="Default"/>
              <w:rPr>
                <w:sz w:val="20"/>
                <w:szCs w:val="20"/>
              </w:rPr>
            </w:pPr>
            <w:r>
              <w:rPr>
                <w:sz w:val="20"/>
                <w:szCs w:val="20"/>
              </w:rPr>
              <w:t>Grace Charlesworth</w:t>
            </w:r>
          </w:p>
        </w:tc>
        <w:tc>
          <w:tcPr>
            <w:tcW w:w="2551" w:type="dxa"/>
          </w:tcPr>
          <w:p w14:paraId="06C886F2" w14:textId="77777777" w:rsidR="00027E78" w:rsidRPr="001158F0" w:rsidRDefault="0080765B" w:rsidP="00027E78">
            <w:pPr>
              <w:pStyle w:val="Default"/>
              <w:rPr>
                <w:sz w:val="20"/>
                <w:szCs w:val="20"/>
              </w:rPr>
            </w:pPr>
            <w:r>
              <w:rPr>
                <w:sz w:val="20"/>
                <w:szCs w:val="20"/>
              </w:rPr>
              <w:t>LSEG</w:t>
            </w:r>
          </w:p>
        </w:tc>
        <w:tc>
          <w:tcPr>
            <w:tcW w:w="1701" w:type="dxa"/>
          </w:tcPr>
          <w:p w14:paraId="55EDAC30" w14:textId="77777777" w:rsidR="00027E78" w:rsidRPr="001158F0" w:rsidRDefault="00027E78" w:rsidP="00027E78">
            <w:pPr>
              <w:pStyle w:val="Default"/>
              <w:jc w:val="center"/>
              <w:rPr>
                <w:sz w:val="20"/>
                <w:szCs w:val="20"/>
              </w:rPr>
            </w:pPr>
          </w:p>
        </w:tc>
      </w:tr>
      <w:tr w:rsidR="00027E78" w:rsidRPr="00B80A8C" w14:paraId="48DECE65" w14:textId="77777777" w:rsidTr="008054E6">
        <w:trPr>
          <w:trHeight w:val="105"/>
        </w:trPr>
        <w:tc>
          <w:tcPr>
            <w:tcW w:w="4815" w:type="dxa"/>
          </w:tcPr>
          <w:p w14:paraId="319845FD" w14:textId="77777777" w:rsidR="00027E78" w:rsidRPr="001158F0" w:rsidRDefault="0080765B" w:rsidP="00027E78">
            <w:pPr>
              <w:pStyle w:val="Default"/>
              <w:rPr>
                <w:sz w:val="20"/>
                <w:szCs w:val="20"/>
              </w:rPr>
            </w:pPr>
            <w:r>
              <w:rPr>
                <w:sz w:val="20"/>
                <w:szCs w:val="20"/>
              </w:rPr>
              <w:t xml:space="preserve">Mike Jones </w:t>
            </w:r>
          </w:p>
        </w:tc>
        <w:tc>
          <w:tcPr>
            <w:tcW w:w="2551" w:type="dxa"/>
          </w:tcPr>
          <w:p w14:paraId="39C1BCEC" w14:textId="77777777" w:rsidR="00027E78" w:rsidRPr="001158F0" w:rsidRDefault="0080765B" w:rsidP="00027E78">
            <w:pPr>
              <w:pStyle w:val="Default"/>
              <w:rPr>
                <w:sz w:val="20"/>
                <w:szCs w:val="20"/>
              </w:rPr>
            </w:pPr>
            <w:r>
              <w:rPr>
                <w:sz w:val="20"/>
                <w:szCs w:val="20"/>
              </w:rPr>
              <w:t>LSEG</w:t>
            </w:r>
          </w:p>
        </w:tc>
        <w:tc>
          <w:tcPr>
            <w:tcW w:w="1701" w:type="dxa"/>
          </w:tcPr>
          <w:p w14:paraId="5879848C" w14:textId="77777777" w:rsidR="00027E78" w:rsidRPr="001158F0" w:rsidRDefault="00027E78" w:rsidP="00027E78">
            <w:pPr>
              <w:pStyle w:val="Default"/>
              <w:jc w:val="center"/>
              <w:rPr>
                <w:sz w:val="20"/>
                <w:szCs w:val="20"/>
              </w:rPr>
            </w:pPr>
          </w:p>
        </w:tc>
      </w:tr>
      <w:tr w:rsidR="00027E78" w:rsidRPr="00B80A8C" w14:paraId="70961DE1" w14:textId="77777777" w:rsidTr="008054E6">
        <w:trPr>
          <w:trHeight w:val="105"/>
        </w:trPr>
        <w:tc>
          <w:tcPr>
            <w:tcW w:w="4815" w:type="dxa"/>
          </w:tcPr>
          <w:p w14:paraId="26A0C2DF" w14:textId="77777777" w:rsidR="00027E78" w:rsidRPr="00027E78" w:rsidRDefault="0080765B" w:rsidP="00027E78">
            <w:pPr>
              <w:pStyle w:val="Default"/>
              <w:rPr>
                <w:sz w:val="20"/>
                <w:szCs w:val="20"/>
              </w:rPr>
            </w:pPr>
            <w:r>
              <w:rPr>
                <w:sz w:val="20"/>
                <w:szCs w:val="20"/>
              </w:rPr>
              <w:t>Ciro Tomeo</w:t>
            </w:r>
          </w:p>
        </w:tc>
        <w:tc>
          <w:tcPr>
            <w:tcW w:w="2551" w:type="dxa"/>
          </w:tcPr>
          <w:p w14:paraId="0060B81D" w14:textId="77777777" w:rsidR="00027E78" w:rsidRPr="001158F0" w:rsidRDefault="0080765B" w:rsidP="00027E78">
            <w:pPr>
              <w:pStyle w:val="Default"/>
              <w:rPr>
                <w:sz w:val="20"/>
                <w:szCs w:val="20"/>
              </w:rPr>
            </w:pPr>
            <w:r>
              <w:rPr>
                <w:sz w:val="20"/>
                <w:szCs w:val="20"/>
              </w:rPr>
              <w:t>LSEG</w:t>
            </w:r>
          </w:p>
        </w:tc>
        <w:tc>
          <w:tcPr>
            <w:tcW w:w="1701" w:type="dxa"/>
          </w:tcPr>
          <w:p w14:paraId="1983CE82" w14:textId="77777777" w:rsidR="00027E78" w:rsidRPr="001158F0" w:rsidRDefault="00027E78" w:rsidP="00027E78">
            <w:pPr>
              <w:pStyle w:val="Default"/>
              <w:jc w:val="center"/>
              <w:rPr>
                <w:sz w:val="20"/>
                <w:szCs w:val="20"/>
              </w:rPr>
            </w:pPr>
          </w:p>
        </w:tc>
      </w:tr>
      <w:tr w:rsidR="00027E78" w:rsidRPr="00B80A8C" w14:paraId="4C8E54E0" w14:textId="77777777" w:rsidTr="008054E6">
        <w:trPr>
          <w:trHeight w:val="105"/>
        </w:trPr>
        <w:tc>
          <w:tcPr>
            <w:tcW w:w="4815" w:type="dxa"/>
          </w:tcPr>
          <w:p w14:paraId="4A0521FA" w14:textId="77777777" w:rsidR="00027E78" w:rsidRPr="00027E78" w:rsidRDefault="00027E78" w:rsidP="00027E78">
            <w:pPr>
              <w:pStyle w:val="Default"/>
              <w:rPr>
                <w:sz w:val="20"/>
                <w:szCs w:val="20"/>
              </w:rPr>
            </w:pPr>
            <w:r w:rsidRPr="00027E78">
              <w:rPr>
                <w:sz w:val="20"/>
                <w:szCs w:val="20"/>
              </w:rPr>
              <w:t>Marek Kozok</w:t>
            </w:r>
          </w:p>
        </w:tc>
        <w:tc>
          <w:tcPr>
            <w:tcW w:w="2551" w:type="dxa"/>
          </w:tcPr>
          <w:p w14:paraId="41F54CC3" w14:textId="77777777" w:rsidR="00027E78" w:rsidRDefault="00027E78" w:rsidP="00027E78">
            <w:pPr>
              <w:pStyle w:val="Default"/>
              <w:rPr>
                <w:sz w:val="20"/>
                <w:szCs w:val="20"/>
              </w:rPr>
            </w:pPr>
            <w:r>
              <w:rPr>
                <w:sz w:val="20"/>
                <w:szCs w:val="20"/>
              </w:rPr>
              <w:t>ECB</w:t>
            </w:r>
          </w:p>
        </w:tc>
        <w:tc>
          <w:tcPr>
            <w:tcW w:w="1701" w:type="dxa"/>
          </w:tcPr>
          <w:p w14:paraId="7A8E9F9D" w14:textId="77777777" w:rsidR="00027E78" w:rsidRDefault="00027E78" w:rsidP="00027E78">
            <w:pPr>
              <w:pStyle w:val="Default"/>
              <w:jc w:val="center"/>
              <w:rPr>
                <w:sz w:val="20"/>
                <w:szCs w:val="20"/>
              </w:rPr>
            </w:pPr>
          </w:p>
        </w:tc>
      </w:tr>
      <w:tr w:rsidR="00027E78" w:rsidRPr="00B80A8C" w14:paraId="2F013C1A" w14:textId="77777777" w:rsidTr="008054E6">
        <w:trPr>
          <w:trHeight w:val="105"/>
        </w:trPr>
        <w:tc>
          <w:tcPr>
            <w:tcW w:w="4815" w:type="dxa"/>
          </w:tcPr>
          <w:p w14:paraId="0B5B058C" w14:textId="77777777" w:rsidR="00027E78" w:rsidRPr="00027E78" w:rsidRDefault="00027E78" w:rsidP="00027E78">
            <w:pPr>
              <w:pStyle w:val="Default"/>
              <w:rPr>
                <w:sz w:val="20"/>
                <w:szCs w:val="20"/>
              </w:rPr>
            </w:pPr>
            <w:r w:rsidRPr="00027E78">
              <w:rPr>
                <w:sz w:val="20"/>
                <w:szCs w:val="20"/>
              </w:rPr>
              <w:t>Javier Martinez</w:t>
            </w:r>
          </w:p>
        </w:tc>
        <w:tc>
          <w:tcPr>
            <w:tcW w:w="2551" w:type="dxa"/>
          </w:tcPr>
          <w:p w14:paraId="3DF07C1D" w14:textId="77777777" w:rsidR="00027E78" w:rsidRDefault="00027E78" w:rsidP="00027E78">
            <w:pPr>
              <w:pStyle w:val="Default"/>
              <w:rPr>
                <w:sz w:val="20"/>
                <w:szCs w:val="20"/>
              </w:rPr>
            </w:pPr>
            <w:r>
              <w:rPr>
                <w:sz w:val="20"/>
                <w:szCs w:val="20"/>
              </w:rPr>
              <w:t>ECB</w:t>
            </w:r>
          </w:p>
        </w:tc>
        <w:tc>
          <w:tcPr>
            <w:tcW w:w="1701" w:type="dxa"/>
          </w:tcPr>
          <w:p w14:paraId="4DD63D79" w14:textId="77777777" w:rsidR="00027E78" w:rsidRDefault="00027E78" w:rsidP="00027E78">
            <w:pPr>
              <w:pStyle w:val="Default"/>
              <w:jc w:val="center"/>
              <w:rPr>
                <w:sz w:val="20"/>
                <w:szCs w:val="20"/>
              </w:rPr>
            </w:pPr>
          </w:p>
        </w:tc>
      </w:tr>
      <w:tr w:rsidR="00027E78" w:rsidRPr="00B80A8C" w14:paraId="22F71114" w14:textId="77777777" w:rsidTr="008054E6">
        <w:trPr>
          <w:trHeight w:val="105"/>
        </w:trPr>
        <w:tc>
          <w:tcPr>
            <w:tcW w:w="4815" w:type="dxa"/>
          </w:tcPr>
          <w:p w14:paraId="5D6B6F8F" w14:textId="77777777" w:rsidR="00027E78" w:rsidRPr="00027E78" w:rsidRDefault="00027E78" w:rsidP="00027E78">
            <w:pPr>
              <w:pStyle w:val="Default"/>
              <w:rPr>
                <w:sz w:val="20"/>
                <w:szCs w:val="20"/>
              </w:rPr>
            </w:pPr>
            <w:r>
              <w:rPr>
                <w:sz w:val="20"/>
                <w:szCs w:val="20"/>
              </w:rPr>
              <w:t>Karine Taquet</w:t>
            </w:r>
          </w:p>
        </w:tc>
        <w:tc>
          <w:tcPr>
            <w:tcW w:w="2551" w:type="dxa"/>
          </w:tcPr>
          <w:p w14:paraId="7DA3B10A" w14:textId="77777777" w:rsidR="00027E78" w:rsidRDefault="00027E78" w:rsidP="00027E78">
            <w:pPr>
              <w:pStyle w:val="Default"/>
              <w:rPr>
                <w:sz w:val="20"/>
                <w:szCs w:val="20"/>
              </w:rPr>
            </w:pPr>
            <w:r>
              <w:rPr>
                <w:sz w:val="20"/>
                <w:szCs w:val="20"/>
              </w:rPr>
              <w:t>SWIFT</w:t>
            </w:r>
          </w:p>
        </w:tc>
        <w:tc>
          <w:tcPr>
            <w:tcW w:w="1701" w:type="dxa"/>
          </w:tcPr>
          <w:p w14:paraId="0BCBC2A6" w14:textId="2A046B42" w:rsidR="00027E78" w:rsidRDefault="00027E78" w:rsidP="00027E78">
            <w:pPr>
              <w:pStyle w:val="Default"/>
              <w:jc w:val="center"/>
              <w:rPr>
                <w:sz w:val="20"/>
                <w:szCs w:val="20"/>
              </w:rPr>
            </w:pPr>
          </w:p>
        </w:tc>
      </w:tr>
    </w:tbl>
    <w:p w14:paraId="7B56FDA2" w14:textId="77777777" w:rsidR="008F29A9" w:rsidRDefault="008F29A9" w:rsidP="008F29A9">
      <w:pPr>
        <w:spacing w:before="0"/>
      </w:pPr>
      <w:bookmarkStart w:id="2" w:name="_Toc294595164"/>
      <w:bookmarkEnd w:id="2"/>
    </w:p>
    <w:p w14:paraId="534D3A18" w14:textId="77777777" w:rsidR="008F29A9" w:rsidRDefault="008F29A9" w:rsidP="008F29A9">
      <w:pPr>
        <w:spacing w:before="0"/>
      </w:pPr>
    </w:p>
    <w:p w14:paraId="54BA8981" w14:textId="77777777" w:rsidR="008F29A9" w:rsidRDefault="008F29A9" w:rsidP="008F29A9">
      <w:pPr>
        <w:rPr>
          <w:rFonts w:ascii="Arial" w:hAnsi="Arial"/>
          <w:b/>
          <w:i/>
          <w:noProof/>
          <w:snapToGrid w:val="0"/>
          <w:kern w:val="28"/>
          <w:sz w:val="28"/>
        </w:rPr>
      </w:pPr>
    </w:p>
    <w:p w14:paraId="1339EB17" w14:textId="77777777" w:rsidR="007D3E81" w:rsidRPr="007D3E81" w:rsidRDefault="007D3E81" w:rsidP="007D3E81">
      <w:pPr>
        <w:rPr>
          <w:lang w:val="en-GB"/>
        </w:rPr>
      </w:pPr>
    </w:p>
    <w:p w14:paraId="2FFC80F0" w14:textId="77777777" w:rsidR="007D3E81" w:rsidRDefault="007D3E81" w:rsidP="007D3E81">
      <w:pPr>
        <w:jc w:val="center"/>
        <w:rPr>
          <w:rFonts w:ascii="Arial" w:hAnsi="Arial"/>
          <w:b/>
          <w:i/>
          <w:noProof/>
          <w:snapToGrid w:val="0"/>
          <w:kern w:val="28"/>
          <w:sz w:val="28"/>
        </w:rPr>
      </w:pPr>
    </w:p>
    <w:p w14:paraId="04EB37C8" w14:textId="06939840" w:rsidR="00A8725C" w:rsidRPr="00D32A1A" w:rsidRDefault="00B44DEE" w:rsidP="006D73EA">
      <w:pPr>
        <w:pStyle w:val="Heading1"/>
        <w:ind w:left="0" w:firstLine="0"/>
        <w:rPr>
          <w:color w:val="00B050"/>
          <w:lang w:val="en-GB"/>
        </w:rPr>
      </w:pPr>
      <w:r w:rsidRPr="007D3E81">
        <w:br w:type="page"/>
      </w:r>
      <w:r w:rsidR="00346011" w:rsidRPr="00D32A1A">
        <w:rPr>
          <w:color w:val="00B050"/>
          <w:lang w:val="en-GB"/>
        </w:rPr>
        <w:lastRenderedPageBreak/>
        <w:t xml:space="preserve">Change request </w:t>
      </w:r>
      <w:r w:rsidR="00EF603E" w:rsidRPr="00D32A1A">
        <w:rPr>
          <w:color w:val="00B050"/>
          <w:lang w:val="en-GB"/>
        </w:rPr>
        <w:t>CR0</w:t>
      </w:r>
      <w:r w:rsidR="00CA4DE6" w:rsidRPr="00D32A1A">
        <w:rPr>
          <w:color w:val="00B050"/>
          <w:lang w:val="en-GB"/>
        </w:rPr>
        <w:t>1</w:t>
      </w:r>
      <w:r w:rsidR="001C37C9" w:rsidRPr="00D32A1A">
        <w:rPr>
          <w:color w:val="00B050"/>
          <w:lang w:val="en-GB"/>
        </w:rPr>
        <w:t>516 ( SWIFT CR 003202)</w:t>
      </w:r>
      <w:r w:rsidR="00346011" w:rsidRPr="00D32A1A">
        <w:rPr>
          <w:color w:val="00B050"/>
          <w:lang w:val="en-GB"/>
        </w:rPr>
        <w:t>:</w:t>
      </w:r>
      <w:r w:rsidR="00A8725C" w:rsidRPr="00D32A1A">
        <w:rPr>
          <w:color w:val="00B050"/>
          <w:lang w:val="en-GB"/>
        </w:rPr>
        <w:br/>
      </w:r>
      <w:r w:rsidR="001C37C9" w:rsidRPr="00D32A1A">
        <w:rPr>
          <w:color w:val="00B050"/>
          <w:lang w:val="en-GB"/>
        </w:rPr>
        <w:t>Add Original Settlement Date and Update Reason to secl.004</w:t>
      </w:r>
    </w:p>
    <w:p w14:paraId="4EC796CC" w14:textId="77777777" w:rsidR="00CA4DE6" w:rsidRPr="00FE469F" w:rsidRDefault="00CA4DE6" w:rsidP="00CA4DE6">
      <w:pPr>
        <w:rPr>
          <w:lang w:val="en-GB"/>
        </w:rPr>
      </w:pPr>
    </w:p>
    <w:p w14:paraId="59F0F137" w14:textId="77777777" w:rsidR="00CC4B46" w:rsidRDefault="00CC4B46" w:rsidP="008054E6">
      <w:pPr>
        <w:pStyle w:val="Heading2"/>
        <w:numPr>
          <w:ilvl w:val="0"/>
          <w:numId w:val="9"/>
        </w:numPr>
      </w:pPr>
      <w:r>
        <w:t>Origin of the request:</w:t>
      </w:r>
    </w:p>
    <w:p w14:paraId="0B62B468" w14:textId="77777777" w:rsidR="00545EA5" w:rsidRDefault="00050E4E" w:rsidP="00545EA5">
      <w:pPr>
        <w:rPr>
          <w:lang w:val="en-GB"/>
        </w:rPr>
      </w:pPr>
      <w:r w:rsidRPr="0050441C">
        <w:rPr>
          <w:i/>
          <w:szCs w:val="24"/>
          <w:lang w:val="en-GB"/>
        </w:rPr>
        <w:t>A.1 Submitter</w:t>
      </w:r>
      <w:r w:rsidRPr="0050441C">
        <w:rPr>
          <w:szCs w:val="24"/>
          <w:lang w:val="en-GB"/>
        </w:rPr>
        <w:t xml:space="preserve">: </w:t>
      </w:r>
      <w:r w:rsidR="00720C76" w:rsidRPr="0050441C">
        <w:rPr>
          <w:szCs w:val="24"/>
          <w:lang w:val="en-GB"/>
        </w:rPr>
        <w:t xml:space="preserve"> </w:t>
      </w:r>
      <w:r w:rsidR="00545EA5" w:rsidRPr="008B6485">
        <w:rPr>
          <w:szCs w:val="24"/>
          <w:lang w:val="en-GB"/>
        </w:rPr>
        <w:t xml:space="preserve">ASX – </w:t>
      </w:r>
      <w:r w:rsidR="00545EA5" w:rsidRPr="00781C0D">
        <w:rPr>
          <w:lang w:val="en-GB"/>
        </w:rPr>
        <w:t xml:space="preserve">CHESS (Clearing House Electronic </w:t>
      </w:r>
      <w:proofErr w:type="spellStart"/>
      <w:r w:rsidR="00545EA5" w:rsidRPr="00781C0D">
        <w:rPr>
          <w:lang w:val="en-GB"/>
        </w:rPr>
        <w:t>Subregister</w:t>
      </w:r>
      <w:proofErr w:type="spellEnd"/>
      <w:r w:rsidR="00545EA5" w:rsidRPr="00781C0D">
        <w:rPr>
          <w:lang w:val="en-GB"/>
        </w:rPr>
        <w:t xml:space="preserve"> System)</w:t>
      </w:r>
    </w:p>
    <w:p w14:paraId="64AFC30F" w14:textId="77777777" w:rsidR="00545EA5" w:rsidRDefault="00050E4E" w:rsidP="00545EA5">
      <w:pPr>
        <w:rPr>
          <w:szCs w:val="24"/>
          <w:lang w:val="fr-FR"/>
        </w:rPr>
      </w:pPr>
      <w:r w:rsidRPr="00545EA5">
        <w:rPr>
          <w:i/>
          <w:szCs w:val="24"/>
          <w:lang w:val="fr-FR"/>
        </w:rPr>
        <w:t xml:space="preserve">A.2 Contact </w:t>
      </w:r>
      <w:proofErr w:type="spellStart"/>
      <w:proofErr w:type="gramStart"/>
      <w:r w:rsidRPr="00545EA5">
        <w:rPr>
          <w:i/>
          <w:szCs w:val="24"/>
          <w:lang w:val="fr-FR"/>
        </w:rPr>
        <w:t>person</w:t>
      </w:r>
      <w:proofErr w:type="spellEnd"/>
      <w:r w:rsidRPr="00545EA5">
        <w:rPr>
          <w:i/>
          <w:szCs w:val="24"/>
          <w:lang w:val="fr-FR"/>
        </w:rPr>
        <w:t>:</w:t>
      </w:r>
      <w:proofErr w:type="gramEnd"/>
      <w:r w:rsidRPr="00545EA5">
        <w:rPr>
          <w:szCs w:val="24"/>
          <w:lang w:val="fr-FR"/>
        </w:rPr>
        <w:t xml:space="preserve"> </w:t>
      </w:r>
      <w:r w:rsidR="00545EA5" w:rsidRPr="00545EA5">
        <w:rPr>
          <w:szCs w:val="24"/>
          <w:lang w:val="fr-FR"/>
        </w:rPr>
        <w:t xml:space="preserve">Priscilla Ferri de </w:t>
      </w:r>
      <w:proofErr w:type="gramStart"/>
      <w:r w:rsidR="00545EA5" w:rsidRPr="00545EA5">
        <w:rPr>
          <w:szCs w:val="24"/>
          <w:lang w:val="fr-FR"/>
        </w:rPr>
        <w:t>Barros</w:t>
      </w:r>
      <w:r w:rsidR="00CA4DE6" w:rsidRPr="00545EA5">
        <w:rPr>
          <w:szCs w:val="24"/>
          <w:lang w:val="fr-FR"/>
        </w:rPr>
        <w:t>;</w:t>
      </w:r>
      <w:proofErr w:type="gramEnd"/>
      <w:r w:rsidR="00CA4DE6" w:rsidRPr="00545EA5">
        <w:rPr>
          <w:szCs w:val="24"/>
          <w:lang w:val="fr-FR"/>
        </w:rPr>
        <w:t xml:space="preserve"> </w:t>
      </w:r>
      <w:r w:rsidR="00545EA5">
        <w:fldChar w:fldCharType="begin"/>
      </w:r>
      <w:r w:rsidR="00545EA5" w:rsidRPr="002C2174">
        <w:rPr>
          <w:lang w:val="fr-BE"/>
        </w:rPr>
        <w:instrText>HYPERLINK "mailto:priscilla.ferridebarros@asx.com.au"</w:instrText>
      </w:r>
      <w:r w:rsidR="00545EA5">
        <w:fldChar w:fldCharType="separate"/>
      </w:r>
      <w:r w:rsidR="00545EA5" w:rsidRPr="00545EA5">
        <w:rPr>
          <w:rStyle w:val="Hyperlink"/>
          <w:szCs w:val="24"/>
          <w:lang w:val="fr-FR"/>
        </w:rPr>
        <w:t>priscilla.ferridebarros@asx.com.au</w:t>
      </w:r>
      <w:r w:rsidR="00545EA5">
        <w:fldChar w:fldCharType="end"/>
      </w:r>
      <w:r w:rsidR="00CA4DE6" w:rsidRPr="0050441C">
        <w:rPr>
          <w:szCs w:val="24"/>
          <w:lang w:val="fr-FR"/>
        </w:rPr>
        <w:t xml:space="preserve">; </w:t>
      </w:r>
    </w:p>
    <w:p w14:paraId="45DB0904" w14:textId="77777777" w:rsidR="00545EA5" w:rsidRPr="00545EA5" w:rsidRDefault="00545EA5" w:rsidP="00545EA5">
      <w:pPr>
        <w:rPr>
          <w:szCs w:val="24"/>
          <w:lang w:val="en-GB"/>
        </w:rPr>
      </w:pPr>
      <w:r w:rsidRPr="00545EA5">
        <w:rPr>
          <w:szCs w:val="24"/>
          <w:lang w:val="en-GB"/>
        </w:rPr>
        <w:t>+ 61 (02) 9227 0543</w:t>
      </w:r>
    </w:p>
    <w:p w14:paraId="7EF5ADE0" w14:textId="77777777" w:rsidR="00CA4DE6" w:rsidRPr="0050441C" w:rsidRDefault="00050E4E" w:rsidP="00545EA5">
      <w:pPr>
        <w:rPr>
          <w:szCs w:val="24"/>
          <w:lang w:val="en-GB"/>
        </w:rPr>
      </w:pPr>
      <w:r w:rsidRPr="0050441C">
        <w:rPr>
          <w:i/>
          <w:szCs w:val="24"/>
          <w:lang w:val="en-GB"/>
        </w:rPr>
        <w:t>A.3 Sponsors</w:t>
      </w:r>
      <w:r w:rsidRPr="0050441C">
        <w:rPr>
          <w:szCs w:val="24"/>
          <w:lang w:val="en-GB"/>
        </w:rPr>
        <w:t xml:space="preserve">: </w:t>
      </w:r>
      <w:r w:rsidR="00545EA5">
        <w:rPr>
          <w:szCs w:val="24"/>
          <w:lang w:val="en-GB"/>
        </w:rPr>
        <w:t xml:space="preserve"> </w:t>
      </w:r>
      <w:r w:rsidR="00545EA5" w:rsidRPr="00FC2C7B">
        <w:rPr>
          <w:szCs w:val="24"/>
          <w:lang w:val="en-GB"/>
        </w:rPr>
        <w:t>it is highly recommended that a submitter of a Change Request gain the agreement and support from as many additional organisations, groups, initiatives or communities of users as possible, thus demonstrating as wide as possible a consultation of the relevant stakeholders. All organisations, groups, initiatives or communities supporting the change request should be identified as sponsors along with a contact person, if possible. This community involvement is intended to help avoid delays and/or subsequent amendments to the change request.</w:t>
      </w:r>
      <w:r w:rsidR="00CA4DE6" w:rsidRPr="0050441C">
        <w:rPr>
          <w:szCs w:val="24"/>
          <w:lang w:val="en-GB"/>
        </w:rPr>
        <w:t xml:space="preserve"> </w:t>
      </w:r>
    </w:p>
    <w:p w14:paraId="6CE27978" w14:textId="3CE40386" w:rsidR="00544DB4" w:rsidRPr="00745C3B" w:rsidRDefault="00050E4E" w:rsidP="00270216">
      <w:pPr>
        <w:pStyle w:val="Heading2"/>
      </w:pPr>
      <w:r>
        <w:t>Related m</w:t>
      </w:r>
      <w:r w:rsidRPr="00451986">
        <w:t>essages:</w:t>
      </w:r>
      <w:r w:rsidR="00745C3B">
        <w:t xml:space="preserve"> </w:t>
      </w:r>
      <w:r w:rsidR="00544DB4" w:rsidRPr="00745C3B">
        <w:rPr>
          <w:b w:val="0"/>
          <w:bCs/>
        </w:rPr>
        <w:t>secl.00</w:t>
      </w:r>
      <w:r w:rsidR="001C37C9" w:rsidRPr="00745C3B">
        <w:rPr>
          <w:b w:val="0"/>
          <w:bCs/>
        </w:rPr>
        <w:t>4</w:t>
      </w:r>
      <w:r w:rsidR="00544DB4" w:rsidRPr="00745C3B">
        <w:rPr>
          <w:b w:val="0"/>
          <w:bCs/>
        </w:rPr>
        <w:t xml:space="preserve">.001.04 – </w:t>
      </w:r>
      <w:r w:rsidR="004F32C5" w:rsidRPr="00745C3B">
        <w:rPr>
          <w:b w:val="0"/>
          <w:bCs/>
        </w:rPr>
        <w:t xml:space="preserve">Net Position </w:t>
      </w:r>
      <w:r w:rsidR="00544DB4" w:rsidRPr="00745C3B">
        <w:rPr>
          <w:b w:val="0"/>
          <w:bCs/>
        </w:rPr>
        <w:t>04</w:t>
      </w:r>
    </w:p>
    <w:p w14:paraId="475ACF27" w14:textId="77777777" w:rsidR="001C37C9" w:rsidRPr="00545EA5" w:rsidRDefault="001C37C9" w:rsidP="001C37C9">
      <w:pPr>
        <w:pStyle w:val="MessageBullet"/>
        <w:numPr>
          <w:ilvl w:val="0"/>
          <w:numId w:val="0"/>
        </w:numPr>
        <w:ind w:left="1440"/>
        <w:rPr>
          <w:b/>
          <w:lang w:val="en-GB"/>
        </w:rPr>
      </w:pPr>
    </w:p>
    <w:p w14:paraId="01C9EE01" w14:textId="77777777" w:rsidR="00050E4E" w:rsidRDefault="00050E4E" w:rsidP="00050E4E">
      <w:pPr>
        <w:pStyle w:val="Heading2"/>
      </w:pPr>
      <w:r w:rsidRPr="0050441C">
        <w:t>Description of the change request:</w:t>
      </w:r>
    </w:p>
    <w:p w14:paraId="62EB7853" w14:textId="77777777" w:rsidR="004F32C5" w:rsidRDefault="004F32C5" w:rsidP="004F32C5">
      <w:pPr>
        <w:rPr>
          <w:lang w:val="en-GB"/>
        </w:rPr>
      </w:pPr>
      <w:r w:rsidRPr="00AA5E76">
        <w:rPr>
          <w:lang w:val="en-GB"/>
        </w:rPr>
        <w:t xml:space="preserve">A </w:t>
      </w:r>
      <w:r>
        <w:rPr>
          <w:lang w:val="en-GB"/>
        </w:rPr>
        <w:t xml:space="preserve">specific </w:t>
      </w:r>
      <w:r w:rsidRPr="00AA5E76">
        <w:rPr>
          <w:lang w:val="en-GB"/>
        </w:rPr>
        <w:t xml:space="preserve">change request form must be completed for each </w:t>
      </w:r>
      <w:proofErr w:type="gramStart"/>
      <w:r w:rsidRPr="00AA5E76">
        <w:rPr>
          <w:lang w:val="en-GB"/>
        </w:rPr>
        <w:t>particular change</w:t>
      </w:r>
      <w:proofErr w:type="gramEnd"/>
      <w:r w:rsidRPr="00AA5E76">
        <w:rPr>
          <w:lang w:val="en-GB"/>
        </w:rPr>
        <w:t xml:space="preserve"> requested (</w:t>
      </w:r>
      <w:r>
        <w:rPr>
          <w:lang w:val="en-GB"/>
        </w:rPr>
        <w:t>for example, adding, deleting, modifying, renaming, changing the cardinality, moving an element/component, or changing the type of an element, changing a code set).</w:t>
      </w:r>
    </w:p>
    <w:p w14:paraId="7E73F3F8" w14:textId="77777777" w:rsidR="004F32C5" w:rsidRDefault="004F32C5" w:rsidP="004F32C5">
      <w:pPr>
        <w:rPr>
          <w:lang w:val="en-GB"/>
        </w:rPr>
      </w:pPr>
      <w:r w:rsidRPr="00AA5E76">
        <w:rPr>
          <w:lang w:val="en-GB"/>
        </w:rPr>
        <w:t>If the change request</w:t>
      </w:r>
      <w:r>
        <w:rPr>
          <w:lang w:val="en-GB"/>
        </w:rPr>
        <w:t xml:space="preserve"> consists, for example, of adding new functionality which requires several changes which would not make sense if not performed all together, then all these related changes should be described on the same form.  </w:t>
      </w:r>
      <w:r w:rsidRPr="00AA5E76">
        <w:rPr>
          <w:lang w:val="en-GB"/>
        </w:rPr>
        <w:t xml:space="preserve">  </w:t>
      </w:r>
    </w:p>
    <w:p w14:paraId="41637FE8" w14:textId="77777777" w:rsidR="004F32C5" w:rsidRDefault="004F32C5" w:rsidP="004F32C5">
      <w:pPr>
        <w:rPr>
          <w:szCs w:val="24"/>
          <w:lang w:val="en-GB"/>
        </w:rPr>
      </w:pPr>
      <w:r>
        <w:t>Change requests may not lead to creation of new messages. In such cases, a 'business justification' for development of new candidate ISO 20022 messages must be introduced by a submitting organization that is ready to develop the new messages.</w:t>
      </w:r>
      <w:r>
        <w:rPr>
          <w:szCs w:val="24"/>
          <w:lang w:val="en-GB"/>
        </w:rPr>
        <w:t xml:space="preserve"> </w:t>
      </w:r>
    </w:p>
    <w:p w14:paraId="212EC937" w14:textId="77777777" w:rsidR="004F32C5" w:rsidRDefault="004F32C5" w:rsidP="004F32C5">
      <w:r>
        <w:rPr>
          <w:rStyle w:val="ui-provider"/>
        </w:rPr>
        <w:t xml:space="preserve">Acting as a Central counterparty, ASX intends to use </w:t>
      </w:r>
      <w:proofErr w:type="gramStart"/>
      <w:r>
        <w:rPr>
          <w:rStyle w:val="ui-provider"/>
        </w:rPr>
        <w:t>the secl</w:t>
      </w:r>
      <w:proofErr w:type="gramEnd"/>
      <w:r>
        <w:rPr>
          <w:rStyle w:val="ui-provider"/>
        </w:rPr>
        <w:t xml:space="preserve">.004 Net Position Report as anticipated: </w:t>
      </w:r>
      <w:r w:rsidRPr="00A60B9E">
        <w:t>to confirm the net position of all trade legs reported during the day</w:t>
      </w:r>
      <w:r>
        <w:t xml:space="preserve"> to its clearing members.</w:t>
      </w:r>
    </w:p>
    <w:p w14:paraId="1AEA05F8" w14:textId="77777777" w:rsidR="004F32C5" w:rsidRPr="005601F7" w:rsidRDefault="004F32C5" w:rsidP="004F32C5">
      <w:pPr>
        <w:rPr>
          <w:rStyle w:val="ui-provider"/>
        </w:rPr>
      </w:pPr>
      <w:r>
        <w:t xml:space="preserve">However, this message will replace a legacy message that today allows for the notification to the clearing members of changes during the clearing process. More precisely, in the case of an impending Corporate Action, the legacy message would send an updated Net Position Report with the previous security code, the original settlement date as well as the reason why the settlement needs to be rescheduled. </w:t>
      </w:r>
    </w:p>
    <w:p w14:paraId="1EF3BD68" w14:textId="77777777" w:rsidR="004F32C5" w:rsidRDefault="004F32C5" w:rsidP="004F32C5">
      <w:pPr>
        <w:rPr>
          <w:rFonts w:eastAsia="Times New Roman"/>
          <w:noProof/>
          <w:szCs w:val="24"/>
        </w:rPr>
      </w:pPr>
    </w:p>
    <w:p w14:paraId="7554EAEB" w14:textId="77777777" w:rsidR="00745C3B" w:rsidRDefault="00745C3B" w:rsidP="004F32C5">
      <w:pPr>
        <w:rPr>
          <w:rFonts w:eastAsia="Times New Roman"/>
          <w:noProof/>
          <w:szCs w:val="24"/>
        </w:rPr>
      </w:pPr>
    </w:p>
    <w:p w14:paraId="07B60F1C" w14:textId="77777777" w:rsidR="004F32C5" w:rsidRDefault="004F32C5" w:rsidP="004F32C5">
      <w:pPr>
        <w:rPr>
          <w:rFonts w:eastAsia="Times New Roman"/>
          <w:b/>
          <w:bCs/>
          <w:noProof/>
          <w:szCs w:val="24"/>
          <w:u w:val="single"/>
        </w:rPr>
      </w:pPr>
      <w:r w:rsidRPr="004F32C5">
        <w:rPr>
          <w:rFonts w:eastAsia="Times New Roman"/>
          <w:b/>
          <w:bCs/>
          <w:noProof/>
          <w:szCs w:val="24"/>
          <w:u w:val="single"/>
        </w:rPr>
        <w:lastRenderedPageBreak/>
        <w:t>ASX is requesting the addition of 2 new elements:</w:t>
      </w:r>
    </w:p>
    <w:p w14:paraId="6E6E4DDB" w14:textId="77777777" w:rsidR="004F32C5" w:rsidRPr="004F32C5" w:rsidRDefault="004F32C5" w:rsidP="004F32C5">
      <w:pPr>
        <w:rPr>
          <w:rFonts w:eastAsia="Times New Roman"/>
          <w:b/>
          <w:bCs/>
          <w:noProof/>
          <w:szCs w:val="24"/>
          <w:u w:val="single"/>
        </w:rPr>
      </w:pPr>
    </w:p>
    <w:p w14:paraId="18ADBC9A" w14:textId="77777777" w:rsidR="004F32C5" w:rsidRDefault="004F32C5" w:rsidP="004F32C5">
      <w:pPr>
        <w:numPr>
          <w:ilvl w:val="0"/>
          <w:numId w:val="18"/>
        </w:numPr>
        <w:rPr>
          <w:rFonts w:eastAsia="Times New Roman"/>
          <w:noProof/>
          <w:szCs w:val="24"/>
        </w:rPr>
      </w:pPr>
      <w:r w:rsidRPr="00433757">
        <w:rPr>
          <w:rFonts w:eastAsia="Times New Roman"/>
          <w:b/>
          <w:bCs/>
          <w:noProof/>
          <w:szCs w:val="24"/>
        </w:rPr>
        <w:t>Original Settlement Date</w:t>
      </w:r>
      <w:r>
        <w:rPr>
          <w:rFonts w:eastAsia="Times New Roman"/>
          <w:noProof/>
          <w:szCs w:val="24"/>
        </w:rPr>
        <w:t>, in ISO date format.</w:t>
      </w:r>
      <w:r w:rsidRPr="002B07CF">
        <w:t xml:space="preserve"> </w:t>
      </w:r>
      <w:r w:rsidRPr="002B07CF">
        <w:rPr>
          <w:rFonts w:eastAsia="Times New Roman"/>
          <w:noProof/>
          <w:szCs w:val="24"/>
        </w:rPr>
        <w:t>Specifies the settlement date of a settlement instruction before it was altered.</w:t>
      </w:r>
    </w:p>
    <w:p w14:paraId="5C29251A" w14:textId="77777777" w:rsidR="004F32C5" w:rsidRDefault="004F32C5" w:rsidP="00425648">
      <w:pPr>
        <w:ind w:left="720"/>
        <w:rPr>
          <w:rFonts w:eastAsia="Times New Roman"/>
          <w:noProof/>
          <w:szCs w:val="24"/>
        </w:rPr>
      </w:pPr>
    </w:p>
    <w:p w14:paraId="31814963" w14:textId="77777777" w:rsidR="003D2E05" w:rsidRPr="00DC6D5B" w:rsidRDefault="003D2E05" w:rsidP="003D2E05">
      <w:pPr>
        <w:ind w:firstLine="720"/>
        <w:rPr>
          <w:rFonts w:eastAsia="Times New Roman"/>
          <w:b/>
          <w:bCs/>
        </w:rPr>
      </w:pPr>
      <w:r w:rsidRPr="00F771E8">
        <w:rPr>
          <w:rFonts w:eastAsia="Times New Roman"/>
          <w:b/>
          <w:bCs/>
        </w:rPr>
        <w:t>ISO 20022 proposed implementation:</w:t>
      </w:r>
      <w:r w:rsidRPr="00DC6D5B">
        <w:rPr>
          <w:rFonts w:eastAsia="Times New Roman"/>
          <w:b/>
          <w:bCs/>
        </w:rPr>
        <w:t xml:space="preserve"> </w:t>
      </w:r>
    </w:p>
    <w:p w14:paraId="47E926DE" w14:textId="77777777" w:rsidR="00425648" w:rsidRDefault="00000000" w:rsidP="00425648">
      <w:pPr>
        <w:ind w:left="720"/>
        <w:rPr>
          <w:rFonts w:eastAsia="Times New Roman"/>
          <w:noProof/>
          <w:szCs w:val="24"/>
        </w:rPr>
      </w:pPr>
      <w:r>
        <w:rPr>
          <w:noProof/>
        </w:rPr>
        <w:pict w14:anchorId="35E797B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i1025" type="#_x0000_t75" style="width:448.5pt;height:285pt;visibility:visible">
            <v:imagedata r:id="rId15" o:title=""/>
          </v:shape>
        </w:pict>
      </w:r>
    </w:p>
    <w:p w14:paraId="5684EC90" w14:textId="77777777" w:rsidR="004F32C5" w:rsidRDefault="004F32C5" w:rsidP="004F32C5">
      <w:pPr>
        <w:numPr>
          <w:ilvl w:val="0"/>
          <w:numId w:val="18"/>
        </w:numPr>
        <w:rPr>
          <w:rFonts w:eastAsia="Times New Roman"/>
          <w:noProof/>
          <w:szCs w:val="24"/>
        </w:rPr>
      </w:pPr>
      <w:r w:rsidRPr="00433757">
        <w:rPr>
          <w:rFonts w:eastAsia="Times New Roman"/>
          <w:b/>
          <w:bCs/>
          <w:noProof/>
          <w:szCs w:val="24"/>
        </w:rPr>
        <w:t>Update Reason</w:t>
      </w:r>
      <w:r>
        <w:rPr>
          <w:rFonts w:eastAsia="Times New Roman"/>
          <w:noProof/>
          <w:szCs w:val="24"/>
        </w:rPr>
        <w:t xml:space="preserve"> (to be used in combination with “Update Type”, already present in the message): A code list to express the reason for rescheduling the settlement. As it is mainly related to Corporate Actions, we suggest adding the Corporate Action Event Type code list (CAEV).</w:t>
      </w:r>
    </w:p>
    <w:p w14:paraId="447428F4" w14:textId="77777777" w:rsidR="004F32C5" w:rsidRDefault="004F32C5" w:rsidP="004F32C5">
      <w:pPr>
        <w:rPr>
          <w:rStyle w:val="ui-provider"/>
        </w:rPr>
      </w:pPr>
    </w:p>
    <w:p w14:paraId="3753EDE9" w14:textId="77777777" w:rsidR="003D2E05" w:rsidRDefault="003D2E05" w:rsidP="004F32C5">
      <w:pPr>
        <w:rPr>
          <w:rStyle w:val="ui-provider"/>
        </w:rPr>
      </w:pPr>
    </w:p>
    <w:p w14:paraId="4AC0831E" w14:textId="32F1BAFD" w:rsidR="003D2E05" w:rsidRDefault="005A1C60" w:rsidP="005A1C60">
      <w:pPr>
        <w:rPr>
          <w:rFonts w:eastAsia="Times New Roman"/>
          <w:b/>
          <w:bCs/>
        </w:rPr>
      </w:pPr>
      <w:r>
        <w:rPr>
          <w:rStyle w:val="ui-provider"/>
        </w:rPr>
        <w:br w:type="page"/>
      </w:r>
      <w:r w:rsidR="003D2E05" w:rsidRPr="00F771E8">
        <w:rPr>
          <w:rFonts w:eastAsia="Times New Roman"/>
          <w:b/>
          <w:bCs/>
        </w:rPr>
        <w:lastRenderedPageBreak/>
        <w:t>ISO 20022 proposed implementation:</w:t>
      </w:r>
      <w:r w:rsidR="003D2E05" w:rsidRPr="00DC6D5B">
        <w:rPr>
          <w:rFonts w:eastAsia="Times New Roman"/>
          <w:b/>
          <w:bCs/>
        </w:rPr>
        <w:t xml:space="preserve"> </w:t>
      </w:r>
    </w:p>
    <w:p w14:paraId="5672F3A2" w14:textId="77777777" w:rsidR="003D2E05" w:rsidRDefault="003D2E05" w:rsidP="003D2E05">
      <w:pPr>
        <w:ind w:firstLine="720"/>
        <w:rPr>
          <w:rFonts w:eastAsia="Times New Roman"/>
          <w:b/>
          <w:bCs/>
        </w:rPr>
      </w:pPr>
    </w:p>
    <w:p w14:paraId="12F9709C" w14:textId="77777777" w:rsidR="003D2E05" w:rsidRPr="00DC6D5B" w:rsidRDefault="00000000" w:rsidP="003D2E05">
      <w:pPr>
        <w:ind w:firstLine="720"/>
        <w:rPr>
          <w:rFonts w:eastAsia="Times New Roman"/>
          <w:b/>
          <w:bCs/>
        </w:rPr>
      </w:pPr>
      <w:r>
        <w:rPr>
          <w:noProof/>
        </w:rPr>
        <w:pict w14:anchorId="10B346D5">
          <v:shape id="_x0000_i1026" type="#_x0000_t75" style="width:448.5pt;height:291.75pt;visibility:visible">
            <v:imagedata r:id="rId16" o:title=""/>
          </v:shape>
        </w:pict>
      </w:r>
    </w:p>
    <w:p w14:paraId="0661D396" w14:textId="77777777" w:rsidR="003D2E05" w:rsidRDefault="003D2E05" w:rsidP="004F32C5">
      <w:pPr>
        <w:rPr>
          <w:rStyle w:val="ui-provider"/>
        </w:rPr>
      </w:pPr>
    </w:p>
    <w:p w14:paraId="71FEDCD5" w14:textId="77777777" w:rsidR="00720C76" w:rsidRPr="0050441C" w:rsidRDefault="00720C76" w:rsidP="00720C76">
      <w:pPr>
        <w:pStyle w:val="Heading2"/>
      </w:pPr>
      <w:r w:rsidRPr="0050441C">
        <w:t>Purpose of the change:</w:t>
      </w:r>
    </w:p>
    <w:p w14:paraId="596AD22F" w14:textId="77777777" w:rsidR="004F32C5" w:rsidRPr="00FD4E9E" w:rsidRDefault="004F32C5" w:rsidP="004F32C5">
      <w:pPr>
        <w:jc w:val="both"/>
        <w:rPr>
          <w:rStyle w:val="ui-provider"/>
        </w:rPr>
      </w:pPr>
      <w:r w:rsidRPr="00FD4E9E">
        <w:rPr>
          <w:rStyle w:val="ui-provider"/>
        </w:rPr>
        <w:t xml:space="preserve">The Australian Securities Exchange (ASX) has initiated a project to replace the current Australian equities clearing and settlement market infrastructure system (CHESS).  </w:t>
      </w:r>
    </w:p>
    <w:p w14:paraId="720E4A2F" w14:textId="77777777" w:rsidR="004F32C5" w:rsidRDefault="004F32C5" w:rsidP="004F32C5">
      <w:pPr>
        <w:rPr>
          <w:rStyle w:val="ui-provider"/>
        </w:rPr>
      </w:pPr>
      <w:r w:rsidRPr="00FD4E9E">
        <w:rPr>
          <w:rStyle w:val="ui-provider"/>
        </w:rPr>
        <w:t xml:space="preserve">CHESS (Clearing House Electronic </w:t>
      </w:r>
      <w:proofErr w:type="spellStart"/>
      <w:r w:rsidRPr="00FD4E9E">
        <w:rPr>
          <w:rStyle w:val="ui-provider"/>
        </w:rPr>
        <w:t>Subregister</w:t>
      </w:r>
      <w:proofErr w:type="spellEnd"/>
      <w:r w:rsidRPr="00FD4E9E">
        <w:rPr>
          <w:rStyle w:val="ui-provider"/>
        </w:rPr>
        <w:t xml:space="preserve"> System) is the system operated by ASX to manage the clearing and settlement of equity market transactions, and to record current security holdings (and the holders) on a name on a register basis.</w:t>
      </w:r>
      <w:r w:rsidRPr="00FD4E9E" w:rsidDel="006D2DA9">
        <w:rPr>
          <w:rStyle w:val="ui-provider"/>
        </w:rPr>
        <w:t xml:space="preserve"> </w:t>
      </w:r>
      <w:r w:rsidRPr="00FD4E9E">
        <w:rPr>
          <w:rStyle w:val="ui-provider"/>
        </w:rPr>
        <w:t xml:space="preserve">The implementation of the replacement system will provide the existing core functionality and services as well as service enhancements. The current proprietary CHESS messaging standards will be replaced with ISO 20022 standards. </w:t>
      </w:r>
    </w:p>
    <w:p w14:paraId="2940E99B" w14:textId="77777777" w:rsidR="004F32C5" w:rsidRDefault="004F32C5" w:rsidP="004F32C5">
      <w:pPr>
        <w:rPr>
          <w:rStyle w:val="ui-provider"/>
        </w:rPr>
      </w:pPr>
      <w:r>
        <w:rPr>
          <w:rStyle w:val="ui-provider"/>
        </w:rPr>
        <w:t>The purpose of this Change Request is to fully align the ISO messages used in CHESS to avoid using supplementary data for required elements.</w:t>
      </w:r>
    </w:p>
    <w:p w14:paraId="3A4EB4F4" w14:textId="77777777" w:rsidR="00720C76" w:rsidRPr="0050441C" w:rsidRDefault="00720C76" w:rsidP="00720C76">
      <w:pPr>
        <w:pStyle w:val="Heading2"/>
      </w:pPr>
      <w:r w:rsidRPr="0050441C">
        <w:t>Urgency of the request:</w:t>
      </w:r>
    </w:p>
    <w:p w14:paraId="7880BFB7" w14:textId="77777777" w:rsidR="0092714B" w:rsidRPr="0050441C" w:rsidRDefault="00720C76" w:rsidP="00720C76">
      <w:pPr>
        <w:rPr>
          <w:szCs w:val="24"/>
          <w:lang w:val="en-GB"/>
        </w:rPr>
      </w:pPr>
      <w:r w:rsidRPr="0050441C">
        <w:rPr>
          <w:szCs w:val="24"/>
          <w:lang w:val="en-GB"/>
        </w:rPr>
        <w:t>To be included as part of the annual maintenance cycle.</w:t>
      </w:r>
    </w:p>
    <w:p w14:paraId="7E47CFD4" w14:textId="3FDAAD3E" w:rsidR="0092714B" w:rsidRPr="0050441C" w:rsidRDefault="0092714B" w:rsidP="0092714B">
      <w:pPr>
        <w:pStyle w:val="Heading2"/>
      </w:pPr>
      <w:r w:rsidRPr="0050441C">
        <w:t>Business examples:</w:t>
      </w:r>
      <w:r w:rsidR="005A1C60">
        <w:t xml:space="preserve"> /</w:t>
      </w:r>
    </w:p>
    <w:p w14:paraId="23FCFE10" w14:textId="77777777" w:rsidR="000E74B4" w:rsidRDefault="000E74B4" w:rsidP="003311CB">
      <w:pPr>
        <w:rPr>
          <w:lang w:val="en-GB"/>
        </w:rPr>
      </w:pPr>
    </w:p>
    <w:p w14:paraId="3BAB8401" w14:textId="77777777" w:rsidR="000E74B4" w:rsidRDefault="000E74B4" w:rsidP="003311CB">
      <w:pPr>
        <w:rPr>
          <w:lang w:val="en-GB"/>
        </w:rPr>
      </w:pPr>
    </w:p>
    <w:p w14:paraId="3DF3EC2F" w14:textId="77777777" w:rsidR="000E74B4" w:rsidRPr="00CF79E7" w:rsidRDefault="000E74B4" w:rsidP="006D73EA">
      <w:pPr>
        <w:pStyle w:val="Heading2"/>
      </w:pPr>
      <w:r w:rsidRPr="006D73EA">
        <w:t>Meeting Minutes</w:t>
      </w:r>
      <w:r w:rsidRPr="000E74B4">
        <w:rPr>
          <w:bCs/>
        </w:rPr>
        <w:t xml:space="preserve"> </w:t>
      </w:r>
    </w:p>
    <w:p w14:paraId="51B8AE66" w14:textId="77777777" w:rsidR="003311CB" w:rsidRPr="003311CB" w:rsidRDefault="003311CB" w:rsidP="003311CB">
      <w:r w:rsidRPr="003311CB">
        <w:t xml:space="preserve">The meeting reviewed a maintenance change request for the </w:t>
      </w:r>
      <w:r w:rsidRPr="003311CB">
        <w:rPr>
          <w:b/>
          <w:bCs/>
        </w:rPr>
        <w:t>Net Position Report (secl.004)</w:t>
      </w:r>
      <w:r w:rsidRPr="003311CB">
        <w:t>, driven by an ASX business requirement to better manage situations where an existing net position report must be cancelled and replaced following a corporate action-related event. The proposal introduces two new data elements:</w:t>
      </w:r>
    </w:p>
    <w:p w14:paraId="35076B67" w14:textId="77777777" w:rsidR="003311CB" w:rsidRPr="003311CB" w:rsidRDefault="003311CB" w:rsidP="003311CB">
      <w:pPr>
        <w:numPr>
          <w:ilvl w:val="0"/>
          <w:numId w:val="19"/>
        </w:numPr>
      </w:pPr>
      <w:r w:rsidRPr="003311CB">
        <w:rPr>
          <w:b/>
          <w:bCs/>
        </w:rPr>
        <w:t>Original Settlement Date</w:t>
      </w:r>
    </w:p>
    <w:p w14:paraId="78B01AEB" w14:textId="77777777" w:rsidR="003311CB" w:rsidRPr="003311CB" w:rsidRDefault="003311CB" w:rsidP="003311CB">
      <w:pPr>
        <w:numPr>
          <w:ilvl w:val="0"/>
          <w:numId w:val="19"/>
        </w:numPr>
      </w:pPr>
      <w:r w:rsidRPr="003311CB">
        <w:rPr>
          <w:b/>
          <w:bCs/>
        </w:rPr>
        <w:t>Update Reason</w:t>
      </w:r>
    </w:p>
    <w:p w14:paraId="170594AC" w14:textId="77777777" w:rsidR="003311CB" w:rsidRPr="003311CB" w:rsidRDefault="003311CB" w:rsidP="003311CB">
      <w:r w:rsidRPr="003311CB">
        <w:t>Only a few participants attended the meeting, and none were regular users of the message apart from the requester, which limited the breadth of feedback</w:t>
      </w:r>
    </w:p>
    <w:p w14:paraId="4C254228" w14:textId="77777777" w:rsidR="00D32A1A" w:rsidRDefault="00D32A1A" w:rsidP="00D32A1A"/>
    <w:p w14:paraId="4C67D0CC" w14:textId="77777777" w:rsidR="003311CB" w:rsidRDefault="003311CB" w:rsidP="00D32A1A">
      <w:pPr>
        <w:rPr>
          <w:b/>
          <w:bCs/>
        </w:rPr>
      </w:pPr>
      <w:r w:rsidRPr="003311CB">
        <w:rPr>
          <w:b/>
          <w:bCs/>
        </w:rPr>
        <w:t>1. Original Settlement Date</w:t>
      </w:r>
    </w:p>
    <w:p w14:paraId="45C1FAE6" w14:textId="77777777" w:rsidR="00D32A1A" w:rsidRPr="003311CB" w:rsidRDefault="00D32A1A" w:rsidP="00D32A1A">
      <w:pPr>
        <w:rPr>
          <w:b/>
          <w:bCs/>
        </w:rPr>
      </w:pPr>
    </w:p>
    <w:p w14:paraId="3DC32CC3" w14:textId="77777777" w:rsidR="003311CB" w:rsidRPr="00D32A1A" w:rsidRDefault="003311CB" w:rsidP="003311CB">
      <w:pPr>
        <w:rPr>
          <w:b/>
          <w:bCs/>
          <w:u w:val="single"/>
        </w:rPr>
      </w:pPr>
      <w:r w:rsidRPr="00D32A1A">
        <w:rPr>
          <w:b/>
          <w:bCs/>
          <w:u w:val="single"/>
        </w:rPr>
        <w:t>Business Need</w:t>
      </w:r>
    </w:p>
    <w:p w14:paraId="0398FB34" w14:textId="77777777" w:rsidR="003311CB" w:rsidRPr="003311CB" w:rsidRDefault="003311CB" w:rsidP="003311CB">
      <w:r w:rsidRPr="003311CB">
        <w:t xml:space="preserve">ASX explained that when a corporate action causes a settlement date or security identifier to change, the existing net position report is cancelled (by sending a zero position) and replaced with a new one. The new report contains the revised settlement date, but there is currently no way to indicate what the settlement date was before the change. </w:t>
      </w:r>
    </w:p>
    <w:p w14:paraId="1EE99C83" w14:textId="77777777" w:rsidR="003311CB" w:rsidRPr="00D32A1A" w:rsidRDefault="003311CB" w:rsidP="003311CB">
      <w:pPr>
        <w:rPr>
          <w:b/>
          <w:bCs/>
          <w:u w:val="single"/>
        </w:rPr>
      </w:pPr>
      <w:r w:rsidRPr="00D32A1A">
        <w:rPr>
          <w:b/>
          <w:bCs/>
          <w:u w:val="single"/>
        </w:rPr>
        <w:t>Discussion Points</w:t>
      </w:r>
      <w:r w:rsidR="00D32A1A" w:rsidRPr="00D32A1A">
        <w:rPr>
          <w:b/>
          <w:bCs/>
          <w:u w:val="single"/>
        </w:rPr>
        <w:t>:</w:t>
      </w:r>
    </w:p>
    <w:p w14:paraId="0325FDEC" w14:textId="77777777" w:rsidR="003311CB" w:rsidRPr="003311CB" w:rsidRDefault="003311CB" w:rsidP="003311CB">
      <w:r w:rsidRPr="003311CB">
        <w:rPr>
          <w:b/>
          <w:bCs/>
        </w:rPr>
        <w:t>Arguments in favor</w:t>
      </w:r>
    </w:p>
    <w:p w14:paraId="638B0047" w14:textId="77777777" w:rsidR="003311CB" w:rsidRPr="003311CB" w:rsidRDefault="003311CB" w:rsidP="003311CB">
      <w:pPr>
        <w:numPr>
          <w:ilvl w:val="0"/>
          <w:numId w:val="20"/>
        </w:numPr>
      </w:pPr>
      <w:proofErr w:type="gramStart"/>
      <w:r w:rsidRPr="003311CB">
        <w:t>Helps</w:t>
      </w:r>
      <w:proofErr w:type="gramEnd"/>
      <w:r w:rsidRPr="003311CB">
        <w:t xml:space="preserve"> recipients reconcile the replacement report with the original report previously received.</w:t>
      </w:r>
    </w:p>
    <w:p w14:paraId="669690D0" w14:textId="77777777" w:rsidR="003311CB" w:rsidRPr="003311CB" w:rsidRDefault="003311CB" w:rsidP="003311CB">
      <w:pPr>
        <w:numPr>
          <w:ilvl w:val="0"/>
          <w:numId w:val="20"/>
        </w:numPr>
      </w:pPr>
      <w:r w:rsidRPr="003311CB">
        <w:t>Provides context explaining why a position report was cancelled and reissued.</w:t>
      </w:r>
    </w:p>
    <w:p w14:paraId="393E776B" w14:textId="77777777" w:rsidR="003311CB" w:rsidRPr="003311CB" w:rsidRDefault="003311CB" w:rsidP="003311CB">
      <w:pPr>
        <w:numPr>
          <w:ilvl w:val="0"/>
          <w:numId w:val="20"/>
        </w:numPr>
      </w:pPr>
      <w:r w:rsidRPr="003311CB">
        <w:t>Replicates functionality already available in ASX's legacy message environment.</w:t>
      </w:r>
    </w:p>
    <w:p w14:paraId="2C782761" w14:textId="77777777" w:rsidR="000E74B4" w:rsidRDefault="003311CB" w:rsidP="00354A6D">
      <w:pPr>
        <w:numPr>
          <w:ilvl w:val="0"/>
          <w:numId w:val="20"/>
        </w:numPr>
      </w:pPr>
      <w:r w:rsidRPr="003311CB">
        <w:t xml:space="preserve">Adds transparency without changing the actual net position. </w:t>
      </w:r>
    </w:p>
    <w:p w14:paraId="188B701C" w14:textId="77777777" w:rsidR="000E74B4" w:rsidRDefault="000E74B4" w:rsidP="000E74B4">
      <w:pPr>
        <w:ind w:left="720"/>
      </w:pPr>
    </w:p>
    <w:p w14:paraId="38589AAB" w14:textId="77777777" w:rsidR="003311CB" w:rsidRPr="003311CB" w:rsidRDefault="003311CB" w:rsidP="00D32A1A">
      <w:r w:rsidRPr="000E74B4">
        <w:rPr>
          <w:b/>
          <w:bCs/>
        </w:rPr>
        <w:t>Terminology discussion</w:t>
      </w:r>
    </w:p>
    <w:p w14:paraId="3A326A50" w14:textId="77777777" w:rsidR="003311CB" w:rsidRPr="003311CB" w:rsidRDefault="003311CB" w:rsidP="003311CB">
      <w:pPr>
        <w:numPr>
          <w:ilvl w:val="0"/>
          <w:numId w:val="21"/>
        </w:numPr>
      </w:pPr>
      <w:r w:rsidRPr="003311CB">
        <w:t xml:space="preserve">The group discussed whether the field should be called: </w:t>
      </w:r>
    </w:p>
    <w:p w14:paraId="3B2550E3" w14:textId="77777777" w:rsidR="003311CB" w:rsidRPr="003311CB" w:rsidRDefault="003311CB" w:rsidP="003311CB">
      <w:pPr>
        <w:numPr>
          <w:ilvl w:val="1"/>
          <w:numId w:val="21"/>
        </w:numPr>
      </w:pPr>
      <w:r w:rsidRPr="003311CB">
        <w:rPr>
          <w:i/>
          <w:iCs/>
        </w:rPr>
        <w:t>Original Settlement Date</w:t>
      </w:r>
    </w:p>
    <w:p w14:paraId="219CD56E" w14:textId="77777777" w:rsidR="003311CB" w:rsidRPr="003311CB" w:rsidRDefault="003311CB" w:rsidP="003311CB">
      <w:pPr>
        <w:numPr>
          <w:ilvl w:val="1"/>
          <w:numId w:val="21"/>
        </w:numPr>
      </w:pPr>
      <w:r w:rsidRPr="003311CB">
        <w:rPr>
          <w:i/>
          <w:iCs/>
        </w:rPr>
        <w:t>Intended Settlement Date</w:t>
      </w:r>
    </w:p>
    <w:p w14:paraId="18B4A2F2" w14:textId="77777777" w:rsidR="003311CB" w:rsidRPr="003311CB" w:rsidRDefault="003311CB" w:rsidP="003311CB">
      <w:pPr>
        <w:numPr>
          <w:ilvl w:val="1"/>
          <w:numId w:val="21"/>
        </w:numPr>
      </w:pPr>
      <w:r w:rsidRPr="003311CB">
        <w:rPr>
          <w:i/>
          <w:iCs/>
        </w:rPr>
        <w:t>Expected Settlement Date</w:t>
      </w:r>
    </w:p>
    <w:p w14:paraId="64DBEA6A" w14:textId="77777777" w:rsidR="003311CB" w:rsidRPr="003311CB" w:rsidRDefault="003311CB" w:rsidP="003311CB">
      <w:pPr>
        <w:numPr>
          <w:ilvl w:val="0"/>
          <w:numId w:val="21"/>
        </w:numPr>
      </w:pPr>
      <w:r w:rsidRPr="003311CB">
        <w:t xml:space="preserve">"Original Settlement Date" was preferred because: </w:t>
      </w:r>
    </w:p>
    <w:p w14:paraId="63BCCFCE" w14:textId="77777777" w:rsidR="003311CB" w:rsidRPr="003311CB" w:rsidRDefault="003311CB" w:rsidP="003311CB">
      <w:pPr>
        <w:numPr>
          <w:ilvl w:val="1"/>
          <w:numId w:val="21"/>
        </w:numPr>
      </w:pPr>
      <w:r w:rsidRPr="003311CB">
        <w:t>It is more generic.</w:t>
      </w:r>
    </w:p>
    <w:p w14:paraId="5D7CEFDF" w14:textId="77777777" w:rsidR="003311CB" w:rsidRPr="003311CB" w:rsidRDefault="003311CB" w:rsidP="003311CB">
      <w:pPr>
        <w:numPr>
          <w:ilvl w:val="1"/>
          <w:numId w:val="21"/>
        </w:numPr>
      </w:pPr>
      <w:r w:rsidRPr="003311CB">
        <w:t xml:space="preserve">It can accommodate situations where the original settlement date </w:t>
      </w:r>
      <w:proofErr w:type="gramStart"/>
      <w:r w:rsidRPr="003311CB">
        <w:t>is</w:t>
      </w:r>
      <w:proofErr w:type="gramEnd"/>
      <w:r w:rsidRPr="003311CB">
        <w:t xml:space="preserve"> already in the past.</w:t>
      </w:r>
    </w:p>
    <w:p w14:paraId="1D0B1648" w14:textId="77777777" w:rsidR="003311CB" w:rsidRPr="003311CB" w:rsidRDefault="003311CB" w:rsidP="003311CB">
      <w:pPr>
        <w:numPr>
          <w:ilvl w:val="1"/>
          <w:numId w:val="21"/>
        </w:numPr>
      </w:pPr>
      <w:r w:rsidRPr="003311CB">
        <w:lastRenderedPageBreak/>
        <w:t>"Intended" could incorrectly imply that settlement has not yet occurred.</w:t>
      </w:r>
    </w:p>
    <w:p w14:paraId="4D627A95" w14:textId="77777777" w:rsidR="003311CB" w:rsidRDefault="003311CB" w:rsidP="003311CB">
      <w:pPr>
        <w:numPr>
          <w:ilvl w:val="1"/>
          <w:numId w:val="21"/>
        </w:numPr>
      </w:pPr>
      <w:r w:rsidRPr="003311CB">
        <w:t xml:space="preserve">It avoids constraining future use cases. </w:t>
      </w:r>
    </w:p>
    <w:p w14:paraId="56058955" w14:textId="77777777" w:rsidR="000E74B4" w:rsidRPr="003311CB" w:rsidRDefault="000E74B4" w:rsidP="00D32A1A">
      <w:pPr>
        <w:ind w:left="1440"/>
      </w:pPr>
    </w:p>
    <w:p w14:paraId="2D726E9A" w14:textId="77777777" w:rsidR="003311CB" w:rsidRPr="003311CB" w:rsidRDefault="003311CB" w:rsidP="003311CB">
      <w:r w:rsidRPr="003311CB">
        <w:rPr>
          <w:b/>
          <w:bCs/>
        </w:rPr>
        <w:t>Implementation concern</w:t>
      </w:r>
    </w:p>
    <w:p w14:paraId="1A09D2EE" w14:textId="77777777" w:rsidR="003311CB" w:rsidRPr="003311CB" w:rsidRDefault="003311CB" w:rsidP="003311CB">
      <w:pPr>
        <w:numPr>
          <w:ilvl w:val="0"/>
          <w:numId w:val="22"/>
        </w:numPr>
      </w:pPr>
      <w:r w:rsidRPr="003311CB">
        <w:t xml:space="preserve">Participants </w:t>
      </w:r>
      <w:proofErr w:type="spellStart"/>
      <w:r w:rsidRPr="003311CB">
        <w:t>recognised</w:t>
      </w:r>
      <w:proofErr w:type="spellEnd"/>
      <w:r w:rsidRPr="003311CB">
        <w:t xml:space="preserve"> that users might misinterpret the field.</w:t>
      </w:r>
    </w:p>
    <w:p w14:paraId="05EDA4CB" w14:textId="77777777" w:rsidR="000E74B4" w:rsidRPr="000E74B4" w:rsidRDefault="003311CB" w:rsidP="00354A6D">
      <w:pPr>
        <w:numPr>
          <w:ilvl w:val="0"/>
          <w:numId w:val="22"/>
        </w:numPr>
        <w:rPr>
          <w:b/>
          <w:bCs/>
        </w:rPr>
      </w:pPr>
      <w:r w:rsidRPr="003311CB">
        <w:t xml:space="preserve">Therefore, additional textual guidance or a usage rule should be added to explain precisely when the field should be populated and how it should be interpreted. </w:t>
      </w:r>
    </w:p>
    <w:p w14:paraId="08D7B94B" w14:textId="77777777" w:rsidR="00D32A1A" w:rsidRDefault="00D32A1A" w:rsidP="00D32A1A">
      <w:pPr>
        <w:rPr>
          <w:b/>
          <w:bCs/>
        </w:rPr>
      </w:pPr>
    </w:p>
    <w:p w14:paraId="56EC38E7" w14:textId="77777777" w:rsidR="003311CB" w:rsidRPr="000E74B4" w:rsidRDefault="003311CB" w:rsidP="00D32A1A">
      <w:pPr>
        <w:rPr>
          <w:b/>
          <w:bCs/>
        </w:rPr>
      </w:pPr>
      <w:r w:rsidRPr="000E74B4">
        <w:rPr>
          <w:b/>
          <w:bCs/>
        </w:rPr>
        <w:t>Conclusion</w:t>
      </w:r>
    </w:p>
    <w:p w14:paraId="3F4FDAC6" w14:textId="77777777" w:rsidR="003311CB" w:rsidRPr="003311CB" w:rsidRDefault="003311CB" w:rsidP="003311CB">
      <w:r w:rsidRPr="003311CB">
        <w:rPr>
          <w:rFonts w:ascii="Segoe UI Emoji" w:hAnsi="Segoe UI Emoji" w:cs="Segoe UI Emoji"/>
        </w:rPr>
        <w:t>✅</w:t>
      </w:r>
      <w:r w:rsidRPr="003311CB">
        <w:t xml:space="preserve"> </w:t>
      </w:r>
      <w:r w:rsidRPr="003311CB">
        <w:rPr>
          <w:b/>
          <w:bCs/>
        </w:rPr>
        <w:t>Supported</w:t>
      </w:r>
    </w:p>
    <w:p w14:paraId="7588A422" w14:textId="77777777" w:rsidR="003311CB" w:rsidRPr="003311CB" w:rsidRDefault="003311CB" w:rsidP="003311CB">
      <w:r w:rsidRPr="003311CB">
        <w:t>The group agreed to:</w:t>
      </w:r>
    </w:p>
    <w:p w14:paraId="160DB420" w14:textId="77777777" w:rsidR="003311CB" w:rsidRPr="003311CB" w:rsidRDefault="003311CB" w:rsidP="003311CB">
      <w:pPr>
        <w:numPr>
          <w:ilvl w:val="0"/>
          <w:numId w:val="23"/>
        </w:numPr>
      </w:pPr>
      <w:r w:rsidRPr="003311CB">
        <w:t xml:space="preserve">Keep the name </w:t>
      </w:r>
      <w:r w:rsidRPr="003311CB">
        <w:rPr>
          <w:b/>
          <w:bCs/>
        </w:rPr>
        <w:t>Original Settlement Date</w:t>
      </w:r>
      <w:r w:rsidRPr="003311CB">
        <w:t>.</w:t>
      </w:r>
    </w:p>
    <w:p w14:paraId="26C3E833" w14:textId="77777777" w:rsidR="003311CB" w:rsidRPr="003311CB" w:rsidRDefault="003311CB" w:rsidP="003311CB">
      <w:pPr>
        <w:numPr>
          <w:ilvl w:val="0"/>
          <w:numId w:val="23"/>
        </w:numPr>
      </w:pPr>
      <w:r w:rsidRPr="003311CB">
        <w:t>Add explanatory documentation/usage guidance to avoid ambiguity.</w:t>
      </w:r>
    </w:p>
    <w:p w14:paraId="44AFA553" w14:textId="77777777" w:rsidR="003311CB" w:rsidRPr="003311CB" w:rsidRDefault="003311CB" w:rsidP="003311CB">
      <w:pPr>
        <w:numPr>
          <w:ilvl w:val="0"/>
          <w:numId w:val="23"/>
        </w:numPr>
      </w:pPr>
      <w:r w:rsidRPr="003311CB">
        <w:t>Make the field optional as proposed</w:t>
      </w:r>
      <w:r w:rsidR="000E74B4">
        <w:t>.</w:t>
      </w:r>
    </w:p>
    <w:p w14:paraId="21662EDB" w14:textId="77777777" w:rsidR="003311CB" w:rsidRPr="003311CB" w:rsidRDefault="003311CB" w:rsidP="003311CB"/>
    <w:p w14:paraId="682048E5" w14:textId="77777777" w:rsidR="003311CB" w:rsidRPr="003311CB" w:rsidRDefault="003311CB" w:rsidP="00D32A1A">
      <w:pPr>
        <w:rPr>
          <w:b/>
          <w:bCs/>
        </w:rPr>
      </w:pPr>
      <w:r w:rsidRPr="003311CB">
        <w:rPr>
          <w:b/>
          <w:bCs/>
        </w:rPr>
        <w:t>2. Update Reason</w:t>
      </w:r>
    </w:p>
    <w:p w14:paraId="39996204" w14:textId="77777777" w:rsidR="003311CB" w:rsidRPr="00D32A1A" w:rsidRDefault="003311CB" w:rsidP="003311CB">
      <w:pPr>
        <w:rPr>
          <w:b/>
          <w:bCs/>
          <w:u w:val="single"/>
        </w:rPr>
      </w:pPr>
      <w:r w:rsidRPr="00D32A1A">
        <w:rPr>
          <w:b/>
          <w:bCs/>
          <w:u w:val="single"/>
        </w:rPr>
        <w:t>Business Need</w:t>
      </w:r>
    </w:p>
    <w:p w14:paraId="4C5211B6" w14:textId="77777777" w:rsidR="003311CB" w:rsidRPr="003311CB" w:rsidRDefault="003311CB" w:rsidP="003311CB">
      <w:r w:rsidRPr="003311CB">
        <w:t>ASX currently replaces a position report mainly for:</w:t>
      </w:r>
    </w:p>
    <w:p w14:paraId="037E604B" w14:textId="77777777" w:rsidR="003311CB" w:rsidRPr="003311CB" w:rsidRDefault="003311CB" w:rsidP="003311CB">
      <w:pPr>
        <w:numPr>
          <w:ilvl w:val="0"/>
          <w:numId w:val="24"/>
        </w:numPr>
      </w:pPr>
      <w:r w:rsidRPr="003311CB">
        <w:t>A corporate action leading to a security code change.</w:t>
      </w:r>
    </w:p>
    <w:p w14:paraId="2240C350" w14:textId="77777777" w:rsidR="003311CB" w:rsidRPr="003311CB" w:rsidRDefault="003311CB" w:rsidP="003311CB">
      <w:pPr>
        <w:numPr>
          <w:ilvl w:val="0"/>
          <w:numId w:val="24"/>
        </w:numPr>
      </w:pPr>
      <w:r w:rsidRPr="003311CB">
        <w:t>A deferred settlement scenario.</w:t>
      </w:r>
    </w:p>
    <w:p w14:paraId="29919208" w14:textId="77777777" w:rsidR="003311CB" w:rsidRPr="003311CB" w:rsidRDefault="003311CB" w:rsidP="003311CB">
      <w:r w:rsidRPr="003311CB">
        <w:t>The new field would explain why the position report is being reissued</w:t>
      </w:r>
    </w:p>
    <w:p w14:paraId="509BF8B3" w14:textId="77777777" w:rsidR="003311CB" w:rsidRPr="00D32A1A" w:rsidRDefault="003311CB" w:rsidP="003311CB">
      <w:pPr>
        <w:rPr>
          <w:b/>
          <w:bCs/>
          <w:u w:val="single"/>
        </w:rPr>
      </w:pPr>
      <w:r w:rsidRPr="00D32A1A">
        <w:rPr>
          <w:b/>
          <w:bCs/>
          <w:u w:val="single"/>
        </w:rPr>
        <w:t>Discussion Points</w:t>
      </w:r>
    </w:p>
    <w:p w14:paraId="0AA0C2EC" w14:textId="77777777" w:rsidR="003311CB" w:rsidRPr="003311CB" w:rsidRDefault="003311CB" w:rsidP="003311CB">
      <w:pPr>
        <w:rPr>
          <w:b/>
          <w:bCs/>
        </w:rPr>
      </w:pPr>
      <w:r w:rsidRPr="003311CB">
        <w:rPr>
          <w:b/>
          <w:bCs/>
        </w:rPr>
        <w:t>Generic versus Corporate Action Specific</w:t>
      </w:r>
    </w:p>
    <w:p w14:paraId="54628DAF" w14:textId="77777777" w:rsidR="003311CB" w:rsidRPr="003311CB" w:rsidRDefault="003311CB" w:rsidP="003311CB">
      <w:r w:rsidRPr="003311CB">
        <w:t>The original proposal was focused on corporate actions.</w:t>
      </w:r>
    </w:p>
    <w:p w14:paraId="63E24405" w14:textId="77777777" w:rsidR="003311CB" w:rsidRPr="003311CB" w:rsidRDefault="003311CB" w:rsidP="003311CB">
      <w:r w:rsidRPr="003311CB">
        <w:t>However, participants argued that:</w:t>
      </w:r>
    </w:p>
    <w:p w14:paraId="7A585EA9" w14:textId="77777777" w:rsidR="003311CB" w:rsidRPr="003311CB" w:rsidRDefault="003311CB" w:rsidP="003311CB">
      <w:pPr>
        <w:numPr>
          <w:ilvl w:val="0"/>
          <w:numId w:val="25"/>
        </w:numPr>
      </w:pPr>
      <w:r w:rsidRPr="003311CB">
        <w:t>Position reports may be updated for reasons other than corporate actions.</w:t>
      </w:r>
    </w:p>
    <w:p w14:paraId="2B347A59" w14:textId="77777777" w:rsidR="003311CB" w:rsidRPr="003311CB" w:rsidRDefault="003311CB" w:rsidP="003311CB">
      <w:pPr>
        <w:numPr>
          <w:ilvl w:val="0"/>
          <w:numId w:val="25"/>
        </w:numPr>
      </w:pPr>
      <w:r w:rsidRPr="003311CB">
        <w:t>Other CCPs or infrastructures may use the message differently.</w:t>
      </w:r>
    </w:p>
    <w:p w14:paraId="1746730A" w14:textId="77777777" w:rsidR="003311CB" w:rsidRPr="003311CB" w:rsidRDefault="003311CB" w:rsidP="003311CB">
      <w:pPr>
        <w:numPr>
          <w:ilvl w:val="0"/>
          <w:numId w:val="25"/>
        </w:numPr>
      </w:pPr>
      <w:r w:rsidRPr="003311CB">
        <w:t xml:space="preserve">Restricting the field to corporate actions would unnecessarily limit the message's future usability. </w:t>
      </w:r>
    </w:p>
    <w:p w14:paraId="04B7FDC9" w14:textId="77777777" w:rsidR="003311CB" w:rsidRPr="003311CB" w:rsidRDefault="003311CB" w:rsidP="003311CB">
      <w:r w:rsidRPr="003311CB">
        <w:t>As a result:</w:t>
      </w:r>
    </w:p>
    <w:p w14:paraId="218FAF82" w14:textId="77777777" w:rsidR="003311CB" w:rsidRPr="003311CB" w:rsidRDefault="003311CB" w:rsidP="003311CB">
      <w:r w:rsidRPr="003311CB">
        <w:rPr>
          <w:rFonts w:ascii="Segoe UI Emoji" w:hAnsi="Segoe UI Emoji" w:cs="Segoe UI Emoji"/>
        </w:rPr>
        <w:t>✅</w:t>
      </w:r>
      <w:r w:rsidRPr="003311CB">
        <w:t xml:space="preserve"> The field should be called </w:t>
      </w:r>
      <w:r w:rsidRPr="003311CB">
        <w:rPr>
          <w:b/>
          <w:bCs/>
        </w:rPr>
        <w:t>Update Reason</w:t>
      </w:r>
      <w:r w:rsidRPr="003311CB">
        <w:t xml:space="preserve">, not </w:t>
      </w:r>
      <w:r w:rsidRPr="003311CB">
        <w:rPr>
          <w:b/>
          <w:bCs/>
        </w:rPr>
        <w:t>Corporate Action Update Reason</w:t>
      </w:r>
      <w:r w:rsidRPr="003311CB">
        <w:t xml:space="preserve">. </w:t>
      </w:r>
    </w:p>
    <w:p w14:paraId="204CDD81" w14:textId="77777777" w:rsidR="003311CB" w:rsidRPr="003311CB" w:rsidRDefault="003311CB" w:rsidP="003311CB"/>
    <w:p w14:paraId="3FDA5815" w14:textId="77777777" w:rsidR="003311CB" w:rsidRPr="003311CB" w:rsidRDefault="003311CB" w:rsidP="003311CB">
      <w:pPr>
        <w:rPr>
          <w:b/>
          <w:bCs/>
        </w:rPr>
      </w:pPr>
      <w:r w:rsidRPr="003311CB">
        <w:rPr>
          <w:b/>
          <w:bCs/>
        </w:rPr>
        <w:t>Free Text versus Code List</w:t>
      </w:r>
    </w:p>
    <w:p w14:paraId="3671FCA4" w14:textId="77777777" w:rsidR="003311CB" w:rsidRPr="003311CB" w:rsidRDefault="003311CB" w:rsidP="003311CB">
      <w:r w:rsidRPr="003311CB">
        <w:lastRenderedPageBreak/>
        <w:t>The group discussed whether the field should:</w:t>
      </w:r>
    </w:p>
    <w:p w14:paraId="4DF5DF57" w14:textId="77777777" w:rsidR="003311CB" w:rsidRPr="003311CB" w:rsidRDefault="003311CB" w:rsidP="003311CB">
      <w:pPr>
        <w:numPr>
          <w:ilvl w:val="0"/>
          <w:numId w:val="26"/>
        </w:numPr>
      </w:pPr>
      <w:r w:rsidRPr="003311CB">
        <w:t>Use free-format text.</w:t>
      </w:r>
    </w:p>
    <w:p w14:paraId="6C85FC8C" w14:textId="77777777" w:rsidR="003311CB" w:rsidRPr="003311CB" w:rsidRDefault="003311CB" w:rsidP="003311CB">
      <w:pPr>
        <w:numPr>
          <w:ilvl w:val="0"/>
          <w:numId w:val="26"/>
        </w:numPr>
      </w:pPr>
      <w:r w:rsidRPr="003311CB">
        <w:t>Use a controlled code list.</w:t>
      </w:r>
    </w:p>
    <w:p w14:paraId="6B366EEF" w14:textId="77777777" w:rsidR="003311CB" w:rsidRPr="003311CB" w:rsidRDefault="003311CB" w:rsidP="003311CB">
      <w:r w:rsidRPr="003311CB">
        <w:t>The preference was for a controlled code list because:</w:t>
      </w:r>
    </w:p>
    <w:p w14:paraId="224AAC34" w14:textId="77777777" w:rsidR="003311CB" w:rsidRPr="003311CB" w:rsidRDefault="003311CB" w:rsidP="003311CB">
      <w:pPr>
        <w:numPr>
          <w:ilvl w:val="0"/>
          <w:numId w:val="27"/>
        </w:numPr>
      </w:pPr>
      <w:r w:rsidRPr="003311CB">
        <w:t>It supports straight-through processing.</w:t>
      </w:r>
    </w:p>
    <w:p w14:paraId="25BD1797" w14:textId="77777777" w:rsidR="003311CB" w:rsidRPr="003311CB" w:rsidRDefault="003311CB" w:rsidP="003311CB">
      <w:pPr>
        <w:numPr>
          <w:ilvl w:val="0"/>
          <w:numId w:val="27"/>
        </w:numPr>
      </w:pPr>
      <w:r w:rsidRPr="003311CB">
        <w:t>It ensures consistency across implementations.</w:t>
      </w:r>
    </w:p>
    <w:p w14:paraId="623EC762" w14:textId="77777777" w:rsidR="003311CB" w:rsidRDefault="003311CB" w:rsidP="00354A6D">
      <w:pPr>
        <w:numPr>
          <w:ilvl w:val="0"/>
          <w:numId w:val="27"/>
        </w:numPr>
      </w:pPr>
      <w:r w:rsidRPr="003311CB">
        <w:t xml:space="preserve">Additional codes can be added later when new use cases emerge. </w:t>
      </w:r>
    </w:p>
    <w:p w14:paraId="1D73D80A" w14:textId="77777777" w:rsidR="005C4308" w:rsidRPr="003311CB" w:rsidRDefault="005C4308" w:rsidP="005C4308">
      <w:pPr>
        <w:ind w:left="720"/>
      </w:pPr>
    </w:p>
    <w:p w14:paraId="0033BE85" w14:textId="77777777" w:rsidR="003311CB" w:rsidRPr="003311CB" w:rsidRDefault="003311CB" w:rsidP="003311CB">
      <w:pPr>
        <w:rPr>
          <w:b/>
          <w:bCs/>
        </w:rPr>
      </w:pPr>
      <w:r w:rsidRPr="003311CB">
        <w:rPr>
          <w:b/>
          <w:bCs/>
        </w:rPr>
        <w:t>Reuse of Existing Corporate Action Event Codes</w:t>
      </w:r>
    </w:p>
    <w:p w14:paraId="5C20A159" w14:textId="77777777" w:rsidR="003311CB" w:rsidRPr="003311CB" w:rsidRDefault="003311CB" w:rsidP="003311CB">
      <w:r w:rsidRPr="003311CB">
        <w:t>The team noted that the existing CAEV corporate action code list is too broad and tightly linked to corporate actions.</w:t>
      </w:r>
    </w:p>
    <w:p w14:paraId="6ADAB38A" w14:textId="77777777" w:rsidR="003311CB" w:rsidRPr="003311CB" w:rsidRDefault="003311CB" w:rsidP="003311CB">
      <w:r w:rsidRPr="003311CB">
        <w:t>However:</w:t>
      </w:r>
    </w:p>
    <w:p w14:paraId="6326A60C" w14:textId="77777777" w:rsidR="003311CB" w:rsidRPr="003311CB" w:rsidRDefault="003311CB" w:rsidP="003311CB">
      <w:pPr>
        <w:numPr>
          <w:ilvl w:val="0"/>
          <w:numId w:val="28"/>
        </w:numPr>
      </w:pPr>
      <w:r w:rsidRPr="003311CB">
        <w:t>Some of those codes remain useful.</w:t>
      </w:r>
    </w:p>
    <w:p w14:paraId="5CBD105F" w14:textId="77777777" w:rsidR="003311CB" w:rsidRPr="003311CB" w:rsidRDefault="003311CB" w:rsidP="003311CB">
      <w:pPr>
        <w:numPr>
          <w:ilvl w:val="0"/>
          <w:numId w:val="28"/>
        </w:numPr>
      </w:pPr>
      <w:r w:rsidRPr="003311CB">
        <w:t>A new generic Update Reason code list should be created.</w:t>
      </w:r>
    </w:p>
    <w:p w14:paraId="5C29E992" w14:textId="77777777" w:rsidR="003311CB" w:rsidRPr="003311CB" w:rsidRDefault="003311CB" w:rsidP="003311CB">
      <w:pPr>
        <w:numPr>
          <w:ilvl w:val="0"/>
          <w:numId w:val="28"/>
        </w:numPr>
      </w:pPr>
      <w:r w:rsidRPr="003311CB">
        <w:t>Only the relevant corporate action-related reasons should be reused.</w:t>
      </w:r>
    </w:p>
    <w:p w14:paraId="4EF276CE" w14:textId="77777777" w:rsidR="003311CB" w:rsidRDefault="003311CB" w:rsidP="003311CB">
      <w:pPr>
        <w:numPr>
          <w:ilvl w:val="0"/>
          <w:numId w:val="28"/>
        </w:numPr>
      </w:pPr>
      <w:r w:rsidRPr="003311CB">
        <w:t xml:space="preserve">A proprietary option should remain available. </w:t>
      </w:r>
    </w:p>
    <w:p w14:paraId="46C4A4D6" w14:textId="77777777" w:rsidR="005C4308" w:rsidRPr="003311CB" w:rsidRDefault="005C4308" w:rsidP="005C4308">
      <w:pPr>
        <w:ind w:left="720"/>
      </w:pPr>
    </w:p>
    <w:p w14:paraId="00F48415" w14:textId="77777777" w:rsidR="003311CB" w:rsidRPr="003311CB" w:rsidRDefault="003311CB" w:rsidP="003311CB">
      <w:pPr>
        <w:rPr>
          <w:b/>
          <w:bCs/>
        </w:rPr>
      </w:pPr>
      <w:r w:rsidRPr="003311CB">
        <w:rPr>
          <w:b/>
          <w:bCs/>
        </w:rPr>
        <w:t>Initial Candidate Codes Discussed</w:t>
      </w:r>
    </w:p>
    <w:p w14:paraId="3F7BC10B" w14:textId="77777777" w:rsidR="003311CB" w:rsidRPr="003311CB" w:rsidRDefault="003311CB" w:rsidP="003311CB">
      <w:r w:rsidRPr="003311CB">
        <w:t>Examples considered:</w:t>
      </w:r>
    </w:p>
    <w:p w14:paraId="09A98B4F" w14:textId="77777777" w:rsidR="003311CB" w:rsidRPr="003311CB" w:rsidRDefault="003311CB" w:rsidP="003311CB">
      <w:pPr>
        <w:numPr>
          <w:ilvl w:val="0"/>
          <w:numId w:val="29"/>
        </w:numPr>
      </w:pPr>
      <w:r w:rsidRPr="003311CB">
        <w:t>CHAN (Security Code Change)</w:t>
      </w:r>
    </w:p>
    <w:p w14:paraId="4851F924" w14:textId="77777777" w:rsidR="003311CB" w:rsidRPr="003311CB" w:rsidRDefault="003311CB" w:rsidP="003311CB">
      <w:pPr>
        <w:numPr>
          <w:ilvl w:val="0"/>
          <w:numId w:val="29"/>
        </w:numPr>
      </w:pPr>
      <w:r w:rsidRPr="003311CB">
        <w:t>MRGR (Merger)</w:t>
      </w:r>
    </w:p>
    <w:p w14:paraId="0BCFB0B3" w14:textId="77777777" w:rsidR="003311CB" w:rsidRPr="003311CB" w:rsidRDefault="003311CB" w:rsidP="003311CB">
      <w:pPr>
        <w:numPr>
          <w:ilvl w:val="0"/>
          <w:numId w:val="29"/>
        </w:numPr>
      </w:pPr>
      <w:r w:rsidRPr="003311CB">
        <w:t>PARI (Pari Passu)</w:t>
      </w:r>
    </w:p>
    <w:p w14:paraId="39BA759B" w14:textId="77777777" w:rsidR="003311CB" w:rsidRPr="003311CB" w:rsidRDefault="003311CB" w:rsidP="003311CB">
      <w:pPr>
        <w:numPr>
          <w:ilvl w:val="0"/>
          <w:numId w:val="29"/>
        </w:numPr>
      </w:pPr>
      <w:r w:rsidRPr="003311CB">
        <w:t>SPLF (Forward Split)</w:t>
      </w:r>
    </w:p>
    <w:p w14:paraId="413E8616" w14:textId="77777777" w:rsidR="003311CB" w:rsidRPr="003311CB" w:rsidRDefault="003311CB" w:rsidP="003311CB">
      <w:pPr>
        <w:numPr>
          <w:ilvl w:val="0"/>
          <w:numId w:val="29"/>
        </w:numPr>
      </w:pPr>
      <w:r w:rsidRPr="003311CB">
        <w:t>SPLR (Reverse Split)</w:t>
      </w:r>
    </w:p>
    <w:p w14:paraId="16AADE79" w14:textId="77777777" w:rsidR="003311CB" w:rsidRPr="003311CB" w:rsidRDefault="003311CB" w:rsidP="003311CB">
      <w:pPr>
        <w:numPr>
          <w:ilvl w:val="0"/>
          <w:numId w:val="29"/>
        </w:numPr>
      </w:pPr>
      <w:r w:rsidRPr="003311CB">
        <w:t>OTHR (Other Event)</w:t>
      </w:r>
    </w:p>
    <w:p w14:paraId="342591B0" w14:textId="77777777" w:rsidR="003311CB" w:rsidRPr="003311CB" w:rsidRDefault="003311CB" w:rsidP="003311CB">
      <w:pPr>
        <w:numPr>
          <w:ilvl w:val="0"/>
          <w:numId w:val="29"/>
        </w:numPr>
      </w:pPr>
      <w:r w:rsidRPr="003311CB">
        <w:t>Proprietary option retained</w:t>
      </w:r>
    </w:p>
    <w:p w14:paraId="2052DC97" w14:textId="77777777" w:rsidR="003311CB" w:rsidRPr="003311CB" w:rsidRDefault="003311CB" w:rsidP="003311CB">
      <w:r w:rsidRPr="003311CB">
        <w:t>The list was considered only a starting point and may need additional reasons if other market users identify broader use cases</w:t>
      </w:r>
      <w:r w:rsidR="005C4308">
        <w:t>.</w:t>
      </w:r>
    </w:p>
    <w:p w14:paraId="25E5438E" w14:textId="77777777" w:rsidR="003311CB" w:rsidRPr="003311CB" w:rsidRDefault="003311CB" w:rsidP="003311CB"/>
    <w:p w14:paraId="675D68FD" w14:textId="77777777" w:rsidR="003311CB" w:rsidRPr="003311CB" w:rsidRDefault="003311CB" w:rsidP="005C4308">
      <w:pPr>
        <w:rPr>
          <w:b/>
          <w:bCs/>
        </w:rPr>
      </w:pPr>
      <w:r w:rsidRPr="003311CB">
        <w:rPr>
          <w:b/>
          <w:bCs/>
        </w:rPr>
        <w:t>Key Concern Raised During the Meeting</w:t>
      </w:r>
    </w:p>
    <w:p w14:paraId="059199EA" w14:textId="77777777" w:rsidR="003311CB" w:rsidRPr="003311CB" w:rsidRDefault="003311CB" w:rsidP="003311CB">
      <w:r w:rsidRPr="003311CB">
        <w:t>The main concern was not the business justification of the change itself.</w:t>
      </w:r>
    </w:p>
    <w:p w14:paraId="3DCA5DFB" w14:textId="77777777" w:rsidR="003311CB" w:rsidRPr="003311CB" w:rsidRDefault="003311CB" w:rsidP="003311CB">
      <w:r w:rsidRPr="003311CB">
        <w:t>The concern was that:</w:t>
      </w:r>
    </w:p>
    <w:p w14:paraId="178433F6" w14:textId="77777777" w:rsidR="003311CB" w:rsidRPr="003311CB" w:rsidRDefault="003311CB" w:rsidP="003311CB">
      <w:pPr>
        <w:numPr>
          <w:ilvl w:val="0"/>
          <w:numId w:val="30"/>
        </w:numPr>
      </w:pPr>
      <w:r w:rsidRPr="003311CB">
        <w:t>Very few participants attended the screening and evaluation meetings.</w:t>
      </w:r>
    </w:p>
    <w:p w14:paraId="45CA2CAC" w14:textId="77777777" w:rsidR="003311CB" w:rsidRPr="003311CB" w:rsidRDefault="003311CB" w:rsidP="003311CB">
      <w:pPr>
        <w:numPr>
          <w:ilvl w:val="0"/>
          <w:numId w:val="30"/>
        </w:numPr>
      </w:pPr>
      <w:r w:rsidRPr="003311CB">
        <w:lastRenderedPageBreak/>
        <w:t>Most attendees were not active users of the SCCL004 message.</w:t>
      </w:r>
    </w:p>
    <w:p w14:paraId="7820A72F" w14:textId="77777777" w:rsidR="003311CB" w:rsidRPr="003311CB" w:rsidRDefault="003311CB" w:rsidP="003311CB">
      <w:pPr>
        <w:numPr>
          <w:ilvl w:val="0"/>
          <w:numId w:val="30"/>
        </w:numPr>
      </w:pPr>
      <w:r w:rsidRPr="003311CB">
        <w:t xml:space="preserve">The group therefore lacked sufficient representation from actual message users. </w:t>
      </w:r>
    </w:p>
    <w:p w14:paraId="17BABB13" w14:textId="77777777" w:rsidR="003311CB" w:rsidRPr="003311CB" w:rsidRDefault="003311CB" w:rsidP="003311CB">
      <w:r w:rsidRPr="003311CB">
        <w:t>Several participants explicitly noted that it is difficult to determine:</w:t>
      </w:r>
    </w:p>
    <w:p w14:paraId="71A78B43" w14:textId="77777777" w:rsidR="003311CB" w:rsidRPr="003311CB" w:rsidRDefault="003311CB" w:rsidP="003311CB">
      <w:pPr>
        <w:numPr>
          <w:ilvl w:val="0"/>
          <w:numId w:val="31"/>
        </w:numPr>
      </w:pPr>
      <w:r w:rsidRPr="003311CB">
        <w:t>Who currently uses the message.</w:t>
      </w:r>
    </w:p>
    <w:p w14:paraId="43966E7E" w14:textId="77777777" w:rsidR="003311CB" w:rsidRPr="003311CB" w:rsidRDefault="003311CB" w:rsidP="003311CB">
      <w:pPr>
        <w:numPr>
          <w:ilvl w:val="0"/>
          <w:numId w:val="31"/>
        </w:numPr>
      </w:pPr>
      <w:r w:rsidRPr="003311CB">
        <w:t>Whether there are additional update scenarios beyond those identified by ASX.</w:t>
      </w:r>
    </w:p>
    <w:p w14:paraId="7D19BA00" w14:textId="77777777" w:rsidR="003311CB" w:rsidRPr="003311CB" w:rsidRDefault="003311CB" w:rsidP="003311CB">
      <w:pPr>
        <w:numPr>
          <w:ilvl w:val="0"/>
          <w:numId w:val="31"/>
        </w:numPr>
      </w:pPr>
      <w:r w:rsidRPr="003311CB">
        <w:t>Whether additional update reason codes are required.</w:t>
      </w:r>
      <w:r w:rsidR="005C4308" w:rsidRPr="003311CB">
        <w:t xml:space="preserve"> </w:t>
      </w:r>
    </w:p>
    <w:p w14:paraId="5F019739" w14:textId="77777777" w:rsidR="003311CB" w:rsidRPr="003311CB" w:rsidRDefault="003311CB" w:rsidP="003311CB"/>
    <w:p w14:paraId="5B133E0C" w14:textId="77777777" w:rsidR="003311CB" w:rsidRPr="003311CB" w:rsidRDefault="003311CB" w:rsidP="003311CB">
      <w:pPr>
        <w:rPr>
          <w:b/>
          <w:bCs/>
        </w:rPr>
      </w:pPr>
      <w:r w:rsidRPr="003311CB">
        <w:rPr>
          <w:b/>
          <w:bCs/>
        </w:rPr>
        <w:t>Overall Conclusion</w:t>
      </w:r>
    </w:p>
    <w:p w14:paraId="0C40321F" w14:textId="77777777" w:rsidR="003311CB" w:rsidRPr="003311CB" w:rsidRDefault="003311CB" w:rsidP="003311CB">
      <w:r w:rsidRPr="003311CB">
        <w:rPr>
          <w:rFonts w:ascii="Segoe UI Emoji" w:hAnsi="Segoe UI Emoji" w:cs="Segoe UI Emoji"/>
        </w:rPr>
        <w:t>✅</w:t>
      </w:r>
      <w:r w:rsidRPr="003311CB">
        <w:t xml:space="preserve"> </w:t>
      </w:r>
      <w:r w:rsidRPr="003311CB">
        <w:rPr>
          <w:b/>
          <w:bCs/>
        </w:rPr>
        <w:t>The proposed change is supported and can move forward.</w:t>
      </w:r>
    </w:p>
    <w:p w14:paraId="15CF87FC" w14:textId="77777777" w:rsidR="003311CB" w:rsidRPr="003311CB" w:rsidRDefault="003311CB" w:rsidP="003311CB">
      <w:r w:rsidRPr="003311CB">
        <w:t>The evaluation team agreed on:</w:t>
      </w:r>
    </w:p>
    <w:p w14:paraId="55A09547" w14:textId="77777777" w:rsidR="003311CB" w:rsidRPr="003311CB" w:rsidRDefault="003311CB" w:rsidP="003311CB">
      <w:pPr>
        <w:numPr>
          <w:ilvl w:val="0"/>
          <w:numId w:val="32"/>
        </w:numPr>
      </w:pPr>
      <w:r w:rsidRPr="003311CB">
        <w:t xml:space="preserve">Adding an </w:t>
      </w:r>
      <w:r w:rsidRPr="003311CB">
        <w:rPr>
          <w:b/>
          <w:bCs/>
        </w:rPr>
        <w:t>Original Settlement Date</w:t>
      </w:r>
      <w:r w:rsidRPr="003311CB">
        <w:t xml:space="preserve"> field.</w:t>
      </w:r>
    </w:p>
    <w:p w14:paraId="0C8BB09E" w14:textId="77777777" w:rsidR="003311CB" w:rsidRPr="003311CB" w:rsidRDefault="003311CB" w:rsidP="003311CB">
      <w:pPr>
        <w:numPr>
          <w:ilvl w:val="0"/>
          <w:numId w:val="32"/>
        </w:numPr>
      </w:pPr>
      <w:r w:rsidRPr="003311CB">
        <w:t>Naming it "Original Settlement Date".</w:t>
      </w:r>
    </w:p>
    <w:p w14:paraId="66035F7C" w14:textId="77777777" w:rsidR="003311CB" w:rsidRPr="003311CB" w:rsidRDefault="003311CB" w:rsidP="003311CB">
      <w:pPr>
        <w:numPr>
          <w:ilvl w:val="0"/>
          <w:numId w:val="32"/>
        </w:numPr>
      </w:pPr>
      <w:r w:rsidRPr="003311CB">
        <w:t>Adding descriptive usage guidance.</w:t>
      </w:r>
    </w:p>
    <w:p w14:paraId="2A72F9D4" w14:textId="77777777" w:rsidR="003311CB" w:rsidRPr="003311CB" w:rsidRDefault="003311CB" w:rsidP="003311CB">
      <w:pPr>
        <w:numPr>
          <w:ilvl w:val="0"/>
          <w:numId w:val="32"/>
        </w:numPr>
      </w:pPr>
      <w:r w:rsidRPr="003311CB">
        <w:t xml:space="preserve">Introducing an </w:t>
      </w:r>
      <w:r w:rsidRPr="003311CB">
        <w:rPr>
          <w:b/>
          <w:bCs/>
        </w:rPr>
        <w:t>Update Reason</w:t>
      </w:r>
      <w:r w:rsidRPr="003311CB">
        <w:t xml:space="preserve"> field.</w:t>
      </w:r>
    </w:p>
    <w:p w14:paraId="17E7156E" w14:textId="77777777" w:rsidR="003311CB" w:rsidRPr="003311CB" w:rsidRDefault="003311CB" w:rsidP="003311CB">
      <w:pPr>
        <w:numPr>
          <w:ilvl w:val="0"/>
          <w:numId w:val="32"/>
        </w:numPr>
      </w:pPr>
      <w:r w:rsidRPr="003311CB">
        <w:t>Making the Update Reason generic rather than corporate-action specific.</w:t>
      </w:r>
    </w:p>
    <w:p w14:paraId="172DE784" w14:textId="77777777" w:rsidR="003311CB" w:rsidRPr="003311CB" w:rsidRDefault="003311CB" w:rsidP="003311CB">
      <w:pPr>
        <w:numPr>
          <w:ilvl w:val="0"/>
          <w:numId w:val="32"/>
        </w:numPr>
      </w:pPr>
      <w:r w:rsidRPr="003311CB">
        <w:t>Creating a dedicated Update Reason code list.</w:t>
      </w:r>
    </w:p>
    <w:p w14:paraId="57178287" w14:textId="77777777" w:rsidR="003311CB" w:rsidRPr="003311CB" w:rsidRDefault="003311CB" w:rsidP="003311CB">
      <w:pPr>
        <w:numPr>
          <w:ilvl w:val="0"/>
          <w:numId w:val="32"/>
        </w:numPr>
      </w:pPr>
      <w:r w:rsidRPr="003311CB">
        <w:t>Reusing a limited set of relevant corporate action codes plus a proprietary option.</w:t>
      </w:r>
    </w:p>
    <w:p w14:paraId="3BF74B23" w14:textId="77777777" w:rsidR="003311CB" w:rsidRPr="003311CB" w:rsidRDefault="003311CB" w:rsidP="00354A6D">
      <w:pPr>
        <w:numPr>
          <w:ilvl w:val="0"/>
          <w:numId w:val="32"/>
        </w:numPr>
      </w:pPr>
      <w:r w:rsidRPr="003311CB">
        <w:t xml:space="preserve">Seeking additional market feedback before </w:t>
      </w:r>
      <w:proofErr w:type="spellStart"/>
      <w:r w:rsidRPr="003311CB">
        <w:t>finalising</w:t>
      </w:r>
      <w:proofErr w:type="spellEnd"/>
      <w:r w:rsidRPr="003311CB">
        <w:t xml:space="preserve"> the code set</w:t>
      </w:r>
    </w:p>
    <w:p w14:paraId="190A4C3E" w14:textId="56746151" w:rsidR="003311CB" w:rsidRPr="003311CB" w:rsidRDefault="003311CB" w:rsidP="003311CB">
      <w:r w:rsidRPr="003311CB">
        <w:fldChar w:fldCharType="begin"/>
      </w:r>
      <w:r w:rsidRPr="003311CB">
        <w:instrText xml:space="preserve"> INCLUDEPICTURE "https://res.cdn.office.net/files/fabric-cdn-prod_20260623.001/assets/item-types/24_1.5x/docx.svg" \* MERGEFORMATINET </w:instrText>
      </w:r>
      <w:r w:rsidRPr="003311CB">
        <w:fldChar w:fldCharType="separate"/>
      </w:r>
      <w:r w:rsidR="00000000">
        <w:pict w14:anchorId="48B11193">
          <v:shape id="_x0000_i1027" type="#_x0000_t75" alt="docx" style="width:12pt;height:12pt"/>
        </w:pict>
      </w:r>
      <w:r w:rsidRPr="003311CB">
        <w:rPr>
          <w:lang w:val="en-GB"/>
        </w:rPr>
        <w:fldChar w:fldCharType="end"/>
      </w:r>
    </w:p>
    <w:p w14:paraId="3B1BA7C9" w14:textId="77777777" w:rsidR="00050E4E" w:rsidRPr="00E8579D" w:rsidRDefault="00050E4E" w:rsidP="00050E4E">
      <w:pPr>
        <w:pStyle w:val="Heading2"/>
      </w:pPr>
      <w:r>
        <w:t>SEG/TSG recommendation:</w:t>
      </w:r>
    </w:p>
    <w:p w14:paraId="2F00ABE1" w14:textId="77777777" w:rsidR="00050E4E" w:rsidRDefault="00050E4E" w:rsidP="00050E4E">
      <w:pPr>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050E4E" w:rsidRPr="006D7FF8" w14:paraId="10819DCB" w14:textId="77777777" w:rsidTr="0031036A">
        <w:trPr>
          <w:gridAfter w:val="3"/>
          <w:wAfter w:w="5623" w:type="dxa"/>
        </w:trPr>
        <w:tc>
          <w:tcPr>
            <w:tcW w:w="1242" w:type="dxa"/>
            <w:gridSpan w:val="2"/>
          </w:tcPr>
          <w:p w14:paraId="47CE92C1" w14:textId="77777777" w:rsidR="00050E4E" w:rsidRPr="00E3221E" w:rsidRDefault="00050E4E" w:rsidP="0031036A">
            <w:pPr>
              <w:rPr>
                <w:b/>
                <w:szCs w:val="24"/>
                <w:lang w:val="en-GB"/>
              </w:rPr>
            </w:pPr>
            <w:r w:rsidRPr="00E3221E">
              <w:rPr>
                <w:b/>
                <w:szCs w:val="24"/>
                <w:lang w:val="en-GB"/>
              </w:rPr>
              <w:t>Consider</w:t>
            </w:r>
          </w:p>
        </w:tc>
        <w:tc>
          <w:tcPr>
            <w:tcW w:w="567" w:type="dxa"/>
          </w:tcPr>
          <w:p w14:paraId="5AE0E2E8" w14:textId="77777777" w:rsidR="00050E4E" w:rsidRPr="001B385B" w:rsidRDefault="00D32A1A" w:rsidP="0031036A">
            <w:pPr>
              <w:rPr>
                <w:b/>
                <w:color w:val="FF0000"/>
                <w:szCs w:val="24"/>
                <w:lang w:val="en-GB"/>
              </w:rPr>
            </w:pPr>
            <w:r>
              <w:rPr>
                <w:b/>
                <w:color w:val="FF0000"/>
                <w:szCs w:val="24"/>
                <w:lang w:val="en-GB"/>
              </w:rPr>
              <w:t>X</w:t>
            </w:r>
          </w:p>
        </w:tc>
        <w:tc>
          <w:tcPr>
            <w:tcW w:w="1701" w:type="dxa"/>
            <w:tcBorders>
              <w:top w:val="single" w:sz="4" w:space="0" w:color="auto"/>
              <w:right w:val="single" w:sz="4" w:space="0" w:color="auto"/>
            </w:tcBorders>
          </w:tcPr>
          <w:p w14:paraId="006DD499" w14:textId="77777777" w:rsidR="00050E4E" w:rsidRPr="00E3221E" w:rsidRDefault="00050E4E" w:rsidP="0031036A">
            <w:pPr>
              <w:rPr>
                <w:b/>
                <w:szCs w:val="24"/>
                <w:lang w:val="en-GB"/>
              </w:rPr>
            </w:pPr>
            <w:r w:rsidRPr="00E3221E">
              <w:rPr>
                <w:b/>
                <w:szCs w:val="24"/>
                <w:lang w:val="en-GB"/>
              </w:rPr>
              <w:t>Timing</w:t>
            </w:r>
          </w:p>
        </w:tc>
      </w:tr>
      <w:tr w:rsidR="00050E4E" w:rsidRPr="006D7FF8" w14:paraId="6E2A5038" w14:textId="77777777" w:rsidTr="0031036A">
        <w:trPr>
          <w:gridBefore w:val="1"/>
          <w:gridAfter w:val="1"/>
          <w:wBefore w:w="1059" w:type="dxa"/>
          <w:wAfter w:w="945" w:type="dxa"/>
          <w:trHeight w:val="501"/>
        </w:trPr>
        <w:tc>
          <w:tcPr>
            <w:tcW w:w="750" w:type="dxa"/>
            <w:gridSpan w:val="2"/>
            <w:tcBorders>
              <w:left w:val="nil"/>
              <w:bottom w:val="nil"/>
            </w:tcBorders>
          </w:tcPr>
          <w:p w14:paraId="578F2EAA" w14:textId="77777777" w:rsidR="00050E4E" w:rsidRDefault="00050E4E" w:rsidP="0031036A">
            <w:pPr>
              <w:rPr>
                <w:szCs w:val="24"/>
                <w:lang w:val="en-GB"/>
              </w:rPr>
            </w:pPr>
          </w:p>
        </w:tc>
        <w:tc>
          <w:tcPr>
            <w:tcW w:w="5954" w:type="dxa"/>
            <w:gridSpan w:val="2"/>
          </w:tcPr>
          <w:p w14:paraId="2AFE24C3" w14:textId="77777777" w:rsidR="00050E4E" w:rsidRDefault="00050E4E" w:rsidP="0031036A">
            <w:pPr>
              <w:spacing w:before="0"/>
              <w:rPr>
                <w:szCs w:val="24"/>
                <w:lang w:val="en-GB"/>
              </w:rPr>
            </w:pPr>
            <w:r>
              <w:rPr>
                <w:szCs w:val="24"/>
                <w:lang w:val="en-GB"/>
              </w:rPr>
              <w:t xml:space="preserve">- </w:t>
            </w:r>
            <w:r w:rsidRPr="00E3221E">
              <w:rPr>
                <w:b/>
                <w:szCs w:val="24"/>
                <w:lang w:val="en-GB"/>
              </w:rPr>
              <w:t>Next yearly cycle</w:t>
            </w:r>
            <w:r w:rsidR="00D45465">
              <w:rPr>
                <w:b/>
                <w:szCs w:val="24"/>
                <w:lang w:val="en-GB"/>
              </w:rPr>
              <w:t>: 202</w:t>
            </w:r>
            <w:r w:rsidR="001C37C9">
              <w:rPr>
                <w:b/>
                <w:szCs w:val="24"/>
                <w:lang w:val="en-GB"/>
              </w:rPr>
              <w:t>6</w:t>
            </w:r>
            <w:r>
              <w:rPr>
                <w:b/>
                <w:szCs w:val="24"/>
                <w:lang w:val="en-GB"/>
              </w:rPr>
              <w:t>/202</w:t>
            </w:r>
            <w:r w:rsidR="001C37C9">
              <w:rPr>
                <w:b/>
                <w:szCs w:val="24"/>
                <w:lang w:val="en-GB"/>
              </w:rPr>
              <w:t>7</w:t>
            </w:r>
          </w:p>
          <w:p w14:paraId="72D50555" w14:textId="77777777" w:rsidR="00050E4E" w:rsidRPr="006D7FF8" w:rsidRDefault="00050E4E" w:rsidP="0031036A">
            <w:pPr>
              <w:spacing w:before="0"/>
              <w:rPr>
                <w:szCs w:val="24"/>
                <w:lang w:val="en-GB"/>
              </w:rPr>
            </w:pPr>
            <w:r>
              <w:rPr>
                <w:szCs w:val="24"/>
                <w:lang w:val="en-GB"/>
              </w:rPr>
              <w:t>(the change will be considered for implementation in the yearly mainte</w:t>
            </w:r>
            <w:r w:rsidR="00C24983">
              <w:rPr>
                <w:szCs w:val="24"/>
                <w:lang w:val="en-GB"/>
              </w:rPr>
              <w:t>nance cycle which starts in 202</w:t>
            </w:r>
            <w:r w:rsidR="003D2E05">
              <w:rPr>
                <w:szCs w:val="24"/>
                <w:lang w:val="en-GB"/>
              </w:rPr>
              <w:t>6</w:t>
            </w:r>
            <w:r>
              <w:rPr>
                <w:szCs w:val="24"/>
                <w:lang w:val="en-GB"/>
              </w:rPr>
              <w:t xml:space="preserve"> and completes with the publication of new messag</w:t>
            </w:r>
            <w:r w:rsidR="00C24983">
              <w:rPr>
                <w:szCs w:val="24"/>
                <w:lang w:val="en-GB"/>
              </w:rPr>
              <w:t>e versions in the spring of 202</w:t>
            </w:r>
            <w:r w:rsidR="003D2E05">
              <w:rPr>
                <w:szCs w:val="24"/>
                <w:lang w:val="en-GB"/>
              </w:rPr>
              <w:t>7</w:t>
            </w:r>
            <w:r>
              <w:rPr>
                <w:szCs w:val="24"/>
                <w:lang w:val="en-GB"/>
              </w:rPr>
              <w:t>)</w:t>
            </w:r>
          </w:p>
        </w:tc>
        <w:tc>
          <w:tcPr>
            <w:tcW w:w="425" w:type="dxa"/>
            <w:tcBorders>
              <w:bottom w:val="single" w:sz="4" w:space="0" w:color="auto"/>
            </w:tcBorders>
          </w:tcPr>
          <w:p w14:paraId="713A8C6E" w14:textId="77777777" w:rsidR="00050E4E" w:rsidRPr="00572056" w:rsidRDefault="00D32A1A" w:rsidP="0031036A">
            <w:pPr>
              <w:spacing w:before="0"/>
              <w:jc w:val="both"/>
              <w:rPr>
                <w:b/>
                <w:color w:val="000000"/>
                <w:szCs w:val="24"/>
                <w:lang w:val="en-GB"/>
              </w:rPr>
            </w:pPr>
            <w:r>
              <w:rPr>
                <w:b/>
                <w:color w:val="000000"/>
                <w:szCs w:val="24"/>
                <w:lang w:val="en-GB"/>
              </w:rPr>
              <w:t>X</w:t>
            </w:r>
          </w:p>
        </w:tc>
      </w:tr>
      <w:tr w:rsidR="00050E4E" w:rsidRPr="006D7FF8" w14:paraId="196FDF61" w14:textId="77777777" w:rsidTr="0031036A">
        <w:trPr>
          <w:gridBefore w:val="1"/>
          <w:gridAfter w:val="1"/>
          <w:wBefore w:w="1059" w:type="dxa"/>
          <w:wAfter w:w="945" w:type="dxa"/>
          <w:trHeight w:val="501"/>
        </w:trPr>
        <w:tc>
          <w:tcPr>
            <w:tcW w:w="750" w:type="dxa"/>
            <w:gridSpan w:val="2"/>
            <w:tcBorders>
              <w:top w:val="nil"/>
              <w:left w:val="nil"/>
              <w:bottom w:val="nil"/>
            </w:tcBorders>
          </w:tcPr>
          <w:p w14:paraId="685462B6" w14:textId="77777777" w:rsidR="00050E4E" w:rsidRDefault="00050E4E" w:rsidP="0031036A">
            <w:pPr>
              <w:spacing w:before="0"/>
              <w:rPr>
                <w:szCs w:val="24"/>
                <w:lang w:val="en-GB"/>
              </w:rPr>
            </w:pPr>
          </w:p>
        </w:tc>
        <w:tc>
          <w:tcPr>
            <w:tcW w:w="5954" w:type="dxa"/>
            <w:gridSpan w:val="2"/>
          </w:tcPr>
          <w:p w14:paraId="085BCF64" w14:textId="77777777" w:rsidR="00050E4E" w:rsidRDefault="00050E4E" w:rsidP="0031036A">
            <w:pPr>
              <w:spacing w:before="0"/>
              <w:jc w:val="both"/>
              <w:rPr>
                <w:szCs w:val="24"/>
                <w:lang w:val="en-GB"/>
              </w:rPr>
            </w:pPr>
            <w:r>
              <w:rPr>
                <w:szCs w:val="24"/>
                <w:lang w:val="en-GB"/>
              </w:rPr>
              <w:t xml:space="preserve">- </w:t>
            </w:r>
            <w:r w:rsidRPr="00E3221E">
              <w:rPr>
                <w:b/>
                <w:szCs w:val="24"/>
                <w:lang w:val="en-GB"/>
              </w:rPr>
              <w:t>At the occasion of the next maintenance of the messages</w:t>
            </w:r>
          </w:p>
          <w:p w14:paraId="452FD8B0" w14:textId="77777777" w:rsidR="00050E4E" w:rsidRDefault="00050E4E" w:rsidP="0031036A">
            <w:pPr>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5798BBF7" w14:textId="77777777" w:rsidR="00050E4E" w:rsidRPr="00AD7CD5" w:rsidRDefault="00050E4E" w:rsidP="0031036A">
            <w:pPr>
              <w:spacing w:before="0"/>
              <w:jc w:val="center"/>
              <w:rPr>
                <w:color w:val="FF0000"/>
                <w:szCs w:val="24"/>
                <w:lang w:val="en-GB"/>
              </w:rPr>
            </w:pPr>
          </w:p>
        </w:tc>
      </w:tr>
      <w:tr w:rsidR="00050E4E" w:rsidRPr="006D7FF8" w14:paraId="396D7350" w14:textId="77777777" w:rsidTr="0031036A">
        <w:trPr>
          <w:gridBefore w:val="1"/>
          <w:wBefore w:w="1059" w:type="dxa"/>
          <w:trHeight w:val="511"/>
        </w:trPr>
        <w:tc>
          <w:tcPr>
            <w:tcW w:w="750" w:type="dxa"/>
            <w:gridSpan w:val="2"/>
            <w:tcBorders>
              <w:top w:val="nil"/>
              <w:left w:val="nil"/>
              <w:bottom w:val="nil"/>
            </w:tcBorders>
          </w:tcPr>
          <w:p w14:paraId="73D94E3F" w14:textId="77777777" w:rsidR="00050E4E" w:rsidRDefault="00050E4E" w:rsidP="0031036A">
            <w:pPr>
              <w:spacing w:before="0"/>
              <w:rPr>
                <w:szCs w:val="24"/>
                <w:lang w:val="en-GB"/>
              </w:rPr>
            </w:pPr>
          </w:p>
        </w:tc>
        <w:tc>
          <w:tcPr>
            <w:tcW w:w="5954" w:type="dxa"/>
            <w:gridSpan w:val="2"/>
          </w:tcPr>
          <w:p w14:paraId="729BC80F" w14:textId="77777777" w:rsidR="00050E4E" w:rsidRDefault="00050E4E" w:rsidP="0031036A">
            <w:pPr>
              <w:spacing w:before="0"/>
              <w:jc w:val="both"/>
              <w:rPr>
                <w:szCs w:val="24"/>
                <w:lang w:val="en-GB"/>
              </w:rPr>
            </w:pPr>
            <w:r>
              <w:rPr>
                <w:szCs w:val="24"/>
                <w:lang w:val="en-GB"/>
              </w:rPr>
              <w:t xml:space="preserve">- </w:t>
            </w:r>
            <w:r w:rsidRPr="00E3221E">
              <w:rPr>
                <w:b/>
                <w:szCs w:val="24"/>
                <w:lang w:val="en-GB"/>
              </w:rPr>
              <w:t>Urgent unscheduled</w:t>
            </w:r>
          </w:p>
          <w:p w14:paraId="5D56ED58" w14:textId="77777777" w:rsidR="00050E4E" w:rsidRDefault="00050E4E" w:rsidP="0031036A">
            <w:pPr>
              <w:spacing w:before="0"/>
              <w:rPr>
                <w:szCs w:val="24"/>
                <w:lang w:val="en-GB"/>
              </w:rPr>
            </w:pPr>
            <w:r>
              <w:rPr>
                <w:szCs w:val="24"/>
                <w:lang w:val="en-GB"/>
              </w:rPr>
              <w:t>(the change justifies an urgent implementation outside of the normal yearly cycle)</w:t>
            </w:r>
          </w:p>
        </w:tc>
        <w:tc>
          <w:tcPr>
            <w:tcW w:w="425" w:type="dxa"/>
          </w:tcPr>
          <w:p w14:paraId="6ADC3995" w14:textId="77777777" w:rsidR="00050E4E" w:rsidRPr="00AD7CD5" w:rsidRDefault="00050E4E" w:rsidP="0031036A">
            <w:pPr>
              <w:jc w:val="center"/>
              <w:rPr>
                <w:color w:val="FF0000"/>
                <w:szCs w:val="24"/>
                <w:lang w:val="en-GB"/>
              </w:rPr>
            </w:pPr>
          </w:p>
        </w:tc>
        <w:tc>
          <w:tcPr>
            <w:tcW w:w="945" w:type="dxa"/>
            <w:tcBorders>
              <w:top w:val="nil"/>
              <w:bottom w:val="nil"/>
              <w:right w:val="nil"/>
            </w:tcBorders>
          </w:tcPr>
          <w:p w14:paraId="1D9A098F" w14:textId="77777777" w:rsidR="00050E4E" w:rsidRDefault="00050E4E" w:rsidP="0031036A">
            <w:pPr>
              <w:ind w:left="360"/>
              <w:jc w:val="both"/>
              <w:rPr>
                <w:szCs w:val="24"/>
                <w:lang w:val="en-GB"/>
              </w:rPr>
            </w:pPr>
          </w:p>
        </w:tc>
      </w:tr>
      <w:tr w:rsidR="00050E4E" w:rsidRPr="006D7FF8" w14:paraId="4EA6C7D2" w14:textId="77777777" w:rsidTr="0031036A">
        <w:trPr>
          <w:gridBefore w:val="1"/>
          <w:wBefore w:w="1059" w:type="dxa"/>
          <w:trHeight w:val="511"/>
        </w:trPr>
        <w:tc>
          <w:tcPr>
            <w:tcW w:w="750" w:type="dxa"/>
            <w:gridSpan w:val="2"/>
            <w:tcBorders>
              <w:top w:val="nil"/>
              <w:left w:val="nil"/>
              <w:bottom w:val="nil"/>
            </w:tcBorders>
          </w:tcPr>
          <w:p w14:paraId="36ED9F07" w14:textId="77777777" w:rsidR="00050E4E" w:rsidRDefault="00050E4E" w:rsidP="0031036A">
            <w:pPr>
              <w:spacing w:before="0"/>
              <w:rPr>
                <w:szCs w:val="24"/>
                <w:lang w:val="en-GB"/>
              </w:rPr>
            </w:pPr>
          </w:p>
        </w:tc>
        <w:tc>
          <w:tcPr>
            <w:tcW w:w="6379" w:type="dxa"/>
            <w:gridSpan w:val="3"/>
          </w:tcPr>
          <w:p w14:paraId="54FA96A6" w14:textId="77777777" w:rsidR="00050E4E" w:rsidRPr="00AD7CD5" w:rsidRDefault="00050E4E" w:rsidP="0031036A">
            <w:pPr>
              <w:rPr>
                <w:color w:val="FF0000"/>
                <w:szCs w:val="24"/>
                <w:lang w:val="en-GB"/>
              </w:rPr>
            </w:pPr>
            <w:r>
              <w:rPr>
                <w:szCs w:val="24"/>
                <w:lang w:val="en-GB"/>
              </w:rPr>
              <w:t xml:space="preserve">- </w:t>
            </w:r>
            <w:r>
              <w:rPr>
                <w:b/>
                <w:szCs w:val="24"/>
                <w:lang w:val="en-GB"/>
              </w:rPr>
              <w:t>Other timing:</w:t>
            </w:r>
          </w:p>
        </w:tc>
        <w:tc>
          <w:tcPr>
            <w:tcW w:w="945" w:type="dxa"/>
            <w:tcBorders>
              <w:top w:val="nil"/>
              <w:bottom w:val="nil"/>
              <w:right w:val="nil"/>
            </w:tcBorders>
          </w:tcPr>
          <w:p w14:paraId="2C72469B" w14:textId="77777777" w:rsidR="00050E4E" w:rsidRDefault="00050E4E" w:rsidP="0031036A">
            <w:pPr>
              <w:ind w:left="360"/>
              <w:jc w:val="both"/>
              <w:rPr>
                <w:szCs w:val="24"/>
                <w:lang w:val="en-GB"/>
              </w:rPr>
            </w:pPr>
          </w:p>
          <w:p w14:paraId="370B7C27" w14:textId="77777777" w:rsidR="00050E4E" w:rsidRDefault="00050E4E" w:rsidP="0031036A">
            <w:pPr>
              <w:ind w:left="360"/>
              <w:jc w:val="both"/>
              <w:rPr>
                <w:szCs w:val="24"/>
                <w:lang w:val="en-GB"/>
              </w:rPr>
            </w:pPr>
          </w:p>
        </w:tc>
      </w:tr>
    </w:tbl>
    <w:p w14:paraId="6F4CB374" w14:textId="77777777" w:rsidR="00370107" w:rsidRDefault="00370107" w:rsidP="00050E4E">
      <w:pPr>
        <w:rPr>
          <w:szCs w:val="24"/>
          <w:lang w:val="en-GB"/>
        </w:rPr>
      </w:pPr>
    </w:p>
    <w:p w14:paraId="6C8D661E" w14:textId="77777777" w:rsidR="003D2E05" w:rsidRPr="003D2E05" w:rsidRDefault="00050E4E" w:rsidP="00050E4E">
      <w:pPr>
        <w:rPr>
          <w:b/>
          <w:bCs/>
          <w:szCs w:val="24"/>
          <w:lang w:val="en-GB"/>
        </w:rPr>
      </w:pPr>
      <w:r w:rsidRPr="003D2E05">
        <w:rPr>
          <w:b/>
          <w:bCs/>
          <w:szCs w:val="24"/>
          <w:lang w:val="en-GB"/>
        </w:rPr>
        <w:t>Comments:</w:t>
      </w:r>
      <w:r w:rsidR="007A0BE4" w:rsidRPr="003D2E05">
        <w:rPr>
          <w:b/>
          <w:bCs/>
          <w:szCs w:val="24"/>
          <w:lang w:val="en-GB"/>
        </w:rPr>
        <w:t xml:space="preserve"> </w:t>
      </w:r>
      <w:r w:rsidR="003D2E05" w:rsidRPr="003D2E05">
        <w:rPr>
          <w:b/>
          <w:bCs/>
          <w:szCs w:val="24"/>
          <w:lang w:val="en-GB"/>
        </w:rPr>
        <w:t xml:space="preserve"> </w:t>
      </w:r>
    </w:p>
    <w:p w14:paraId="07938C35" w14:textId="77777777" w:rsidR="00050E4E" w:rsidRDefault="003D2E05" w:rsidP="003D2E05">
      <w:pPr>
        <w:numPr>
          <w:ilvl w:val="0"/>
          <w:numId w:val="4"/>
        </w:numPr>
        <w:rPr>
          <w:szCs w:val="24"/>
          <w:lang w:val="en-GB"/>
        </w:rPr>
      </w:pPr>
      <w:r>
        <w:rPr>
          <w:szCs w:val="24"/>
          <w:lang w:val="en-GB"/>
        </w:rPr>
        <w:t>The purpose and the business case for the original settlement date must be clarified.</w:t>
      </w:r>
    </w:p>
    <w:p w14:paraId="427671BF" w14:textId="77777777" w:rsidR="003D2E05" w:rsidRDefault="003D2E05" w:rsidP="003D2E05">
      <w:pPr>
        <w:numPr>
          <w:ilvl w:val="0"/>
          <w:numId w:val="4"/>
        </w:numPr>
        <w:rPr>
          <w:szCs w:val="24"/>
          <w:lang w:val="en-GB"/>
        </w:rPr>
      </w:pPr>
      <w:r>
        <w:rPr>
          <w:szCs w:val="24"/>
          <w:lang w:val="en-GB"/>
        </w:rPr>
        <w:t>The position of the Update Reason must be discussed based on the business case</w:t>
      </w:r>
    </w:p>
    <w:p w14:paraId="54F67178" w14:textId="77777777" w:rsidR="001C639B" w:rsidRDefault="001C639B" w:rsidP="00050E4E">
      <w:pPr>
        <w:rPr>
          <w:szCs w:val="24"/>
          <w:lang w:val="en-GB"/>
        </w:rPr>
      </w:pPr>
    </w:p>
    <w:p w14:paraId="4441382A" w14:textId="77777777" w:rsidR="0092714B" w:rsidRDefault="0092714B" w:rsidP="0092714B">
      <w:pPr>
        <w:pStyle w:val="Heading2"/>
      </w:pPr>
      <w:r w:rsidRPr="00E435D2">
        <w:t>Proposed implementation:</w:t>
      </w:r>
    </w:p>
    <w:p w14:paraId="15146CEA" w14:textId="77777777" w:rsidR="008E6E6D" w:rsidRPr="004F32C5" w:rsidRDefault="008E6E6D" w:rsidP="008E6E6D">
      <w:pPr>
        <w:rPr>
          <w:rFonts w:eastAsia="Times New Roman"/>
          <w:b/>
          <w:bCs/>
          <w:noProof/>
          <w:szCs w:val="24"/>
          <w:u w:val="single"/>
        </w:rPr>
      </w:pPr>
    </w:p>
    <w:p w14:paraId="4BA315B0" w14:textId="77777777" w:rsidR="008E6E6D" w:rsidRDefault="008E6E6D" w:rsidP="008E6E6D">
      <w:pPr>
        <w:numPr>
          <w:ilvl w:val="0"/>
          <w:numId w:val="33"/>
        </w:numPr>
        <w:rPr>
          <w:rFonts w:eastAsia="Times New Roman"/>
          <w:noProof/>
          <w:szCs w:val="24"/>
        </w:rPr>
      </w:pPr>
      <w:r w:rsidRPr="00433757">
        <w:rPr>
          <w:rFonts w:eastAsia="Times New Roman"/>
          <w:b/>
          <w:bCs/>
          <w:noProof/>
          <w:szCs w:val="24"/>
        </w:rPr>
        <w:t>Original Settlement Date</w:t>
      </w:r>
      <w:r>
        <w:rPr>
          <w:rFonts w:eastAsia="Times New Roman"/>
          <w:noProof/>
          <w:szCs w:val="24"/>
        </w:rPr>
        <w:t>, in ISO date format.</w:t>
      </w:r>
      <w:r w:rsidRPr="002B07CF">
        <w:t xml:space="preserve"> </w:t>
      </w:r>
      <w:r w:rsidRPr="002B07CF">
        <w:rPr>
          <w:rFonts w:eastAsia="Times New Roman"/>
          <w:noProof/>
          <w:szCs w:val="24"/>
        </w:rPr>
        <w:t>Specifies the settlement date of a settlement instruction before it was altered.</w:t>
      </w:r>
    </w:p>
    <w:p w14:paraId="4A83E21F" w14:textId="77777777" w:rsidR="008E6E6D" w:rsidRDefault="008E6E6D" w:rsidP="008E6E6D">
      <w:pPr>
        <w:ind w:left="720"/>
        <w:rPr>
          <w:rFonts w:eastAsia="Times New Roman"/>
          <w:noProof/>
          <w:szCs w:val="24"/>
        </w:rPr>
      </w:pPr>
    </w:p>
    <w:p w14:paraId="4086894B" w14:textId="77777777" w:rsidR="008E6E6D" w:rsidRPr="00DC6D5B" w:rsidRDefault="008E6E6D" w:rsidP="008E6E6D">
      <w:pPr>
        <w:ind w:firstLine="720"/>
        <w:rPr>
          <w:rFonts w:eastAsia="Times New Roman"/>
          <w:b/>
          <w:bCs/>
        </w:rPr>
      </w:pPr>
      <w:r w:rsidRPr="00F771E8">
        <w:rPr>
          <w:rFonts w:eastAsia="Times New Roman"/>
          <w:b/>
          <w:bCs/>
        </w:rPr>
        <w:t>ISO 20022 proposed implementation:</w:t>
      </w:r>
      <w:r w:rsidRPr="00DC6D5B">
        <w:rPr>
          <w:rFonts w:eastAsia="Times New Roman"/>
          <w:b/>
          <w:bCs/>
        </w:rPr>
        <w:t xml:space="preserve"> </w:t>
      </w:r>
    </w:p>
    <w:p w14:paraId="044DC769" w14:textId="77777777" w:rsidR="008E6E6D" w:rsidRDefault="00000000" w:rsidP="008E6E6D">
      <w:pPr>
        <w:ind w:left="720"/>
        <w:rPr>
          <w:noProof/>
        </w:rPr>
      </w:pPr>
      <w:r>
        <w:rPr>
          <w:noProof/>
        </w:rPr>
        <w:pict w14:anchorId="4BFC1715">
          <v:shape id="_x0000_i1028" type="#_x0000_t75" style="width:448.5pt;height:285pt;visibility:visible">
            <v:imagedata r:id="rId15" o:title=""/>
          </v:shape>
        </w:pict>
      </w:r>
    </w:p>
    <w:p w14:paraId="36E7AD5C" w14:textId="77777777" w:rsidR="00BB4CB2" w:rsidRDefault="00BB4CB2" w:rsidP="008E6E6D">
      <w:pPr>
        <w:ind w:left="720"/>
        <w:rPr>
          <w:rFonts w:eastAsia="Times New Roman"/>
          <w:noProof/>
          <w:szCs w:val="24"/>
        </w:rPr>
      </w:pPr>
    </w:p>
    <w:p w14:paraId="70F26E52" w14:textId="77777777" w:rsidR="008E6E6D" w:rsidRDefault="008E6E6D" w:rsidP="00354A6D">
      <w:pPr>
        <w:numPr>
          <w:ilvl w:val="0"/>
          <w:numId w:val="33"/>
        </w:numPr>
        <w:rPr>
          <w:rStyle w:val="ui-provider"/>
        </w:rPr>
      </w:pPr>
      <w:r w:rsidRPr="00D135CB">
        <w:rPr>
          <w:rFonts w:eastAsia="Times New Roman"/>
          <w:b/>
          <w:bCs/>
          <w:noProof/>
          <w:szCs w:val="24"/>
        </w:rPr>
        <w:t>Update Reason</w:t>
      </w:r>
      <w:r w:rsidRPr="00D135CB">
        <w:rPr>
          <w:rFonts w:eastAsia="Times New Roman"/>
          <w:noProof/>
          <w:szCs w:val="24"/>
        </w:rPr>
        <w:t xml:space="preserve"> (to be used in combination with “Update Type”, already present in the message): A code list to express the reason for rescheduling the settlement. </w:t>
      </w:r>
    </w:p>
    <w:p w14:paraId="1F7F4012" w14:textId="77777777" w:rsidR="008E6E6D" w:rsidRDefault="008E6E6D" w:rsidP="008E6E6D">
      <w:pPr>
        <w:rPr>
          <w:rStyle w:val="ui-provider"/>
        </w:rPr>
      </w:pPr>
    </w:p>
    <w:p w14:paraId="6FC9A4D0" w14:textId="77777777" w:rsidR="008E6E6D" w:rsidRDefault="008E6E6D" w:rsidP="008E6E6D">
      <w:pPr>
        <w:ind w:firstLine="720"/>
        <w:rPr>
          <w:rFonts w:eastAsia="Times New Roman"/>
          <w:b/>
          <w:bCs/>
        </w:rPr>
      </w:pPr>
      <w:r w:rsidRPr="00F771E8">
        <w:rPr>
          <w:rFonts w:eastAsia="Times New Roman"/>
          <w:b/>
          <w:bCs/>
        </w:rPr>
        <w:t>ISO 20022 proposed implementation:</w:t>
      </w:r>
      <w:r w:rsidRPr="00DC6D5B">
        <w:rPr>
          <w:rFonts w:eastAsia="Times New Roman"/>
          <w:b/>
          <w:bCs/>
        </w:rPr>
        <w:t xml:space="preserve"> </w:t>
      </w:r>
    </w:p>
    <w:p w14:paraId="25C4BB32" w14:textId="77777777" w:rsidR="008E6E6D" w:rsidRDefault="00000000" w:rsidP="008E6E6D">
      <w:pPr>
        <w:ind w:firstLine="720"/>
        <w:rPr>
          <w:rFonts w:eastAsia="Times New Roman"/>
          <w:b/>
          <w:bCs/>
        </w:rPr>
      </w:pPr>
      <w:r>
        <w:rPr>
          <w:noProof/>
        </w:rPr>
        <w:lastRenderedPageBreak/>
        <w:pict w14:anchorId="210E62F0">
          <v:shape id="_x0000_i1029" type="#_x0000_t75" style="width:449.25pt;height:258pt;visibility:visible">
            <v:imagedata r:id="rId17" o:title=""/>
          </v:shape>
        </w:pict>
      </w:r>
    </w:p>
    <w:p w14:paraId="58DDDF04" w14:textId="77777777" w:rsidR="00115508" w:rsidRDefault="00115508" w:rsidP="00115508">
      <w:pPr>
        <w:pStyle w:val="Heading2"/>
      </w:pPr>
      <w:r>
        <w:t>Proposed timing:</w:t>
      </w:r>
    </w:p>
    <w:p w14:paraId="52C17FCF" w14:textId="77777777" w:rsidR="00115508" w:rsidRDefault="00115508" w:rsidP="00115508">
      <w:pPr>
        <w:rPr>
          <w:lang w:val="en-GB"/>
        </w:rPr>
      </w:pPr>
      <w:r w:rsidRPr="0005123F">
        <w:rPr>
          <w:lang w:val="en-GB"/>
        </w:rPr>
        <w:t xml:space="preserve">The submitting </w:t>
      </w:r>
      <w:r>
        <w:rPr>
          <w:lang w:val="en-GB"/>
        </w:rPr>
        <w:t>organisation confirms that it can implement the requested changes in the requested timing.</w:t>
      </w:r>
    </w:p>
    <w:p w14:paraId="6450FC7E" w14:textId="77777777" w:rsidR="00115508" w:rsidRPr="0005123F" w:rsidRDefault="00115508" w:rsidP="00115508">
      <w:pPr>
        <w:rPr>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3543"/>
      </w:tblGrid>
      <w:tr w:rsidR="00115508" w:rsidRPr="006D7FF8" w14:paraId="4788E6CA" w14:textId="77777777" w:rsidTr="00D24CD7">
        <w:tc>
          <w:tcPr>
            <w:tcW w:w="1101" w:type="dxa"/>
            <w:tcBorders>
              <w:bottom w:val="single" w:sz="4" w:space="0" w:color="auto"/>
            </w:tcBorders>
          </w:tcPr>
          <w:p w14:paraId="11F354E1" w14:textId="77777777" w:rsidR="00115508" w:rsidRPr="0050441C" w:rsidRDefault="00115508" w:rsidP="00D24CD7">
            <w:pPr>
              <w:rPr>
                <w:b/>
                <w:szCs w:val="24"/>
                <w:lang w:val="en-GB"/>
              </w:rPr>
            </w:pPr>
            <w:r w:rsidRPr="0050441C">
              <w:rPr>
                <w:b/>
                <w:szCs w:val="24"/>
                <w:lang w:val="en-GB"/>
              </w:rPr>
              <w:t>Timing</w:t>
            </w:r>
          </w:p>
        </w:tc>
        <w:tc>
          <w:tcPr>
            <w:tcW w:w="3543" w:type="dxa"/>
          </w:tcPr>
          <w:p w14:paraId="3F0BECD1" w14:textId="77777777" w:rsidR="00115508" w:rsidRPr="00115508" w:rsidRDefault="00115508" w:rsidP="00D24CD7">
            <w:pPr>
              <w:jc w:val="both"/>
              <w:rPr>
                <w:b/>
                <w:color w:val="FF0000"/>
                <w:szCs w:val="24"/>
                <w:lang w:val="en-GB"/>
              </w:rPr>
            </w:pPr>
            <w:r w:rsidRPr="00115508">
              <w:rPr>
                <w:b/>
                <w:color w:val="FF0000"/>
                <w:szCs w:val="24"/>
                <w:lang w:val="en-GB"/>
              </w:rPr>
              <w:t>Next maintenance cycle</w:t>
            </w:r>
          </w:p>
        </w:tc>
      </w:tr>
    </w:tbl>
    <w:p w14:paraId="6A0ABD8E" w14:textId="77777777" w:rsidR="00115508" w:rsidRPr="00E8579D" w:rsidRDefault="00115508" w:rsidP="00115508">
      <w:pPr>
        <w:pStyle w:val="Heading2"/>
      </w:pPr>
      <w:r w:rsidRPr="006A3892">
        <w:t>Final decision of the SEG(s):</w:t>
      </w:r>
    </w:p>
    <w:p w14:paraId="3916D930" w14:textId="1A1C7D53" w:rsidR="00115508" w:rsidRDefault="00721A89" w:rsidP="00115508">
      <w:pPr>
        <w:rPr>
          <w:szCs w:val="24"/>
          <w:lang w:val="en-GB"/>
        </w:rPr>
      </w:pPr>
      <w:r w:rsidRPr="00721A89">
        <w:rPr>
          <w:rFonts w:ascii="Segoe UI Symbol" w:hAnsi="Segoe UI Symbol" w:cs="Segoe UI Symbol"/>
          <w:szCs w:val="24"/>
          <w:lang w:val="en-GB"/>
        </w:rPr>
        <w:t>☒</w:t>
      </w:r>
      <w:r w:rsidRPr="00721A89">
        <w:rPr>
          <w:szCs w:val="24"/>
          <w:lang w:val="en-GB"/>
        </w:rPr>
        <w:t xml:space="preserve"> Approve</w:t>
      </w:r>
    </w:p>
    <w:p w14:paraId="3D472861" w14:textId="77777777" w:rsidR="00115508" w:rsidRDefault="00115508" w:rsidP="00115508">
      <w:pPr>
        <w:rPr>
          <w:szCs w:val="24"/>
          <w:lang w:val="en-GB"/>
        </w:rPr>
      </w:pPr>
    </w:p>
    <w:p w14:paraId="7FBCEF9D" w14:textId="77777777" w:rsidR="000A1A9A" w:rsidRDefault="00115508" w:rsidP="00D44824">
      <w:pPr>
        <w:rPr>
          <w:szCs w:val="24"/>
          <w:lang w:val="en-GB"/>
        </w:rPr>
      </w:pPr>
      <w:r w:rsidRPr="004C6FA1">
        <w:rPr>
          <w:szCs w:val="24"/>
          <w:lang w:val="en-GB"/>
        </w:rPr>
        <w:t xml:space="preserve">Comments: </w:t>
      </w:r>
    </w:p>
    <w:p w14:paraId="344FC267" w14:textId="4043AFD2" w:rsidR="00D44824" w:rsidRPr="00D44824" w:rsidRDefault="00D44824" w:rsidP="00D44824">
      <w:pPr>
        <w:rPr>
          <w:szCs w:val="24"/>
          <w:lang w:val="en-GB"/>
        </w:rPr>
      </w:pPr>
      <w:r w:rsidRPr="00D44824">
        <w:rPr>
          <w:szCs w:val="24"/>
          <w:lang w:val="en-GB"/>
        </w:rPr>
        <w:t>The Evaluation Team supported the change and agreed to:</w:t>
      </w:r>
    </w:p>
    <w:p w14:paraId="72E1C756" w14:textId="77777777" w:rsidR="00D44824" w:rsidRPr="00D44824" w:rsidRDefault="00D44824" w:rsidP="00D44824">
      <w:pPr>
        <w:numPr>
          <w:ilvl w:val="0"/>
          <w:numId w:val="34"/>
        </w:numPr>
        <w:rPr>
          <w:szCs w:val="24"/>
          <w:lang w:val="en-GB"/>
        </w:rPr>
      </w:pPr>
      <w:r w:rsidRPr="00D44824">
        <w:rPr>
          <w:szCs w:val="24"/>
          <w:lang w:val="en-GB"/>
        </w:rPr>
        <w:t xml:space="preserve">Add an optional </w:t>
      </w:r>
      <w:r w:rsidRPr="00D44824">
        <w:rPr>
          <w:b/>
          <w:bCs/>
          <w:szCs w:val="24"/>
          <w:lang w:val="en-GB"/>
        </w:rPr>
        <w:t>Original Settlement Date</w:t>
      </w:r>
      <w:r w:rsidRPr="00D44824">
        <w:rPr>
          <w:szCs w:val="24"/>
          <w:lang w:val="en-GB"/>
        </w:rPr>
        <w:t>.</w:t>
      </w:r>
    </w:p>
    <w:p w14:paraId="5AA93599" w14:textId="77777777" w:rsidR="00D44824" w:rsidRPr="00D44824" w:rsidRDefault="00D44824" w:rsidP="00D44824">
      <w:pPr>
        <w:numPr>
          <w:ilvl w:val="0"/>
          <w:numId w:val="34"/>
        </w:numPr>
        <w:rPr>
          <w:szCs w:val="24"/>
          <w:lang w:val="en-GB"/>
        </w:rPr>
      </w:pPr>
      <w:r w:rsidRPr="00D44824">
        <w:rPr>
          <w:szCs w:val="24"/>
          <w:lang w:val="en-GB"/>
        </w:rPr>
        <w:t xml:space="preserve">Retain the name </w:t>
      </w:r>
      <w:r w:rsidRPr="00D44824">
        <w:rPr>
          <w:b/>
          <w:bCs/>
          <w:szCs w:val="24"/>
          <w:lang w:val="en-GB"/>
        </w:rPr>
        <w:t>Original Settlement Date</w:t>
      </w:r>
      <w:r w:rsidRPr="00D44824">
        <w:rPr>
          <w:szCs w:val="24"/>
          <w:lang w:val="en-GB"/>
        </w:rPr>
        <w:t>.</w:t>
      </w:r>
    </w:p>
    <w:p w14:paraId="287A20D9" w14:textId="77777777" w:rsidR="00D44824" w:rsidRPr="00D44824" w:rsidRDefault="00D44824" w:rsidP="00D44824">
      <w:pPr>
        <w:numPr>
          <w:ilvl w:val="0"/>
          <w:numId w:val="34"/>
        </w:numPr>
        <w:rPr>
          <w:szCs w:val="24"/>
          <w:lang w:val="en-GB"/>
        </w:rPr>
      </w:pPr>
      <w:r w:rsidRPr="00D44824">
        <w:rPr>
          <w:szCs w:val="24"/>
          <w:lang w:val="en-GB"/>
        </w:rPr>
        <w:t>Add explanatory documentation or usage guidance to avoid ambiguity.</w:t>
      </w:r>
    </w:p>
    <w:p w14:paraId="704AFEBE" w14:textId="77777777" w:rsidR="00D44824" w:rsidRPr="00D44824" w:rsidRDefault="00D44824" w:rsidP="00D44824">
      <w:pPr>
        <w:numPr>
          <w:ilvl w:val="0"/>
          <w:numId w:val="34"/>
        </w:numPr>
        <w:rPr>
          <w:szCs w:val="24"/>
          <w:lang w:val="en-GB"/>
        </w:rPr>
      </w:pPr>
      <w:r w:rsidRPr="00D44824">
        <w:rPr>
          <w:szCs w:val="24"/>
          <w:lang w:val="en-GB"/>
        </w:rPr>
        <w:t xml:space="preserve">Add a generic </w:t>
      </w:r>
      <w:r w:rsidRPr="00D44824">
        <w:rPr>
          <w:b/>
          <w:bCs/>
          <w:szCs w:val="24"/>
          <w:lang w:val="en-GB"/>
        </w:rPr>
        <w:t>Update Reason</w:t>
      </w:r>
      <w:r w:rsidRPr="00D44824">
        <w:rPr>
          <w:szCs w:val="24"/>
          <w:lang w:val="en-GB"/>
        </w:rPr>
        <w:t>.</w:t>
      </w:r>
    </w:p>
    <w:p w14:paraId="1A7E9492" w14:textId="77777777" w:rsidR="00137B6E" w:rsidRPr="00137B6E" w:rsidRDefault="00D44824" w:rsidP="00137B6E">
      <w:pPr>
        <w:numPr>
          <w:ilvl w:val="0"/>
          <w:numId w:val="34"/>
        </w:numPr>
        <w:rPr>
          <w:szCs w:val="24"/>
          <w:lang w:val="en-GB"/>
        </w:rPr>
      </w:pPr>
      <w:r w:rsidRPr="00D44824">
        <w:rPr>
          <w:szCs w:val="24"/>
          <w:lang w:val="en-GB"/>
        </w:rPr>
        <w:t>Create a dedicated Update Reason code list</w:t>
      </w:r>
      <w:r w:rsidR="000A1A9A">
        <w:rPr>
          <w:szCs w:val="24"/>
          <w:lang w:val="en-GB"/>
        </w:rPr>
        <w:t xml:space="preserve">, </w:t>
      </w:r>
      <w:r w:rsidR="00137B6E" w:rsidRPr="00137B6E">
        <w:rPr>
          <w:szCs w:val="24"/>
          <w:lang w:val="en-GB"/>
        </w:rPr>
        <w:t>including the relevant corporate-action-related reasons and a proprietary option.</w:t>
      </w:r>
    </w:p>
    <w:p w14:paraId="3A6CAE61" w14:textId="7DC632DA" w:rsidR="00D44824" w:rsidRPr="00D44824" w:rsidRDefault="008531EF" w:rsidP="00D44824">
      <w:pPr>
        <w:rPr>
          <w:szCs w:val="24"/>
          <w:lang w:val="en-GB"/>
        </w:rPr>
      </w:pPr>
      <w:r w:rsidRPr="008531EF">
        <w:rPr>
          <w:szCs w:val="24"/>
          <w:lang w:val="en-GB"/>
        </w:rPr>
        <w:t xml:space="preserve">The Securities SEG endorsed the Evaluation Team’s recommendation and implementation solution during the MCR review meeting of </w:t>
      </w:r>
      <w:r>
        <w:rPr>
          <w:szCs w:val="24"/>
          <w:lang w:val="en-GB"/>
        </w:rPr>
        <w:t>22</w:t>
      </w:r>
      <w:r w:rsidRPr="008531EF">
        <w:rPr>
          <w:szCs w:val="24"/>
          <w:lang w:val="en-GB"/>
        </w:rPr>
        <w:t xml:space="preserve"> September 2026.</w:t>
      </w:r>
    </w:p>
    <w:p w14:paraId="1DACB680" w14:textId="66068A46" w:rsidR="00721A89" w:rsidRPr="00721A89" w:rsidRDefault="00721A89" w:rsidP="00721A89">
      <w:pPr>
        <w:jc w:val="center"/>
        <w:rPr>
          <w:b/>
          <w:bCs/>
          <w:szCs w:val="24"/>
          <w:lang w:val="en-GB"/>
        </w:rPr>
      </w:pPr>
      <w:r w:rsidRPr="00721A89">
        <w:rPr>
          <w:b/>
          <w:bCs/>
          <w:szCs w:val="24"/>
          <w:lang w:val="en-GB"/>
        </w:rPr>
        <w:t>End of document</w:t>
      </w:r>
    </w:p>
    <w:sectPr w:rsidR="00721A89" w:rsidRPr="00721A89" w:rsidSect="006D73EA">
      <w:headerReference w:type="even" r:id="rId18"/>
      <w:headerReference w:type="default" r:id="rId19"/>
      <w:footerReference w:type="even" r:id="rId20"/>
      <w:footerReference w:type="default" r:id="rId21"/>
      <w:headerReference w:type="first" r:id="rId22"/>
      <w:footerReference w:type="first" r:id="rId23"/>
      <w:pgSz w:w="11909" w:h="16834" w:code="9"/>
      <w:pgMar w:top="1440" w:right="1134" w:bottom="1440" w:left="1797" w:header="720" w:footer="72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450BBC" w14:textId="77777777" w:rsidR="00221032" w:rsidRDefault="00221032">
      <w:r>
        <w:separator/>
      </w:r>
    </w:p>
  </w:endnote>
  <w:endnote w:type="continuationSeparator" w:id="0">
    <w:p w14:paraId="256E3EAC" w14:textId="77777777" w:rsidR="00221032" w:rsidRDefault="0022103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Emoji">
    <w:panose1 w:val="020B0502040204020203"/>
    <w:charset w:val="00"/>
    <w:family w:val="swiss"/>
    <w:pitch w:val="variable"/>
    <w:sig w:usb0="00000003" w:usb1="02000000" w:usb2="08000000" w:usb3="00000000" w:csb0="00000001" w:csb1="00000000"/>
  </w:font>
  <w:font w:name="Segoe UI Symbol">
    <w:panose1 w:val="020B0502040204020203"/>
    <w:charset w:val="00"/>
    <w:family w:val="swiss"/>
    <w:pitch w:val="variable"/>
    <w:sig w:usb0="800001E3" w:usb1="1200FFEF" w:usb2="00040000" w:usb3="00000000" w:csb0="00000001"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BBC42" w14:textId="77777777" w:rsidR="001C37C9" w:rsidRDefault="001C37C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6FAA5" w14:textId="194AE93D" w:rsidR="00CD51F6" w:rsidRPr="00BB1031" w:rsidRDefault="00392344">
    <w:pPr>
      <w:pStyle w:val="Footer"/>
      <w:rPr>
        <w:rStyle w:val="PageNumber"/>
        <w:sz w:val="16"/>
        <w:szCs w:val="16"/>
      </w:rPr>
    </w:pPr>
    <w:r>
      <w:rPr>
        <w:sz w:val="16"/>
        <w:szCs w:val="16"/>
      </w:rPr>
      <w:fldChar w:fldCharType="begin"/>
    </w:r>
    <w:r>
      <w:rPr>
        <w:sz w:val="16"/>
        <w:szCs w:val="16"/>
      </w:rPr>
      <w:instrText xml:space="preserve"> FILENAME   \* MERGEFORMAT </w:instrText>
    </w:r>
    <w:r>
      <w:rPr>
        <w:sz w:val="16"/>
        <w:szCs w:val="16"/>
      </w:rPr>
      <w:fldChar w:fldCharType="separate"/>
    </w:r>
    <w:r w:rsidR="002F5359">
      <w:rPr>
        <w:noProof/>
        <w:sz w:val="16"/>
        <w:szCs w:val="16"/>
      </w:rPr>
      <w:t>293_MCR_Securities Clearing_CCP_2026_2027_v1.1.docx</w:t>
    </w:r>
    <w:r>
      <w:rPr>
        <w:sz w:val="16"/>
        <w:szCs w:val="16"/>
      </w:rPr>
      <w:fldChar w:fldCharType="end"/>
    </w:r>
    <w:r w:rsidR="00CF79E7">
      <w:rPr>
        <w:sz w:val="16"/>
        <w:szCs w:val="16"/>
      </w:rPr>
      <w:tab/>
    </w:r>
    <w:r w:rsidR="00CD51F6" w:rsidRPr="00BB1031">
      <w:rPr>
        <w:sz w:val="16"/>
        <w:szCs w:val="16"/>
      </w:rPr>
      <w:t xml:space="preserve">Produced </w:t>
    </w:r>
    <w:r>
      <w:rPr>
        <w:sz w:val="16"/>
        <w:szCs w:val="16"/>
      </w:rPr>
      <w:t>by Swift</w:t>
    </w:r>
    <w:r w:rsidR="00CD51F6" w:rsidRPr="00BB1031">
      <w:rPr>
        <w:sz w:val="16"/>
        <w:szCs w:val="16"/>
      </w:rPr>
      <w:tab/>
      <w:t xml:space="preserve">Page </w:t>
    </w:r>
    <w:r w:rsidR="00CD51F6" w:rsidRPr="00BB1031">
      <w:rPr>
        <w:rStyle w:val="PageNumber"/>
        <w:sz w:val="16"/>
        <w:szCs w:val="16"/>
      </w:rPr>
      <w:fldChar w:fldCharType="begin"/>
    </w:r>
    <w:r w:rsidR="00CD51F6" w:rsidRPr="00BB1031">
      <w:rPr>
        <w:rStyle w:val="PageNumber"/>
        <w:sz w:val="16"/>
        <w:szCs w:val="16"/>
      </w:rPr>
      <w:instrText xml:space="preserve"> PAGE </w:instrText>
    </w:r>
    <w:r w:rsidR="00CD51F6" w:rsidRPr="00BB1031">
      <w:rPr>
        <w:rStyle w:val="PageNumber"/>
        <w:sz w:val="16"/>
        <w:szCs w:val="16"/>
      </w:rPr>
      <w:fldChar w:fldCharType="separate"/>
    </w:r>
    <w:r w:rsidR="0011325F">
      <w:rPr>
        <w:rStyle w:val="PageNumber"/>
        <w:noProof/>
        <w:sz w:val="16"/>
        <w:szCs w:val="16"/>
      </w:rPr>
      <w:t>13</w:t>
    </w:r>
    <w:r w:rsidR="00CD51F6" w:rsidRPr="00BB1031">
      <w:rPr>
        <w:rStyle w:val="PageNumber"/>
        <w:sz w:val="16"/>
        <w:szCs w:val="16"/>
      </w:rPr>
      <w:fldChar w:fldCharType="end"/>
    </w:r>
  </w:p>
  <w:p w14:paraId="006A7B5D" w14:textId="77777777" w:rsidR="00CD51F6" w:rsidRDefault="00CD51F6">
    <w:pPr>
      <w:pStyle w:val="Footer"/>
      <w:rPr>
        <w:rStyle w:val="PageNumber"/>
      </w:rPr>
    </w:pPr>
  </w:p>
  <w:p w14:paraId="100B5616" w14:textId="77777777" w:rsidR="00CD51F6" w:rsidRDefault="00CD51F6" w:rsidP="000B65C7">
    <w:pPr>
      <w:pStyle w:val="Footer"/>
      <w:spacing w:before="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CED28B" w14:textId="77777777" w:rsidR="001C37C9" w:rsidRDefault="001C37C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675D63" w14:textId="77777777" w:rsidR="00221032" w:rsidRDefault="00221032">
      <w:r>
        <w:separator/>
      </w:r>
    </w:p>
  </w:footnote>
  <w:footnote w:type="continuationSeparator" w:id="0">
    <w:p w14:paraId="4FE80745" w14:textId="77777777" w:rsidR="00221032" w:rsidRDefault="0022103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0CE856" w14:textId="77777777" w:rsidR="001C37C9" w:rsidRDefault="001C37C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7F8A2C" w14:textId="1A29156E" w:rsidR="001C37C9" w:rsidRPr="00D95ABB" w:rsidRDefault="00D95ABB">
    <w:pPr>
      <w:pStyle w:val="Header"/>
      <w:rPr>
        <w:sz w:val="22"/>
        <w:szCs w:val="18"/>
        <w:lang w:val="en-GB"/>
      </w:rPr>
    </w:pPr>
    <w:r w:rsidRPr="00D95ABB">
      <w:rPr>
        <w:sz w:val="22"/>
        <w:szCs w:val="18"/>
        <w:lang w:val="en-GB"/>
      </w:rPr>
      <w:t>Closed – CR approved for implementation in 2026/2027</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77BE67" w14:textId="77777777" w:rsidR="001C37C9" w:rsidRDefault="001C37C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00000000"/>
    <w:lvl w:ilvl="0">
      <w:start w:val="1"/>
      <w:numFmt w:val="bullet"/>
      <w:pStyle w:val="ListBullet2"/>
      <w:lvlText w:val="–"/>
      <w:lvlJc w:val="left"/>
      <w:pPr>
        <w:tabs>
          <w:tab w:val="num" w:pos="360"/>
        </w:tabs>
        <w:ind w:left="360" w:hanging="360"/>
      </w:pPr>
      <w:rPr>
        <w:rFonts w:ascii="Times New Roman" w:hAnsi="Times New Roman" w:hint="default"/>
        <w:b w:val="0"/>
        <w:i w:val="0"/>
        <w:sz w:val="20"/>
      </w:rPr>
    </w:lvl>
  </w:abstractNum>
  <w:abstractNum w:abstractNumId="1" w15:restartNumberingAfterBreak="0">
    <w:nsid w:val="FFFFFF88"/>
    <w:multiLevelType w:val="singleLevel"/>
    <w:tmpl w:val="00000000"/>
    <w:lvl w:ilvl="0">
      <w:start w:val="1"/>
      <w:numFmt w:val="lowerLetter"/>
      <w:pStyle w:val="ListNumber"/>
      <w:lvlText w:val="%1)"/>
      <w:lvlJc w:val="left"/>
      <w:pPr>
        <w:tabs>
          <w:tab w:val="num" w:pos="360"/>
        </w:tabs>
        <w:ind w:left="360" w:hanging="360"/>
      </w:pPr>
    </w:lvl>
  </w:abstractNum>
  <w:abstractNum w:abstractNumId="2" w15:restartNumberingAfterBreak="0">
    <w:nsid w:val="FFFFFF89"/>
    <w:multiLevelType w:val="singleLevel"/>
    <w:tmpl w:val="00000000"/>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3603306"/>
    <w:multiLevelType w:val="multilevel"/>
    <w:tmpl w:val="67C44B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5EA20CB"/>
    <w:multiLevelType w:val="hybridMultilevel"/>
    <w:tmpl w:val="A1524F4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0C03776C"/>
    <w:multiLevelType w:val="multilevel"/>
    <w:tmpl w:val="593E0C0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CCC169B"/>
    <w:multiLevelType w:val="multilevel"/>
    <w:tmpl w:val="02F488A6"/>
    <w:lvl w:ilvl="0">
      <w:start w:val="1"/>
      <w:numFmt w:val="decimal"/>
      <w:pStyle w:val="MMTopic1"/>
      <w:suff w:val="space"/>
      <w:lvlText w:val="%1"/>
      <w:lvlJc w:val="left"/>
      <w:pPr>
        <w:ind w:left="0" w:firstLine="0"/>
      </w:pPr>
    </w:lvl>
    <w:lvl w:ilvl="1">
      <w:start w:val="1"/>
      <w:numFmt w:val="decimal"/>
      <w:pStyle w:val="MMTopic2"/>
      <w:suff w:val="space"/>
      <w:lvlText w:val="%1.%2"/>
      <w:lvlJc w:val="left"/>
      <w:pPr>
        <w:ind w:left="0" w:firstLine="0"/>
      </w:pPr>
    </w:lvl>
    <w:lvl w:ilvl="2">
      <w:start w:val="1"/>
      <w:numFmt w:val="decimal"/>
      <w:pStyle w:val="MMTopic3"/>
      <w:suff w:val="space"/>
      <w:lvlText w:val="%1.%2.%3"/>
      <w:lvlJc w:val="left"/>
      <w:pPr>
        <w:ind w:left="0" w:firstLine="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 w15:restartNumberingAfterBreak="0">
    <w:nsid w:val="0E477456"/>
    <w:multiLevelType w:val="multilevel"/>
    <w:tmpl w:val="BDE20C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2323403"/>
    <w:multiLevelType w:val="hybridMultilevel"/>
    <w:tmpl w:val="1F1600B8"/>
    <w:lvl w:ilvl="0" w:tplc="149293EE">
      <w:start w:val="1"/>
      <w:numFmt w:val="decimal"/>
      <w:lvlText w:val="%1)"/>
      <w:lvlJc w:val="left"/>
      <w:pPr>
        <w:ind w:left="720" w:hanging="360"/>
      </w:pPr>
      <w:rPr>
        <w:rFonts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3A845A4"/>
    <w:multiLevelType w:val="hybridMultilevel"/>
    <w:tmpl w:val="D8166EB0"/>
    <w:lvl w:ilvl="0" w:tplc="D2768C40">
      <w:start w:val="1"/>
      <w:numFmt w:val="bullet"/>
      <w:pStyle w:val="MessageSet"/>
      <w:lvlText w:val=""/>
      <w:lvlJc w:val="left"/>
      <w:pPr>
        <w:ind w:left="720" w:hanging="360"/>
      </w:pPr>
      <w:rPr>
        <w:rFonts w:ascii="Symbol" w:hAnsi="Symbol" w:hint="default"/>
      </w:rPr>
    </w:lvl>
    <w:lvl w:ilvl="1" w:tplc="08090003">
      <w:start w:val="1"/>
      <w:numFmt w:val="bullet"/>
      <w:lvlText w:val="o"/>
      <w:lvlJc w:val="left"/>
      <w:pPr>
        <w:ind w:left="1755" w:hanging="675"/>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6712427"/>
    <w:multiLevelType w:val="hybridMultilevel"/>
    <w:tmpl w:val="534C119A"/>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19B20836"/>
    <w:multiLevelType w:val="multilevel"/>
    <w:tmpl w:val="5D46D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A8D5B5E"/>
    <w:multiLevelType w:val="multilevel"/>
    <w:tmpl w:val="CC9C3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1974576"/>
    <w:multiLevelType w:val="multilevel"/>
    <w:tmpl w:val="F6CC8A2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27AB7929"/>
    <w:multiLevelType w:val="hybridMultilevel"/>
    <w:tmpl w:val="87684764"/>
    <w:lvl w:ilvl="0" w:tplc="08090001">
      <w:start w:val="1"/>
      <w:numFmt w:val="bullet"/>
      <w:lvlText w:val=""/>
      <w:lvlJc w:val="left"/>
      <w:pPr>
        <w:ind w:left="720" w:hanging="360"/>
      </w:pPr>
      <w:rPr>
        <w:rFonts w:ascii="Symbol" w:hAnsi="Symbol" w:hint="default"/>
      </w:rPr>
    </w:lvl>
    <w:lvl w:ilvl="1" w:tplc="2AB85A62">
      <w:start w:val="1"/>
      <w:numFmt w:val="bullet"/>
      <w:pStyle w:val="MessageId"/>
      <w:lvlText w:val="o"/>
      <w:lvlJc w:val="left"/>
      <w:pPr>
        <w:ind w:left="1440" w:hanging="360"/>
      </w:pPr>
      <w:rPr>
        <w:rFonts w:ascii="Courier New" w:hAnsi="Courier New" w:cs="Courier New" w:hint="default"/>
      </w:rPr>
    </w:lvl>
    <w:lvl w:ilvl="2" w:tplc="09B0EFA6">
      <w:numFmt w:val="bullet"/>
      <w:lvlText w:val="·"/>
      <w:lvlJc w:val="left"/>
      <w:pPr>
        <w:ind w:left="2160" w:hanging="360"/>
      </w:pPr>
      <w:rPr>
        <w:rFonts w:ascii="Times New Roman" w:eastAsia="Times" w:hAnsi="Times New Roman" w:cs="Times New Roman"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B4232DC"/>
    <w:multiLevelType w:val="hybridMultilevel"/>
    <w:tmpl w:val="9B50F1F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BBF0CAC"/>
    <w:multiLevelType w:val="multilevel"/>
    <w:tmpl w:val="AE8CA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EAE0ACB"/>
    <w:multiLevelType w:val="hybridMultilevel"/>
    <w:tmpl w:val="3F66937A"/>
    <w:lvl w:ilvl="0" w:tplc="5B66BE22">
      <w:start w:val="1"/>
      <w:numFmt w:val="decimal"/>
      <w:lvlText w:val="%1)"/>
      <w:lvlJc w:val="left"/>
      <w:pPr>
        <w:ind w:left="720" w:hanging="360"/>
      </w:pPr>
      <w:rPr>
        <w:rFonts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3CA6728C"/>
    <w:multiLevelType w:val="multilevel"/>
    <w:tmpl w:val="58B0E6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3EAD33EA"/>
    <w:multiLevelType w:val="multilevel"/>
    <w:tmpl w:val="A366ED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FBB1FCF"/>
    <w:multiLevelType w:val="multilevel"/>
    <w:tmpl w:val="F85A3C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32C3794"/>
    <w:multiLevelType w:val="hybridMultilevel"/>
    <w:tmpl w:val="1F9604F6"/>
    <w:lvl w:ilvl="0" w:tplc="BF0A7676">
      <w:start w:val="1"/>
      <w:numFmt w:val="upperLetter"/>
      <w:pStyle w:val="Heading2"/>
      <w:lvlText w:val="%1."/>
      <w:lvlJc w:val="left"/>
      <w:pPr>
        <w:tabs>
          <w:tab w:val="num" w:pos="360"/>
        </w:tabs>
        <w:ind w:left="360" w:hanging="360"/>
      </w:pPr>
    </w:lvl>
    <w:lvl w:ilvl="1" w:tplc="08090019" w:tentative="1">
      <w:start w:val="1"/>
      <w:numFmt w:val="lowerLetter"/>
      <w:lvlText w:val="%2."/>
      <w:lvlJc w:val="left"/>
      <w:pPr>
        <w:ind w:left="306" w:hanging="360"/>
      </w:pPr>
    </w:lvl>
    <w:lvl w:ilvl="2" w:tplc="0809001B" w:tentative="1">
      <w:start w:val="1"/>
      <w:numFmt w:val="lowerRoman"/>
      <w:lvlText w:val="%3."/>
      <w:lvlJc w:val="right"/>
      <w:pPr>
        <w:ind w:left="1026" w:hanging="180"/>
      </w:pPr>
    </w:lvl>
    <w:lvl w:ilvl="3" w:tplc="0809000F" w:tentative="1">
      <w:start w:val="1"/>
      <w:numFmt w:val="decimal"/>
      <w:lvlText w:val="%4."/>
      <w:lvlJc w:val="left"/>
      <w:pPr>
        <w:ind w:left="1746" w:hanging="360"/>
      </w:pPr>
    </w:lvl>
    <w:lvl w:ilvl="4" w:tplc="08090019" w:tentative="1">
      <w:start w:val="1"/>
      <w:numFmt w:val="lowerLetter"/>
      <w:lvlText w:val="%5."/>
      <w:lvlJc w:val="left"/>
      <w:pPr>
        <w:ind w:left="2466" w:hanging="360"/>
      </w:pPr>
    </w:lvl>
    <w:lvl w:ilvl="5" w:tplc="0809001B" w:tentative="1">
      <w:start w:val="1"/>
      <w:numFmt w:val="lowerRoman"/>
      <w:lvlText w:val="%6."/>
      <w:lvlJc w:val="right"/>
      <w:pPr>
        <w:ind w:left="3186" w:hanging="180"/>
      </w:pPr>
    </w:lvl>
    <w:lvl w:ilvl="6" w:tplc="0809000F" w:tentative="1">
      <w:start w:val="1"/>
      <w:numFmt w:val="decimal"/>
      <w:lvlText w:val="%7."/>
      <w:lvlJc w:val="left"/>
      <w:pPr>
        <w:ind w:left="3906" w:hanging="360"/>
      </w:pPr>
    </w:lvl>
    <w:lvl w:ilvl="7" w:tplc="08090019" w:tentative="1">
      <w:start w:val="1"/>
      <w:numFmt w:val="lowerLetter"/>
      <w:lvlText w:val="%8."/>
      <w:lvlJc w:val="left"/>
      <w:pPr>
        <w:ind w:left="4626" w:hanging="360"/>
      </w:pPr>
    </w:lvl>
    <w:lvl w:ilvl="8" w:tplc="0809001B" w:tentative="1">
      <w:start w:val="1"/>
      <w:numFmt w:val="lowerRoman"/>
      <w:lvlText w:val="%9."/>
      <w:lvlJc w:val="right"/>
      <w:pPr>
        <w:ind w:left="5346" w:hanging="180"/>
      </w:pPr>
    </w:lvl>
  </w:abstractNum>
  <w:abstractNum w:abstractNumId="22" w15:restartNumberingAfterBreak="0">
    <w:nsid w:val="4B4A12A6"/>
    <w:multiLevelType w:val="multilevel"/>
    <w:tmpl w:val="321848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607045B"/>
    <w:multiLevelType w:val="multilevel"/>
    <w:tmpl w:val="679417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64F5EDF"/>
    <w:multiLevelType w:val="multilevel"/>
    <w:tmpl w:val="9C50240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617E6E4D"/>
    <w:multiLevelType w:val="hybridMultilevel"/>
    <w:tmpl w:val="534C119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64B66C60"/>
    <w:multiLevelType w:val="hybridMultilevel"/>
    <w:tmpl w:val="DA8E3A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5151C32"/>
    <w:multiLevelType w:val="hybridMultilevel"/>
    <w:tmpl w:val="AB846C5E"/>
    <w:lvl w:ilvl="0" w:tplc="990A8880">
      <w:start w:val="9"/>
      <w:numFmt w:val="bullet"/>
      <w:lvlText w:val="-"/>
      <w:lvlJc w:val="left"/>
      <w:pPr>
        <w:tabs>
          <w:tab w:val="num" w:pos="720"/>
        </w:tabs>
        <w:ind w:left="720" w:hanging="360"/>
      </w:pPr>
      <w:rPr>
        <w:rFonts w:ascii="Times New Roman" w:eastAsia="Times" w:hAnsi="Times New Roman" w:cs="Times New Roman" w:hint="default"/>
      </w:rPr>
    </w:lvl>
    <w:lvl w:ilvl="1" w:tplc="0409000F">
      <w:start w:val="1"/>
      <w:numFmt w:val="decimal"/>
      <w:lvlText w:val="%2."/>
      <w:lvlJc w:val="left"/>
      <w:pPr>
        <w:tabs>
          <w:tab w:val="num" w:pos="1440"/>
        </w:tabs>
        <w:ind w:left="1440" w:hanging="360"/>
      </w:pPr>
      <w:rPr>
        <w:rFont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68460C2E"/>
    <w:multiLevelType w:val="multilevel"/>
    <w:tmpl w:val="F412EF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C4E2FBC"/>
    <w:multiLevelType w:val="hybridMultilevel"/>
    <w:tmpl w:val="91D08340"/>
    <w:lvl w:ilvl="0" w:tplc="E7F897B4">
      <w:start w:val="1"/>
      <w:numFmt w:val="bullet"/>
      <w:pStyle w:val="Message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0" w15:restartNumberingAfterBreak="0">
    <w:nsid w:val="74E71640"/>
    <w:multiLevelType w:val="hybridMultilevel"/>
    <w:tmpl w:val="A81825CA"/>
    <w:lvl w:ilvl="0" w:tplc="0A6AC010">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F7C0DFE"/>
    <w:multiLevelType w:val="multilevel"/>
    <w:tmpl w:val="0B701C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390153017">
    <w:abstractNumId w:val="2"/>
  </w:num>
  <w:num w:numId="2" w16cid:durableId="726687134">
    <w:abstractNumId w:val="0"/>
  </w:num>
  <w:num w:numId="3" w16cid:durableId="1398479438">
    <w:abstractNumId w:val="1"/>
  </w:num>
  <w:num w:numId="4" w16cid:durableId="1175654815">
    <w:abstractNumId w:val="27"/>
  </w:num>
  <w:num w:numId="5" w16cid:durableId="855728213">
    <w:abstractNumId w:val="29"/>
  </w:num>
  <w:num w:numId="6" w16cid:durableId="1454786747">
    <w:abstractNumId w:val="21"/>
  </w:num>
  <w:num w:numId="7" w16cid:durableId="1964313365">
    <w:abstractNumId w:val="9"/>
  </w:num>
  <w:num w:numId="8" w16cid:durableId="1421830429">
    <w:abstractNumId w:val="14"/>
  </w:num>
  <w:num w:numId="9" w16cid:durableId="991712902">
    <w:abstractNumId w:val="21"/>
    <w:lvlOverride w:ilvl="0">
      <w:startOverride w:val="1"/>
    </w:lvlOverride>
  </w:num>
  <w:num w:numId="10" w16cid:durableId="551236944">
    <w:abstractNumId w:val="6"/>
  </w:num>
  <w:num w:numId="11" w16cid:durableId="2109502024">
    <w:abstractNumId w:val="15"/>
  </w:num>
  <w:num w:numId="12" w16cid:durableId="2094818886">
    <w:abstractNumId w:val="30"/>
  </w:num>
  <w:num w:numId="13" w16cid:durableId="1416511380">
    <w:abstractNumId w:val="17"/>
  </w:num>
  <w:num w:numId="14" w16cid:durableId="1111433285">
    <w:abstractNumId w:val="8"/>
  </w:num>
  <w:num w:numId="15" w16cid:durableId="955867748">
    <w:abstractNumId w:val="29"/>
  </w:num>
  <w:num w:numId="16" w16cid:durableId="1953245163">
    <w:abstractNumId w:val="26"/>
  </w:num>
  <w:num w:numId="17" w16cid:durableId="286398485">
    <w:abstractNumId w:val="4"/>
  </w:num>
  <w:num w:numId="18" w16cid:durableId="539707236">
    <w:abstractNumId w:val="25"/>
  </w:num>
  <w:num w:numId="19" w16cid:durableId="2019890826">
    <w:abstractNumId w:val="24"/>
  </w:num>
  <w:num w:numId="20" w16cid:durableId="1829981966">
    <w:abstractNumId w:val="28"/>
  </w:num>
  <w:num w:numId="21" w16cid:durableId="216284809">
    <w:abstractNumId w:val="5"/>
  </w:num>
  <w:num w:numId="22" w16cid:durableId="1057321258">
    <w:abstractNumId w:val="16"/>
  </w:num>
  <w:num w:numId="23" w16cid:durableId="574440353">
    <w:abstractNumId w:val="12"/>
  </w:num>
  <w:num w:numId="24" w16cid:durableId="1016928688">
    <w:abstractNumId w:val="22"/>
  </w:num>
  <w:num w:numId="25" w16cid:durableId="641887169">
    <w:abstractNumId w:val="23"/>
  </w:num>
  <w:num w:numId="26" w16cid:durableId="664474402">
    <w:abstractNumId w:val="18"/>
  </w:num>
  <w:num w:numId="27" w16cid:durableId="632295746">
    <w:abstractNumId w:val="31"/>
  </w:num>
  <w:num w:numId="28" w16cid:durableId="841942135">
    <w:abstractNumId w:val="7"/>
  </w:num>
  <w:num w:numId="29" w16cid:durableId="1981230240">
    <w:abstractNumId w:val="20"/>
  </w:num>
  <w:num w:numId="30" w16cid:durableId="925844736">
    <w:abstractNumId w:val="19"/>
  </w:num>
  <w:num w:numId="31" w16cid:durableId="1263104645">
    <w:abstractNumId w:val="11"/>
  </w:num>
  <w:num w:numId="32" w16cid:durableId="596909840">
    <w:abstractNumId w:val="13"/>
  </w:num>
  <w:num w:numId="33" w16cid:durableId="1925676620">
    <w:abstractNumId w:val="10"/>
  </w:num>
  <w:num w:numId="34" w16cid:durableId="197090634">
    <w:abstractNumId w:val="3"/>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FR" w:vendorID="64" w:dllVersion="6" w:nlCheck="1" w:checkStyle="0"/>
  <w:activeWritingStyle w:appName="MSWord" w:lang="en-GB" w:vendorID="64" w:dllVersion="6" w:nlCheck="1" w:checkStyle="1"/>
  <w:activeWritingStyle w:appName="MSWord" w:lang="en-US" w:vendorID="64" w:dllVersion="6" w:nlCheck="1" w:checkStyle="1"/>
  <w:activeWritingStyle w:appName="MSWord" w:lang="fr-BE" w:vendorID="64" w:dllVersion="6" w:nlCheck="1" w:checkStyle="0"/>
  <w:activeWritingStyle w:appName="MSWord" w:lang="en-AU" w:vendorID="64" w:dllVersion="6" w:nlCheck="1" w:checkStyle="1"/>
  <w:activeWritingStyle w:appName="MSWord" w:lang="en-CA" w:vendorID="64" w:dllVersion="6" w:nlCheck="1" w:checkStyle="1"/>
  <w:activeWritingStyle w:appName="MSWord" w:lang="es-ES" w:vendorID="64" w:dllVersion="6"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Moves/>
  <w:doNotTrackFormatting/>
  <w:defaultTabStop w:val="720"/>
  <w:hyphenationZone w:val="425"/>
  <w:drawingGridHorizontalSpacing w:val="12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footnoteLayoutLikeWW8/>
    <w:shapeLayoutLikeWW8/>
    <w:alignTablesRowByRow/>
    <w:forgetLastTabAlignment/>
    <w:doNotUseHTMLParagraphAutoSpacing/>
    <w:layoutRawTableWidth/>
    <w:layoutTableRowsApart/>
    <w:useWord97LineBreakRules/>
    <w:doNotBreakWrappedTables/>
    <w:doNotSnapToGridInCell/>
    <w:selectFldWithFirstOrLastChar/>
    <w:doNotWrapTextWithPunct/>
    <w:doNotUseEastAsianBreakRules/>
    <w:useWord2002TableStyleRules/>
    <w:growAutofit/>
    <w:useNormalStyleForList/>
    <w:doNotUseIndentAsNumberingTabStop/>
    <w:useAltKinsokuLineBreakRules/>
    <w:allowSpaceOfSameStyleInTable/>
    <w:doNotSuppressIndentation/>
    <w:doNotAutofitConstrainedTables/>
    <w:autofitToFirstFixedWidthCell/>
    <w:displayHangulFixedWidth/>
    <w:splitPgBreakAndParaMark/>
    <w:doNotVertAlignCellWithSp/>
    <w:doNotBreakConstrainedForcedTable/>
    <w:doNotVertAlignInTxbx/>
    <w:useAnsiKerningPairs/>
    <w:cachedColBalance/>
    <w:compatSetting w:name="compatibilityMode" w:uri="http://schemas.microsoft.com/office/word" w:val="11"/>
    <w:compatSetting w:name="allowHyphenationAtTrackBottom" w:uri="http://schemas.microsoft.com/office/word" w:val="1"/>
    <w:compatSetting w:name="useWord2013TrackBottomHyphenation" w:uri="http://schemas.microsoft.com/office/word" w:val="1"/>
  </w:compat>
  <w:rsids>
    <w:rsidRoot w:val="00865C2F"/>
    <w:rsid w:val="000026F5"/>
    <w:rsid w:val="000127ED"/>
    <w:rsid w:val="00017ABF"/>
    <w:rsid w:val="00021C86"/>
    <w:rsid w:val="00027309"/>
    <w:rsid w:val="00027E78"/>
    <w:rsid w:val="000319CF"/>
    <w:rsid w:val="0003395A"/>
    <w:rsid w:val="00034083"/>
    <w:rsid w:val="00034356"/>
    <w:rsid w:val="00034670"/>
    <w:rsid w:val="00040210"/>
    <w:rsid w:val="00041661"/>
    <w:rsid w:val="00041B2C"/>
    <w:rsid w:val="000472A4"/>
    <w:rsid w:val="000477BE"/>
    <w:rsid w:val="00050D08"/>
    <w:rsid w:val="00050E4E"/>
    <w:rsid w:val="0005123F"/>
    <w:rsid w:val="00051B98"/>
    <w:rsid w:val="00052B57"/>
    <w:rsid w:val="000558EF"/>
    <w:rsid w:val="00057821"/>
    <w:rsid w:val="00061A7B"/>
    <w:rsid w:val="00070034"/>
    <w:rsid w:val="00070308"/>
    <w:rsid w:val="00080D3A"/>
    <w:rsid w:val="000823AA"/>
    <w:rsid w:val="00082743"/>
    <w:rsid w:val="000837C7"/>
    <w:rsid w:val="00083C96"/>
    <w:rsid w:val="0008752A"/>
    <w:rsid w:val="000924B6"/>
    <w:rsid w:val="00092B8E"/>
    <w:rsid w:val="000A11DE"/>
    <w:rsid w:val="000A1A9A"/>
    <w:rsid w:val="000A20E4"/>
    <w:rsid w:val="000A272A"/>
    <w:rsid w:val="000A7942"/>
    <w:rsid w:val="000B65C7"/>
    <w:rsid w:val="000C015D"/>
    <w:rsid w:val="000D0016"/>
    <w:rsid w:val="000D0831"/>
    <w:rsid w:val="000D08F8"/>
    <w:rsid w:val="000D1509"/>
    <w:rsid w:val="000D5357"/>
    <w:rsid w:val="000D68A5"/>
    <w:rsid w:val="000E2471"/>
    <w:rsid w:val="000E2BA3"/>
    <w:rsid w:val="000E3491"/>
    <w:rsid w:val="000E6DAD"/>
    <w:rsid w:val="000E74B4"/>
    <w:rsid w:val="000F3C8B"/>
    <w:rsid w:val="000F43E3"/>
    <w:rsid w:val="000F689D"/>
    <w:rsid w:val="001007BF"/>
    <w:rsid w:val="00101212"/>
    <w:rsid w:val="00104936"/>
    <w:rsid w:val="001119A4"/>
    <w:rsid w:val="00111C16"/>
    <w:rsid w:val="0011325F"/>
    <w:rsid w:val="00115508"/>
    <w:rsid w:val="001156BC"/>
    <w:rsid w:val="00116557"/>
    <w:rsid w:val="00120D54"/>
    <w:rsid w:val="00122969"/>
    <w:rsid w:val="00122E90"/>
    <w:rsid w:val="00122F63"/>
    <w:rsid w:val="00127E0F"/>
    <w:rsid w:val="001319EF"/>
    <w:rsid w:val="001328C2"/>
    <w:rsid w:val="00137B6E"/>
    <w:rsid w:val="00137BFA"/>
    <w:rsid w:val="0014379C"/>
    <w:rsid w:val="00144858"/>
    <w:rsid w:val="00152807"/>
    <w:rsid w:val="00153ED1"/>
    <w:rsid w:val="00154A45"/>
    <w:rsid w:val="00154D24"/>
    <w:rsid w:val="00164B35"/>
    <w:rsid w:val="00166030"/>
    <w:rsid w:val="00166CB6"/>
    <w:rsid w:val="001711D3"/>
    <w:rsid w:val="00176660"/>
    <w:rsid w:val="00185453"/>
    <w:rsid w:val="00190705"/>
    <w:rsid w:val="00192004"/>
    <w:rsid w:val="001A7259"/>
    <w:rsid w:val="001B119F"/>
    <w:rsid w:val="001B385B"/>
    <w:rsid w:val="001C31B3"/>
    <w:rsid w:val="001C37C9"/>
    <w:rsid w:val="001C639B"/>
    <w:rsid w:val="001C7C89"/>
    <w:rsid w:val="001D0D1B"/>
    <w:rsid w:val="001D176B"/>
    <w:rsid w:val="001D1B5E"/>
    <w:rsid w:val="001D20B3"/>
    <w:rsid w:val="001D5EB8"/>
    <w:rsid w:val="001E23BC"/>
    <w:rsid w:val="001E287E"/>
    <w:rsid w:val="001E2B1C"/>
    <w:rsid w:val="001E3BCF"/>
    <w:rsid w:val="001E3FC2"/>
    <w:rsid w:val="001E486C"/>
    <w:rsid w:val="001F1EC0"/>
    <w:rsid w:val="001F2612"/>
    <w:rsid w:val="001F5142"/>
    <w:rsid w:val="001F5E40"/>
    <w:rsid w:val="001F6B65"/>
    <w:rsid w:val="002022B6"/>
    <w:rsid w:val="00216AAC"/>
    <w:rsid w:val="00217122"/>
    <w:rsid w:val="00221032"/>
    <w:rsid w:val="00225243"/>
    <w:rsid w:val="00225AA9"/>
    <w:rsid w:val="00230574"/>
    <w:rsid w:val="00233ED7"/>
    <w:rsid w:val="0024467D"/>
    <w:rsid w:val="002472D9"/>
    <w:rsid w:val="002509A2"/>
    <w:rsid w:val="00255852"/>
    <w:rsid w:val="002648F5"/>
    <w:rsid w:val="00270216"/>
    <w:rsid w:val="00270DE9"/>
    <w:rsid w:val="002711E6"/>
    <w:rsid w:val="00277A1C"/>
    <w:rsid w:val="002846DD"/>
    <w:rsid w:val="00285719"/>
    <w:rsid w:val="00287473"/>
    <w:rsid w:val="002904C8"/>
    <w:rsid w:val="0029191B"/>
    <w:rsid w:val="00293BE3"/>
    <w:rsid w:val="002A175F"/>
    <w:rsid w:val="002A420B"/>
    <w:rsid w:val="002B7447"/>
    <w:rsid w:val="002C2174"/>
    <w:rsid w:val="002C40AA"/>
    <w:rsid w:val="002C4D2F"/>
    <w:rsid w:val="002C72C1"/>
    <w:rsid w:val="002D0933"/>
    <w:rsid w:val="002D5434"/>
    <w:rsid w:val="002D549A"/>
    <w:rsid w:val="002E05E8"/>
    <w:rsid w:val="002E1D36"/>
    <w:rsid w:val="002E4C22"/>
    <w:rsid w:val="002E664E"/>
    <w:rsid w:val="002F165A"/>
    <w:rsid w:val="002F2BBE"/>
    <w:rsid w:val="002F423E"/>
    <w:rsid w:val="002F51DF"/>
    <w:rsid w:val="002F5359"/>
    <w:rsid w:val="002F7213"/>
    <w:rsid w:val="003006F2"/>
    <w:rsid w:val="00301A11"/>
    <w:rsid w:val="0030261D"/>
    <w:rsid w:val="00303E94"/>
    <w:rsid w:val="00304151"/>
    <w:rsid w:val="00304D2D"/>
    <w:rsid w:val="00306899"/>
    <w:rsid w:val="00307E2F"/>
    <w:rsid w:val="0031036A"/>
    <w:rsid w:val="003145B1"/>
    <w:rsid w:val="003151D2"/>
    <w:rsid w:val="00316F04"/>
    <w:rsid w:val="00320A89"/>
    <w:rsid w:val="0032312D"/>
    <w:rsid w:val="00323D92"/>
    <w:rsid w:val="00324C6F"/>
    <w:rsid w:val="003311CB"/>
    <w:rsid w:val="00331A6E"/>
    <w:rsid w:val="003322BF"/>
    <w:rsid w:val="003322EC"/>
    <w:rsid w:val="003328FE"/>
    <w:rsid w:val="0033463A"/>
    <w:rsid w:val="00336209"/>
    <w:rsid w:val="00336ED6"/>
    <w:rsid w:val="003449BF"/>
    <w:rsid w:val="00346011"/>
    <w:rsid w:val="0035042B"/>
    <w:rsid w:val="0035205C"/>
    <w:rsid w:val="00354A6D"/>
    <w:rsid w:val="00356216"/>
    <w:rsid w:val="00360300"/>
    <w:rsid w:val="003647C9"/>
    <w:rsid w:val="00370107"/>
    <w:rsid w:val="003705A8"/>
    <w:rsid w:val="00371E92"/>
    <w:rsid w:val="00377710"/>
    <w:rsid w:val="00380928"/>
    <w:rsid w:val="00384C07"/>
    <w:rsid w:val="00386B78"/>
    <w:rsid w:val="00386D4E"/>
    <w:rsid w:val="003871D4"/>
    <w:rsid w:val="00392344"/>
    <w:rsid w:val="00393452"/>
    <w:rsid w:val="003949DD"/>
    <w:rsid w:val="003A3CBC"/>
    <w:rsid w:val="003A3D7D"/>
    <w:rsid w:val="003B0302"/>
    <w:rsid w:val="003B0753"/>
    <w:rsid w:val="003B1954"/>
    <w:rsid w:val="003B2071"/>
    <w:rsid w:val="003B3EB9"/>
    <w:rsid w:val="003B46A8"/>
    <w:rsid w:val="003B5832"/>
    <w:rsid w:val="003C0213"/>
    <w:rsid w:val="003C025A"/>
    <w:rsid w:val="003C0267"/>
    <w:rsid w:val="003C3840"/>
    <w:rsid w:val="003D0282"/>
    <w:rsid w:val="003D168E"/>
    <w:rsid w:val="003D2E05"/>
    <w:rsid w:val="003D407E"/>
    <w:rsid w:val="003D56E3"/>
    <w:rsid w:val="003E2B7F"/>
    <w:rsid w:val="003E59BF"/>
    <w:rsid w:val="003E5AC8"/>
    <w:rsid w:val="003E67E5"/>
    <w:rsid w:val="003F0A46"/>
    <w:rsid w:val="003F1457"/>
    <w:rsid w:val="003F547E"/>
    <w:rsid w:val="003F57CE"/>
    <w:rsid w:val="003F6B05"/>
    <w:rsid w:val="00401998"/>
    <w:rsid w:val="0040698A"/>
    <w:rsid w:val="00407467"/>
    <w:rsid w:val="00412CBA"/>
    <w:rsid w:val="004133DF"/>
    <w:rsid w:val="00416809"/>
    <w:rsid w:val="004220C2"/>
    <w:rsid w:val="004242A1"/>
    <w:rsid w:val="00425648"/>
    <w:rsid w:val="00427966"/>
    <w:rsid w:val="004329EB"/>
    <w:rsid w:val="0043742D"/>
    <w:rsid w:val="00437785"/>
    <w:rsid w:val="00446B25"/>
    <w:rsid w:val="004475F9"/>
    <w:rsid w:val="00451986"/>
    <w:rsid w:val="00452C04"/>
    <w:rsid w:val="00454A91"/>
    <w:rsid w:val="00456102"/>
    <w:rsid w:val="00462051"/>
    <w:rsid w:val="00465900"/>
    <w:rsid w:val="00467C82"/>
    <w:rsid w:val="00470941"/>
    <w:rsid w:val="004721D8"/>
    <w:rsid w:val="00475EAA"/>
    <w:rsid w:val="00485942"/>
    <w:rsid w:val="00493D5F"/>
    <w:rsid w:val="004A539C"/>
    <w:rsid w:val="004A65DE"/>
    <w:rsid w:val="004A7EE0"/>
    <w:rsid w:val="004A7F27"/>
    <w:rsid w:val="004B51AB"/>
    <w:rsid w:val="004B5A22"/>
    <w:rsid w:val="004B64AC"/>
    <w:rsid w:val="004B76DD"/>
    <w:rsid w:val="004C063D"/>
    <w:rsid w:val="004C6FA1"/>
    <w:rsid w:val="004D065E"/>
    <w:rsid w:val="004D2743"/>
    <w:rsid w:val="004D570E"/>
    <w:rsid w:val="004D62D5"/>
    <w:rsid w:val="004D6740"/>
    <w:rsid w:val="004E1C47"/>
    <w:rsid w:val="004E1F21"/>
    <w:rsid w:val="004E39C4"/>
    <w:rsid w:val="004E508A"/>
    <w:rsid w:val="004F0578"/>
    <w:rsid w:val="004F0BAA"/>
    <w:rsid w:val="004F1AD7"/>
    <w:rsid w:val="004F32C5"/>
    <w:rsid w:val="004F61D5"/>
    <w:rsid w:val="004F7365"/>
    <w:rsid w:val="0050171A"/>
    <w:rsid w:val="0050441C"/>
    <w:rsid w:val="0050761D"/>
    <w:rsid w:val="00513D18"/>
    <w:rsid w:val="00523CBF"/>
    <w:rsid w:val="005246BE"/>
    <w:rsid w:val="00532991"/>
    <w:rsid w:val="0054059B"/>
    <w:rsid w:val="00541CA8"/>
    <w:rsid w:val="00544DB4"/>
    <w:rsid w:val="00545EA5"/>
    <w:rsid w:val="00547A97"/>
    <w:rsid w:val="00563FFF"/>
    <w:rsid w:val="00565227"/>
    <w:rsid w:val="005677B8"/>
    <w:rsid w:val="0057178F"/>
    <w:rsid w:val="00572056"/>
    <w:rsid w:val="00573D7D"/>
    <w:rsid w:val="005749B9"/>
    <w:rsid w:val="00574E9C"/>
    <w:rsid w:val="00575516"/>
    <w:rsid w:val="00577A44"/>
    <w:rsid w:val="00577BCC"/>
    <w:rsid w:val="005810CA"/>
    <w:rsid w:val="00581FF8"/>
    <w:rsid w:val="0059009C"/>
    <w:rsid w:val="00591962"/>
    <w:rsid w:val="0059290C"/>
    <w:rsid w:val="00595180"/>
    <w:rsid w:val="005960E2"/>
    <w:rsid w:val="00596453"/>
    <w:rsid w:val="005966BD"/>
    <w:rsid w:val="005A02EB"/>
    <w:rsid w:val="005A1C60"/>
    <w:rsid w:val="005A5F73"/>
    <w:rsid w:val="005A627F"/>
    <w:rsid w:val="005A7F37"/>
    <w:rsid w:val="005B2F0A"/>
    <w:rsid w:val="005B353E"/>
    <w:rsid w:val="005B36F7"/>
    <w:rsid w:val="005B56F2"/>
    <w:rsid w:val="005B602E"/>
    <w:rsid w:val="005C2834"/>
    <w:rsid w:val="005C3F98"/>
    <w:rsid w:val="005C4308"/>
    <w:rsid w:val="005C4C5F"/>
    <w:rsid w:val="005D06FE"/>
    <w:rsid w:val="005E1210"/>
    <w:rsid w:val="005E2379"/>
    <w:rsid w:val="005E3285"/>
    <w:rsid w:val="005E3784"/>
    <w:rsid w:val="005E46E4"/>
    <w:rsid w:val="005E5162"/>
    <w:rsid w:val="005F05DB"/>
    <w:rsid w:val="005F3BA6"/>
    <w:rsid w:val="005F41D3"/>
    <w:rsid w:val="005F5BC6"/>
    <w:rsid w:val="005F6747"/>
    <w:rsid w:val="00600358"/>
    <w:rsid w:val="006043A9"/>
    <w:rsid w:val="00606F10"/>
    <w:rsid w:val="00607035"/>
    <w:rsid w:val="0061006D"/>
    <w:rsid w:val="00610B1B"/>
    <w:rsid w:val="00610F9A"/>
    <w:rsid w:val="00612A20"/>
    <w:rsid w:val="00612BFF"/>
    <w:rsid w:val="006216A5"/>
    <w:rsid w:val="0062508A"/>
    <w:rsid w:val="006270C6"/>
    <w:rsid w:val="00627930"/>
    <w:rsid w:val="00631A43"/>
    <w:rsid w:val="00635A5E"/>
    <w:rsid w:val="006406AE"/>
    <w:rsid w:val="006419B0"/>
    <w:rsid w:val="006446B1"/>
    <w:rsid w:val="00656CE3"/>
    <w:rsid w:val="00657D56"/>
    <w:rsid w:val="006631EA"/>
    <w:rsid w:val="006643DC"/>
    <w:rsid w:val="00670D92"/>
    <w:rsid w:val="006726BB"/>
    <w:rsid w:val="00680966"/>
    <w:rsid w:val="00683A04"/>
    <w:rsid w:val="0068453C"/>
    <w:rsid w:val="00686BE0"/>
    <w:rsid w:val="00691091"/>
    <w:rsid w:val="00695DAE"/>
    <w:rsid w:val="00695FF5"/>
    <w:rsid w:val="006A04FC"/>
    <w:rsid w:val="006A0D9F"/>
    <w:rsid w:val="006A2618"/>
    <w:rsid w:val="006A3892"/>
    <w:rsid w:val="006A4DFD"/>
    <w:rsid w:val="006A79CE"/>
    <w:rsid w:val="006A7B96"/>
    <w:rsid w:val="006B20DC"/>
    <w:rsid w:val="006B5B0B"/>
    <w:rsid w:val="006C192F"/>
    <w:rsid w:val="006C236F"/>
    <w:rsid w:val="006C7BC2"/>
    <w:rsid w:val="006D0EB1"/>
    <w:rsid w:val="006D117D"/>
    <w:rsid w:val="006D540A"/>
    <w:rsid w:val="006D5C26"/>
    <w:rsid w:val="006D705B"/>
    <w:rsid w:val="006D73EA"/>
    <w:rsid w:val="006D7D80"/>
    <w:rsid w:val="006D7FF8"/>
    <w:rsid w:val="006E0715"/>
    <w:rsid w:val="006E1E56"/>
    <w:rsid w:val="006E53AA"/>
    <w:rsid w:val="006E76DD"/>
    <w:rsid w:val="006F0CD5"/>
    <w:rsid w:val="006F6C6E"/>
    <w:rsid w:val="0070065C"/>
    <w:rsid w:val="00700FE3"/>
    <w:rsid w:val="007015F1"/>
    <w:rsid w:val="0070242D"/>
    <w:rsid w:val="007030B3"/>
    <w:rsid w:val="00703E20"/>
    <w:rsid w:val="00711D41"/>
    <w:rsid w:val="0071373D"/>
    <w:rsid w:val="00715B83"/>
    <w:rsid w:val="00717797"/>
    <w:rsid w:val="00720C76"/>
    <w:rsid w:val="00721A89"/>
    <w:rsid w:val="00723DE0"/>
    <w:rsid w:val="007248AA"/>
    <w:rsid w:val="007266E2"/>
    <w:rsid w:val="00731007"/>
    <w:rsid w:val="00732595"/>
    <w:rsid w:val="007359A3"/>
    <w:rsid w:val="00743342"/>
    <w:rsid w:val="0074349F"/>
    <w:rsid w:val="00745C3B"/>
    <w:rsid w:val="007476CF"/>
    <w:rsid w:val="00747BC2"/>
    <w:rsid w:val="00751FC6"/>
    <w:rsid w:val="00753B39"/>
    <w:rsid w:val="0075466C"/>
    <w:rsid w:val="00757B9D"/>
    <w:rsid w:val="00762073"/>
    <w:rsid w:val="007648D8"/>
    <w:rsid w:val="00766974"/>
    <w:rsid w:val="00766D7B"/>
    <w:rsid w:val="00771AF2"/>
    <w:rsid w:val="00771B60"/>
    <w:rsid w:val="00772907"/>
    <w:rsid w:val="0077369D"/>
    <w:rsid w:val="00774921"/>
    <w:rsid w:val="007828B0"/>
    <w:rsid w:val="00783891"/>
    <w:rsid w:val="00783D0B"/>
    <w:rsid w:val="00793A8E"/>
    <w:rsid w:val="00795034"/>
    <w:rsid w:val="007A0121"/>
    <w:rsid w:val="007A0BE4"/>
    <w:rsid w:val="007A1592"/>
    <w:rsid w:val="007A72A4"/>
    <w:rsid w:val="007B4749"/>
    <w:rsid w:val="007B66FF"/>
    <w:rsid w:val="007B7F82"/>
    <w:rsid w:val="007C5661"/>
    <w:rsid w:val="007C7CD2"/>
    <w:rsid w:val="007C7D10"/>
    <w:rsid w:val="007D3A52"/>
    <w:rsid w:val="007D3E81"/>
    <w:rsid w:val="007D69B5"/>
    <w:rsid w:val="007D6A9F"/>
    <w:rsid w:val="007E1F51"/>
    <w:rsid w:val="007E4406"/>
    <w:rsid w:val="007E64D9"/>
    <w:rsid w:val="007E7E77"/>
    <w:rsid w:val="007F0A87"/>
    <w:rsid w:val="007F3AED"/>
    <w:rsid w:val="007F6A8C"/>
    <w:rsid w:val="00802EAA"/>
    <w:rsid w:val="008054E6"/>
    <w:rsid w:val="0080636D"/>
    <w:rsid w:val="00806FB3"/>
    <w:rsid w:val="0080765B"/>
    <w:rsid w:val="00812324"/>
    <w:rsid w:val="008147CA"/>
    <w:rsid w:val="00814A08"/>
    <w:rsid w:val="00816040"/>
    <w:rsid w:val="008178DD"/>
    <w:rsid w:val="00817C49"/>
    <w:rsid w:val="0082275A"/>
    <w:rsid w:val="00825407"/>
    <w:rsid w:val="008270CD"/>
    <w:rsid w:val="008270DF"/>
    <w:rsid w:val="00834F3B"/>
    <w:rsid w:val="00836A13"/>
    <w:rsid w:val="00837533"/>
    <w:rsid w:val="00842192"/>
    <w:rsid w:val="0084244C"/>
    <w:rsid w:val="00842D0A"/>
    <w:rsid w:val="008432FE"/>
    <w:rsid w:val="00843FE8"/>
    <w:rsid w:val="00844AC5"/>
    <w:rsid w:val="00844C0A"/>
    <w:rsid w:val="0084542C"/>
    <w:rsid w:val="008459E0"/>
    <w:rsid w:val="008531EF"/>
    <w:rsid w:val="00855B60"/>
    <w:rsid w:val="00861DA2"/>
    <w:rsid w:val="008656A6"/>
    <w:rsid w:val="00865C2F"/>
    <w:rsid w:val="008704F8"/>
    <w:rsid w:val="008728DE"/>
    <w:rsid w:val="00874E2C"/>
    <w:rsid w:val="00875210"/>
    <w:rsid w:val="008869D6"/>
    <w:rsid w:val="00886D3C"/>
    <w:rsid w:val="00886E8D"/>
    <w:rsid w:val="00896647"/>
    <w:rsid w:val="008A7F65"/>
    <w:rsid w:val="008B0A2D"/>
    <w:rsid w:val="008B33A4"/>
    <w:rsid w:val="008B4206"/>
    <w:rsid w:val="008C0864"/>
    <w:rsid w:val="008C3E93"/>
    <w:rsid w:val="008C4E70"/>
    <w:rsid w:val="008D55CC"/>
    <w:rsid w:val="008D5F94"/>
    <w:rsid w:val="008D6409"/>
    <w:rsid w:val="008E1524"/>
    <w:rsid w:val="008E2B33"/>
    <w:rsid w:val="008E6E6D"/>
    <w:rsid w:val="008E6EE5"/>
    <w:rsid w:val="008F2686"/>
    <w:rsid w:val="008F29A9"/>
    <w:rsid w:val="009000A1"/>
    <w:rsid w:val="00905275"/>
    <w:rsid w:val="00906C6A"/>
    <w:rsid w:val="00912077"/>
    <w:rsid w:val="00914273"/>
    <w:rsid w:val="0091511B"/>
    <w:rsid w:val="0092171E"/>
    <w:rsid w:val="0092523D"/>
    <w:rsid w:val="0092714B"/>
    <w:rsid w:val="009279BF"/>
    <w:rsid w:val="0093562A"/>
    <w:rsid w:val="00937D26"/>
    <w:rsid w:val="00944CFA"/>
    <w:rsid w:val="00946B10"/>
    <w:rsid w:val="00951556"/>
    <w:rsid w:val="00951C86"/>
    <w:rsid w:val="00951CF1"/>
    <w:rsid w:val="00955F92"/>
    <w:rsid w:val="00956D7A"/>
    <w:rsid w:val="00962B12"/>
    <w:rsid w:val="009678D8"/>
    <w:rsid w:val="00972647"/>
    <w:rsid w:val="00972A46"/>
    <w:rsid w:val="00990A03"/>
    <w:rsid w:val="00992165"/>
    <w:rsid w:val="009A39FE"/>
    <w:rsid w:val="009A3D57"/>
    <w:rsid w:val="009A4742"/>
    <w:rsid w:val="009A7C26"/>
    <w:rsid w:val="009B132E"/>
    <w:rsid w:val="009B74B8"/>
    <w:rsid w:val="009C0DEE"/>
    <w:rsid w:val="009C1445"/>
    <w:rsid w:val="009C32B1"/>
    <w:rsid w:val="009C7799"/>
    <w:rsid w:val="009D129E"/>
    <w:rsid w:val="009D16EF"/>
    <w:rsid w:val="009E17B3"/>
    <w:rsid w:val="009E1F72"/>
    <w:rsid w:val="009E4F06"/>
    <w:rsid w:val="009E73F5"/>
    <w:rsid w:val="009F03FF"/>
    <w:rsid w:val="009F0AFF"/>
    <w:rsid w:val="009F1A9E"/>
    <w:rsid w:val="00A05175"/>
    <w:rsid w:val="00A05F81"/>
    <w:rsid w:val="00A13125"/>
    <w:rsid w:val="00A14EBE"/>
    <w:rsid w:val="00A2020A"/>
    <w:rsid w:val="00A20367"/>
    <w:rsid w:val="00A21B8D"/>
    <w:rsid w:val="00A226FA"/>
    <w:rsid w:val="00A24C45"/>
    <w:rsid w:val="00A25B84"/>
    <w:rsid w:val="00A277B4"/>
    <w:rsid w:val="00A30E2C"/>
    <w:rsid w:val="00A33B23"/>
    <w:rsid w:val="00A3510E"/>
    <w:rsid w:val="00A377E7"/>
    <w:rsid w:val="00A40FA6"/>
    <w:rsid w:val="00A43284"/>
    <w:rsid w:val="00A46877"/>
    <w:rsid w:val="00A47C6F"/>
    <w:rsid w:val="00A47EAB"/>
    <w:rsid w:val="00A5492F"/>
    <w:rsid w:val="00A57F58"/>
    <w:rsid w:val="00A6012C"/>
    <w:rsid w:val="00A60DC3"/>
    <w:rsid w:val="00A67C86"/>
    <w:rsid w:val="00A70942"/>
    <w:rsid w:val="00A73243"/>
    <w:rsid w:val="00A73E13"/>
    <w:rsid w:val="00A73ECD"/>
    <w:rsid w:val="00A80BC9"/>
    <w:rsid w:val="00A825B0"/>
    <w:rsid w:val="00A8317C"/>
    <w:rsid w:val="00A8725C"/>
    <w:rsid w:val="00A875A9"/>
    <w:rsid w:val="00A91F56"/>
    <w:rsid w:val="00AA5731"/>
    <w:rsid w:val="00AA72F1"/>
    <w:rsid w:val="00AB0813"/>
    <w:rsid w:val="00AB10AA"/>
    <w:rsid w:val="00AC363E"/>
    <w:rsid w:val="00AC558F"/>
    <w:rsid w:val="00AC6F9B"/>
    <w:rsid w:val="00AD09AA"/>
    <w:rsid w:val="00AD3B56"/>
    <w:rsid w:val="00AD3D2C"/>
    <w:rsid w:val="00AD65BC"/>
    <w:rsid w:val="00AE0A90"/>
    <w:rsid w:val="00AE22F7"/>
    <w:rsid w:val="00AE2F57"/>
    <w:rsid w:val="00AE33CB"/>
    <w:rsid w:val="00AE435E"/>
    <w:rsid w:val="00AE5868"/>
    <w:rsid w:val="00AE5B3E"/>
    <w:rsid w:val="00AE75B5"/>
    <w:rsid w:val="00AE7DD0"/>
    <w:rsid w:val="00AF09E1"/>
    <w:rsid w:val="00AF2433"/>
    <w:rsid w:val="00AF2EBF"/>
    <w:rsid w:val="00B05B94"/>
    <w:rsid w:val="00B06CA8"/>
    <w:rsid w:val="00B11F36"/>
    <w:rsid w:val="00B211D3"/>
    <w:rsid w:val="00B21761"/>
    <w:rsid w:val="00B22AFD"/>
    <w:rsid w:val="00B22C6F"/>
    <w:rsid w:val="00B24C0C"/>
    <w:rsid w:val="00B252DB"/>
    <w:rsid w:val="00B27AB0"/>
    <w:rsid w:val="00B303DD"/>
    <w:rsid w:val="00B315ED"/>
    <w:rsid w:val="00B357BD"/>
    <w:rsid w:val="00B35C12"/>
    <w:rsid w:val="00B438DA"/>
    <w:rsid w:val="00B4407B"/>
    <w:rsid w:val="00B44DEE"/>
    <w:rsid w:val="00B45490"/>
    <w:rsid w:val="00B51555"/>
    <w:rsid w:val="00B528DD"/>
    <w:rsid w:val="00B54BDA"/>
    <w:rsid w:val="00B5520C"/>
    <w:rsid w:val="00B60268"/>
    <w:rsid w:val="00B63962"/>
    <w:rsid w:val="00B66F31"/>
    <w:rsid w:val="00B70B84"/>
    <w:rsid w:val="00B76999"/>
    <w:rsid w:val="00B76BF1"/>
    <w:rsid w:val="00B774C5"/>
    <w:rsid w:val="00B77C6B"/>
    <w:rsid w:val="00B81FFA"/>
    <w:rsid w:val="00B8336E"/>
    <w:rsid w:val="00B865DB"/>
    <w:rsid w:val="00B90ED9"/>
    <w:rsid w:val="00B921E0"/>
    <w:rsid w:val="00B93049"/>
    <w:rsid w:val="00BA04E6"/>
    <w:rsid w:val="00BA1600"/>
    <w:rsid w:val="00BA4C70"/>
    <w:rsid w:val="00BA611B"/>
    <w:rsid w:val="00BB013E"/>
    <w:rsid w:val="00BB0309"/>
    <w:rsid w:val="00BB1031"/>
    <w:rsid w:val="00BB4CB2"/>
    <w:rsid w:val="00BB7F97"/>
    <w:rsid w:val="00BC19B3"/>
    <w:rsid w:val="00BC4D68"/>
    <w:rsid w:val="00BD19A6"/>
    <w:rsid w:val="00BD2D07"/>
    <w:rsid w:val="00BD6786"/>
    <w:rsid w:val="00BE056F"/>
    <w:rsid w:val="00BE586A"/>
    <w:rsid w:val="00BE67A2"/>
    <w:rsid w:val="00BF0F2B"/>
    <w:rsid w:val="00BF7A58"/>
    <w:rsid w:val="00C00CF0"/>
    <w:rsid w:val="00C05836"/>
    <w:rsid w:val="00C05A04"/>
    <w:rsid w:val="00C06496"/>
    <w:rsid w:val="00C10EB7"/>
    <w:rsid w:val="00C122AE"/>
    <w:rsid w:val="00C14732"/>
    <w:rsid w:val="00C163A6"/>
    <w:rsid w:val="00C17665"/>
    <w:rsid w:val="00C17A0B"/>
    <w:rsid w:val="00C2360C"/>
    <w:rsid w:val="00C24983"/>
    <w:rsid w:val="00C2633A"/>
    <w:rsid w:val="00C32DF8"/>
    <w:rsid w:val="00C33B0E"/>
    <w:rsid w:val="00C34502"/>
    <w:rsid w:val="00C345A1"/>
    <w:rsid w:val="00C34B49"/>
    <w:rsid w:val="00C4119F"/>
    <w:rsid w:val="00C42C21"/>
    <w:rsid w:val="00C44D1B"/>
    <w:rsid w:val="00C46C5A"/>
    <w:rsid w:val="00C6434F"/>
    <w:rsid w:val="00C656B1"/>
    <w:rsid w:val="00C65DB5"/>
    <w:rsid w:val="00C661C5"/>
    <w:rsid w:val="00C74550"/>
    <w:rsid w:val="00C77093"/>
    <w:rsid w:val="00C922CD"/>
    <w:rsid w:val="00C950E8"/>
    <w:rsid w:val="00CA114B"/>
    <w:rsid w:val="00CA4DE6"/>
    <w:rsid w:val="00CA6339"/>
    <w:rsid w:val="00CB1F8A"/>
    <w:rsid w:val="00CB3E95"/>
    <w:rsid w:val="00CB7C2C"/>
    <w:rsid w:val="00CC062F"/>
    <w:rsid w:val="00CC1318"/>
    <w:rsid w:val="00CC1516"/>
    <w:rsid w:val="00CC2DF6"/>
    <w:rsid w:val="00CC39CA"/>
    <w:rsid w:val="00CC4B46"/>
    <w:rsid w:val="00CC5B94"/>
    <w:rsid w:val="00CC5D50"/>
    <w:rsid w:val="00CD0745"/>
    <w:rsid w:val="00CD0E0D"/>
    <w:rsid w:val="00CD3C90"/>
    <w:rsid w:val="00CD51F6"/>
    <w:rsid w:val="00CE091A"/>
    <w:rsid w:val="00CF0812"/>
    <w:rsid w:val="00CF3495"/>
    <w:rsid w:val="00CF79E7"/>
    <w:rsid w:val="00D00B54"/>
    <w:rsid w:val="00D0190A"/>
    <w:rsid w:val="00D01E7A"/>
    <w:rsid w:val="00D03BC9"/>
    <w:rsid w:val="00D052C8"/>
    <w:rsid w:val="00D05B91"/>
    <w:rsid w:val="00D062CF"/>
    <w:rsid w:val="00D11233"/>
    <w:rsid w:val="00D123C1"/>
    <w:rsid w:val="00D135CB"/>
    <w:rsid w:val="00D157C3"/>
    <w:rsid w:val="00D222C4"/>
    <w:rsid w:val="00D234FD"/>
    <w:rsid w:val="00D25172"/>
    <w:rsid w:val="00D32A1A"/>
    <w:rsid w:val="00D32EDC"/>
    <w:rsid w:val="00D345B9"/>
    <w:rsid w:val="00D35564"/>
    <w:rsid w:val="00D41EF1"/>
    <w:rsid w:val="00D44824"/>
    <w:rsid w:val="00D44A68"/>
    <w:rsid w:val="00D45465"/>
    <w:rsid w:val="00D51B61"/>
    <w:rsid w:val="00D54124"/>
    <w:rsid w:val="00D56571"/>
    <w:rsid w:val="00D56E38"/>
    <w:rsid w:val="00D62C84"/>
    <w:rsid w:val="00D63565"/>
    <w:rsid w:val="00D67217"/>
    <w:rsid w:val="00D67DE0"/>
    <w:rsid w:val="00D74F66"/>
    <w:rsid w:val="00D76AEE"/>
    <w:rsid w:val="00D803DA"/>
    <w:rsid w:val="00D85481"/>
    <w:rsid w:val="00D86283"/>
    <w:rsid w:val="00D9324F"/>
    <w:rsid w:val="00D9338F"/>
    <w:rsid w:val="00D9391D"/>
    <w:rsid w:val="00D93DD9"/>
    <w:rsid w:val="00D949D6"/>
    <w:rsid w:val="00D9582C"/>
    <w:rsid w:val="00D95ABB"/>
    <w:rsid w:val="00D97541"/>
    <w:rsid w:val="00DA043A"/>
    <w:rsid w:val="00DA116C"/>
    <w:rsid w:val="00DA22C9"/>
    <w:rsid w:val="00DA3C9D"/>
    <w:rsid w:val="00DA49DE"/>
    <w:rsid w:val="00DA4FC4"/>
    <w:rsid w:val="00DA5064"/>
    <w:rsid w:val="00DA731E"/>
    <w:rsid w:val="00DB117A"/>
    <w:rsid w:val="00DB3DED"/>
    <w:rsid w:val="00DB419A"/>
    <w:rsid w:val="00DC195F"/>
    <w:rsid w:val="00DC2715"/>
    <w:rsid w:val="00DC51ED"/>
    <w:rsid w:val="00DC68D5"/>
    <w:rsid w:val="00DD0884"/>
    <w:rsid w:val="00DD0B86"/>
    <w:rsid w:val="00DD256E"/>
    <w:rsid w:val="00DD37B4"/>
    <w:rsid w:val="00DE4D94"/>
    <w:rsid w:val="00DF3A32"/>
    <w:rsid w:val="00E04B6B"/>
    <w:rsid w:val="00E11D29"/>
    <w:rsid w:val="00E1588B"/>
    <w:rsid w:val="00E23E00"/>
    <w:rsid w:val="00E27AEE"/>
    <w:rsid w:val="00E35EC4"/>
    <w:rsid w:val="00E363AF"/>
    <w:rsid w:val="00E435D2"/>
    <w:rsid w:val="00E43B10"/>
    <w:rsid w:val="00E442BC"/>
    <w:rsid w:val="00E5111B"/>
    <w:rsid w:val="00E64CF4"/>
    <w:rsid w:val="00E65994"/>
    <w:rsid w:val="00E65C35"/>
    <w:rsid w:val="00E71CC9"/>
    <w:rsid w:val="00E7537D"/>
    <w:rsid w:val="00E76E17"/>
    <w:rsid w:val="00E81DB6"/>
    <w:rsid w:val="00E845AB"/>
    <w:rsid w:val="00E8579D"/>
    <w:rsid w:val="00E91778"/>
    <w:rsid w:val="00E95850"/>
    <w:rsid w:val="00EA0E35"/>
    <w:rsid w:val="00EA1D1D"/>
    <w:rsid w:val="00EA246B"/>
    <w:rsid w:val="00EA3454"/>
    <w:rsid w:val="00EB114F"/>
    <w:rsid w:val="00EB2786"/>
    <w:rsid w:val="00EB573A"/>
    <w:rsid w:val="00EC2343"/>
    <w:rsid w:val="00EC5782"/>
    <w:rsid w:val="00EC78B2"/>
    <w:rsid w:val="00ED0B2E"/>
    <w:rsid w:val="00ED1FC8"/>
    <w:rsid w:val="00ED43BB"/>
    <w:rsid w:val="00ED6247"/>
    <w:rsid w:val="00EE2480"/>
    <w:rsid w:val="00EE5F13"/>
    <w:rsid w:val="00EF1E93"/>
    <w:rsid w:val="00EF23E5"/>
    <w:rsid w:val="00EF3F75"/>
    <w:rsid w:val="00EF603E"/>
    <w:rsid w:val="00EF6661"/>
    <w:rsid w:val="00EF72FB"/>
    <w:rsid w:val="00F00239"/>
    <w:rsid w:val="00F00378"/>
    <w:rsid w:val="00F069B3"/>
    <w:rsid w:val="00F06F37"/>
    <w:rsid w:val="00F07935"/>
    <w:rsid w:val="00F11174"/>
    <w:rsid w:val="00F121E0"/>
    <w:rsid w:val="00F12B10"/>
    <w:rsid w:val="00F15382"/>
    <w:rsid w:val="00F169A6"/>
    <w:rsid w:val="00F25396"/>
    <w:rsid w:val="00F25441"/>
    <w:rsid w:val="00F31C7E"/>
    <w:rsid w:val="00F31EA2"/>
    <w:rsid w:val="00F32219"/>
    <w:rsid w:val="00F33643"/>
    <w:rsid w:val="00F3751B"/>
    <w:rsid w:val="00F4188F"/>
    <w:rsid w:val="00F434CF"/>
    <w:rsid w:val="00F44E02"/>
    <w:rsid w:val="00F470D6"/>
    <w:rsid w:val="00F54ED7"/>
    <w:rsid w:val="00F56866"/>
    <w:rsid w:val="00F61D62"/>
    <w:rsid w:val="00F62A6F"/>
    <w:rsid w:val="00F6410E"/>
    <w:rsid w:val="00F74EB6"/>
    <w:rsid w:val="00F771E8"/>
    <w:rsid w:val="00F8024E"/>
    <w:rsid w:val="00F85527"/>
    <w:rsid w:val="00F91208"/>
    <w:rsid w:val="00F91B1A"/>
    <w:rsid w:val="00F91D83"/>
    <w:rsid w:val="00F91F93"/>
    <w:rsid w:val="00F93A64"/>
    <w:rsid w:val="00F94A2A"/>
    <w:rsid w:val="00F95CC4"/>
    <w:rsid w:val="00FA112C"/>
    <w:rsid w:val="00FA1432"/>
    <w:rsid w:val="00FA5A17"/>
    <w:rsid w:val="00FA6E7A"/>
    <w:rsid w:val="00FB56E2"/>
    <w:rsid w:val="00FC2C7B"/>
    <w:rsid w:val="00FC2E88"/>
    <w:rsid w:val="00FC42AD"/>
    <w:rsid w:val="00FC5011"/>
    <w:rsid w:val="00FD0B96"/>
    <w:rsid w:val="00FD0DA8"/>
    <w:rsid w:val="00FD2BEC"/>
    <w:rsid w:val="00FD5197"/>
    <w:rsid w:val="00FD54A5"/>
    <w:rsid w:val="00FD58BE"/>
    <w:rsid w:val="00FE4524"/>
    <w:rsid w:val="00FE469F"/>
    <w:rsid w:val="00FE6405"/>
    <w:rsid w:val="00FF0D86"/>
    <w:rsid w:val="00FF276B"/>
    <w:rsid w:val="00FF560A"/>
    <w:rsid w:val="00FF77B4"/>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A414B02"/>
  <w15:chartTrackingRefBased/>
  <w15:docId w15:val="{0D14100F-68B9-44AA-A1DE-B65AC1F19B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fr-BE" w:eastAsia="fr-B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774C5"/>
    <w:pPr>
      <w:spacing w:before="140"/>
    </w:pPr>
    <w:rPr>
      <w:rFonts w:ascii="Times New Roman" w:hAnsi="Times New Roman"/>
      <w:sz w:val="24"/>
      <w:lang w:val="en-US" w:eastAsia="en-US"/>
    </w:rPr>
  </w:style>
  <w:style w:type="paragraph" w:styleId="Heading1">
    <w:name w:val="heading 1"/>
    <w:next w:val="Normal"/>
    <w:qFormat/>
    <w:pPr>
      <w:keepNext/>
      <w:spacing w:before="300" w:after="60"/>
      <w:ind w:left="450" w:hanging="450"/>
      <w:outlineLvl w:val="0"/>
    </w:pPr>
    <w:rPr>
      <w:rFonts w:ascii="Arial" w:hAnsi="Arial"/>
      <w:b/>
      <w:noProof/>
      <w:kern w:val="28"/>
      <w:sz w:val="28"/>
      <w:lang w:val="en-US" w:eastAsia="en-US"/>
    </w:rPr>
  </w:style>
  <w:style w:type="paragraph" w:styleId="Heading2">
    <w:name w:val="heading 2"/>
    <w:next w:val="Normal"/>
    <w:qFormat/>
    <w:rsid w:val="00E76E17"/>
    <w:pPr>
      <w:keepNext/>
      <w:numPr>
        <w:numId w:val="6"/>
      </w:numPr>
      <w:tabs>
        <w:tab w:val="left" w:pos="567"/>
      </w:tabs>
      <w:spacing w:before="300" w:after="60"/>
      <w:outlineLvl w:val="1"/>
    </w:pPr>
    <w:rPr>
      <w:rFonts w:ascii="Times New Roman" w:hAnsi="Times New Roman"/>
      <w:b/>
      <w:noProof/>
      <w:sz w:val="24"/>
      <w:szCs w:val="24"/>
      <w:lang w:val="en-GB" w:eastAsia="en-US"/>
    </w:rPr>
  </w:style>
  <w:style w:type="paragraph" w:styleId="Heading3">
    <w:name w:val="heading 3"/>
    <w:next w:val="Normal"/>
    <w:qFormat/>
    <w:pPr>
      <w:keepNext/>
      <w:spacing w:before="240" w:after="60"/>
      <w:ind w:left="720" w:hanging="720"/>
      <w:outlineLvl w:val="2"/>
    </w:pPr>
    <w:rPr>
      <w:rFonts w:ascii="Arial" w:hAnsi="Arial"/>
      <w:b/>
      <w:noProof/>
      <w:sz w:val="24"/>
      <w:lang w:val="en-US" w:eastAsia="en-US"/>
    </w:rPr>
  </w:style>
  <w:style w:type="paragraph" w:styleId="Heading4">
    <w:name w:val="heading 4"/>
    <w:basedOn w:val="Normal"/>
    <w:next w:val="Normal"/>
    <w:link w:val="Heading4Char"/>
    <w:semiHidden/>
    <w:unhideWhenUsed/>
    <w:qFormat/>
    <w:rsid w:val="00AE2F57"/>
    <w:pPr>
      <w:keepNext/>
      <w:spacing w:before="240" w:after="60"/>
      <w:outlineLvl w:val="3"/>
    </w:pPr>
    <w:rPr>
      <w:rFonts w:ascii="Calibri" w:eastAsia="Times New Roman" w:hAnsi="Calibri"/>
      <w:b/>
      <w:bCs/>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320"/>
        <w:tab w:val="right" w:pos="8640"/>
      </w:tabs>
    </w:pPr>
  </w:style>
  <w:style w:type="paragraph" w:styleId="ListBullet">
    <w:name w:val="List Bullet"/>
    <w:pPr>
      <w:numPr>
        <w:numId w:val="1"/>
      </w:numPr>
      <w:spacing w:before="60" w:after="20"/>
    </w:pPr>
    <w:rPr>
      <w:rFonts w:ascii="Times New Roman" w:hAnsi="Times New Roman"/>
      <w:noProof/>
      <w:sz w:val="24"/>
      <w:lang w:val="en-US" w:eastAsia="en-US"/>
    </w:rPr>
  </w:style>
  <w:style w:type="paragraph" w:styleId="ListBullet2">
    <w:name w:val="List Bullet 2"/>
    <w:pPr>
      <w:numPr>
        <w:numId w:val="2"/>
      </w:numPr>
      <w:tabs>
        <w:tab w:val="clear" w:pos="360"/>
        <w:tab w:val="num" w:pos="810"/>
      </w:tabs>
      <w:spacing w:before="60" w:after="20"/>
      <w:ind w:left="806"/>
    </w:pPr>
    <w:rPr>
      <w:rFonts w:ascii="Times New Roman" w:hAnsi="Times New Roman"/>
      <w:noProof/>
      <w:sz w:val="24"/>
      <w:lang w:val="en-US" w:eastAsia="en-US"/>
    </w:rPr>
  </w:style>
  <w:style w:type="paragraph" w:styleId="ListNumber">
    <w:name w:val="List Number"/>
    <w:pPr>
      <w:numPr>
        <w:numId w:val="3"/>
      </w:numPr>
      <w:spacing w:before="60" w:after="20"/>
    </w:pPr>
    <w:rPr>
      <w:rFonts w:ascii="Times New Roman" w:hAnsi="Times New Roman"/>
      <w:noProof/>
      <w:sz w:val="24"/>
      <w:lang w:val="en-US" w:eastAsia="en-US"/>
    </w:rPr>
  </w:style>
  <w:style w:type="paragraph" w:styleId="Footer">
    <w:name w:val="footer"/>
    <w:basedOn w:val="Normal"/>
    <w:pPr>
      <w:pBdr>
        <w:top w:val="single" w:sz="2" w:space="1" w:color="auto"/>
      </w:pBdr>
      <w:tabs>
        <w:tab w:val="left" w:pos="3600"/>
        <w:tab w:val="right" w:pos="8640"/>
      </w:tabs>
      <w:spacing w:before="200"/>
    </w:pPr>
    <w:rPr>
      <w:rFonts w:eastAsia="Times New Roman"/>
      <w:sz w:val="20"/>
    </w:rPr>
  </w:style>
  <w:style w:type="character" w:styleId="PageNumber">
    <w:name w:val="page number"/>
    <w:basedOn w:val="DefaultParagraphFont"/>
  </w:style>
  <w:style w:type="character" w:styleId="CommentReference">
    <w:name w:val="annotation reference"/>
    <w:semiHidden/>
    <w:rsid w:val="007D69B5"/>
    <w:rPr>
      <w:sz w:val="16"/>
      <w:szCs w:val="16"/>
    </w:rPr>
  </w:style>
  <w:style w:type="paragraph" w:customStyle="1" w:styleId="Documenttitle">
    <w:name w:val="Document title"/>
    <w:basedOn w:val="Normal"/>
    <w:pPr>
      <w:spacing w:after="280"/>
      <w:jc w:val="center"/>
    </w:pPr>
    <w:rPr>
      <w:rFonts w:ascii="Arial" w:hAnsi="Arial"/>
      <w:b/>
      <w:sz w:val="32"/>
    </w:rPr>
  </w:style>
  <w:style w:type="paragraph" w:styleId="CommentText">
    <w:name w:val="annotation text"/>
    <w:basedOn w:val="Normal"/>
    <w:semiHidden/>
    <w:rsid w:val="007D69B5"/>
    <w:rPr>
      <w:sz w:val="20"/>
    </w:rPr>
  </w:style>
  <w:style w:type="paragraph" w:styleId="CommentSubject">
    <w:name w:val="annotation subject"/>
    <w:basedOn w:val="CommentText"/>
    <w:next w:val="CommentText"/>
    <w:semiHidden/>
    <w:rsid w:val="007D69B5"/>
    <w:rPr>
      <w:b/>
      <w:bCs/>
    </w:rPr>
  </w:style>
  <w:style w:type="paragraph" w:styleId="BalloonText">
    <w:name w:val="Balloon Text"/>
    <w:basedOn w:val="Normal"/>
    <w:semiHidden/>
    <w:rsid w:val="007D69B5"/>
    <w:rPr>
      <w:rFonts w:ascii="Tahoma" w:hAnsi="Tahoma" w:cs="Tahoma"/>
      <w:sz w:val="16"/>
      <w:szCs w:val="16"/>
    </w:rPr>
  </w:style>
  <w:style w:type="character" w:styleId="Hyperlink">
    <w:name w:val="Hyperlink"/>
    <w:rsid w:val="00DD37B4"/>
    <w:rPr>
      <w:color w:val="0000FF"/>
      <w:u w:val="single"/>
    </w:rPr>
  </w:style>
  <w:style w:type="table" w:styleId="TableGrid">
    <w:name w:val="Table Grid"/>
    <w:basedOn w:val="TableNormal"/>
    <w:rsid w:val="004E1F21"/>
    <w:pPr>
      <w:spacing w:before="1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rsid w:val="00B06CA8"/>
  </w:style>
  <w:style w:type="paragraph" w:customStyle="1" w:styleId="Default">
    <w:name w:val="Default"/>
    <w:rsid w:val="004E1C47"/>
    <w:pPr>
      <w:autoSpaceDE w:val="0"/>
      <w:autoSpaceDN w:val="0"/>
      <w:adjustRightInd w:val="0"/>
    </w:pPr>
    <w:rPr>
      <w:rFonts w:ascii="Arial" w:hAnsi="Arial" w:cs="Arial"/>
      <w:color w:val="000000"/>
      <w:sz w:val="24"/>
      <w:szCs w:val="24"/>
      <w:lang w:val="en-GB" w:eastAsia="en-GB"/>
    </w:rPr>
  </w:style>
  <w:style w:type="paragraph" w:styleId="ListParagraph">
    <w:name w:val="List Paragraph"/>
    <w:basedOn w:val="Normal"/>
    <w:uiPriority w:val="34"/>
    <w:qFormat/>
    <w:rsid w:val="004E1C47"/>
    <w:pPr>
      <w:spacing w:before="80"/>
      <w:ind w:left="720"/>
      <w:contextualSpacing/>
    </w:pPr>
    <w:rPr>
      <w:rFonts w:ascii="Arial" w:hAnsi="Arial"/>
      <w:sz w:val="20"/>
      <w:lang w:val="en-GB"/>
    </w:rPr>
  </w:style>
  <w:style w:type="paragraph" w:styleId="FootnoteText">
    <w:name w:val="footnote text"/>
    <w:basedOn w:val="Normal"/>
    <w:link w:val="FootnoteTextChar"/>
    <w:rsid w:val="004E1C47"/>
    <w:rPr>
      <w:sz w:val="20"/>
    </w:rPr>
  </w:style>
  <w:style w:type="character" w:customStyle="1" w:styleId="FootnoteTextChar">
    <w:name w:val="Footnote Text Char"/>
    <w:link w:val="FootnoteText"/>
    <w:rsid w:val="004E1C47"/>
    <w:rPr>
      <w:rFonts w:ascii="Times New Roman" w:hAnsi="Times New Roman"/>
      <w:lang w:val="en-US" w:eastAsia="en-US"/>
    </w:rPr>
  </w:style>
  <w:style w:type="character" w:styleId="FootnoteReference">
    <w:name w:val="footnote reference"/>
    <w:rsid w:val="004E1C47"/>
    <w:rPr>
      <w:vertAlign w:val="superscript"/>
    </w:rPr>
  </w:style>
  <w:style w:type="character" w:customStyle="1" w:styleId="HeaderChar">
    <w:name w:val="Header Char"/>
    <w:link w:val="Header"/>
    <w:rsid w:val="006419B0"/>
    <w:rPr>
      <w:rFonts w:ascii="Times New Roman" w:hAnsi="Times New Roman"/>
      <w:sz w:val="24"/>
      <w:lang w:val="en-US" w:eastAsia="en-US"/>
    </w:rPr>
  </w:style>
  <w:style w:type="paragraph" w:customStyle="1" w:styleId="MessageBullet">
    <w:name w:val="MessageBullet"/>
    <w:basedOn w:val="Normal"/>
    <w:link w:val="MessageBulletChar"/>
    <w:qFormat/>
    <w:rsid w:val="00B54BDA"/>
    <w:pPr>
      <w:numPr>
        <w:numId w:val="5"/>
      </w:numPr>
      <w:spacing w:before="120"/>
    </w:pPr>
    <w:rPr>
      <w:szCs w:val="24"/>
      <w:lang w:eastAsia="en-GB"/>
    </w:rPr>
  </w:style>
  <w:style w:type="character" w:styleId="PlaceholderText">
    <w:name w:val="Placeholder Text"/>
    <w:uiPriority w:val="99"/>
    <w:semiHidden/>
    <w:rsid w:val="00BB1031"/>
    <w:rPr>
      <w:color w:val="808080"/>
    </w:rPr>
  </w:style>
  <w:style w:type="character" w:customStyle="1" w:styleId="MessageBulletChar">
    <w:name w:val="MessageBullet Char"/>
    <w:link w:val="MessageBullet"/>
    <w:rsid w:val="00B54BDA"/>
    <w:rPr>
      <w:rFonts w:ascii="Times New Roman" w:hAnsi="Times New Roman"/>
      <w:sz w:val="24"/>
      <w:szCs w:val="24"/>
      <w:lang w:val="en-US" w:eastAsia="en-GB"/>
    </w:rPr>
  </w:style>
  <w:style w:type="paragraph" w:customStyle="1" w:styleId="MessageSet">
    <w:name w:val="MessageSet"/>
    <w:basedOn w:val="Normal"/>
    <w:qFormat/>
    <w:rsid w:val="00AD3B56"/>
    <w:pPr>
      <w:numPr>
        <w:numId w:val="7"/>
      </w:numPr>
    </w:pPr>
    <w:rPr>
      <w:color w:val="FF0000"/>
      <w:szCs w:val="24"/>
      <w:lang w:val="en-GB"/>
    </w:rPr>
  </w:style>
  <w:style w:type="paragraph" w:customStyle="1" w:styleId="MessageId">
    <w:name w:val="MessageId"/>
    <w:basedOn w:val="Normal"/>
    <w:qFormat/>
    <w:rsid w:val="00AD3B56"/>
    <w:pPr>
      <w:numPr>
        <w:ilvl w:val="1"/>
        <w:numId w:val="8"/>
      </w:numPr>
      <w:spacing w:before="0"/>
    </w:pPr>
    <w:rPr>
      <w:lang w:val="en-GB"/>
    </w:rPr>
  </w:style>
  <w:style w:type="paragraph" w:styleId="Revision">
    <w:name w:val="Revision"/>
    <w:hidden/>
    <w:uiPriority w:val="99"/>
    <w:semiHidden/>
    <w:rsid w:val="0082275A"/>
    <w:rPr>
      <w:rFonts w:ascii="Times New Roman" w:hAnsi="Times New Roman"/>
      <w:sz w:val="24"/>
      <w:lang w:val="en-US" w:eastAsia="en-US"/>
    </w:rPr>
  </w:style>
  <w:style w:type="character" w:customStyle="1" w:styleId="ng-binding">
    <w:name w:val="ng-binding"/>
    <w:rsid w:val="00691091"/>
  </w:style>
  <w:style w:type="paragraph" w:styleId="Title">
    <w:name w:val="Title"/>
    <w:basedOn w:val="Normal"/>
    <w:next w:val="Normal"/>
    <w:link w:val="TitleChar"/>
    <w:qFormat/>
    <w:rsid w:val="00B77C6B"/>
    <w:pPr>
      <w:spacing w:before="240" w:after="60"/>
      <w:jc w:val="center"/>
      <w:outlineLvl w:val="0"/>
    </w:pPr>
    <w:rPr>
      <w:rFonts w:ascii="Calibri Light" w:eastAsia="Times New Roman" w:hAnsi="Calibri Light"/>
      <w:b/>
      <w:bCs/>
      <w:kern w:val="28"/>
      <w:sz w:val="32"/>
      <w:szCs w:val="32"/>
    </w:rPr>
  </w:style>
  <w:style w:type="character" w:customStyle="1" w:styleId="TitleChar">
    <w:name w:val="Title Char"/>
    <w:link w:val="Title"/>
    <w:rsid w:val="00B77C6B"/>
    <w:rPr>
      <w:rFonts w:ascii="Calibri Light" w:eastAsia="Times New Roman" w:hAnsi="Calibri Light" w:cs="Times New Roman"/>
      <w:b/>
      <w:bCs/>
      <w:kern w:val="28"/>
      <w:sz w:val="32"/>
      <w:szCs w:val="32"/>
      <w:lang w:val="en-US" w:eastAsia="en-US"/>
    </w:rPr>
  </w:style>
  <w:style w:type="character" w:styleId="Strong">
    <w:name w:val="Strong"/>
    <w:qFormat/>
    <w:rsid w:val="00B77C6B"/>
    <w:rPr>
      <w:b/>
      <w:bCs/>
    </w:rPr>
  </w:style>
  <w:style w:type="character" w:styleId="IntenseReference">
    <w:name w:val="Intense Reference"/>
    <w:uiPriority w:val="32"/>
    <w:qFormat/>
    <w:rsid w:val="00E65C35"/>
    <w:rPr>
      <w:b/>
      <w:bCs/>
      <w:smallCaps/>
      <w:color w:val="5B9BD5"/>
      <w:spacing w:val="5"/>
    </w:rPr>
  </w:style>
  <w:style w:type="paragraph" w:customStyle="1" w:styleId="MMTitle">
    <w:name w:val="MM Title"/>
    <w:basedOn w:val="Title"/>
    <w:link w:val="MMTitleZchn"/>
    <w:rsid w:val="00CF0812"/>
    <w:pPr>
      <w:pBdr>
        <w:bottom w:val="single" w:sz="8" w:space="4" w:color="4F81BD"/>
      </w:pBdr>
      <w:spacing w:before="0" w:after="300"/>
      <w:contextualSpacing/>
      <w:jc w:val="left"/>
      <w:outlineLvl w:val="9"/>
    </w:pPr>
    <w:rPr>
      <w:rFonts w:ascii="Cambria" w:eastAsia="MS Gothic" w:hAnsi="Cambria"/>
      <w:b w:val="0"/>
      <w:bCs w:val="0"/>
      <w:color w:val="17365D"/>
      <w:spacing w:val="5"/>
      <w:sz w:val="52"/>
      <w:szCs w:val="52"/>
      <w:lang w:val="de-CH" w:eastAsia="ja-JP"/>
    </w:rPr>
  </w:style>
  <w:style w:type="character" w:customStyle="1" w:styleId="MMTitleZchn">
    <w:name w:val="MM Title Zchn"/>
    <w:link w:val="MMTitle"/>
    <w:rsid w:val="00CF0812"/>
    <w:rPr>
      <w:rFonts w:ascii="Cambria" w:eastAsia="MS Gothic" w:hAnsi="Cambria"/>
      <w:color w:val="17365D"/>
      <w:spacing w:val="5"/>
      <w:kern w:val="28"/>
      <w:sz w:val="52"/>
      <w:szCs w:val="52"/>
      <w:lang w:val="de-CH" w:eastAsia="ja-JP"/>
    </w:rPr>
  </w:style>
  <w:style w:type="paragraph" w:customStyle="1" w:styleId="MMTopic1">
    <w:name w:val="MM Topic 1"/>
    <w:basedOn w:val="Heading1"/>
    <w:link w:val="MMTopic1Zchn"/>
    <w:rsid w:val="00CF0812"/>
    <w:pPr>
      <w:keepLines/>
      <w:numPr>
        <w:numId w:val="10"/>
      </w:numPr>
      <w:spacing w:before="480" w:after="0" w:line="276" w:lineRule="auto"/>
    </w:pPr>
    <w:rPr>
      <w:rFonts w:ascii="Cambria" w:eastAsia="MS Gothic" w:hAnsi="Cambria"/>
      <w:bCs/>
      <w:noProof w:val="0"/>
      <w:color w:val="365F91"/>
      <w:kern w:val="0"/>
      <w:szCs w:val="28"/>
      <w:lang w:val="de-CH" w:eastAsia="ja-JP"/>
    </w:rPr>
  </w:style>
  <w:style w:type="character" w:customStyle="1" w:styleId="MMTopic1Zchn">
    <w:name w:val="MM Topic 1 Zchn"/>
    <w:link w:val="MMTopic1"/>
    <w:rsid w:val="00CF0812"/>
    <w:rPr>
      <w:rFonts w:ascii="Cambria" w:eastAsia="MS Gothic" w:hAnsi="Cambria"/>
      <w:b/>
      <w:bCs/>
      <w:color w:val="365F91"/>
      <w:sz w:val="28"/>
      <w:szCs w:val="28"/>
      <w:lang w:val="de-CH" w:eastAsia="ja-JP"/>
    </w:rPr>
  </w:style>
  <w:style w:type="paragraph" w:customStyle="1" w:styleId="MMTopic2">
    <w:name w:val="MM Topic 2"/>
    <w:basedOn w:val="Heading2"/>
    <w:rsid w:val="00CF0812"/>
    <w:pPr>
      <w:keepLines/>
      <w:numPr>
        <w:ilvl w:val="1"/>
        <w:numId w:val="10"/>
      </w:numPr>
      <w:tabs>
        <w:tab w:val="clear" w:pos="567"/>
        <w:tab w:val="num" w:pos="360"/>
      </w:tabs>
      <w:spacing w:before="200" w:after="0" w:line="276" w:lineRule="auto"/>
      <w:ind w:left="360" w:hanging="360"/>
    </w:pPr>
    <w:rPr>
      <w:rFonts w:ascii="Cambria" w:eastAsia="MS Gothic" w:hAnsi="Cambria"/>
      <w:bCs/>
      <w:noProof w:val="0"/>
      <w:color w:val="4F81BD"/>
      <w:sz w:val="26"/>
      <w:szCs w:val="26"/>
      <w:lang w:val="de-CH" w:eastAsia="ja-JP"/>
    </w:rPr>
  </w:style>
  <w:style w:type="paragraph" w:customStyle="1" w:styleId="MMTopic3">
    <w:name w:val="MM Topic 3"/>
    <w:basedOn w:val="Heading3"/>
    <w:rsid w:val="00CF0812"/>
    <w:pPr>
      <w:keepLines/>
      <w:numPr>
        <w:ilvl w:val="2"/>
        <w:numId w:val="10"/>
      </w:numPr>
      <w:tabs>
        <w:tab w:val="num" w:pos="360"/>
      </w:tabs>
      <w:spacing w:before="200" w:after="0" w:line="276" w:lineRule="auto"/>
      <w:ind w:left="360" w:hanging="360"/>
    </w:pPr>
    <w:rPr>
      <w:rFonts w:ascii="Cambria" w:eastAsia="MS Gothic" w:hAnsi="Cambria"/>
      <w:bCs/>
      <w:noProof w:val="0"/>
      <w:color w:val="4F81BD"/>
      <w:sz w:val="22"/>
      <w:szCs w:val="22"/>
      <w:lang w:val="de-CH" w:eastAsia="ja-JP"/>
    </w:rPr>
  </w:style>
  <w:style w:type="character" w:styleId="IntenseEmphasis">
    <w:name w:val="Intense Emphasis"/>
    <w:uiPriority w:val="21"/>
    <w:qFormat/>
    <w:rsid w:val="00CF0812"/>
    <w:rPr>
      <w:i/>
      <w:iCs/>
      <w:color w:val="5B9BD5"/>
    </w:rPr>
  </w:style>
  <w:style w:type="paragraph" w:styleId="IntenseQuote">
    <w:name w:val="Intense Quote"/>
    <w:basedOn w:val="Normal"/>
    <w:next w:val="Normal"/>
    <w:link w:val="IntenseQuoteChar"/>
    <w:uiPriority w:val="30"/>
    <w:qFormat/>
    <w:rsid w:val="008432FE"/>
    <w:pPr>
      <w:pBdr>
        <w:top w:val="single" w:sz="4" w:space="10" w:color="5B9BD5"/>
        <w:bottom w:val="single" w:sz="4" w:space="10" w:color="5B9BD5"/>
      </w:pBdr>
      <w:spacing w:before="360" w:after="360"/>
      <w:ind w:left="864" w:right="864"/>
      <w:jc w:val="center"/>
    </w:pPr>
    <w:rPr>
      <w:i/>
      <w:iCs/>
      <w:color w:val="5B9BD5"/>
    </w:rPr>
  </w:style>
  <w:style w:type="character" w:customStyle="1" w:styleId="IntenseQuoteChar">
    <w:name w:val="Intense Quote Char"/>
    <w:link w:val="IntenseQuote"/>
    <w:uiPriority w:val="30"/>
    <w:rsid w:val="008432FE"/>
    <w:rPr>
      <w:rFonts w:ascii="Times New Roman" w:hAnsi="Times New Roman"/>
      <w:i/>
      <w:iCs/>
      <w:color w:val="5B9BD5"/>
      <w:sz w:val="24"/>
      <w:lang w:val="en-US" w:eastAsia="en-US"/>
    </w:rPr>
  </w:style>
  <w:style w:type="paragraph" w:styleId="Quote">
    <w:name w:val="Quote"/>
    <w:basedOn w:val="Normal"/>
    <w:next w:val="Normal"/>
    <w:link w:val="QuoteChar"/>
    <w:uiPriority w:val="29"/>
    <w:qFormat/>
    <w:rsid w:val="008432FE"/>
    <w:pPr>
      <w:spacing w:before="200" w:after="160"/>
      <w:ind w:left="864" w:right="864"/>
      <w:jc w:val="center"/>
    </w:pPr>
    <w:rPr>
      <w:i/>
      <w:iCs/>
      <w:color w:val="404040"/>
    </w:rPr>
  </w:style>
  <w:style w:type="character" w:customStyle="1" w:styleId="QuoteChar">
    <w:name w:val="Quote Char"/>
    <w:link w:val="Quote"/>
    <w:uiPriority w:val="29"/>
    <w:rsid w:val="008432FE"/>
    <w:rPr>
      <w:rFonts w:ascii="Times New Roman" w:hAnsi="Times New Roman"/>
      <w:i/>
      <w:iCs/>
      <w:color w:val="404040"/>
      <w:sz w:val="24"/>
      <w:lang w:val="en-US" w:eastAsia="en-US"/>
    </w:rPr>
  </w:style>
  <w:style w:type="character" w:styleId="Emphasis">
    <w:name w:val="Emphasis"/>
    <w:qFormat/>
    <w:rsid w:val="00CC4B46"/>
    <w:rPr>
      <w:i/>
      <w:iCs/>
    </w:rPr>
  </w:style>
  <w:style w:type="character" w:customStyle="1" w:styleId="Heading4Char">
    <w:name w:val="Heading 4 Char"/>
    <w:link w:val="Heading4"/>
    <w:semiHidden/>
    <w:rsid w:val="00AE2F57"/>
    <w:rPr>
      <w:rFonts w:ascii="Calibri" w:eastAsia="Times New Roman" w:hAnsi="Calibri"/>
      <w:b/>
      <w:bCs/>
      <w:sz w:val="28"/>
      <w:szCs w:val="28"/>
      <w:lang w:val="en-US" w:eastAsia="en-US"/>
    </w:rPr>
  </w:style>
  <w:style w:type="paragraph" w:styleId="NoSpacing">
    <w:name w:val="No Spacing"/>
    <w:uiPriority w:val="1"/>
    <w:qFormat/>
    <w:rsid w:val="00B22AFD"/>
    <w:rPr>
      <w:rFonts w:ascii="Times New Roman" w:hAnsi="Times New Roman"/>
      <w:sz w:val="24"/>
      <w:lang w:val="en-US" w:eastAsia="en-US"/>
    </w:rPr>
  </w:style>
  <w:style w:type="paragraph" w:customStyle="1" w:styleId="StyleHeading3TSBTHREEComplexArial10pt">
    <w:name w:val="Style Heading 3TSBTHREE + (Complex) Arial 10 pt"/>
    <w:basedOn w:val="Normal"/>
    <w:rsid w:val="008F29A9"/>
    <w:pPr>
      <w:keepNext/>
      <w:spacing w:before="240" w:after="60"/>
      <w:ind w:left="360" w:hanging="360"/>
      <w:jc w:val="both"/>
    </w:pPr>
    <w:rPr>
      <w:rFonts w:ascii="Arial" w:eastAsia="Calibri" w:hAnsi="Arial" w:cs="Arial"/>
      <w:sz w:val="22"/>
      <w:szCs w:val="22"/>
      <w:u w:val="single"/>
      <w:lang w:val="en-GB"/>
    </w:rPr>
  </w:style>
  <w:style w:type="character" w:styleId="FollowedHyperlink">
    <w:name w:val="FollowedHyperlink"/>
    <w:rsid w:val="00545EA5"/>
    <w:rPr>
      <w:color w:val="96607D"/>
      <w:u w:val="single"/>
    </w:rPr>
  </w:style>
  <w:style w:type="character" w:customStyle="1" w:styleId="ui-provider">
    <w:name w:val="ui-provider"/>
    <w:basedOn w:val="DefaultParagraphFont"/>
    <w:rsid w:val="00544DB4"/>
  </w:style>
  <w:style w:type="character" w:styleId="UnresolvedMention">
    <w:name w:val="Unresolved Mention"/>
    <w:uiPriority w:val="99"/>
    <w:semiHidden/>
    <w:unhideWhenUsed/>
    <w:rsid w:val="003311C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224747">
      <w:bodyDiv w:val="1"/>
      <w:marLeft w:val="0"/>
      <w:marRight w:val="0"/>
      <w:marTop w:val="0"/>
      <w:marBottom w:val="0"/>
      <w:divBdr>
        <w:top w:val="none" w:sz="0" w:space="0" w:color="auto"/>
        <w:left w:val="none" w:sz="0" w:space="0" w:color="auto"/>
        <w:bottom w:val="none" w:sz="0" w:space="0" w:color="auto"/>
        <w:right w:val="none" w:sz="0" w:space="0" w:color="auto"/>
      </w:divBdr>
    </w:div>
    <w:div w:id="232393373">
      <w:bodyDiv w:val="1"/>
      <w:marLeft w:val="0"/>
      <w:marRight w:val="0"/>
      <w:marTop w:val="0"/>
      <w:marBottom w:val="0"/>
      <w:divBdr>
        <w:top w:val="none" w:sz="0" w:space="0" w:color="auto"/>
        <w:left w:val="none" w:sz="0" w:space="0" w:color="auto"/>
        <w:bottom w:val="none" w:sz="0" w:space="0" w:color="auto"/>
        <w:right w:val="none" w:sz="0" w:space="0" w:color="auto"/>
      </w:divBdr>
    </w:div>
    <w:div w:id="317653862">
      <w:bodyDiv w:val="1"/>
      <w:marLeft w:val="0"/>
      <w:marRight w:val="0"/>
      <w:marTop w:val="0"/>
      <w:marBottom w:val="0"/>
      <w:divBdr>
        <w:top w:val="none" w:sz="0" w:space="0" w:color="auto"/>
        <w:left w:val="none" w:sz="0" w:space="0" w:color="auto"/>
        <w:bottom w:val="none" w:sz="0" w:space="0" w:color="auto"/>
        <w:right w:val="none" w:sz="0" w:space="0" w:color="auto"/>
      </w:divBdr>
    </w:div>
    <w:div w:id="484275285">
      <w:bodyDiv w:val="1"/>
      <w:marLeft w:val="0"/>
      <w:marRight w:val="0"/>
      <w:marTop w:val="0"/>
      <w:marBottom w:val="0"/>
      <w:divBdr>
        <w:top w:val="none" w:sz="0" w:space="0" w:color="auto"/>
        <w:left w:val="none" w:sz="0" w:space="0" w:color="auto"/>
        <w:bottom w:val="none" w:sz="0" w:space="0" w:color="auto"/>
        <w:right w:val="none" w:sz="0" w:space="0" w:color="auto"/>
      </w:divBdr>
    </w:div>
    <w:div w:id="634989158">
      <w:bodyDiv w:val="1"/>
      <w:marLeft w:val="0"/>
      <w:marRight w:val="0"/>
      <w:marTop w:val="0"/>
      <w:marBottom w:val="0"/>
      <w:divBdr>
        <w:top w:val="none" w:sz="0" w:space="0" w:color="auto"/>
        <w:left w:val="none" w:sz="0" w:space="0" w:color="auto"/>
        <w:bottom w:val="none" w:sz="0" w:space="0" w:color="auto"/>
        <w:right w:val="none" w:sz="0" w:space="0" w:color="auto"/>
      </w:divBdr>
    </w:div>
    <w:div w:id="647563137">
      <w:bodyDiv w:val="1"/>
      <w:marLeft w:val="0"/>
      <w:marRight w:val="0"/>
      <w:marTop w:val="0"/>
      <w:marBottom w:val="0"/>
      <w:divBdr>
        <w:top w:val="none" w:sz="0" w:space="0" w:color="auto"/>
        <w:left w:val="none" w:sz="0" w:space="0" w:color="auto"/>
        <w:bottom w:val="none" w:sz="0" w:space="0" w:color="auto"/>
        <w:right w:val="none" w:sz="0" w:space="0" w:color="auto"/>
      </w:divBdr>
    </w:div>
    <w:div w:id="682829543">
      <w:bodyDiv w:val="1"/>
      <w:marLeft w:val="0"/>
      <w:marRight w:val="0"/>
      <w:marTop w:val="0"/>
      <w:marBottom w:val="0"/>
      <w:divBdr>
        <w:top w:val="none" w:sz="0" w:space="0" w:color="auto"/>
        <w:left w:val="none" w:sz="0" w:space="0" w:color="auto"/>
        <w:bottom w:val="none" w:sz="0" w:space="0" w:color="auto"/>
        <w:right w:val="none" w:sz="0" w:space="0" w:color="auto"/>
      </w:divBdr>
    </w:div>
    <w:div w:id="780102673">
      <w:bodyDiv w:val="1"/>
      <w:marLeft w:val="0"/>
      <w:marRight w:val="0"/>
      <w:marTop w:val="0"/>
      <w:marBottom w:val="0"/>
      <w:divBdr>
        <w:top w:val="none" w:sz="0" w:space="0" w:color="auto"/>
        <w:left w:val="none" w:sz="0" w:space="0" w:color="auto"/>
        <w:bottom w:val="none" w:sz="0" w:space="0" w:color="auto"/>
        <w:right w:val="none" w:sz="0" w:space="0" w:color="auto"/>
      </w:divBdr>
    </w:div>
    <w:div w:id="801970115">
      <w:bodyDiv w:val="1"/>
      <w:marLeft w:val="0"/>
      <w:marRight w:val="0"/>
      <w:marTop w:val="0"/>
      <w:marBottom w:val="0"/>
      <w:divBdr>
        <w:top w:val="none" w:sz="0" w:space="0" w:color="auto"/>
        <w:left w:val="none" w:sz="0" w:space="0" w:color="auto"/>
        <w:bottom w:val="none" w:sz="0" w:space="0" w:color="auto"/>
        <w:right w:val="none" w:sz="0" w:space="0" w:color="auto"/>
      </w:divBdr>
    </w:div>
    <w:div w:id="930968697">
      <w:bodyDiv w:val="1"/>
      <w:marLeft w:val="0"/>
      <w:marRight w:val="0"/>
      <w:marTop w:val="0"/>
      <w:marBottom w:val="0"/>
      <w:divBdr>
        <w:top w:val="none" w:sz="0" w:space="0" w:color="auto"/>
        <w:left w:val="none" w:sz="0" w:space="0" w:color="auto"/>
        <w:bottom w:val="none" w:sz="0" w:space="0" w:color="auto"/>
        <w:right w:val="none" w:sz="0" w:space="0" w:color="auto"/>
      </w:divBdr>
    </w:div>
    <w:div w:id="954361987">
      <w:bodyDiv w:val="1"/>
      <w:marLeft w:val="0"/>
      <w:marRight w:val="0"/>
      <w:marTop w:val="0"/>
      <w:marBottom w:val="0"/>
      <w:divBdr>
        <w:top w:val="none" w:sz="0" w:space="0" w:color="auto"/>
        <w:left w:val="none" w:sz="0" w:space="0" w:color="auto"/>
        <w:bottom w:val="none" w:sz="0" w:space="0" w:color="auto"/>
        <w:right w:val="none" w:sz="0" w:space="0" w:color="auto"/>
      </w:divBdr>
    </w:div>
    <w:div w:id="971591712">
      <w:bodyDiv w:val="1"/>
      <w:marLeft w:val="0"/>
      <w:marRight w:val="0"/>
      <w:marTop w:val="0"/>
      <w:marBottom w:val="0"/>
      <w:divBdr>
        <w:top w:val="none" w:sz="0" w:space="0" w:color="auto"/>
        <w:left w:val="none" w:sz="0" w:space="0" w:color="auto"/>
        <w:bottom w:val="none" w:sz="0" w:space="0" w:color="auto"/>
        <w:right w:val="none" w:sz="0" w:space="0" w:color="auto"/>
      </w:divBdr>
    </w:div>
    <w:div w:id="1081221193">
      <w:bodyDiv w:val="1"/>
      <w:marLeft w:val="0"/>
      <w:marRight w:val="0"/>
      <w:marTop w:val="0"/>
      <w:marBottom w:val="0"/>
      <w:divBdr>
        <w:top w:val="none" w:sz="0" w:space="0" w:color="auto"/>
        <w:left w:val="none" w:sz="0" w:space="0" w:color="auto"/>
        <w:bottom w:val="none" w:sz="0" w:space="0" w:color="auto"/>
        <w:right w:val="none" w:sz="0" w:space="0" w:color="auto"/>
      </w:divBdr>
    </w:div>
    <w:div w:id="1105343697">
      <w:bodyDiv w:val="1"/>
      <w:marLeft w:val="0"/>
      <w:marRight w:val="0"/>
      <w:marTop w:val="0"/>
      <w:marBottom w:val="0"/>
      <w:divBdr>
        <w:top w:val="none" w:sz="0" w:space="0" w:color="auto"/>
        <w:left w:val="none" w:sz="0" w:space="0" w:color="auto"/>
        <w:bottom w:val="none" w:sz="0" w:space="0" w:color="auto"/>
        <w:right w:val="none" w:sz="0" w:space="0" w:color="auto"/>
      </w:divBdr>
    </w:div>
    <w:div w:id="1116364296">
      <w:bodyDiv w:val="1"/>
      <w:marLeft w:val="0"/>
      <w:marRight w:val="0"/>
      <w:marTop w:val="0"/>
      <w:marBottom w:val="0"/>
      <w:divBdr>
        <w:top w:val="none" w:sz="0" w:space="0" w:color="auto"/>
        <w:left w:val="none" w:sz="0" w:space="0" w:color="auto"/>
        <w:bottom w:val="none" w:sz="0" w:space="0" w:color="auto"/>
        <w:right w:val="none" w:sz="0" w:space="0" w:color="auto"/>
      </w:divBdr>
    </w:div>
    <w:div w:id="1224828637">
      <w:bodyDiv w:val="1"/>
      <w:marLeft w:val="0"/>
      <w:marRight w:val="0"/>
      <w:marTop w:val="0"/>
      <w:marBottom w:val="0"/>
      <w:divBdr>
        <w:top w:val="none" w:sz="0" w:space="0" w:color="auto"/>
        <w:left w:val="none" w:sz="0" w:space="0" w:color="auto"/>
        <w:bottom w:val="none" w:sz="0" w:space="0" w:color="auto"/>
        <w:right w:val="none" w:sz="0" w:space="0" w:color="auto"/>
      </w:divBdr>
    </w:div>
    <w:div w:id="1246455426">
      <w:bodyDiv w:val="1"/>
      <w:marLeft w:val="0"/>
      <w:marRight w:val="0"/>
      <w:marTop w:val="0"/>
      <w:marBottom w:val="0"/>
      <w:divBdr>
        <w:top w:val="none" w:sz="0" w:space="0" w:color="auto"/>
        <w:left w:val="none" w:sz="0" w:space="0" w:color="auto"/>
        <w:bottom w:val="none" w:sz="0" w:space="0" w:color="auto"/>
        <w:right w:val="none" w:sz="0" w:space="0" w:color="auto"/>
      </w:divBdr>
    </w:div>
    <w:div w:id="1398553603">
      <w:bodyDiv w:val="1"/>
      <w:marLeft w:val="0"/>
      <w:marRight w:val="0"/>
      <w:marTop w:val="0"/>
      <w:marBottom w:val="0"/>
      <w:divBdr>
        <w:top w:val="none" w:sz="0" w:space="0" w:color="auto"/>
        <w:left w:val="none" w:sz="0" w:space="0" w:color="auto"/>
        <w:bottom w:val="none" w:sz="0" w:space="0" w:color="auto"/>
        <w:right w:val="none" w:sz="0" w:space="0" w:color="auto"/>
      </w:divBdr>
    </w:div>
    <w:div w:id="1487938580">
      <w:bodyDiv w:val="1"/>
      <w:marLeft w:val="0"/>
      <w:marRight w:val="0"/>
      <w:marTop w:val="0"/>
      <w:marBottom w:val="0"/>
      <w:divBdr>
        <w:top w:val="none" w:sz="0" w:space="0" w:color="auto"/>
        <w:left w:val="none" w:sz="0" w:space="0" w:color="auto"/>
        <w:bottom w:val="none" w:sz="0" w:space="0" w:color="auto"/>
        <w:right w:val="none" w:sz="0" w:space="0" w:color="auto"/>
      </w:divBdr>
    </w:div>
    <w:div w:id="1662658206">
      <w:bodyDiv w:val="1"/>
      <w:marLeft w:val="0"/>
      <w:marRight w:val="0"/>
      <w:marTop w:val="0"/>
      <w:marBottom w:val="0"/>
      <w:divBdr>
        <w:top w:val="none" w:sz="0" w:space="0" w:color="auto"/>
        <w:left w:val="none" w:sz="0" w:space="0" w:color="auto"/>
        <w:bottom w:val="none" w:sz="0" w:space="0" w:color="auto"/>
        <w:right w:val="none" w:sz="0" w:space="0" w:color="auto"/>
      </w:divBdr>
    </w:div>
    <w:div w:id="1690132986">
      <w:bodyDiv w:val="1"/>
      <w:marLeft w:val="0"/>
      <w:marRight w:val="0"/>
      <w:marTop w:val="0"/>
      <w:marBottom w:val="0"/>
      <w:divBdr>
        <w:top w:val="none" w:sz="0" w:space="0" w:color="auto"/>
        <w:left w:val="none" w:sz="0" w:space="0" w:color="auto"/>
        <w:bottom w:val="none" w:sz="0" w:space="0" w:color="auto"/>
        <w:right w:val="none" w:sz="0" w:space="0" w:color="auto"/>
      </w:divBdr>
    </w:div>
    <w:div w:id="1773436595">
      <w:bodyDiv w:val="1"/>
      <w:marLeft w:val="0"/>
      <w:marRight w:val="0"/>
      <w:marTop w:val="0"/>
      <w:marBottom w:val="0"/>
      <w:divBdr>
        <w:top w:val="none" w:sz="0" w:space="0" w:color="auto"/>
        <w:left w:val="none" w:sz="0" w:space="0" w:color="auto"/>
        <w:bottom w:val="none" w:sz="0" w:space="0" w:color="auto"/>
        <w:right w:val="none" w:sz="0" w:space="0" w:color="auto"/>
      </w:divBdr>
    </w:div>
    <w:div w:id="1777283452">
      <w:bodyDiv w:val="1"/>
      <w:marLeft w:val="0"/>
      <w:marRight w:val="0"/>
      <w:marTop w:val="0"/>
      <w:marBottom w:val="0"/>
      <w:divBdr>
        <w:top w:val="none" w:sz="0" w:space="0" w:color="auto"/>
        <w:left w:val="none" w:sz="0" w:space="0" w:color="auto"/>
        <w:bottom w:val="none" w:sz="0" w:space="0" w:color="auto"/>
        <w:right w:val="none" w:sz="0" w:space="0" w:color="auto"/>
      </w:divBdr>
    </w:div>
    <w:div w:id="1835759267">
      <w:bodyDiv w:val="1"/>
      <w:marLeft w:val="0"/>
      <w:marRight w:val="0"/>
      <w:marTop w:val="0"/>
      <w:marBottom w:val="0"/>
      <w:divBdr>
        <w:top w:val="none" w:sz="0" w:space="0" w:color="auto"/>
        <w:left w:val="none" w:sz="0" w:space="0" w:color="auto"/>
        <w:bottom w:val="none" w:sz="0" w:space="0" w:color="auto"/>
        <w:right w:val="none" w:sz="0" w:space="0" w:color="auto"/>
      </w:divBdr>
    </w:div>
    <w:div w:id="2073038555">
      <w:bodyDiv w:val="1"/>
      <w:marLeft w:val="0"/>
      <w:marRight w:val="0"/>
      <w:marTop w:val="0"/>
      <w:marBottom w:val="0"/>
      <w:divBdr>
        <w:top w:val="none" w:sz="0" w:space="0" w:color="auto"/>
        <w:left w:val="none" w:sz="0" w:space="0" w:color="auto"/>
        <w:bottom w:val="none" w:sz="0" w:space="0" w:color="auto"/>
        <w:right w:val="none" w:sz="0" w:space="0" w:color="auto"/>
      </w:divBdr>
    </w:div>
    <w:div w:id="2105572105">
      <w:bodyDiv w:val="1"/>
      <w:marLeft w:val="0"/>
      <w:marRight w:val="0"/>
      <w:marTop w:val="0"/>
      <w:marBottom w:val="0"/>
      <w:divBdr>
        <w:top w:val="none" w:sz="0" w:space="0" w:color="auto"/>
        <w:left w:val="none" w:sz="0" w:space="0" w:color="auto"/>
        <w:bottom w:val="none" w:sz="0" w:space="0" w:color="auto"/>
        <w:right w:val="none" w:sz="0" w:space="0" w:color="auto"/>
      </w:divBdr>
    </w:div>
    <w:div w:id="21155923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3.pn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karine.taquet@swift.com" TargetMode="External"/><Relationship Id="rId22" Type="http://schemas.openxmlformats.org/officeDocument/2006/relationships/header" Target="head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headings>2D4BDFC42F6D464B9163BD125D8B69D8;3A8BF108D87C6EF0A394CBD993959447;13B8A4B41148DDA61FDB00AC4B1A59DC;C2398256CA6E7848FB7E698820FAFC68;9416ABDA3F1E4C101F901E111DF2A53B;18C3C13120A69E944B54DBE869CB3444;5C44476A60E6B7C01AC76A8041C0C750;1B6F9B1798064C92DB1A76951CE46EBB;68413E3978CF56A765611CA221EA68A4;F571E5D1894020D2D89FD27EF9820F81;5EB21B221136A6B0FC5FA733126BC737;6A8E8F0FA9EB812B880B02BD6D8C93D2;BD984894C94173E7590D744165B2C2C7;FC965F40CE11CA6E2A937F42C346CE71;1A9ECB7375CAF969B2247798BFCA0620;0F727C24295BDAFAA0E12CC27B5EED89;65AFDC4C87F9AE71308F9FD40E2227CF;8FB4B99818306901E15BDB5D3C72229F;EE99B4FF7FFCC4D4457754FC2912F11B;29D4D0B6E9D0E14E7720CC2C81473BE0;B1177A6188E991FD8B81FC80D0B56E8C;80B27544BECD2914A7AF518C407697D7;940EC7EDE97E17A20E3499E0851F8E34;9B04D5D40BDD6349497B2E497EB914C0;38E893284E29A3CC4EFA11481B233369;C3F3E024FB6877453AAF139CC3D24FF2;D5FC2BE9C6CBE7D21CEA480072289B4F;D4E97417E08DA4E69E25A9F596017349;991F0EF61B95E65CD92CED892D873896;3010417E720F4E8A63F9F268C8EA7E0C;FB0408CF0D6E8F077086E047CA431330;C8BD96BB01707B6D7E77D31F4E81DE7F;620528EF05E0463D74C91126D97CA994;D8EA3AC9C0563CD098ED8E8901409C67;A845B1CC752DB879B9EEA74782E9932C;38DEE589DDF1CC13D4D065EF5A96A850;E33212A1171BB23E82E19B5639D2EC87;F82B867B5D37795EB1AF837FE78DC2EB;E44C33CEF11644B1F11D859683E9FE42;ECEE1D74948EE78C8FE063632763134A;7C0EE152605288F5BB4AAD672D3BC3F3;AAE96DAE04EDA0E87914C45302604E43;56E9D9EF4E5F8720AA2A8526A2C635B0;53712D8CF16616CAC394F4B52C22EC82;5B779C0D54B8BBDB472BABB8413905AB;790C0DE72629D62590694207FDC39482;AE80DF1E7D5D938A3BD4758C9999AC39;4B81FCB53D0D15E39688739F34463485;FD4C1DF8563AFB408510BD3410FBFA98;6FE6598A4A4703F49C395F894640728E;6BC2E4C679AD380F9479C2EB4ECC5522;E7A90B84D18633E0575AEC215FCF0AF3;9F1B1FB2CBFDB5B2B96A86C3F894A5F0;BAF27A783562CA364B80A78669598FB4;954069E9EAD8C2636E5F33AFEBEA32D3;6C98A0838F1CFE6F1833A392ECD72319;431FFBA917C9830F02AD43153B019395;53FB5AEB0E133FA93B432FA2F2DEA861;725FE12056AFC4979FA8BA5BDE494522;43D813DC82A34E091AB3BDBC9E33A026;8299ECCA1778C74D78ACC6817A27A5A5;336902DF5C41E9EF3E5BEB9ABD28541B;989A809C7CF676FF984E27014AEB9D27;045DB0B051477EF203490BF8BD1F9FDE;4986627F0567A6FE801E7D3BE71C2E15;4D2D5738294EEFD3BB869A181B1F8B5E;E36A35FEC1F248719EFD92970B989C55;E2113BF85EB01D840B127A3421F0C1FC;5840E4F06B166D4C2F2F95CA556AF8B7;BB01D7DC1F0C6A74AA82B5066A6F3717;13B15C4EB85BDC4D77F50F9F27F40330;7B068232779B61A7B2283DB913B81440;A53E9376924F6682C2F5C9FD7A16EC4A;96D211A6E253A2E62DAAC71021CAC4C3;201DDEA3E86701D6DC49789CC14B8E38;1B0E6041CDF2691A69ABE4088EBFC123;FA5AC3BB9CC424EFFBD36E613AB4BE3A;1A5FE43433B5388138437B532F2A4524;A07DBF14EF751931C2F0310179EA2AF0;5136E4C6D39269ABDCF4E9B0CD607CED;68BC319349B9C6CB6BD78D825E4629F2;D597A80B3810F8FEBDAD19B85156E283;12F3A011ECD89CE317366777E525B115;66A89F244EC64A1C90FE72FE18E1A7C1;C6F314A5521C42EF2E898658F3299711;8DD93BD71D3878BA47B8455DEDFE3235;AD9AA027254A919F6A36A098B07BA3DC;141CF2E6B3AA8D362FF8B822344E0AAC;F344385E518E059D22F9A6A3DEF8B477;D95419882D3E4CD37ADC09ED143574AE;551305580EE84AFAB44D19B3952DD791;25331E7E9A18A5238F245C9A0D942DDE;BE9A8F9BFC107A3DD296D7B363CF1B6E;2A30EA26A51E6A991BB2AAE949329F22;BE5AAA29F73AD2A1F464F3DF1A4F7A5A;BCC90A623E77F099BF8F3E24A4ED25B2;D096CBCBE332D0024E24BB8AAE181F87;22FD7A90330BED8CDA2FECC3EECAA4A8;01E5BEFCDDF4F5BFF6AADB4FB69BDB2C;62DA35F57686009E19B23B80003C68B5;236C0AEFB782EF130E8A938A479A9730;18C866706883A118EE619A3EB00AC5BC;729E4F55DA817E30BC9F24F8DF50AF7C;C86CA3F324BDCD508F03AEBAFFC4C9AE;486C42CDAE3472C871EB07B2F108BD64;3A0378FD7C09C9308F60A11C0DC1C843;7B95311E62F00DE61762945589C77F51;6B3652028B2C21703FEEB538D2F2F008;0AD707FC07AEA178D8811CB273484699</heading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487e4c-5d6e-4b39-a945-906c6e06729c">
      <Terms xmlns="http://schemas.microsoft.com/office/infopath/2007/PartnerControls"/>
    </lcf76f155ced4ddcb4097134ff3c332f>
    <TaxCatchAll xmlns="806285ac-449a-4fb1-8311-58d88e150cc7" xsi:nil="true"/>
    <_dlc_DocId xmlns="806285ac-449a-4fb1-8311-58d88e150cc7">MSKTH6SNCJSU-234293521-58267</_dlc_DocId>
    <_dlc_DocIdUrl xmlns="806285ac-449a-4fb1-8311-58d88e150cc7">
      <Url>https://swiftcorp.sharepoint.com/sites/ps-ow-standards team/_layouts/15/DocIdRedir.aspx?ID=MSKTH6SNCJSU-234293521-58267</Url>
      <Description>MSKTH6SNCJSU-234293521-58267</Description>
    </_dlc_DocIdUrl>
  </documentManagement>
</p:properties>
</file>

<file path=customXml/item3.xml><?xml version="1.0" encoding="utf-8"?>
<review_history>
  <review>
    <doc_id>33058</doc_id>
    <cycle_id>77930</cycle_id>
  </review>
</review_histor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9888061-225F-4D98-91E8-D044B3B6B9DA}">
  <ds:schemaRefs/>
</ds:datastoreItem>
</file>

<file path=customXml/itemProps2.xml><?xml version="1.0" encoding="utf-8"?>
<ds:datastoreItem xmlns:ds="http://schemas.openxmlformats.org/officeDocument/2006/customXml" ds:itemID="{6E171C61-EA31-4FD6-A1FD-68C2A0759E61}">
  <ds:schemaRefs>
    <ds:schemaRef ds:uri="http://schemas.microsoft.com/office/2006/metadata/properties"/>
    <ds:schemaRef ds:uri="http://schemas.microsoft.com/office/infopath/2007/PartnerControls"/>
    <ds:schemaRef ds:uri="58487e4c-5d6e-4b39-a945-906c6e06729c"/>
    <ds:schemaRef ds:uri="806285ac-449a-4fb1-8311-58d88e150cc7"/>
  </ds:schemaRefs>
</ds:datastoreItem>
</file>

<file path=customXml/itemProps3.xml><?xml version="1.0" encoding="utf-8"?>
<ds:datastoreItem xmlns:ds="http://schemas.openxmlformats.org/officeDocument/2006/customXml" ds:itemID="{56028B8F-83E4-4B0C-8D77-1751D710E153}">
  <ds:schemaRefs/>
</ds:datastoreItem>
</file>

<file path=customXml/itemProps4.xml><?xml version="1.0" encoding="utf-8"?>
<ds:datastoreItem xmlns:ds="http://schemas.openxmlformats.org/officeDocument/2006/customXml" ds:itemID="{3E05081E-1387-4A97-8021-B6FE050FCFAF}">
  <ds:schemaRefs>
    <ds:schemaRef ds:uri="http://schemas.microsoft.com/sharepoint/v3/contenttype/forms"/>
  </ds:schemaRefs>
</ds:datastoreItem>
</file>

<file path=customXml/itemProps5.xml><?xml version="1.0" encoding="utf-8"?>
<ds:datastoreItem xmlns:ds="http://schemas.openxmlformats.org/officeDocument/2006/customXml" ds:itemID="{56B6C47A-6354-4322-B3A6-B9BE12F84FAD}">
  <ds:schemaRefs>
    <ds:schemaRef ds:uri="http://schemas.openxmlformats.org/officeDocument/2006/bibliography"/>
  </ds:schemaRefs>
</ds:datastoreItem>
</file>

<file path=customXml/itemProps6.xml><?xml version="1.0" encoding="utf-8"?>
<ds:datastoreItem xmlns:ds="http://schemas.openxmlformats.org/officeDocument/2006/customXml" ds:itemID="{0CD63E1F-534A-4DA0-9ADD-DE1FD23113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6285ac-449a-4fb1-8311-58d88e150cc7"/>
    <ds:schemaRef ds:uri="58487e4c-5d6e-4b39-a945-906c6e0672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DC39E7F-0F2D-40ED-BE4B-3FF52B893D61}">
  <ds:schemaRefs>
    <ds:schemaRef ds:uri="http://schemas.microsoft.com/sharepoint/events"/>
  </ds:schemaRefs>
</ds:datastoreItem>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Normal.dotm</Template>
  <TotalTime>19</TotalTime>
  <Pages>11</Pages>
  <Words>2152</Words>
  <Characters>11838</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13963</CharactersWithSpaces>
  <SharedDoc>false</SharedDoc>
  <HLinks>
    <vt:vector size="24" baseType="variant">
      <vt:variant>
        <vt:i4>5177415</vt:i4>
      </vt:variant>
      <vt:variant>
        <vt:i4>9</vt:i4>
      </vt:variant>
      <vt:variant>
        <vt:i4>0</vt:i4>
      </vt:variant>
      <vt:variant>
        <vt:i4>5</vt:i4>
      </vt:variant>
      <vt:variant>
        <vt:lpwstr>http://www.iso20022.org/catalogue_of_messages.page</vt:lpwstr>
      </vt:variant>
      <vt:variant>
        <vt:lpwstr/>
      </vt:variant>
      <vt:variant>
        <vt:i4>1769520</vt:i4>
      </vt:variant>
      <vt:variant>
        <vt:i4>6</vt:i4>
      </vt:variant>
      <vt:variant>
        <vt:i4>0</vt:i4>
      </vt:variant>
      <vt:variant>
        <vt:i4>5</vt:i4>
      </vt:variant>
      <vt:variant>
        <vt:lpwstr>mailto:priscilla.ferridebarros@asx.com.au</vt:lpwstr>
      </vt:variant>
      <vt:variant>
        <vt:lpwstr/>
      </vt:variant>
      <vt:variant>
        <vt:i4>3866711</vt:i4>
      </vt:variant>
      <vt:variant>
        <vt:i4>3</vt:i4>
      </vt:variant>
      <vt:variant>
        <vt:i4>0</vt:i4>
      </vt:variant>
      <vt:variant>
        <vt:i4>5</vt:i4>
      </vt:variant>
      <vt:variant>
        <vt:lpwstr>mailto:karine.taquet@swift.com</vt:lpwstr>
      </vt:variant>
      <vt:variant>
        <vt:lpwstr/>
      </vt:variant>
      <vt:variant>
        <vt:i4>1769520</vt:i4>
      </vt:variant>
      <vt:variant>
        <vt:i4>0</vt:i4>
      </vt:variant>
      <vt:variant>
        <vt:i4>0</vt:i4>
      </vt:variant>
      <vt:variant>
        <vt:i4>5</vt:i4>
      </vt:variant>
      <vt:variant>
        <vt:lpwstr>mailto:priscilla.ferridebarros@asx.com.au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TAQUET Karine</dc:creator>
  <cp:keywords/>
  <dc:description/>
  <cp:lastModifiedBy>STEENO Aurelie</cp:lastModifiedBy>
  <cp:revision>20</cp:revision>
  <cp:lastPrinted>2026-07-07T17:59:00Z</cp:lastPrinted>
  <dcterms:created xsi:type="dcterms:W3CDTF">2026-09-18T14:56:00Z</dcterms:created>
  <dcterms:modified xsi:type="dcterms:W3CDTF">2026-10-07T13:58:00Z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WIFT_DOC_REVIEW_HISTORY">
    <vt:lpwstr>{56028B8F-83E4-4B0C-8D77-1751D710E153}</vt:lpwstr>
  </property>
  <property fmtid="{D5CDD505-2E9C-101B-9397-08002B2CF9AE}" pid="3" name="SWIFT_DOC_REVIEW_HEADINGS">
    <vt:lpwstr>{D9888061-225F-4D98-91E8-D044B3B6B9DA}</vt:lpwstr>
  </property>
  <property fmtid="{D5CDD505-2E9C-101B-9397-08002B2CF9AE}" pid="4" name="MSIP_Label_08af52eb-d54c-4fad-a68e-84ff3f406d9d_SiteId">
    <vt:lpwstr>45b55e44-3503-4284-bbe1-0e6bf9fa1d0a</vt:lpwstr>
  </property>
  <property fmtid="{D5CDD505-2E9C-101B-9397-08002B2CF9AE}" pid="5" name="MSIP_Label_08af52eb-d54c-4fad-a68e-84ff3f406d9d_SetDate">
    <vt:lpwstr>2026-07-07T10:00:26Z</vt:lpwstr>
  </property>
  <property fmtid="{D5CDD505-2E9C-101B-9397-08002B2CF9AE}" pid="6" name="MSIP_Label_08af52eb-d54c-4fad-a68e-84ff3f406d9d_Name">
    <vt:lpwstr>Restricted - External v2</vt:lpwstr>
  </property>
  <property fmtid="{D5CDD505-2E9C-101B-9397-08002B2CF9AE}" pid="7" name="MSIP_Label_08af52eb-d54c-4fad-a68e-84ff3f406d9d_Method">
    <vt:lpwstr>Privileged</vt:lpwstr>
  </property>
  <property fmtid="{D5CDD505-2E9C-101B-9397-08002B2CF9AE}" pid="8" name="MSIP_Label_08af52eb-d54c-4fad-a68e-84ff3f406d9d_Enabled">
    <vt:lpwstr>true</vt:lpwstr>
  </property>
  <property fmtid="{D5CDD505-2E9C-101B-9397-08002B2CF9AE}" pid="9" name="MSIP_Label_08af52eb-d54c-4fad-a68e-84ff3f406d9d_ContentBits">
    <vt:lpwstr>0</vt:lpwstr>
  </property>
  <property fmtid="{D5CDD505-2E9C-101B-9397-08002B2CF9AE}" pid="10" name="MSIP_Label_08af52eb-d54c-4fad-a68e-84ff3f406d9d_ActionId">
    <vt:lpwstr>71829b94-0fbb-4141-bc19-5c0393143585</vt:lpwstr>
  </property>
  <property fmtid="{D5CDD505-2E9C-101B-9397-08002B2CF9AE}" pid="11" name="ContentTypeId">
    <vt:lpwstr>0x010100FA5E47E012EAA240A32F04A8870061BA</vt:lpwstr>
  </property>
  <property fmtid="{D5CDD505-2E9C-101B-9397-08002B2CF9AE}" pid="12" name="MediaServiceImageTags">
    <vt:lpwstr/>
  </property>
  <property fmtid="{D5CDD505-2E9C-101B-9397-08002B2CF9AE}" pid="13" name="docLang">
    <vt:lpwstr>en</vt:lpwstr>
  </property>
  <property fmtid="{D5CDD505-2E9C-101B-9397-08002B2CF9AE}" pid="14" name="_dlc_DocIdItemGuid">
    <vt:lpwstr>8bbaa2ee-a9f5-4778-b6ba-79ae5261b53d</vt:lpwstr>
  </property>
</Properties>
</file>