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EBA2E83" w14:textId="77777777" w:rsidR="007C6A81" w:rsidRDefault="007C6A81">
      <w:pPr>
        <w:pStyle w:val="TOCHeading"/>
      </w:pPr>
      <w:r>
        <w:t>Contents</w:t>
      </w:r>
    </w:p>
    <w:p w14:paraId="63B9EA9A" w14:textId="1D96824D" w:rsidR="009F4E20" w:rsidRDefault="007C6A81">
      <w:pPr>
        <w:pStyle w:val="TOC2"/>
        <w:tabs>
          <w:tab w:val="left" w:pos="720"/>
          <w:tab w:val="right" w:leader="dot" w:pos="8968"/>
        </w:tabs>
        <w:rPr>
          <w:rFonts w:asciiTheme="minorHAnsi" w:eastAsiaTheme="minorEastAsia" w:hAnsiTheme="minorHAnsi" w:cstheme="minorBidi"/>
          <w:noProof/>
          <w:kern w:val="2"/>
          <w:szCs w:val="24"/>
          <w:lang w:val="fr-BE" w:eastAsia="fr-BE"/>
          <w14:ligatures w14:val="standardContextual"/>
        </w:rPr>
      </w:pPr>
      <w:r>
        <w:fldChar w:fldCharType="begin"/>
      </w:r>
      <w:r>
        <w:instrText xml:space="preserve"> TOC \o "1-3" \h \z \u </w:instrText>
      </w:r>
      <w:r>
        <w:fldChar w:fldCharType="separate"/>
      </w:r>
      <w:hyperlink w:anchor="_Toc235095533" w:history="1">
        <w:r w:rsidR="009F4E20" w:rsidRPr="00332B31">
          <w:rPr>
            <w:rStyle w:val="Hyperlink"/>
            <w:noProof/>
          </w:rPr>
          <w:t>A.</w:t>
        </w:r>
        <w:r w:rsidR="009F4E20">
          <w:rPr>
            <w:rFonts w:asciiTheme="minorHAnsi" w:eastAsiaTheme="minorEastAsia" w:hAnsiTheme="minorHAnsi" w:cstheme="minorBidi"/>
            <w:noProof/>
            <w:kern w:val="2"/>
            <w:szCs w:val="24"/>
            <w:lang w:val="fr-BE" w:eastAsia="fr-BE"/>
            <w14:ligatures w14:val="standardContextual"/>
          </w:rPr>
          <w:tab/>
        </w:r>
        <w:r w:rsidR="009F4E20" w:rsidRPr="00332B31">
          <w:rPr>
            <w:rStyle w:val="Hyperlink"/>
            <w:noProof/>
          </w:rPr>
          <w:t>Name of the request:</w:t>
        </w:r>
        <w:r w:rsidR="009F4E20">
          <w:rPr>
            <w:noProof/>
            <w:webHidden/>
          </w:rPr>
          <w:tab/>
        </w:r>
        <w:r w:rsidR="009F4E20">
          <w:rPr>
            <w:noProof/>
            <w:webHidden/>
          </w:rPr>
          <w:fldChar w:fldCharType="begin"/>
        </w:r>
        <w:r w:rsidR="009F4E20">
          <w:rPr>
            <w:noProof/>
            <w:webHidden/>
          </w:rPr>
          <w:instrText xml:space="preserve"> PAGEREF _Toc235095533 \h </w:instrText>
        </w:r>
        <w:r w:rsidR="009F4E20">
          <w:rPr>
            <w:noProof/>
            <w:webHidden/>
          </w:rPr>
        </w:r>
        <w:r w:rsidR="009F4E20">
          <w:rPr>
            <w:noProof/>
            <w:webHidden/>
          </w:rPr>
          <w:fldChar w:fldCharType="separate"/>
        </w:r>
        <w:r w:rsidR="009F4E20">
          <w:rPr>
            <w:noProof/>
            <w:webHidden/>
          </w:rPr>
          <w:t>2</w:t>
        </w:r>
        <w:r w:rsidR="009F4E20">
          <w:rPr>
            <w:noProof/>
            <w:webHidden/>
          </w:rPr>
          <w:fldChar w:fldCharType="end"/>
        </w:r>
      </w:hyperlink>
    </w:p>
    <w:p w14:paraId="6E69FAF2" w14:textId="64EC33C1" w:rsidR="009F4E20" w:rsidRDefault="009F4E20">
      <w:pPr>
        <w:pStyle w:val="TOC2"/>
        <w:tabs>
          <w:tab w:val="left" w:pos="720"/>
          <w:tab w:val="right" w:leader="dot" w:pos="8968"/>
        </w:tabs>
        <w:rPr>
          <w:rFonts w:asciiTheme="minorHAnsi" w:eastAsiaTheme="minorEastAsia" w:hAnsiTheme="minorHAnsi" w:cstheme="minorBidi"/>
          <w:noProof/>
          <w:kern w:val="2"/>
          <w:szCs w:val="24"/>
          <w:lang w:val="fr-BE" w:eastAsia="fr-BE"/>
          <w14:ligatures w14:val="standardContextual"/>
        </w:rPr>
      </w:pPr>
      <w:hyperlink w:anchor="_Toc235095534" w:history="1">
        <w:r w:rsidRPr="00332B31">
          <w:rPr>
            <w:rStyle w:val="Hyperlink"/>
            <w:noProof/>
          </w:rPr>
          <w:t>B.</w:t>
        </w:r>
        <w:r>
          <w:rPr>
            <w:rFonts w:asciiTheme="minorHAnsi" w:eastAsiaTheme="minorEastAsia" w:hAnsiTheme="minorHAnsi" w:cstheme="minorBidi"/>
            <w:noProof/>
            <w:kern w:val="2"/>
            <w:szCs w:val="24"/>
            <w:lang w:val="fr-BE" w:eastAsia="fr-BE"/>
            <w14:ligatures w14:val="standardContextual"/>
          </w:rPr>
          <w:tab/>
        </w:r>
        <w:r w:rsidRPr="00332B31">
          <w:rPr>
            <w:rStyle w:val="Hyperlink"/>
            <w:noProof/>
          </w:rPr>
          <w:t>Submitting organisation(s):</w:t>
        </w:r>
        <w:r>
          <w:rPr>
            <w:noProof/>
            <w:webHidden/>
          </w:rPr>
          <w:tab/>
        </w:r>
        <w:r>
          <w:rPr>
            <w:noProof/>
            <w:webHidden/>
          </w:rPr>
          <w:fldChar w:fldCharType="begin"/>
        </w:r>
        <w:r>
          <w:rPr>
            <w:noProof/>
            <w:webHidden/>
          </w:rPr>
          <w:instrText xml:space="preserve"> PAGEREF _Toc235095534 \h </w:instrText>
        </w:r>
        <w:r>
          <w:rPr>
            <w:noProof/>
            <w:webHidden/>
          </w:rPr>
        </w:r>
        <w:r>
          <w:rPr>
            <w:noProof/>
            <w:webHidden/>
          </w:rPr>
          <w:fldChar w:fldCharType="separate"/>
        </w:r>
        <w:r>
          <w:rPr>
            <w:noProof/>
            <w:webHidden/>
          </w:rPr>
          <w:t>2</w:t>
        </w:r>
        <w:r>
          <w:rPr>
            <w:noProof/>
            <w:webHidden/>
          </w:rPr>
          <w:fldChar w:fldCharType="end"/>
        </w:r>
      </w:hyperlink>
    </w:p>
    <w:p w14:paraId="72CD106B" w14:textId="5D51894A" w:rsidR="009F4E20" w:rsidRDefault="009F4E20">
      <w:pPr>
        <w:pStyle w:val="TOC2"/>
        <w:tabs>
          <w:tab w:val="left" w:pos="720"/>
          <w:tab w:val="right" w:leader="dot" w:pos="8968"/>
        </w:tabs>
        <w:rPr>
          <w:rFonts w:asciiTheme="minorHAnsi" w:eastAsiaTheme="minorEastAsia" w:hAnsiTheme="minorHAnsi" w:cstheme="minorBidi"/>
          <w:noProof/>
          <w:kern w:val="2"/>
          <w:szCs w:val="24"/>
          <w:lang w:val="fr-BE" w:eastAsia="fr-BE"/>
          <w14:ligatures w14:val="standardContextual"/>
        </w:rPr>
      </w:pPr>
      <w:hyperlink w:anchor="_Toc235095535" w:history="1">
        <w:r w:rsidRPr="00332B31">
          <w:rPr>
            <w:rStyle w:val="Hyperlink"/>
            <w:noProof/>
          </w:rPr>
          <w:t>C.</w:t>
        </w:r>
        <w:r>
          <w:rPr>
            <w:rFonts w:asciiTheme="minorHAnsi" w:eastAsiaTheme="minorEastAsia" w:hAnsiTheme="minorHAnsi" w:cstheme="minorBidi"/>
            <w:noProof/>
            <w:kern w:val="2"/>
            <w:szCs w:val="24"/>
            <w:lang w:val="fr-BE" w:eastAsia="fr-BE"/>
            <w14:ligatures w14:val="standardContextual"/>
          </w:rPr>
          <w:tab/>
        </w:r>
        <w:r w:rsidRPr="00332B31">
          <w:rPr>
            <w:rStyle w:val="Hyperlink"/>
            <w:noProof/>
          </w:rPr>
          <w:t>Related messages:</w:t>
        </w:r>
        <w:r>
          <w:rPr>
            <w:noProof/>
            <w:webHidden/>
          </w:rPr>
          <w:tab/>
        </w:r>
        <w:r>
          <w:rPr>
            <w:noProof/>
            <w:webHidden/>
          </w:rPr>
          <w:fldChar w:fldCharType="begin"/>
        </w:r>
        <w:r>
          <w:rPr>
            <w:noProof/>
            <w:webHidden/>
          </w:rPr>
          <w:instrText xml:space="preserve"> PAGEREF _Toc235095535 \h </w:instrText>
        </w:r>
        <w:r>
          <w:rPr>
            <w:noProof/>
            <w:webHidden/>
          </w:rPr>
        </w:r>
        <w:r>
          <w:rPr>
            <w:noProof/>
            <w:webHidden/>
          </w:rPr>
          <w:fldChar w:fldCharType="separate"/>
        </w:r>
        <w:r>
          <w:rPr>
            <w:noProof/>
            <w:webHidden/>
          </w:rPr>
          <w:t>2</w:t>
        </w:r>
        <w:r>
          <w:rPr>
            <w:noProof/>
            <w:webHidden/>
          </w:rPr>
          <w:fldChar w:fldCharType="end"/>
        </w:r>
      </w:hyperlink>
    </w:p>
    <w:p w14:paraId="3FFBD879" w14:textId="2E53CF80" w:rsidR="009F4E20" w:rsidRDefault="009F4E20">
      <w:pPr>
        <w:pStyle w:val="TOC2"/>
        <w:tabs>
          <w:tab w:val="left" w:pos="720"/>
          <w:tab w:val="right" w:leader="dot" w:pos="8968"/>
        </w:tabs>
        <w:rPr>
          <w:rFonts w:asciiTheme="minorHAnsi" w:eastAsiaTheme="minorEastAsia" w:hAnsiTheme="minorHAnsi" w:cstheme="minorBidi"/>
          <w:noProof/>
          <w:kern w:val="2"/>
          <w:szCs w:val="24"/>
          <w:lang w:val="fr-BE" w:eastAsia="fr-BE"/>
          <w14:ligatures w14:val="standardContextual"/>
        </w:rPr>
      </w:pPr>
      <w:hyperlink w:anchor="_Toc235095536" w:history="1">
        <w:r w:rsidRPr="00332B31">
          <w:rPr>
            <w:rStyle w:val="Hyperlink"/>
            <w:noProof/>
          </w:rPr>
          <w:t>D.</w:t>
        </w:r>
        <w:r>
          <w:rPr>
            <w:rFonts w:asciiTheme="minorHAnsi" w:eastAsiaTheme="minorEastAsia" w:hAnsiTheme="minorHAnsi" w:cstheme="minorBidi"/>
            <w:noProof/>
            <w:kern w:val="2"/>
            <w:szCs w:val="24"/>
            <w:lang w:val="fr-BE" w:eastAsia="fr-BE"/>
            <w14:ligatures w14:val="standardContextual"/>
          </w:rPr>
          <w:tab/>
        </w:r>
        <w:r w:rsidRPr="00332B31">
          <w:rPr>
            <w:rStyle w:val="Hyperlink"/>
            <w:noProof/>
          </w:rPr>
          <w:t>Commitments of the submitting organisation:</w:t>
        </w:r>
        <w:r>
          <w:rPr>
            <w:noProof/>
            <w:webHidden/>
          </w:rPr>
          <w:tab/>
        </w:r>
        <w:r>
          <w:rPr>
            <w:noProof/>
            <w:webHidden/>
          </w:rPr>
          <w:fldChar w:fldCharType="begin"/>
        </w:r>
        <w:r>
          <w:rPr>
            <w:noProof/>
            <w:webHidden/>
          </w:rPr>
          <w:instrText xml:space="preserve"> PAGEREF _Toc235095536 \h </w:instrText>
        </w:r>
        <w:r>
          <w:rPr>
            <w:noProof/>
            <w:webHidden/>
          </w:rPr>
        </w:r>
        <w:r>
          <w:rPr>
            <w:noProof/>
            <w:webHidden/>
          </w:rPr>
          <w:fldChar w:fldCharType="separate"/>
        </w:r>
        <w:r>
          <w:rPr>
            <w:noProof/>
            <w:webHidden/>
          </w:rPr>
          <w:t>2</w:t>
        </w:r>
        <w:r>
          <w:rPr>
            <w:noProof/>
            <w:webHidden/>
          </w:rPr>
          <w:fldChar w:fldCharType="end"/>
        </w:r>
      </w:hyperlink>
    </w:p>
    <w:p w14:paraId="3BAC80AF" w14:textId="67878A89" w:rsidR="009F4E20" w:rsidRDefault="009F4E20">
      <w:pPr>
        <w:pStyle w:val="TOC2"/>
        <w:tabs>
          <w:tab w:val="left" w:pos="720"/>
          <w:tab w:val="right" w:leader="dot" w:pos="8968"/>
        </w:tabs>
        <w:rPr>
          <w:rFonts w:asciiTheme="minorHAnsi" w:eastAsiaTheme="minorEastAsia" w:hAnsiTheme="minorHAnsi" w:cstheme="minorBidi"/>
          <w:noProof/>
          <w:kern w:val="2"/>
          <w:szCs w:val="24"/>
          <w:lang w:val="fr-BE" w:eastAsia="fr-BE"/>
          <w14:ligatures w14:val="standardContextual"/>
        </w:rPr>
      </w:pPr>
      <w:hyperlink w:anchor="_Toc235095537" w:history="1">
        <w:r w:rsidRPr="00332B31">
          <w:rPr>
            <w:rStyle w:val="Hyperlink"/>
            <w:noProof/>
          </w:rPr>
          <w:t>E.</w:t>
        </w:r>
        <w:r>
          <w:rPr>
            <w:rFonts w:asciiTheme="minorHAnsi" w:eastAsiaTheme="minorEastAsia" w:hAnsiTheme="minorHAnsi" w:cstheme="minorBidi"/>
            <w:noProof/>
            <w:kern w:val="2"/>
            <w:szCs w:val="24"/>
            <w:lang w:val="fr-BE" w:eastAsia="fr-BE"/>
            <w14:ligatures w14:val="standardContextual"/>
          </w:rPr>
          <w:tab/>
        </w:r>
        <w:r w:rsidRPr="00332B31">
          <w:rPr>
            <w:rStyle w:val="Hyperlink"/>
            <w:noProof/>
          </w:rPr>
          <w:t>Contact persons:</w:t>
        </w:r>
        <w:r>
          <w:rPr>
            <w:noProof/>
            <w:webHidden/>
          </w:rPr>
          <w:tab/>
        </w:r>
        <w:r>
          <w:rPr>
            <w:noProof/>
            <w:webHidden/>
          </w:rPr>
          <w:fldChar w:fldCharType="begin"/>
        </w:r>
        <w:r>
          <w:rPr>
            <w:noProof/>
            <w:webHidden/>
          </w:rPr>
          <w:instrText xml:space="preserve"> PAGEREF _Toc235095537 \h </w:instrText>
        </w:r>
        <w:r>
          <w:rPr>
            <w:noProof/>
            <w:webHidden/>
          </w:rPr>
        </w:r>
        <w:r>
          <w:rPr>
            <w:noProof/>
            <w:webHidden/>
          </w:rPr>
          <w:fldChar w:fldCharType="separate"/>
        </w:r>
        <w:r>
          <w:rPr>
            <w:noProof/>
            <w:webHidden/>
          </w:rPr>
          <w:t>3</w:t>
        </w:r>
        <w:r>
          <w:rPr>
            <w:noProof/>
            <w:webHidden/>
          </w:rPr>
          <w:fldChar w:fldCharType="end"/>
        </w:r>
      </w:hyperlink>
    </w:p>
    <w:p w14:paraId="63D19489" w14:textId="3C22BBE5" w:rsidR="009F4E20" w:rsidRDefault="009F4E20">
      <w:pPr>
        <w:pStyle w:val="TOC2"/>
        <w:tabs>
          <w:tab w:val="left" w:pos="720"/>
          <w:tab w:val="right" w:leader="dot" w:pos="8968"/>
        </w:tabs>
        <w:rPr>
          <w:rFonts w:asciiTheme="minorHAnsi" w:eastAsiaTheme="minorEastAsia" w:hAnsiTheme="minorHAnsi" w:cstheme="minorBidi"/>
          <w:noProof/>
          <w:kern w:val="2"/>
          <w:szCs w:val="24"/>
          <w:lang w:val="fr-BE" w:eastAsia="fr-BE"/>
          <w14:ligatures w14:val="standardContextual"/>
        </w:rPr>
      </w:pPr>
      <w:hyperlink w:anchor="_Toc235095538" w:history="1">
        <w:r w:rsidRPr="00332B31">
          <w:rPr>
            <w:rStyle w:val="Hyperlink"/>
            <w:noProof/>
          </w:rPr>
          <w:t>F.</w:t>
        </w:r>
        <w:r>
          <w:rPr>
            <w:rFonts w:asciiTheme="minorHAnsi" w:eastAsiaTheme="minorEastAsia" w:hAnsiTheme="minorHAnsi" w:cstheme="minorBidi"/>
            <w:noProof/>
            <w:kern w:val="2"/>
            <w:szCs w:val="24"/>
            <w:lang w:val="fr-BE" w:eastAsia="fr-BE"/>
            <w14:ligatures w14:val="standardContextual"/>
          </w:rPr>
          <w:tab/>
        </w:r>
        <w:r w:rsidRPr="00332B31">
          <w:rPr>
            <w:rStyle w:val="Hyperlink"/>
            <w:noProof/>
          </w:rPr>
          <w:t>TARGET2- Securities SEG ET members for SR 2027:</w:t>
        </w:r>
        <w:r>
          <w:rPr>
            <w:noProof/>
            <w:webHidden/>
          </w:rPr>
          <w:tab/>
        </w:r>
        <w:r>
          <w:rPr>
            <w:noProof/>
            <w:webHidden/>
          </w:rPr>
          <w:fldChar w:fldCharType="begin"/>
        </w:r>
        <w:r>
          <w:rPr>
            <w:noProof/>
            <w:webHidden/>
          </w:rPr>
          <w:instrText xml:space="preserve"> PAGEREF _Toc235095538 \h </w:instrText>
        </w:r>
        <w:r>
          <w:rPr>
            <w:noProof/>
            <w:webHidden/>
          </w:rPr>
        </w:r>
        <w:r>
          <w:rPr>
            <w:noProof/>
            <w:webHidden/>
          </w:rPr>
          <w:fldChar w:fldCharType="separate"/>
        </w:r>
        <w:r>
          <w:rPr>
            <w:noProof/>
            <w:webHidden/>
          </w:rPr>
          <w:t>3</w:t>
        </w:r>
        <w:r>
          <w:rPr>
            <w:noProof/>
            <w:webHidden/>
          </w:rPr>
          <w:fldChar w:fldCharType="end"/>
        </w:r>
      </w:hyperlink>
    </w:p>
    <w:p w14:paraId="7A3C393D" w14:textId="5AD842BC" w:rsidR="009F4E20" w:rsidRDefault="009F4E20">
      <w:pPr>
        <w:pStyle w:val="TOC1"/>
        <w:tabs>
          <w:tab w:val="right" w:leader="dot" w:pos="8968"/>
        </w:tabs>
        <w:rPr>
          <w:rFonts w:asciiTheme="minorHAnsi" w:eastAsiaTheme="minorEastAsia" w:hAnsiTheme="minorHAnsi" w:cstheme="minorBidi"/>
          <w:noProof/>
          <w:kern w:val="2"/>
          <w:szCs w:val="24"/>
          <w:lang w:val="fr-BE" w:eastAsia="fr-BE"/>
          <w14:ligatures w14:val="standardContextual"/>
        </w:rPr>
      </w:pPr>
      <w:hyperlink w:anchor="_Toc235095539" w:history="1">
        <w:r w:rsidRPr="00332B31">
          <w:rPr>
            <w:rStyle w:val="Hyperlink"/>
            <w:noProof/>
          </w:rPr>
          <w:t>Change request CR 1588 ( SWIFT CR 003281): Replace Securities Transaction Condition with Settlement Transaction Condition in semt.026 and semt.027Inclusion of the Gating Event Condition code in semt.027</w:t>
        </w:r>
        <w:r>
          <w:rPr>
            <w:noProof/>
            <w:webHidden/>
          </w:rPr>
          <w:tab/>
        </w:r>
        <w:r>
          <w:rPr>
            <w:noProof/>
            <w:webHidden/>
          </w:rPr>
          <w:fldChar w:fldCharType="begin"/>
        </w:r>
        <w:r>
          <w:rPr>
            <w:noProof/>
            <w:webHidden/>
          </w:rPr>
          <w:instrText xml:space="preserve"> PAGEREF _Toc235095539 \h </w:instrText>
        </w:r>
        <w:r>
          <w:rPr>
            <w:noProof/>
            <w:webHidden/>
          </w:rPr>
        </w:r>
        <w:r>
          <w:rPr>
            <w:noProof/>
            <w:webHidden/>
          </w:rPr>
          <w:fldChar w:fldCharType="separate"/>
        </w:r>
        <w:r>
          <w:rPr>
            <w:noProof/>
            <w:webHidden/>
          </w:rPr>
          <w:t>5</w:t>
        </w:r>
        <w:r>
          <w:rPr>
            <w:noProof/>
            <w:webHidden/>
          </w:rPr>
          <w:fldChar w:fldCharType="end"/>
        </w:r>
      </w:hyperlink>
    </w:p>
    <w:p w14:paraId="736CC175" w14:textId="4AE18AB2" w:rsidR="009F4E20" w:rsidRDefault="009F4E20">
      <w:pPr>
        <w:pStyle w:val="TOC1"/>
        <w:tabs>
          <w:tab w:val="right" w:leader="dot" w:pos="8968"/>
        </w:tabs>
        <w:rPr>
          <w:rFonts w:asciiTheme="minorHAnsi" w:eastAsiaTheme="minorEastAsia" w:hAnsiTheme="minorHAnsi" w:cstheme="minorBidi"/>
          <w:noProof/>
          <w:kern w:val="2"/>
          <w:szCs w:val="24"/>
          <w:lang w:val="fr-BE" w:eastAsia="fr-BE"/>
          <w14:ligatures w14:val="standardContextual"/>
        </w:rPr>
      </w:pPr>
      <w:hyperlink w:anchor="_Toc235095540" w:history="1">
        <w:r w:rsidRPr="00332B31">
          <w:rPr>
            <w:rStyle w:val="Hyperlink"/>
            <w:noProof/>
          </w:rPr>
          <w:t>Change request CR 1556 ( SWIFT CR 003297): Change SystemSecuritiesAccountType1Code data type with ExternalSecuritiesAccountType1Code</w:t>
        </w:r>
        <w:r>
          <w:rPr>
            <w:noProof/>
            <w:webHidden/>
          </w:rPr>
          <w:tab/>
        </w:r>
        <w:r>
          <w:rPr>
            <w:noProof/>
            <w:webHidden/>
          </w:rPr>
          <w:fldChar w:fldCharType="begin"/>
        </w:r>
        <w:r>
          <w:rPr>
            <w:noProof/>
            <w:webHidden/>
          </w:rPr>
          <w:instrText xml:space="preserve"> PAGEREF _Toc235095540 \h </w:instrText>
        </w:r>
        <w:r>
          <w:rPr>
            <w:noProof/>
            <w:webHidden/>
          </w:rPr>
        </w:r>
        <w:r>
          <w:rPr>
            <w:noProof/>
            <w:webHidden/>
          </w:rPr>
          <w:fldChar w:fldCharType="separate"/>
        </w:r>
        <w:r>
          <w:rPr>
            <w:noProof/>
            <w:webHidden/>
          </w:rPr>
          <w:t>16</w:t>
        </w:r>
        <w:r>
          <w:rPr>
            <w:noProof/>
            <w:webHidden/>
          </w:rPr>
          <w:fldChar w:fldCharType="end"/>
        </w:r>
      </w:hyperlink>
    </w:p>
    <w:p w14:paraId="2E469FB7" w14:textId="1BD85D35" w:rsidR="009F4E20" w:rsidRDefault="009F4E20">
      <w:pPr>
        <w:pStyle w:val="TOC1"/>
        <w:tabs>
          <w:tab w:val="right" w:leader="dot" w:pos="8968"/>
        </w:tabs>
        <w:rPr>
          <w:rFonts w:asciiTheme="minorHAnsi" w:eastAsiaTheme="minorEastAsia" w:hAnsiTheme="minorHAnsi" w:cstheme="minorBidi"/>
          <w:noProof/>
          <w:kern w:val="2"/>
          <w:szCs w:val="24"/>
          <w:lang w:val="fr-BE" w:eastAsia="fr-BE"/>
          <w14:ligatures w14:val="standardContextual"/>
        </w:rPr>
      </w:pPr>
      <w:hyperlink w:anchor="_Toc235095541" w:history="1">
        <w:r w:rsidRPr="00332B31">
          <w:rPr>
            <w:rStyle w:val="Hyperlink"/>
            <w:noProof/>
          </w:rPr>
          <w:t>Change request CR 1562 ( SWIFT CR 003298): Add Default Link flag to reda.012</w:t>
        </w:r>
        <w:r>
          <w:rPr>
            <w:noProof/>
            <w:webHidden/>
          </w:rPr>
          <w:tab/>
        </w:r>
        <w:r>
          <w:rPr>
            <w:noProof/>
            <w:webHidden/>
          </w:rPr>
          <w:fldChar w:fldCharType="begin"/>
        </w:r>
        <w:r>
          <w:rPr>
            <w:noProof/>
            <w:webHidden/>
          </w:rPr>
          <w:instrText xml:space="preserve"> PAGEREF _Toc235095541 \h </w:instrText>
        </w:r>
        <w:r>
          <w:rPr>
            <w:noProof/>
            <w:webHidden/>
          </w:rPr>
        </w:r>
        <w:r>
          <w:rPr>
            <w:noProof/>
            <w:webHidden/>
          </w:rPr>
          <w:fldChar w:fldCharType="separate"/>
        </w:r>
        <w:r>
          <w:rPr>
            <w:noProof/>
            <w:webHidden/>
          </w:rPr>
          <w:t>21</w:t>
        </w:r>
        <w:r>
          <w:rPr>
            <w:noProof/>
            <w:webHidden/>
          </w:rPr>
          <w:fldChar w:fldCharType="end"/>
        </w:r>
      </w:hyperlink>
    </w:p>
    <w:p w14:paraId="5D0B382C" w14:textId="6669ECD8" w:rsidR="007C6A81" w:rsidRDefault="007C6A81" w:rsidP="00AE16E5">
      <w:pPr>
        <w:ind w:left="270" w:hanging="30"/>
        <w:rPr>
          <w:b/>
          <w:bCs/>
          <w:noProof/>
        </w:rPr>
      </w:pPr>
      <w:r>
        <w:rPr>
          <w:b/>
          <w:bCs/>
          <w:noProof/>
        </w:rPr>
        <w:fldChar w:fldCharType="end"/>
      </w:r>
    </w:p>
    <w:p w14:paraId="1276DAC3" w14:textId="77777777" w:rsidR="00AE16E5" w:rsidRDefault="00AE16E5">
      <w:pPr>
        <w:rPr>
          <w:b/>
          <w:bCs/>
          <w:noProof/>
        </w:rPr>
      </w:pPr>
    </w:p>
    <w:p w14:paraId="74B31818" w14:textId="77777777" w:rsidR="00AE16E5" w:rsidRDefault="00AE16E5">
      <w:pPr>
        <w:rPr>
          <w:b/>
          <w:bCs/>
          <w:noProof/>
        </w:rPr>
      </w:pPr>
    </w:p>
    <w:p w14:paraId="15B045D6" w14:textId="77777777" w:rsidR="00AE16E5" w:rsidRDefault="00AE16E5">
      <w:pPr>
        <w:rPr>
          <w:b/>
          <w:bCs/>
          <w:noProof/>
        </w:rPr>
      </w:pPr>
    </w:p>
    <w:p w14:paraId="2673D2A0" w14:textId="77777777" w:rsidR="00AE16E5" w:rsidRDefault="00AE16E5">
      <w:pPr>
        <w:rPr>
          <w:b/>
          <w:bCs/>
          <w:noProof/>
        </w:rPr>
      </w:pPr>
    </w:p>
    <w:p w14:paraId="4463FA39" w14:textId="77777777" w:rsidR="00AE16E5" w:rsidRDefault="00AE16E5">
      <w:pPr>
        <w:rPr>
          <w:b/>
          <w:bCs/>
          <w:noProof/>
        </w:rPr>
      </w:pPr>
    </w:p>
    <w:p w14:paraId="4A833C17" w14:textId="77777777" w:rsidR="00AE16E5" w:rsidRDefault="00AE16E5">
      <w:pPr>
        <w:rPr>
          <w:b/>
          <w:bCs/>
          <w:noProof/>
        </w:rPr>
      </w:pPr>
    </w:p>
    <w:p w14:paraId="27A520F7" w14:textId="77777777" w:rsidR="00AE16E5" w:rsidRDefault="00AE16E5">
      <w:pPr>
        <w:rPr>
          <w:b/>
          <w:bCs/>
          <w:noProof/>
        </w:rPr>
      </w:pPr>
    </w:p>
    <w:p w14:paraId="04EE58B5" w14:textId="77777777" w:rsidR="00AE16E5" w:rsidRDefault="00AE16E5">
      <w:pPr>
        <w:rPr>
          <w:b/>
          <w:bCs/>
          <w:noProof/>
        </w:rPr>
      </w:pPr>
    </w:p>
    <w:p w14:paraId="46CDDB57" w14:textId="77777777" w:rsidR="00AE16E5" w:rsidRDefault="00AE16E5">
      <w:pPr>
        <w:rPr>
          <w:b/>
          <w:bCs/>
          <w:noProof/>
        </w:rPr>
      </w:pPr>
    </w:p>
    <w:p w14:paraId="62646C4C" w14:textId="77777777" w:rsidR="00AE16E5" w:rsidRDefault="00AE16E5">
      <w:pPr>
        <w:rPr>
          <w:b/>
          <w:bCs/>
          <w:noProof/>
        </w:rPr>
      </w:pPr>
    </w:p>
    <w:p w14:paraId="419B9BB1" w14:textId="77777777" w:rsidR="00AE16E5" w:rsidRDefault="00AE16E5">
      <w:pPr>
        <w:rPr>
          <w:b/>
          <w:bCs/>
          <w:noProof/>
        </w:rPr>
      </w:pPr>
    </w:p>
    <w:p w14:paraId="09B0A75A" w14:textId="77777777" w:rsidR="00AE16E5" w:rsidRDefault="00AE16E5">
      <w:pPr>
        <w:rPr>
          <w:b/>
          <w:bCs/>
          <w:noProof/>
        </w:rPr>
      </w:pPr>
    </w:p>
    <w:p w14:paraId="5910D733" w14:textId="77777777" w:rsidR="00AE16E5" w:rsidRDefault="00AE16E5">
      <w:pPr>
        <w:rPr>
          <w:b/>
          <w:bCs/>
          <w:noProof/>
        </w:rPr>
      </w:pPr>
    </w:p>
    <w:p w14:paraId="761C9F82" w14:textId="77777777" w:rsidR="00AE16E5" w:rsidRDefault="00AE16E5">
      <w:pPr>
        <w:rPr>
          <w:b/>
          <w:bCs/>
          <w:noProof/>
        </w:rPr>
      </w:pPr>
    </w:p>
    <w:p w14:paraId="43203237" w14:textId="77777777" w:rsidR="00AE16E5" w:rsidRDefault="00AE16E5">
      <w:pPr>
        <w:rPr>
          <w:b/>
          <w:bCs/>
          <w:noProof/>
        </w:rPr>
      </w:pPr>
    </w:p>
    <w:p w14:paraId="453348B7" w14:textId="77777777" w:rsidR="00AE16E5" w:rsidRDefault="00AE16E5">
      <w:pPr>
        <w:rPr>
          <w:b/>
          <w:bCs/>
          <w:noProof/>
        </w:rPr>
      </w:pPr>
    </w:p>
    <w:p w14:paraId="5B795B10" w14:textId="77777777" w:rsidR="00AE16E5" w:rsidRDefault="00AE16E5">
      <w:pPr>
        <w:rPr>
          <w:b/>
          <w:bCs/>
          <w:noProof/>
        </w:rPr>
      </w:pPr>
    </w:p>
    <w:p w14:paraId="59A752B2" w14:textId="77777777" w:rsidR="00AE16E5" w:rsidRDefault="00AE16E5"/>
    <w:p w14:paraId="031C675C" w14:textId="77777777" w:rsidR="00865C2F" w:rsidRPr="00865C2F" w:rsidRDefault="00DD37B4" w:rsidP="00865C2F">
      <w:pPr>
        <w:jc w:val="center"/>
        <w:rPr>
          <w:b/>
          <w:smallCaps/>
          <w:szCs w:val="24"/>
          <w:lang w:val="en-GB"/>
        </w:rPr>
      </w:pPr>
      <w:r>
        <w:rPr>
          <w:b/>
          <w:smallCaps/>
          <w:szCs w:val="24"/>
          <w:lang w:val="en-GB"/>
        </w:rPr>
        <w:lastRenderedPageBreak/>
        <w:t>Maintenance Change Request</w:t>
      </w:r>
    </w:p>
    <w:p w14:paraId="73B5EF17" w14:textId="77777777" w:rsidR="00F91F93" w:rsidRDefault="00324C6F" w:rsidP="00865C2F">
      <w:pPr>
        <w:jc w:val="center"/>
        <w:rPr>
          <w:b/>
          <w:smallCaps/>
          <w:szCs w:val="24"/>
          <w:lang w:val="en-GB"/>
        </w:rPr>
      </w:pPr>
      <w:r>
        <w:rPr>
          <w:b/>
          <w:smallCaps/>
          <w:szCs w:val="24"/>
          <w:lang w:val="en-GB"/>
        </w:rPr>
        <w:t xml:space="preserve">for the update of </w:t>
      </w:r>
      <w:r w:rsidR="00865C2F" w:rsidRPr="00865C2F">
        <w:rPr>
          <w:b/>
          <w:smallCaps/>
          <w:szCs w:val="24"/>
          <w:lang w:val="en-GB"/>
        </w:rPr>
        <w:t>ISO 20022 financial repository</w:t>
      </w:r>
      <w:r w:rsidR="00DD37B4">
        <w:rPr>
          <w:b/>
          <w:smallCaps/>
          <w:szCs w:val="24"/>
          <w:lang w:val="en-GB"/>
        </w:rPr>
        <w:t xml:space="preserve"> items</w:t>
      </w:r>
    </w:p>
    <w:p w14:paraId="25A227D1" w14:textId="77777777" w:rsidR="00865C2F" w:rsidRDefault="00D123C1" w:rsidP="006A3892">
      <w:pPr>
        <w:pStyle w:val="Heading2"/>
      </w:pPr>
      <w:bookmarkStart w:id="0" w:name="_Toc235095533"/>
      <w:r>
        <w:t>Name of the request:</w:t>
      </w:r>
      <w:bookmarkEnd w:id="0"/>
    </w:p>
    <w:p w14:paraId="58DE3B0A" w14:textId="6D2CDB7B" w:rsidR="00C14732" w:rsidRPr="005D1B4C" w:rsidRDefault="00C14732" w:rsidP="00C14732">
      <w:pPr>
        <w:rPr>
          <w:lang w:val="en-GB"/>
        </w:rPr>
      </w:pPr>
      <w:r w:rsidRPr="005D1B4C">
        <w:rPr>
          <w:lang w:val="en-GB"/>
        </w:rPr>
        <w:t xml:space="preserve">ISO 20022 </w:t>
      </w:r>
      <w:r w:rsidR="0053353B">
        <w:rPr>
          <w:lang w:val="en-GB"/>
        </w:rPr>
        <w:t>T</w:t>
      </w:r>
      <w:r w:rsidR="002B48DC">
        <w:rPr>
          <w:lang w:val="en-GB"/>
        </w:rPr>
        <w:t>ARGET</w:t>
      </w:r>
      <w:r w:rsidR="0053353B">
        <w:rPr>
          <w:lang w:val="en-GB"/>
        </w:rPr>
        <w:t>2</w:t>
      </w:r>
      <w:r w:rsidR="00AC5EA7">
        <w:rPr>
          <w:lang w:val="en-GB"/>
        </w:rPr>
        <w:t>-</w:t>
      </w:r>
      <w:r w:rsidR="0053353B">
        <w:rPr>
          <w:lang w:val="en-GB"/>
        </w:rPr>
        <w:t>Securities</w:t>
      </w:r>
      <w:r w:rsidRPr="005D1B4C">
        <w:rPr>
          <w:lang w:val="en-GB"/>
        </w:rPr>
        <w:t xml:space="preserve"> Maintenance </w:t>
      </w:r>
      <w:r w:rsidR="00050E4E" w:rsidRPr="005D1B4C">
        <w:rPr>
          <w:lang w:val="en-GB"/>
        </w:rPr>
        <w:t>20</w:t>
      </w:r>
      <w:r w:rsidR="00CA4DE6">
        <w:rPr>
          <w:lang w:val="en-GB"/>
        </w:rPr>
        <w:t>2</w:t>
      </w:r>
      <w:r w:rsidR="00DA731E">
        <w:rPr>
          <w:lang w:val="en-GB"/>
        </w:rPr>
        <w:t>6</w:t>
      </w:r>
      <w:r>
        <w:rPr>
          <w:lang w:val="en-GB"/>
        </w:rPr>
        <w:t>/</w:t>
      </w:r>
      <w:r w:rsidR="00CA4DE6">
        <w:rPr>
          <w:lang w:val="en-GB"/>
        </w:rPr>
        <w:t>202</w:t>
      </w:r>
      <w:r w:rsidR="00DA731E">
        <w:rPr>
          <w:lang w:val="en-GB"/>
        </w:rPr>
        <w:t>7</w:t>
      </w:r>
    </w:p>
    <w:p w14:paraId="608BDEB9" w14:textId="77777777" w:rsidR="00577BCC" w:rsidRPr="00F30A29" w:rsidRDefault="00577BCC" w:rsidP="006A3892">
      <w:pPr>
        <w:pStyle w:val="Heading2"/>
      </w:pPr>
      <w:bookmarkStart w:id="1" w:name="_Toc235095534"/>
      <w:r w:rsidRPr="00F30A29">
        <w:t xml:space="preserve">Submitting </w:t>
      </w:r>
      <w:r w:rsidR="000E6DAD">
        <w:t>organisation</w:t>
      </w:r>
      <w:r w:rsidR="00F56866">
        <w:t>(s)</w:t>
      </w:r>
      <w:r w:rsidRPr="00F30A29">
        <w:t>:</w:t>
      </w:r>
      <w:bookmarkEnd w:id="1"/>
    </w:p>
    <w:p w14:paraId="70EC5537" w14:textId="77777777" w:rsidR="0053353B" w:rsidRDefault="0053353B" w:rsidP="0053353B">
      <w:pPr>
        <w:ind w:firstLine="360"/>
      </w:pPr>
      <w:r>
        <w:t>-</w:t>
      </w:r>
      <w:r>
        <w:tab/>
        <w:t>Deutsche Bundesbank on behalf of 4CB</w:t>
      </w:r>
    </w:p>
    <w:p w14:paraId="358E2268" w14:textId="77777777" w:rsidR="0053353B" w:rsidRDefault="0053353B" w:rsidP="0053353B">
      <w:pPr>
        <w:ind w:firstLine="360"/>
      </w:pPr>
      <w:r>
        <w:t>-</w:t>
      </w:r>
      <w:r>
        <w:tab/>
        <w:t xml:space="preserve">TARGET2-Securities (T2S) </w:t>
      </w:r>
    </w:p>
    <w:p w14:paraId="28CABA56" w14:textId="77777777" w:rsidR="00680966" w:rsidRDefault="00680966" w:rsidP="006A3892">
      <w:pPr>
        <w:pStyle w:val="Heading2"/>
      </w:pPr>
      <w:bookmarkStart w:id="2" w:name="_Toc235095535"/>
      <w:r>
        <w:t xml:space="preserve">Related </w:t>
      </w:r>
      <w:r w:rsidRPr="006A3892">
        <w:t>messages</w:t>
      </w:r>
      <w:r>
        <w:t>:</w:t>
      </w:r>
      <w:bookmarkEnd w:id="2"/>
    </w:p>
    <w:p w14:paraId="045B44D2" w14:textId="77777777" w:rsidR="00C14732" w:rsidRPr="005D1B4C" w:rsidRDefault="00C14732" w:rsidP="00C14732">
      <w:pPr>
        <w:spacing w:before="0"/>
        <w:rPr>
          <w:szCs w:val="24"/>
          <w:lang w:val="en-GB"/>
        </w:rPr>
      </w:pPr>
    </w:p>
    <w:p w14:paraId="3C6BDC05" w14:textId="77777777" w:rsidR="00C14732" w:rsidRPr="005D1B4C" w:rsidRDefault="00C14732" w:rsidP="00C14732">
      <w:pPr>
        <w:spacing w:before="0"/>
        <w:rPr>
          <w:szCs w:val="24"/>
          <w:lang w:val="en-GB"/>
        </w:rPr>
      </w:pPr>
      <w:r w:rsidRPr="005D1B4C">
        <w:rPr>
          <w:szCs w:val="24"/>
          <w:lang w:val="en-GB"/>
        </w:rPr>
        <w:t xml:space="preserve">Under this </w:t>
      </w:r>
      <w:r w:rsidR="00715B83">
        <w:rPr>
          <w:szCs w:val="24"/>
          <w:lang w:val="en-GB"/>
        </w:rPr>
        <w:t>maintenance</w:t>
      </w:r>
      <w:r w:rsidRPr="005D1B4C">
        <w:rPr>
          <w:szCs w:val="24"/>
          <w:lang w:val="en-GB"/>
        </w:rPr>
        <w:t xml:space="preserve">, below existing ISO 20022 </w:t>
      </w:r>
      <w:r w:rsidRPr="005D1B4C">
        <w:rPr>
          <w:rFonts w:eastAsia="Times New Roman"/>
          <w:bCs/>
          <w:szCs w:val="24"/>
        </w:rPr>
        <w:t>message</w:t>
      </w:r>
      <w:r w:rsidR="006B5B0B">
        <w:rPr>
          <w:rFonts w:eastAsia="Times New Roman"/>
          <w:bCs/>
          <w:szCs w:val="24"/>
        </w:rPr>
        <w:t xml:space="preserve"> definition</w:t>
      </w:r>
      <w:r w:rsidRPr="005D1B4C">
        <w:rPr>
          <w:rFonts w:eastAsia="Times New Roman"/>
          <w:bCs/>
          <w:szCs w:val="24"/>
        </w:rPr>
        <w:t xml:space="preserve">s </w:t>
      </w:r>
      <w:r>
        <w:rPr>
          <w:rFonts w:eastAsia="Times New Roman"/>
          <w:bCs/>
          <w:szCs w:val="24"/>
        </w:rPr>
        <w:t xml:space="preserve">will </w:t>
      </w:r>
      <w:r w:rsidRPr="005D1B4C">
        <w:rPr>
          <w:rFonts w:eastAsia="Times New Roman"/>
          <w:bCs/>
          <w:szCs w:val="24"/>
        </w:rPr>
        <w:t>be maintained</w:t>
      </w:r>
      <w:r>
        <w:rPr>
          <w:rFonts w:eastAsia="Times New Roman"/>
          <w:bCs/>
          <w:szCs w:val="24"/>
        </w:rPr>
        <w:t xml:space="preserve"> (resulting from the impact analysis performed on each CR)</w:t>
      </w:r>
      <w:r w:rsidRPr="005D1B4C">
        <w:rPr>
          <w:rFonts w:eastAsia="Times New Roman"/>
          <w:bCs/>
          <w:szCs w:val="24"/>
        </w:rPr>
        <w:t>.</w:t>
      </w:r>
    </w:p>
    <w:p w14:paraId="10E47A58" w14:textId="77777777" w:rsidR="000D0016" w:rsidRDefault="000D0016" w:rsidP="00C14732">
      <w:pPr>
        <w:spacing w:before="0"/>
        <w:rPr>
          <w:b/>
          <w:sz w:val="20"/>
          <w:lang w:val="en-GB"/>
        </w:rPr>
      </w:pPr>
    </w:p>
    <w:p w14:paraId="2836433C" w14:textId="77777777" w:rsidR="00B02BB1" w:rsidRDefault="00AC5EA7" w:rsidP="00AC5EA7">
      <w:pPr>
        <w:pStyle w:val="MessageSet"/>
        <w:numPr>
          <w:ilvl w:val="0"/>
          <w:numId w:val="0"/>
        </w:numPr>
        <w:rPr>
          <w:b/>
          <w:bCs/>
          <w:color w:val="auto"/>
        </w:rPr>
      </w:pPr>
      <w:r w:rsidRPr="00AC5EA7">
        <w:rPr>
          <w:b/>
          <w:bCs/>
          <w:color w:val="auto"/>
        </w:rPr>
        <w:t>T</w:t>
      </w:r>
      <w:r w:rsidR="002B48DC">
        <w:rPr>
          <w:b/>
          <w:bCs/>
          <w:color w:val="auto"/>
        </w:rPr>
        <w:t>ARGET</w:t>
      </w:r>
      <w:r w:rsidRPr="00AC5EA7">
        <w:rPr>
          <w:b/>
          <w:bCs/>
          <w:color w:val="auto"/>
        </w:rPr>
        <w:t>2-Securities - Securities Reference Data message set</w:t>
      </w:r>
    </w:p>
    <w:tbl>
      <w:tblPr>
        <w:tblW w:w="897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50"/>
        <w:gridCol w:w="6723"/>
      </w:tblGrid>
      <w:tr w:rsidR="00AC5EA7" w14:paraId="3CCCFC23" w14:textId="77777777" w:rsidTr="00002920">
        <w:trPr>
          <w:cantSplit/>
          <w:tblHeader/>
        </w:trPr>
        <w:tc>
          <w:tcPr>
            <w:tcW w:w="2250" w:type="dxa"/>
            <w:tcBorders>
              <w:top w:val="single" w:sz="4" w:space="0" w:color="auto"/>
              <w:left w:val="single" w:sz="4" w:space="0" w:color="auto"/>
              <w:bottom w:val="single" w:sz="4" w:space="0" w:color="auto"/>
              <w:right w:val="single" w:sz="4" w:space="0" w:color="auto"/>
              <w:tl2br w:val="nil"/>
              <w:tr2bl w:val="nil"/>
            </w:tcBorders>
            <w:shd w:val="clear" w:color="auto" w:fill="D9D9D9"/>
          </w:tcPr>
          <w:p w14:paraId="44BE104A" w14:textId="77777777" w:rsidR="00AC5EA7" w:rsidRDefault="00AC5EA7" w:rsidP="00002920">
            <w:pPr>
              <w:pStyle w:val="TableHeading"/>
            </w:pPr>
            <w:r w:rsidRPr="00290FC6">
              <w:t>Message Identifier</w:t>
            </w:r>
          </w:p>
        </w:tc>
        <w:tc>
          <w:tcPr>
            <w:tcW w:w="6723" w:type="dxa"/>
            <w:tcBorders>
              <w:top w:val="single" w:sz="4" w:space="0" w:color="auto"/>
              <w:left w:val="single" w:sz="4" w:space="0" w:color="auto"/>
              <w:bottom w:val="single" w:sz="4" w:space="0" w:color="auto"/>
              <w:right w:val="single" w:sz="4" w:space="0" w:color="auto"/>
              <w:tl2br w:val="nil"/>
              <w:tr2bl w:val="nil"/>
            </w:tcBorders>
            <w:shd w:val="clear" w:color="auto" w:fill="D9D9D9"/>
          </w:tcPr>
          <w:p w14:paraId="4A83C943" w14:textId="77777777" w:rsidR="00AC5EA7" w:rsidRPr="0059667D" w:rsidRDefault="00AC5EA7" w:rsidP="00002920">
            <w:pPr>
              <w:pStyle w:val="TableHeading"/>
            </w:pPr>
            <w:proofErr w:type="spellStart"/>
            <w:r>
              <w:t>Message</w:t>
            </w:r>
            <w:r w:rsidRPr="0059667D">
              <w:t>Definition</w:t>
            </w:r>
            <w:proofErr w:type="spellEnd"/>
          </w:p>
        </w:tc>
      </w:tr>
      <w:tr w:rsidR="00AC5EA7" w:rsidRPr="0046450D" w14:paraId="37AEFCCD" w14:textId="77777777" w:rsidTr="00002920">
        <w:tc>
          <w:tcPr>
            <w:tcW w:w="2250" w:type="dxa"/>
            <w:shd w:val="clear" w:color="auto" w:fill="FFFFFF"/>
          </w:tcPr>
          <w:p w14:paraId="1EF19AAA" w14:textId="77777777" w:rsidR="00AC5EA7" w:rsidRPr="0046450D" w:rsidRDefault="00AC5EA7" w:rsidP="00002920">
            <w:pPr>
              <w:pStyle w:val="TableText"/>
              <w:rPr>
                <w:rFonts w:ascii="Times New Roman" w:hAnsi="Times New Roman"/>
              </w:rPr>
            </w:pPr>
            <w:r w:rsidRPr="0046450D">
              <w:rPr>
                <w:rFonts w:ascii="Times New Roman" w:hAnsi="Times New Roman"/>
              </w:rPr>
              <w:t>reda.012.001.01</w:t>
            </w:r>
          </w:p>
        </w:tc>
        <w:tc>
          <w:tcPr>
            <w:tcW w:w="6723" w:type="dxa"/>
            <w:shd w:val="clear" w:color="auto" w:fill="FFFFFF"/>
          </w:tcPr>
          <w:p w14:paraId="35C73E54" w14:textId="77777777" w:rsidR="00AC5EA7" w:rsidRPr="0046450D" w:rsidRDefault="00AC5EA7" w:rsidP="00002920">
            <w:pPr>
              <w:pStyle w:val="TableText"/>
              <w:rPr>
                <w:rFonts w:ascii="Times New Roman" w:hAnsi="Times New Roman"/>
              </w:rPr>
            </w:pPr>
            <w:r w:rsidRPr="0046450D">
              <w:rPr>
                <w:rFonts w:ascii="Times New Roman" w:hAnsi="Times New Roman"/>
              </w:rPr>
              <w:t>Security ReportV01</w:t>
            </w:r>
          </w:p>
        </w:tc>
      </w:tr>
      <w:tr w:rsidR="00AC5EA7" w:rsidRPr="0046450D" w14:paraId="09B314D2" w14:textId="77777777" w:rsidTr="00002920">
        <w:tc>
          <w:tcPr>
            <w:tcW w:w="2250" w:type="dxa"/>
            <w:shd w:val="clear" w:color="auto" w:fill="FFFFFF"/>
          </w:tcPr>
          <w:p w14:paraId="4F25079C" w14:textId="77777777" w:rsidR="00AC5EA7" w:rsidRPr="0046450D" w:rsidRDefault="00AC5EA7" w:rsidP="00002920">
            <w:pPr>
              <w:pStyle w:val="TableText"/>
              <w:rPr>
                <w:rFonts w:ascii="Times New Roman" w:hAnsi="Times New Roman"/>
              </w:rPr>
            </w:pPr>
            <w:r w:rsidRPr="0046450D">
              <w:rPr>
                <w:rFonts w:ascii="Times New Roman" w:hAnsi="Times New Roman"/>
              </w:rPr>
              <w:t>reda.018.001.01</w:t>
            </w:r>
          </w:p>
        </w:tc>
        <w:tc>
          <w:tcPr>
            <w:tcW w:w="6723" w:type="dxa"/>
            <w:shd w:val="clear" w:color="auto" w:fill="FFFFFF"/>
          </w:tcPr>
          <w:p w14:paraId="5AA1BBEB" w14:textId="77777777" w:rsidR="00AC5EA7" w:rsidRPr="0046450D" w:rsidRDefault="00AC5EA7" w:rsidP="00002920">
            <w:pPr>
              <w:pStyle w:val="TableText"/>
              <w:rPr>
                <w:rFonts w:ascii="Times New Roman" w:hAnsi="Times New Roman"/>
              </w:rPr>
            </w:pPr>
            <w:r w:rsidRPr="0046450D">
              <w:rPr>
                <w:rStyle w:val="ng-binding"/>
                <w:rFonts w:ascii="Times New Roman" w:hAnsi="Times New Roman"/>
              </w:rPr>
              <w:t>Securities Account Creation Request</w:t>
            </w:r>
            <w:r w:rsidRPr="0046450D">
              <w:rPr>
                <w:rFonts w:ascii="Times New Roman" w:hAnsi="Times New Roman"/>
              </w:rPr>
              <w:t>V01</w:t>
            </w:r>
          </w:p>
        </w:tc>
      </w:tr>
      <w:tr w:rsidR="00AC5EA7" w:rsidRPr="0046450D" w14:paraId="1E52946B" w14:textId="77777777" w:rsidTr="00002920">
        <w:tc>
          <w:tcPr>
            <w:tcW w:w="2250" w:type="dxa"/>
            <w:shd w:val="clear" w:color="auto" w:fill="FFFFFF"/>
          </w:tcPr>
          <w:p w14:paraId="363265BA" w14:textId="77777777" w:rsidR="00AC5EA7" w:rsidRPr="0046450D" w:rsidRDefault="00AC5EA7" w:rsidP="00002920">
            <w:pPr>
              <w:pStyle w:val="TableText"/>
              <w:rPr>
                <w:rFonts w:ascii="Times New Roman" w:hAnsi="Times New Roman"/>
              </w:rPr>
            </w:pPr>
            <w:r w:rsidRPr="0046450D">
              <w:rPr>
                <w:rFonts w:ascii="Times New Roman" w:hAnsi="Times New Roman"/>
              </w:rPr>
              <w:t>reda.019.001.01</w:t>
            </w:r>
          </w:p>
        </w:tc>
        <w:tc>
          <w:tcPr>
            <w:tcW w:w="6723" w:type="dxa"/>
            <w:shd w:val="clear" w:color="auto" w:fill="FFFFFF"/>
          </w:tcPr>
          <w:p w14:paraId="46755534" w14:textId="77777777" w:rsidR="00AC5EA7" w:rsidRPr="0046450D" w:rsidRDefault="00AC5EA7" w:rsidP="00002920">
            <w:pPr>
              <w:pStyle w:val="TableText"/>
              <w:rPr>
                <w:rFonts w:ascii="Times New Roman" w:hAnsi="Times New Roman"/>
              </w:rPr>
            </w:pPr>
            <w:r w:rsidRPr="0046450D">
              <w:rPr>
                <w:rStyle w:val="ng-binding"/>
                <w:rFonts w:ascii="Times New Roman" w:hAnsi="Times New Roman"/>
              </w:rPr>
              <w:t>Securities Account Query</w:t>
            </w:r>
            <w:r w:rsidRPr="0046450D">
              <w:rPr>
                <w:rFonts w:ascii="Times New Roman" w:hAnsi="Times New Roman"/>
              </w:rPr>
              <w:t>V01</w:t>
            </w:r>
          </w:p>
        </w:tc>
      </w:tr>
      <w:tr w:rsidR="00AC5EA7" w:rsidRPr="0046450D" w14:paraId="69D257FE" w14:textId="77777777" w:rsidTr="00002920">
        <w:tc>
          <w:tcPr>
            <w:tcW w:w="2250" w:type="dxa"/>
            <w:shd w:val="clear" w:color="auto" w:fill="FFFFFF"/>
          </w:tcPr>
          <w:p w14:paraId="61148F42" w14:textId="77777777" w:rsidR="00AC5EA7" w:rsidRPr="0046450D" w:rsidRDefault="00AC5EA7" w:rsidP="00AC5EA7">
            <w:pPr>
              <w:pStyle w:val="TableText"/>
              <w:rPr>
                <w:rFonts w:ascii="Times New Roman" w:hAnsi="Times New Roman"/>
              </w:rPr>
            </w:pPr>
            <w:r w:rsidRPr="0046450D">
              <w:rPr>
                <w:rFonts w:ascii="Times New Roman" w:hAnsi="Times New Roman"/>
              </w:rPr>
              <w:t>reda.021.001.01</w:t>
            </w:r>
          </w:p>
        </w:tc>
        <w:tc>
          <w:tcPr>
            <w:tcW w:w="6723" w:type="dxa"/>
            <w:shd w:val="clear" w:color="auto" w:fill="FFFFFF"/>
          </w:tcPr>
          <w:p w14:paraId="6CC8AE44" w14:textId="77777777" w:rsidR="00AC5EA7" w:rsidRPr="0046450D" w:rsidRDefault="00AC5EA7" w:rsidP="00AC5EA7">
            <w:pPr>
              <w:pStyle w:val="TableText"/>
              <w:rPr>
                <w:rFonts w:ascii="Times New Roman" w:hAnsi="Times New Roman"/>
              </w:rPr>
            </w:pPr>
            <w:r w:rsidRPr="0046450D">
              <w:rPr>
                <w:rStyle w:val="ng-binding"/>
                <w:rFonts w:ascii="Times New Roman" w:hAnsi="Times New Roman"/>
              </w:rPr>
              <w:t>Securities Account ReportV01</w:t>
            </w:r>
          </w:p>
        </w:tc>
      </w:tr>
    </w:tbl>
    <w:p w14:paraId="45869DB0" w14:textId="77777777" w:rsidR="00AC5EA7" w:rsidRPr="0046450D" w:rsidRDefault="00AC5EA7" w:rsidP="00AC5EA7">
      <w:pPr>
        <w:pStyle w:val="MessageSet"/>
        <w:numPr>
          <w:ilvl w:val="0"/>
          <w:numId w:val="0"/>
        </w:numPr>
        <w:rPr>
          <w:b/>
          <w:bCs/>
          <w:color w:val="auto"/>
        </w:rPr>
      </w:pPr>
    </w:p>
    <w:p w14:paraId="585C50C9" w14:textId="77777777" w:rsidR="00AC5EA7" w:rsidRDefault="00AC5EA7" w:rsidP="00AC5EA7">
      <w:pPr>
        <w:pStyle w:val="MessageSet"/>
        <w:numPr>
          <w:ilvl w:val="0"/>
          <w:numId w:val="0"/>
        </w:numPr>
        <w:rPr>
          <w:b/>
          <w:bCs/>
          <w:color w:val="auto"/>
        </w:rPr>
      </w:pPr>
      <w:r w:rsidRPr="00AC5EA7">
        <w:rPr>
          <w:b/>
          <w:bCs/>
          <w:color w:val="auto"/>
        </w:rPr>
        <w:t>T</w:t>
      </w:r>
      <w:r w:rsidR="002B48DC">
        <w:rPr>
          <w:b/>
          <w:bCs/>
          <w:color w:val="auto"/>
        </w:rPr>
        <w:t>ARGET</w:t>
      </w:r>
      <w:r w:rsidRPr="00AC5EA7">
        <w:rPr>
          <w:b/>
          <w:bCs/>
          <w:color w:val="auto"/>
        </w:rPr>
        <w:t xml:space="preserve">2-Securities - Securities </w:t>
      </w:r>
      <w:r>
        <w:rPr>
          <w:b/>
          <w:bCs/>
          <w:color w:val="auto"/>
        </w:rPr>
        <w:t>Settlement</w:t>
      </w:r>
      <w:r w:rsidRPr="00AC5EA7">
        <w:rPr>
          <w:b/>
          <w:bCs/>
          <w:color w:val="auto"/>
        </w:rPr>
        <w:t xml:space="preserve"> message set</w:t>
      </w:r>
    </w:p>
    <w:tbl>
      <w:tblPr>
        <w:tblW w:w="897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50"/>
        <w:gridCol w:w="6723"/>
      </w:tblGrid>
      <w:tr w:rsidR="00AC5EA7" w14:paraId="6AE99767" w14:textId="77777777" w:rsidTr="00002920">
        <w:trPr>
          <w:cantSplit/>
          <w:tblHeader/>
        </w:trPr>
        <w:tc>
          <w:tcPr>
            <w:tcW w:w="2250" w:type="dxa"/>
            <w:tcBorders>
              <w:top w:val="single" w:sz="4" w:space="0" w:color="auto"/>
              <w:left w:val="single" w:sz="4" w:space="0" w:color="auto"/>
              <w:bottom w:val="single" w:sz="4" w:space="0" w:color="auto"/>
              <w:right w:val="single" w:sz="4" w:space="0" w:color="auto"/>
              <w:tl2br w:val="nil"/>
              <w:tr2bl w:val="nil"/>
            </w:tcBorders>
            <w:shd w:val="clear" w:color="auto" w:fill="D9D9D9"/>
          </w:tcPr>
          <w:p w14:paraId="689425C7" w14:textId="77777777" w:rsidR="00AC5EA7" w:rsidRDefault="00AC5EA7" w:rsidP="00002920">
            <w:pPr>
              <w:pStyle w:val="TableHeading"/>
            </w:pPr>
            <w:r w:rsidRPr="00290FC6">
              <w:t>Message Identifier</w:t>
            </w:r>
          </w:p>
        </w:tc>
        <w:tc>
          <w:tcPr>
            <w:tcW w:w="6723" w:type="dxa"/>
            <w:tcBorders>
              <w:top w:val="single" w:sz="4" w:space="0" w:color="auto"/>
              <w:left w:val="single" w:sz="4" w:space="0" w:color="auto"/>
              <w:bottom w:val="single" w:sz="4" w:space="0" w:color="auto"/>
              <w:right w:val="single" w:sz="4" w:space="0" w:color="auto"/>
              <w:tl2br w:val="nil"/>
              <w:tr2bl w:val="nil"/>
            </w:tcBorders>
            <w:shd w:val="clear" w:color="auto" w:fill="D9D9D9"/>
          </w:tcPr>
          <w:p w14:paraId="167A3FAD" w14:textId="77777777" w:rsidR="00AC5EA7" w:rsidRPr="0059667D" w:rsidRDefault="00AC5EA7" w:rsidP="00002920">
            <w:pPr>
              <w:pStyle w:val="TableHeading"/>
            </w:pPr>
            <w:proofErr w:type="spellStart"/>
            <w:r>
              <w:t>Message</w:t>
            </w:r>
            <w:r w:rsidRPr="0059667D">
              <w:t>Definition</w:t>
            </w:r>
            <w:proofErr w:type="spellEnd"/>
          </w:p>
        </w:tc>
      </w:tr>
      <w:tr w:rsidR="00AC5EA7" w:rsidRPr="0046450D" w14:paraId="70A85A4D" w14:textId="77777777" w:rsidTr="00002920">
        <w:tc>
          <w:tcPr>
            <w:tcW w:w="2250" w:type="dxa"/>
            <w:shd w:val="clear" w:color="auto" w:fill="FFFFFF"/>
          </w:tcPr>
          <w:p w14:paraId="1E62362B" w14:textId="77777777" w:rsidR="00AC5EA7" w:rsidRPr="0046450D" w:rsidRDefault="00AC5EA7" w:rsidP="00002920">
            <w:pPr>
              <w:pStyle w:val="TableText"/>
              <w:rPr>
                <w:rFonts w:ascii="Times New Roman" w:hAnsi="Times New Roman"/>
              </w:rPr>
            </w:pPr>
            <w:r w:rsidRPr="0046450D">
              <w:rPr>
                <w:rFonts w:ascii="Times New Roman" w:hAnsi="Times New Roman"/>
              </w:rPr>
              <w:t>semt.026.001.01</w:t>
            </w:r>
          </w:p>
        </w:tc>
        <w:tc>
          <w:tcPr>
            <w:tcW w:w="6723" w:type="dxa"/>
            <w:shd w:val="clear" w:color="auto" w:fill="FFFFFF"/>
          </w:tcPr>
          <w:p w14:paraId="38C4CAE4" w14:textId="77777777" w:rsidR="00AC5EA7" w:rsidRPr="0046450D" w:rsidRDefault="00AC5EA7" w:rsidP="00002920">
            <w:pPr>
              <w:pStyle w:val="TableText"/>
              <w:rPr>
                <w:rFonts w:ascii="Times New Roman" w:hAnsi="Times New Roman"/>
              </w:rPr>
            </w:pPr>
            <w:r w:rsidRPr="0046450D">
              <w:rPr>
                <w:rFonts w:ascii="Times New Roman" w:hAnsi="Times New Roman"/>
                <w:szCs w:val="24"/>
              </w:rPr>
              <w:t>Securities Settlement Transaction Query</w:t>
            </w:r>
            <w:r w:rsidRPr="0046450D">
              <w:rPr>
                <w:rFonts w:ascii="Times New Roman" w:hAnsi="Times New Roman"/>
              </w:rPr>
              <w:t>V01</w:t>
            </w:r>
          </w:p>
        </w:tc>
      </w:tr>
      <w:tr w:rsidR="00AC5EA7" w:rsidRPr="0046450D" w14:paraId="1C71035B" w14:textId="77777777" w:rsidTr="00002920">
        <w:tc>
          <w:tcPr>
            <w:tcW w:w="2250" w:type="dxa"/>
            <w:shd w:val="clear" w:color="auto" w:fill="FFFFFF"/>
          </w:tcPr>
          <w:p w14:paraId="059D3523" w14:textId="77777777" w:rsidR="00AC5EA7" w:rsidRPr="0046450D" w:rsidRDefault="00AC5EA7" w:rsidP="00002920">
            <w:pPr>
              <w:pStyle w:val="TableText"/>
              <w:rPr>
                <w:rFonts w:ascii="Times New Roman" w:hAnsi="Times New Roman"/>
              </w:rPr>
            </w:pPr>
            <w:r w:rsidRPr="0046450D">
              <w:rPr>
                <w:rFonts w:ascii="Times New Roman" w:hAnsi="Times New Roman"/>
              </w:rPr>
              <w:t>semt.027.001.01</w:t>
            </w:r>
          </w:p>
        </w:tc>
        <w:tc>
          <w:tcPr>
            <w:tcW w:w="6723" w:type="dxa"/>
            <w:shd w:val="clear" w:color="auto" w:fill="FFFFFF"/>
          </w:tcPr>
          <w:p w14:paraId="7B0C283F" w14:textId="77777777" w:rsidR="00AC5EA7" w:rsidRPr="0046450D" w:rsidRDefault="00AC5EA7" w:rsidP="00002920">
            <w:pPr>
              <w:pStyle w:val="TableText"/>
              <w:rPr>
                <w:rFonts w:ascii="Times New Roman" w:hAnsi="Times New Roman"/>
              </w:rPr>
            </w:pPr>
            <w:r w:rsidRPr="0046450D">
              <w:rPr>
                <w:rFonts w:ascii="Times New Roman" w:hAnsi="Times New Roman"/>
                <w:szCs w:val="24"/>
              </w:rPr>
              <w:t>Securities Settlement Transaction Query Response</w:t>
            </w:r>
            <w:r w:rsidRPr="0046450D">
              <w:rPr>
                <w:rFonts w:ascii="Times New Roman" w:hAnsi="Times New Roman"/>
              </w:rPr>
              <w:t>V01</w:t>
            </w:r>
          </w:p>
        </w:tc>
      </w:tr>
    </w:tbl>
    <w:p w14:paraId="369A8750" w14:textId="77777777" w:rsidR="00545EA5" w:rsidRPr="0046450D" w:rsidRDefault="00545EA5" w:rsidP="00577A44">
      <w:pPr>
        <w:pStyle w:val="MessageBullet"/>
        <w:numPr>
          <w:ilvl w:val="0"/>
          <w:numId w:val="0"/>
        </w:numPr>
        <w:rPr>
          <w:b/>
          <w:lang w:val="en-GB"/>
        </w:rPr>
      </w:pPr>
    </w:p>
    <w:p w14:paraId="6145C5F4" w14:textId="5CCAAD3F" w:rsidR="008E2B33" w:rsidRPr="002E664E" w:rsidRDefault="005A5F73" w:rsidP="008E2B33">
      <w:pPr>
        <w:rPr>
          <w:b/>
          <w:lang w:val="en-GB"/>
        </w:rPr>
      </w:pPr>
      <w:r w:rsidRPr="002E664E">
        <w:rPr>
          <w:b/>
          <w:lang w:val="en-GB"/>
        </w:rPr>
        <w:t>Message sets impacted are</w:t>
      </w:r>
      <w:r w:rsidR="008E2B33" w:rsidRPr="002E664E">
        <w:rPr>
          <w:b/>
          <w:lang w:val="en-GB"/>
        </w:rPr>
        <w:t xml:space="preserve"> under responsibility of S</w:t>
      </w:r>
      <w:r w:rsidR="00F80A2D">
        <w:rPr>
          <w:b/>
          <w:lang w:val="en-GB"/>
        </w:rPr>
        <w:t>wift</w:t>
      </w:r>
      <w:r w:rsidR="008E2B33" w:rsidRPr="002E664E">
        <w:rPr>
          <w:b/>
          <w:lang w:val="en-GB"/>
        </w:rPr>
        <w:t>:</w:t>
      </w:r>
    </w:p>
    <w:p w14:paraId="4CC7FCD4" w14:textId="77777777" w:rsidR="005A5F73" w:rsidRDefault="005A5F73" w:rsidP="005A5F73">
      <w:pPr>
        <w:rPr>
          <w:rStyle w:val="IntenseEmphasis"/>
          <w:color w:val="auto"/>
        </w:rPr>
      </w:pPr>
      <w:r>
        <w:rPr>
          <w:rStyle w:val="IntenseEmphasis"/>
          <w:color w:val="auto"/>
        </w:rPr>
        <w:t>Please note that the Collateral Ma</w:t>
      </w:r>
      <w:r w:rsidR="00D949D6">
        <w:rPr>
          <w:rStyle w:val="IntenseEmphasis"/>
          <w:color w:val="auto"/>
        </w:rPr>
        <w:t>na</w:t>
      </w:r>
      <w:r>
        <w:rPr>
          <w:rStyle w:val="IntenseEmphasis"/>
          <w:color w:val="auto"/>
        </w:rPr>
        <w:t>gement message set is under</w:t>
      </w:r>
      <w:r w:rsidR="00D949D6">
        <w:rPr>
          <w:rStyle w:val="IntenseEmphasis"/>
          <w:color w:val="auto"/>
        </w:rPr>
        <w:t xml:space="preserve"> </w:t>
      </w:r>
      <w:r>
        <w:rPr>
          <w:rStyle w:val="IntenseEmphasis"/>
          <w:color w:val="auto"/>
        </w:rPr>
        <w:t>the responsibility of SWIFT.</w:t>
      </w:r>
    </w:p>
    <w:p w14:paraId="2F3B2D07" w14:textId="77777777" w:rsidR="004D2743" w:rsidRPr="00B73EA1" w:rsidRDefault="004D2743" w:rsidP="004D2743">
      <w:pPr>
        <w:spacing w:before="0"/>
        <w:rPr>
          <w:lang w:val="en-GB"/>
        </w:rPr>
      </w:pPr>
    </w:p>
    <w:p w14:paraId="0C3B417C" w14:textId="77777777" w:rsidR="00C14732" w:rsidRPr="005D1B4C" w:rsidRDefault="00C14732" w:rsidP="006A3892">
      <w:pPr>
        <w:pStyle w:val="Heading2"/>
      </w:pPr>
      <w:bookmarkStart w:id="3" w:name="_Toc235095536"/>
      <w:r w:rsidRPr="005D1B4C">
        <w:t>Commitments of the submitting organi</w:t>
      </w:r>
      <w:r>
        <w:t>s</w:t>
      </w:r>
      <w:r w:rsidRPr="005D1B4C">
        <w:t>ation:</w:t>
      </w:r>
      <w:bookmarkEnd w:id="3"/>
    </w:p>
    <w:p w14:paraId="584BE0A7" w14:textId="77777777" w:rsidR="00C14732" w:rsidRDefault="00C14732" w:rsidP="00C14732">
      <w:pPr>
        <w:spacing w:before="0"/>
        <w:rPr>
          <w:szCs w:val="24"/>
          <w:lang w:val="en-GB"/>
        </w:rPr>
      </w:pPr>
    </w:p>
    <w:p w14:paraId="71F63FC1" w14:textId="77777777" w:rsidR="00C14732" w:rsidRPr="005D1B4C" w:rsidRDefault="00C14732" w:rsidP="00C14732">
      <w:pPr>
        <w:spacing w:before="0"/>
        <w:rPr>
          <w:szCs w:val="24"/>
          <w:lang w:val="en-GB"/>
        </w:rPr>
      </w:pPr>
      <w:r>
        <w:rPr>
          <w:szCs w:val="24"/>
          <w:lang w:val="en-GB"/>
        </w:rPr>
        <w:t>The</w:t>
      </w:r>
      <w:r w:rsidRPr="005D1B4C">
        <w:rPr>
          <w:szCs w:val="24"/>
          <w:lang w:val="en-GB"/>
        </w:rPr>
        <w:t xml:space="preserve"> submitting organi</w:t>
      </w:r>
      <w:r>
        <w:rPr>
          <w:szCs w:val="24"/>
          <w:lang w:val="en-GB"/>
        </w:rPr>
        <w:t>s</w:t>
      </w:r>
      <w:r w:rsidRPr="005D1B4C">
        <w:rPr>
          <w:szCs w:val="24"/>
          <w:lang w:val="en-GB"/>
        </w:rPr>
        <w:t>ation</w:t>
      </w:r>
      <w:r>
        <w:rPr>
          <w:szCs w:val="24"/>
          <w:lang w:val="en-GB"/>
        </w:rPr>
        <w:t>s</w:t>
      </w:r>
      <w:r w:rsidRPr="005D1B4C">
        <w:rPr>
          <w:szCs w:val="24"/>
          <w:lang w:val="en-GB"/>
        </w:rPr>
        <w:t xml:space="preserve"> confirm that </w:t>
      </w:r>
      <w:r>
        <w:rPr>
          <w:szCs w:val="24"/>
          <w:lang w:val="en-GB"/>
        </w:rPr>
        <w:t>they</w:t>
      </w:r>
      <w:r w:rsidRPr="005D1B4C">
        <w:rPr>
          <w:szCs w:val="24"/>
          <w:lang w:val="en-GB"/>
        </w:rPr>
        <w:t xml:space="preserve"> can and will:</w:t>
      </w:r>
    </w:p>
    <w:p w14:paraId="0EF8CE32" w14:textId="77777777" w:rsidR="00C14732" w:rsidRDefault="00EF72FB" w:rsidP="00EC78B2">
      <w:pPr>
        <w:numPr>
          <w:ilvl w:val="0"/>
          <w:numId w:val="4"/>
        </w:numPr>
        <w:rPr>
          <w:szCs w:val="24"/>
          <w:lang w:val="en-GB"/>
        </w:rPr>
      </w:pPr>
      <w:r>
        <w:rPr>
          <w:szCs w:val="24"/>
          <w:lang w:val="en-GB"/>
        </w:rPr>
        <w:t>Undertake</w:t>
      </w:r>
      <w:r w:rsidR="00C14732">
        <w:rPr>
          <w:szCs w:val="24"/>
          <w:lang w:val="en-GB"/>
        </w:rPr>
        <w:t xml:space="preserve"> the development of the new version of the candidate ISO 20022 message models that it will submit to the RA for compliance review and evaluation. New </w:t>
      </w:r>
      <w:r w:rsidR="00C14732" w:rsidRPr="00A40FA6">
        <w:rPr>
          <w:szCs w:val="24"/>
          <w:u w:val="single"/>
          <w:lang w:val="en-GB"/>
        </w:rPr>
        <w:t>valid</w:t>
      </w:r>
      <w:r w:rsidR="00C14732">
        <w:rPr>
          <w:szCs w:val="24"/>
          <w:lang w:val="en-GB"/>
        </w:rPr>
        <w:t xml:space="preserve"> Message Definition models will be made available to the RA by December 1.</w:t>
      </w:r>
    </w:p>
    <w:p w14:paraId="7A0B0A09" w14:textId="77777777" w:rsidR="00C14732" w:rsidRDefault="00C14732" w:rsidP="00EC78B2">
      <w:pPr>
        <w:numPr>
          <w:ilvl w:val="0"/>
          <w:numId w:val="4"/>
        </w:numPr>
        <w:rPr>
          <w:szCs w:val="24"/>
          <w:lang w:val="en-GB"/>
        </w:rPr>
      </w:pPr>
      <w:r>
        <w:rPr>
          <w:szCs w:val="24"/>
          <w:lang w:val="en-GB"/>
        </w:rPr>
        <w:t>provide a new version of part 1 of the related Message Definition Reports (MDR)</w:t>
      </w:r>
      <w:r>
        <w:rPr>
          <w:szCs w:val="24"/>
        </w:rPr>
        <w:t xml:space="preserve"> by December 1, </w:t>
      </w:r>
      <w:r w:rsidRPr="00782E65">
        <w:rPr>
          <w:szCs w:val="24"/>
        </w:rPr>
        <w:t>and</w:t>
      </w:r>
      <w:r>
        <w:rPr>
          <w:szCs w:val="24"/>
        </w:rPr>
        <w:t xml:space="preserve"> new </w:t>
      </w:r>
      <w:r w:rsidRPr="00782E65">
        <w:rPr>
          <w:szCs w:val="24"/>
        </w:rPr>
        <w:t xml:space="preserve">examples of valid </w:t>
      </w:r>
      <w:r>
        <w:rPr>
          <w:szCs w:val="24"/>
        </w:rPr>
        <w:t>message</w:t>
      </w:r>
      <w:r w:rsidRPr="00782E65">
        <w:rPr>
          <w:szCs w:val="24"/>
        </w:rPr>
        <w:t xml:space="preserve"> instances of each candidate </w:t>
      </w:r>
      <w:r w:rsidRPr="00782E65">
        <w:rPr>
          <w:szCs w:val="24"/>
        </w:rPr>
        <w:lastRenderedPageBreak/>
        <w:t xml:space="preserve">message </w:t>
      </w:r>
      <w:r>
        <w:rPr>
          <w:szCs w:val="24"/>
        </w:rPr>
        <w:t>(only when valid samples were published for current version) by May 1 at the latest.</w:t>
      </w:r>
    </w:p>
    <w:p w14:paraId="148CEC1D" w14:textId="77777777" w:rsidR="00C14732" w:rsidRPr="009E1534" w:rsidRDefault="00EF72FB" w:rsidP="00EC78B2">
      <w:pPr>
        <w:numPr>
          <w:ilvl w:val="0"/>
          <w:numId w:val="4"/>
        </w:numPr>
        <w:rPr>
          <w:szCs w:val="24"/>
          <w:lang w:val="en-GB"/>
        </w:rPr>
      </w:pPr>
      <w:r>
        <w:rPr>
          <w:szCs w:val="24"/>
          <w:lang w:val="en-GB"/>
        </w:rPr>
        <w:t>Address</w:t>
      </w:r>
      <w:r w:rsidR="00C14732">
        <w:rPr>
          <w:szCs w:val="24"/>
          <w:lang w:val="en-GB"/>
        </w:rPr>
        <w:t xml:space="preserve"> any queries related to the description of the new models and messages as published by the RA on the ISO 20022 website.</w:t>
      </w:r>
    </w:p>
    <w:p w14:paraId="7D4ADD4A" w14:textId="77777777" w:rsidR="00C14732" w:rsidRPr="00E20DE5" w:rsidRDefault="00C14732" w:rsidP="00C14732">
      <w:pPr>
        <w:spacing w:before="0"/>
      </w:pPr>
    </w:p>
    <w:p w14:paraId="3C184809" w14:textId="77777777" w:rsidR="00C14732" w:rsidRPr="00E20DE5" w:rsidRDefault="00C14732" w:rsidP="00C14732">
      <w:pPr>
        <w:spacing w:before="0"/>
        <w:rPr>
          <w:szCs w:val="24"/>
          <w:lang w:val="en-GB"/>
        </w:rPr>
      </w:pPr>
      <w:r w:rsidRPr="00E20DE5">
        <w:t>SWIFT</w:t>
      </w:r>
      <w:r w:rsidRPr="00B73EA1">
        <w:t xml:space="preserve"> intends to </w:t>
      </w:r>
      <w:r w:rsidRPr="00E20DE5">
        <w:t>implement most</w:t>
      </w:r>
      <w:r w:rsidRPr="00B73EA1">
        <w:t xml:space="preserve"> of the</w:t>
      </w:r>
      <w:r w:rsidRPr="00E20DE5">
        <w:t xml:space="preserve"> above</w:t>
      </w:r>
      <w:r w:rsidRPr="00B73EA1">
        <w:t xml:space="preserve"> new </w:t>
      </w:r>
      <w:r w:rsidRPr="00E20DE5">
        <w:t>versions on its SWIFTNet network</w:t>
      </w:r>
      <w:r w:rsidRPr="00B73EA1">
        <w:t xml:space="preserve"> </w:t>
      </w:r>
      <w:r w:rsidRPr="00E20DE5">
        <w:rPr>
          <w:szCs w:val="24"/>
          <w:lang w:val="en-GB"/>
        </w:rPr>
        <w:t xml:space="preserve">once the related documentation has been published by the RA. </w:t>
      </w:r>
    </w:p>
    <w:p w14:paraId="0A904755" w14:textId="77777777" w:rsidR="00C14732" w:rsidRPr="005D1B4C" w:rsidRDefault="00C14732" w:rsidP="00C14732">
      <w:pPr>
        <w:spacing w:before="0"/>
        <w:rPr>
          <w:szCs w:val="24"/>
          <w:lang w:val="en-GB"/>
        </w:rPr>
      </w:pPr>
    </w:p>
    <w:p w14:paraId="5C0D34FC" w14:textId="77777777" w:rsidR="00C14732" w:rsidRPr="005D1B4C" w:rsidRDefault="00C14732" w:rsidP="00C14732">
      <w:pPr>
        <w:spacing w:before="0"/>
        <w:rPr>
          <w:szCs w:val="24"/>
          <w:lang w:val="en-GB"/>
        </w:rPr>
      </w:pPr>
      <w:r>
        <w:rPr>
          <w:szCs w:val="24"/>
          <w:lang w:val="en-GB"/>
        </w:rPr>
        <w:t>The submitting organisations</w:t>
      </w:r>
      <w:r w:rsidRPr="005D1B4C">
        <w:rPr>
          <w:szCs w:val="24"/>
          <w:lang w:val="en-GB"/>
        </w:rPr>
        <w:t xml:space="preserve"> confirm</w:t>
      </w:r>
      <w:r>
        <w:rPr>
          <w:szCs w:val="24"/>
          <w:lang w:val="en-GB"/>
        </w:rPr>
        <w:t xml:space="preserve"> their</w:t>
      </w:r>
      <w:r w:rsidRPr="005D1B4C">
        <w:rPr>
          <w:szCs w:val="24"/>
          <w:lang w:val="en-GB"/>
        </w:rPr>
        <w:t xml:space="preserve"> knowledge and acceptance of the ISO 20022 Intellectual Property Rights policy for contributing </w:t>
      </w:r>
      <w:r>
        <w:rPr>
          <w:szCs w:val="24"/>
          <w:lang w:val="en-GB"/>
        </w:rPr>
        <w:t>organisation</w:t>
      </w:r>
      <w:r w:rsidRPr="005D1B4C">
        <w:rPr>
          <w:szCs w:val="24"/>
          <w:lang w:val="en-GB"/>
        </w:rPr>
        <w:t>s, as follows.</w:t>
      </w:r>
    </w:p>
    <w:p w14:paraId="01B68EBA" w14:textId="77777777" w:rsidR="00C14732" w:rsidRPr="005D1B4C" w:rsidRDefault="00C14732" w:rsidP="00C14732">
      <w:pPr>
        <w:spacing w:before="0"/>
        <w:rPr>
          <w:szCs w:val="24"/>
          <w:lang w:val="en-GB"/>
        </w:rPr>
      </w:pPr>
      <w:r w:rsidRPr="005D1B4C">
        <w:rPr>
          <w:i/>
          <w:snapToGrid w:val="0"/>
        </w:rPr>
        <w:t>“</w:t>
      </w:r>
      <w:r>
        <w:rPr>
          <w:i/>
          <w:snapToGrid w:val="0"/>
        </w:rPr>
        <w:t>Organisation</w:t>
      </w:r>
      <w:r w:rsidRPr="005D1B4C">
        <w:rPr>
          <w:i/>
          <w:snapToGrid w:val="0"/>
        </w:rPr>
        <w:t xml:space="preserve">s that contribute information to be incorporated into the ISO 20022 Repository shall keep any Intellectual Property Rights (IPR) they have on this information. A contributing </w:t>
      </w:r>
      <w:r>
        <w:rPr>
          <w:i/>
          <w:snapToGrid w:val="0"/>
        </w:rPr>
        <w:t>organisation</w:t>
      </w:r>
      <w:r w:rsidRPr="005D1B4C">
        <w:rPr>
          <w:i/>
          <w:snapToGrid w:val="0"/>
        </w:rPr>
        <w:t xml:space="preserve"> warrants that it has sufficient rights on the contributed information to have it published in the ISO 20022 Repository through the ISO 20022 Registration Authority </w:t>
      </w:r>
      <w:r w:rsidRPr="005D1B4C">
        <w:rPr>
          <w:i/>
        </w:rPr>
        <w:t>in accordance with the rules set in ISO 20022</w:t>
      </w:r>
      <w:r w:rsidRPr="005D1B4C">
        <w:rPr>
          <w:i/>
          <w:snapToGrid w:val="0"/>
        </w:rPr>
        <w:t>. T</w:t>
      </w:r>
      <w:r w:rsidRPr="005D1B4C">
        <w:rPr>
          <w:i/>
        </w:rPr>
        <w:t>o ascertain a widespread, public and uniform use of the ISO 20022 Repository information, t</w:t>
      </w:r>
      <w:r w:rsidRPr="005D1B4C">
        <w:rPr>
          <w:i/>
          <w:snapToGrid w:val="0"/>
        </w:rPr>
        <w:t xml:space="preserve">he contributing </w:t>
      </w:r>
      <w:r>
        <w:rPr>
          <w:i/>
          <w:snapToGrid w:val="0"/>
        </w:rPr>
        <w:t>organisation</w:t>
      </w:r>
      <w:r w:rsidRPr="005D1B4C">
        <w:rPr>
          <w:i/>
          <w:snapToGrid w:val="0"/>
        </w:rPr>
        <w:t xml:space="preserve"> </w:t>
      </w:r>
      <w:r w:rsidRPr="005D1B4C">
        <w:rPr>
          <w:i/>
        </w:rPr>
        <w:t>grants third parties a non-exclusive, royalty-free license to use the published information”</w:t>
      </w:r>
      <w:r w:rsidRPr="005D1B4C">
        <w:rPr>
          <w:i/>
          <w:snapToGrid w:val="0"/>
        </w:rPr>
        <w:t>.</w:t>
      </w:r>
      <w:r w:rsidRPr="005D1B4C">
        <w:rPr>
          <w:szCs w:val="24"/>
          <w:lang w:val="en-GB"/>
        </w:rPr>
        <w:t xml:space="preserve"> </w:t>
      </w:r>
    </w:p>
    <w:p w14:paraId="538E2D9E" w14:textId="77777777" w:rsidR="00C14732" w:rsidRPr="005D1B4C" w:rsidRDefault="00C14732" w:rsidP="00C14732">
      <w:pPr>
        <w:spacing w:before="0"/>
        <w:rPr>
          <w:b/>
          <w:szCs w:val="24"/>
          <w:lang w:val="en-GB"/>
        </w:rPr>
      </w:pPr>
    </w:p>
    <w:p w14:paraId="1078DB26" w14:textId="77777777" w:rsidR="00C14732" w:rsidRDefault="00C14732" w:rsidP="006A3892">
      <w:pPr>
        <w:pStyle w:val="Heading2"/>
      </w:pPr>
      <w:bookmarkStart w:id="4" w:name="_Toc235095537"/>
      <w:r w:rsidRPr="005D1B4C">
        <w:t>Contact persons:</w:t>
      </w:r>
      <w:bookmarkEnd w:id="4"/>
    </w:p>
    <w:p w14:paraId="398AFD80" w14:textId="77777777" w:rsidR="00AC5EA7" w:rsidRDefault="00AC5EA7" w:rsidP="00AC5EA7">
      <w:r>
        <w:t>To get additional information on this Maintenance Change Request you can contact.</w:t>
      </w:r>
    </w:p>
    <w:p w14:paraId="242BF370" w14:textId="47E0F9F2" w:rsidR="00AC5EA7" w:rsidRPr="001332AB" w:rsidRDefault="00AC5EA7" w:rsidP="00AC5EA7">
      <w:pPr>
        <w:numPr>
          <w:ilvl w:val="0"/>
          <w:numId w:val="31"/>
        </w:numPr>
        <w:rPr>
          <w:lang w:val="fr-FR"/>
        </w:rPr>
      </w:pPr>
      <w:r w:rsidRPr="001332AB">
        <w:rPr>
          <w:lang w:val="fr-FR"/>
        </w:rPr>
        <w:t xml:space="preserve">Stéphanie </w:t>
      </w:r>
      <w:proofErr w:type="gramStart"/>
      <w:r w:rsidRPr="001332AB">
        <w:rPr>
          <w:lang w:val="fr-FR"/>
        </w:rPr>
        <w:t>Radet</w:t>
      </w:r>
      <w:r>
        <w:rPr>
          <w:lang w:val="fr-FR"/>
        </w:rPr>
        <w:t xml:space="preserve"> ,</w:t>
      </w:r>
      <w:proofErr w:type="gramEnd"/>
      <w:r>
        <w:rPr>
          <w:lang w:val="fr-FR"/>
        </w:rPr>
        <w:t xml:space="preserve"> </w:t>
      </w:r>
      <w:hyperlink r:id="rId14" w:history="1">
        <w:r w:rsidRPr="008D5AD1">
          <w:rPr>
            <w:rStyle w:val="Hyperlink"/>
            <w:lang w:val="fr-FR"/>
          </w:rPr>
          <w:t>stephanie.radet@bundesbank.de</w:t>
        </w:r>
      </w:hyperlink>
      <w:r w:rsidRPr="001332AB">
        <w:rPr>
          <w:lang w:val="fr-FR"/>
        </w:rPr>
        <w:t>, +49 69 9566-33528</w:t>
      </w:r>
    </w:p>
    <w:p w14:paraId="4526E4A8" w14:textId="1CE1905C" w:rsidR="00AC5EA7" w:rsidRDefault="009E1F72" w:rsidP="00AC5EA7">
      <w:pPr>
        <w:numPr>
          <w:ilvl w:val="0"/>
          <w:numId w:val="31"/>
        </w:numPr>
        <w:rPr>
          <w:rStyle w:val="Hyperlink"/>
          <w:color w:val="auto"/>
          <w:u w:val="none"/>
          <w:lang w:val="nl-BE"/>
        </w:rPr>
      </w:pPr>
      <w:r w:rsidRPr="00AC5EA7">
        <w:rPr>
          <w:lang w:val="en-GB"/>
        </w:rPr>
        <w:t xml:space="preserve">Sigrid Wiley – </w:t>
      </w:r>
      <w:r w:rsidR="00AC5EA7">
        <w:rPr>
          <w:lang w:val="en-GB"/>
        </w:rPr>
        <w:t>SWIFT</w:t>
      </w:r>
      <w:r w:rsidRPr="00AC5EA7">
        <w:rPr>
          <w:lang w:val="en-GB"/>
        </w:rPr>
        <w:t xml:space="preserve">, </w:t>
      </w:r>
      <w:hyperlink r:id="rId15" w:history="1">
        <w:r w:rsidR="00AC5EA7" w:rsidRPr="008D5AD1">
          <w:rPr>
            <w:rStyle w:val="Hyperlink"/>
            <w:lang w:val="en-GB"/>
          </w:rPr>
          <w:t>sigrid.wiley@swift.com</w:t>
        </w:r>
      </w:hyperlink>
    </w:p>
    <w:p w14:paraId="001EDA20" w14:textId="146BCBED" w:rsidR="00C14732" w:rsidRPr="002B48DC" w:rsidRDefault="00574E9C" w:rsidP="00AC5EA7">
      <w:pPr>
        <w:numPr>
          <w:ilvl w:val="0"/>
          <w:numId w:val="31"/>
        </w:numPr>
        <w:rPr>
          <w:lang w:val="nl-BE"/>
        </w:rPr>
      </w:pPr>
      <w:r w:rsidRPr="00AC5EA7">
        <w:rPr>
          <w:szCs w:val="24"/>
          <w:lang w:val="en-GB"/>
        </w:rPr>
        <w:t>Karine Taquet</w:t>
      </w:r>
      <w:r w:rsidR="00C14732" w:rsidRPr="00AC5EA7">
        <w:rPr>
          <w:szCs w:val="24"/>
          <w:lang w:val="en-GB"/>
        </w:rPr>
        <w:t xml:space="preserve"> – SWIFT Standards, </w:t>
      </w:r>
      <w:hyperlink r:id="rId16" w:history="1">
        <w:r w:rsidRPr="00AC5EA7">
          <w:rPr>
            <w:rStyle w:val="Hyperlink"/>
            <w:szCs w:val="24"/>
            <w:lang w:val="en-GB"/>
          </w:rPr>
          <w:t>karine.taquet@swift.com</w:t>
        </w:r>
      </w:hyperlink>
    </w:p>
    <w:p w14:paraId="3AA2AFFA" w14:textId="77777777" w:rsidR="002B48DC" w:rsidRPr="00AC5EA7" w:rsidRDefault="002B48DC" w:rsidP="002B48DC">
      <w:pPr>
        <w:ind w:left="720"/>
        <w:rPr>
          <w:lang w:val="nl-BE"/>
        </w:rPr>
      </w:pPr>
    </w:p>
    <w:p w14:paraId="0E45E610" w14:textId="77777777" w:rsidR="009E73F5" w:rsidRDefault="0053353B" w:rsidP="009E73F5">
      <w:pPr>
        <w:pStyle w:val="Heading2"/>
      </w:pPr>
      <w:bookmarkStart w:id="5" w:name="_Toc235095538"/>
      <w:r>
        <w:t>T</w:t>
      </w:r>
      <w:r w:rsidR="002B48DC">
        <w:t>ARGET2-</w:t>
      </w:r>
      <w:r>
        <w:t xml:space="preserve"> Securities</w:t>
      </w:r>
      <w:r w:rsidR="00050D08">
        <w:t xml:space="preserve"> SEG</w:t>
      </w:r>
      <w:r w:rsidR="009E73F5">
        <w:t xml:space="preserve"> ET members</w:t>
      </w:r>
      <w:r w:rsidR="008F29A9">
        <w:t xml:space="preserve"> for SR 202</w:t>
      </w:r>
      <w:r w:rsidR="00DA731E">
        <w:t>7</w:t>
      </w:r>
      <w:r w:rsidR="009E73F5" w:rsidRPr="005D1B4C">
        <w:t>:</w:t>
      </w:r>
      <w:bookmarkEnd w:id="5"/>
    </w:p>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815"/>
        <w:gridCol w:w="2551"/>
        <w:gridCol w:w="1701"/>
      </w:tblGrid>
      <w:tr w:rsidR="008F29A9" w:rsidRPr="00B80A8C" w14:paraId="54F33D69" w14:textId="77777777" w:rsidTr="008054E6">
        <w:trPr>
          <w:trHeight w:val="105"/>
        </w:trPr>
        <w:tc>
          <w:tcPr>
            <w:tcW w:w="4815" w:type="dxa"/>
          </w:tcPr>
          <w:p w14:paraId="2A97A651" w14:textId="77777777" w:rsidR="008F29A9" w:rsidRPr="001158F0" w:rsidRDefault="009E1F72" w:rsidP="008F29A9">
            <w:pPr>
              <w:pStyle w:val="Default"/>
              <w:jc w:val="center"/>
              <w:rPr>
                <w:b/>
                <w:sz w:val="20"/>
                <w:szCs w:val="20"/>
              </w:rPr>
            </w:pPr>
            <w:r>
              <w:rPr>
                <w:b/>
                <w:sz w:val="20"/>
                <w:szCs w:val="20"/>
              </w:rPr>
              <w:t>Securities Clearing</w:t>
            </w:r>
            <w:r w:rsidR="008F29A9" w:rsidRPr="001158F0">
              <w:rPr>
                <w:b/>
                <w:sz w:val="20"/>
                <w:szCs w:val="20"/>
              </w:rPr>
              <w:t xml:space="preserve"> </w:t>
            </w:r>
            <w:r w:rsidR="008F29A9">
              <w:rPr>
                <w:b/>
                <w:sz w:val="20"/>
                <w:szCs w:val="20"/>
              </w:rPr>
              <w:t>SEG ET</w:t>
            </w:r>
          </w:p>
        </w:tc>
        <w:tc>
          <w:tcPr>
            <w:tcW w:w="2551" w:type="dxa"/>
          </w:tcPr>
          <w:p w14:paraId="16D4353D" w14:textId="77777777" w:rsidR="008F29A9" w:rsidRPr="001158F0" w:rsidRDefault="008F29A9" w:rsidP="008054E6">
            <w:pPr>
              <w:pStyle w:val="Default"/>
              <w:jc w:val="center"/>
              <w:rPr>
                <w:b/>
                <w:sz w:val="20"/>
                <w:szCs w:val="20"/>
              </w:rPr>
            </w:pPr>
            <w:r w:rsidRPr="001158F0">
              <w:rPr>
                <w:b/>
                <w:sz w:val="20"/>
                <w:szCs w:val="20"/>
              </w:rPr>
              <w:t>Representing</w:t>
            </w:r>
          </w:p>
        </w:tc>
        <w:tc>
          <w:tcPr>
            <w:tcW w:w="1701" w:type="dxa"/>
          </w:tcPr>
          <w:p w14:paraId="660B2765" w14:textId="77777777" w:rsidR="008F29A9" w:rsidRPr="001158F0" w:rsidRDefault="000D08F8" w:rsidP="008054E6">
            <w:pPr>
              <w:pStyle w:val="Default"/>
              <w:tabs>
                <w:tab w:val="left" w:pos="850"/>
                <w:tab w:val="center" w:pos="2318"/>
              </w:tabs>
              <w:jc w:val="center"/>
              <w:rPr>
                <w:b/>
                <w:sz w:val="20"/>
                <w:szCs w:val="20"/>
              </w:rPr>
            </w:pPr>
            <w:r>
              <w:rPr>
                <w:b/>
                <w:sz w:val="20"/>
                <w:szCs w:val="20"/>
              </w:rPr>
              <w:t>Present</w:t>
            </w:r>
          </w:p>
        </w:tc>
      </w:tr>
      <w:tr w:rsidR="006E252C" w:rsidRPr="00B80A8C" w14:paraId="5434F47A" w14:textId="77777777" w:rsidTr="008054E6">
        <w:trPr>
          <w:trHeight w:val="105"/>
        </w:trPr>
        <w:tc>
          <w:tcPr>
            <w:tcW w:w="4815" w:type="dxa"/>
          </w:tcPr>
          <w:p w14:paraId="1287B851" w14:textId="77777777" w:rsidR="006E252C" w:rsidRPr="0046450D" w:rsidRDefault="006E252C" w:rsidP="004129B5">
            <w:pPr>
              <w:pStyle w:val="TableParagraph"/>
              <w:spacing w:before="9"/>
              <w:rPr>
                <w:rFonts w:ascii="Times New Roman" w:hAnsi="Times New Roman" w:cs="Times New Roman"/>
              </w:rPr>
            </w:pPr>
            <w:r w:rsidRPr="0046450D">
              <w:rPr>
                <w:rFonts w:ascii="Times New Roman" w:hAnsi="Times New Roman" w:cs="Times New Roman"/>
              </w:rPr>
              <w:t>Beiermann, Dirk</w:t>
            </w:r>
          </w:p>
        </w:tc>
        <w:tc>
          <w:tcPr>
            <w:tcW w:w="2551" w:type="dxa"/>
          </w:tcPr>
          <w:p w14:paraId="7BB6C6BA" w14:textId="77777777" w:rsidR="006E252C" w:rsidRPr="0046450D" w:rsidRDefault="006E252C" w:rsidP="006E252C">
            <w:pPr>
              <w:pStyle w:val="Default"/>
              <w:rPr>
                <w:rFonts w:ascii="Times New Roman" w:hAnsi="Times New Roman" w:cs="Times New Roman"/>
                <w:sz w:val="20"/>
                <w:szCs w:val="20"/>
              </w:rPr>
            </w:pPr>
            <w:r w:rsidRPr="0046450D">
              <w:rPr>
                <w:rFonts w:ascii="Times New Roman" w:hAnsi="Times New Roman" w:cs="Times New Roman"/>
                <w:sz w:val="20"/>
                <w:szCs w:val="20"/>
              </w:rPr>
              <w:t>Bundesbank</w:t>
            </w:r>
          </w:p>
        </w:tc>
        <w:tc>
          <w:tcPr>
            <w:tcW w:w="1701" w:type="dxa"/>
          </w:tcPr>
          <w:p w14:paraId="2DF2BC77" w14:textId="77777777" w:rsidR="006E252C" w:rsidRPr="0046450D" w:rsidRDefault="006E252C" w:rsidP="006E252C">
            <w:pPr>
              <w:pStyle w:val="Default"/>
              <w:jc w:val="center"/>
              <w:rPr>
                <w:rFonts w:ascii="Times New Roman" w:hAnsi="Times New Roman" w:cs="Times New Roman"/>
                <w:sz w:val="20"/>
                <w:szCs w:val="20"/>
              </w:rPr>
            </w:pPr>
          </w:p>
        </w:tc>
      </w:tr>
      <w:tr w:rsidR="008D6407" w:rsidRPr="00B80A8C" w14:paraId="048F7DED" w14:textId="77777777" w:rsidTr="008054E6">
        <w:trPr>
          <w:trHeight w:val="105"/>
        </w:trPr>
        <w:tc>
          <w:tcPr>
            <w:tcW w:w="4815" w:type="dxa"/>
          </w:tcPr>
          <w:p w14:paraId="0E93BE98" w14:textId="77777777" w:rsidR="008D6407" w:rsidRPr="0046450D" w:rsidRDefault="008D6407" w:rsidP="004129B5">
            <w:pPr>
              <w:pStyle w:val="TableParagraph"/>
              <w:spacing w:before="9"/>
              <w:rPr>
                <w:rFonts w:ascii="Times New Roman" w:hAnsi="Times New Roman" w:cs="Times New Roman"/>
              </w:rPr>
            </w:pPr>
            <w:r w:rsidRPr="0046450D">
              <w:rPr>
                <w:rFonts w:ascii="Times New Roman" w:hAnsi="Times New Roman" w:cs="Times New Roman"/>
              </w:rPr>
              <w:t>Topel, Alexander</w:t>
            </w:r>
          </w:p>
        </w:tc>
        <w:tc>
          <w:tcPr>
            <w:tcW w:w="2551" w:type="dxa"/>
          </w:tcPr>
          <w:p w14:paraId="550391A1" w14:textId="77777777" w:rsidR="008D6407" w:rsidRPr="0046450D" w:rsidRDefault="008D6407" w:rsidP="006E252C">
            <w:pPr>
              <w:pStyle w:val="Default"/>
              <w:rPr>
                <w:rFonts w:ascii="Times New Roman" w:hAnsi="Times New Roman" w:cs="Times New Roman"/>
                <w:sz w:val="20"/>
                <w:szCs w:val="20"/>
              </w:rPr>
            </w:pPr>
            <w:r w:rsidRPr="0046450D">
              <w:rPr>
                <w:rFonts w:ascii="Times New Roman" w:hAnsi="Times New Roman" w:cs="Times New Roman"/>
                <w:sz w:val="20"/>
                <w:szCs w:val="20"/>
              </w:rPr>
              <w:t>Bundesbank</w:t>
            </w:r>
          </w:p>
        </w:tc>
        <w:tc>
          <w:tcPr>
            <w:tcW w:w="1701" w:type="dxa"/>
          </w:tcPr>
          <w:p w14:paraId="04F6A11D" w14:textId="77777777" w:rsidR="008D6407" w:rsidRPr="0046450D" w:rsidRDefault="008D6407" w:rsidP="006E252C">
            <w:pPr>
              <w:pStyle w:val="Default"/>
              <w:jc w:val="center"/>
              <w:rPr>
                <w:rFonts w:ascii="Times New Roman" w:hAnsi="Times New Roman" w:cs="Times New Roman"/>
                <w:sz w:val="20"/>
                <w:szCs w:val="20"/>
              </w:rPr>
            </w:pPr>
          </w:p>
        </w:tc>
      </w:tr>
      <w:tr w:rsidR="008D6407" w:rsidRPr="00B80A8C" w14:paraId="2E86DC89" w14:textId="77777777" w:rsidTr="008054E6">
        <w:trPr>
          <w:trHeight w:val="105"/>
        </w:trPr>
        <w:tc>
          <w:tcPr>
            <w:tcW w:w="4815" w:type="dxa"/>
          </w:tcPr>
          <w:p w14:paraId="0FDE9CE8" w14:textId="77777777" w:rsidR="008D6407" w:rsidRPr="0046450D" w:rsidRDefault="008D6407" w:rsidP="008D6407">
            <w:pPr>
              <w:pStyle w:val="TableParagraph"/>
              <w:spacing w:before="9"/>
              <w:rPr>
                <w:rFonts w:ascii="Times New Roman" w:hAnsi="Times New Roman" w:cs="Times New Roman"/>
              </w:rPr>
            </w:pPr>
            <w:r w:rsidRPr="0046450D">
              <w:rPr>
                <w:rFonts w:ascii="Times New Roman" w:hAnsi="Times New Roman" w:cs="Times New Roman"/>
              </w:rPr>
              <w:t>Radet, Stéphanie</w:t>
            </w:r>
          </w:p>
        </w:tc>
        <w:tc>
          <w:tcPr>
            <w:tcW w:w="2551" w:type="dxa"/>
          </w:tcPr>
          <w:p w14:paraId="6A361F69" w14:textId="77777777" w:rsidR="008D6407" w:rsidRPr="0046450D" w:rsidRDefault="008D6407" w:rsidP="008D6407">
            <w:pPr>
              <w:pStyle w:val="Default"/>
              <w:rPr>
                <w:rFonts w:ascii="Times New Roman" w:hAnsi="Times New Roman" w:cs="Times New Roman"/>
                <w:sz w:val="20"/>
                <w:szCs w:val="20"/>
              </w:rPr>
            </w:pPr>
            <w:r w:rsidRPr="0046450D">
              <w:rPr>
                <w:rFonts w:ascii="Times New Roman" w:hAnsi="Times New Roman" w:cs="Times New Roman"/>
                <w:sz w:val="20"/>
                <w:szCs w:val="20"/>
              </w:rPr>
              <w:t>Bundesbank</w:t>
            </w:r>
          </w:p>
        </w:tc>
        <w:tc>
          <w:tcPr>
            <w:tcW w:w="1701" w:type="dxa"/>
          </w:tcPr>
          <w:p w14:paraId="395FE2A6" w14:textId="77777777" w:rsidR="008D6407" w:rsidRPr="0046450D" w:rsidRDefault="008D6407" w:rsidP="008D6407">
            <w:pPr>
              <w:pStyle w:val="Default"/>
              <w:jc w:val="center"/>
              <w:rPr>
                <w:rFonts w:ascii="Times New Roman" w:hAnsi="Times New Roman" w:cs="Times New Roman"/>
                <w:sz w:val="20"/>
                <w:szCs w:val="20"/>
              </w:rPr>
            </w:pPr>
          </w:p>
        </w:tc>
      </w:tr>
      <w:tr w:rsidR="008D6407" w:rsidRPr="00B80A8C" w14:paraId="51409D3B" w14:textId="77777777" w:rsidTr="008054E6">
        <w:trPr>
          <w:trHeight w:val="105"/>
        </w:trPr>
        <w:tc>
          <w:tcPr>
            <w:tcW w:w="4815" w:type="dxa"/>
          </w:tcPr>
          <w:p w14:paraId="06C752A2" w14:textId="77777777" w:rsidR="008D6407" w:rsidRPr="0046450D" w:rsidRDefault="008D6407" w:rsidP="008D6407">
            <w:pPr>
              <w:pStyle w:val="TableParagraph"/>
              <w:spacing w:before="9"/>
              <w:rPr>
                <w:rFonts w:ascii="Times New Roman" w:hAnsi="Times New Roman" w:cs="Times New Roman"/>
              </w:rPr>
            </w:pPr>
            <w:r w:rsidRPr="0046450D">
              <w:rPr>
                <w:rFonts w:ascii="Times New Roman" w:hAnsi="Times New Roman" w:cs="Times New Roman"/>
              </w:rPr>
              <w:t>Ghul, Daniela</w:t>
            </w:r>
          </w:p>
        </w:tc>
        <w:tc>
          <w:tcPr>
            <w:tcW w:w="2551" w:type="dxa"/>
          </w:tcPr>
          <w:p w14:paraId="27B9C2AE" w14:textId="77777777" w:rsidR="008D6407" w:rsidRPr="0046450D" w:rsidRDefault="008D6407" w:rsidP="008D6407">
            <w:pPr>
              <w:pStyle w:val="Default"/>
              <w:rPr>
                <w:rFonts w:ascii="Times New Roman" w:hAnsi="Times New Roman" w:cs="Times New Roman"/>
                <w:sz w:val="20"/>
                <w:szCs w:val="20"/>
              </w:rPr>
            </w:pPr>
            <w:r w:rsidRPr="0046450D">
              <w:rPr>
                <w:rFonts w:ascii="Times New Roman" w:hAnsi="Times New Roman" w:cs="Times New Roman"/>
                <w:sz w:val="20"/>
                <w:szCs w:val="20"/>
              </w:rPr>
              <w:t>Bundesbank</w:t>
            </w:r>
          </w:p>
        </w:tc>
        <w:tc>
          <w:tcPr>
            <w:tcW w:w="1701" w:type="dxa"/>
          </w:tcPr>
          <w:p w14:paraId="1C6E5F09" w14:textId="77777777" w:rsidR="008D6407" w:rsidRPr="0046450D" w:rsidRDefault="008D6407" w:rsidP="008D6407">
            <w:pPr>
              <w:pStyle w:val="Default"/>
              <w:jc w:val="center"/>
              <w:rPr>
                <w:rFonts w:ascii="Times New Roman" w:hAnsi="Times New Roman" w:cs="Times New Roman"/>
                <w:sz w:val="20"/>
                <w:szCs w:val="20"/>
              </w:rPr>
            </w:pPr>
          </w:p>
        </w:tc>
      </w:tr>
      <w:tr w:rsidR="008D6407" w:rsidRPr="00B80A8C" w14:paraId="5856F10D" w14:textId="77777777" w:rsidTr="008054E6">
        <w:trPr>
          <w:trHeight w:val="105"/>
        </w:trPr>
        <w:tc>
          <w:tcPr>
            <w:tcW w:w="4815" w:type="dxa"/>
          </w:tcPr>
          <w:p w14:paraId="36DCCCC8" w14:textId="77777777" w:rsidR="008D6407" w:rsidRPr="0046450D" w:rsidRDefault="008D6407" w:rsidP="008D6407">
            <w:pPr>
              <w:pStyle w:val="TableParagraph"/>
              <w:spacing w:before="9"/>
              <w:rPr>
                <w:rFonts w:ascii="Times New Roman" w:hAnsi="Times New Roman" w:cs="Times New Roman"/>
              </w:rPr>
            </w:pPr>
            <w:r w:rsidRPr="0046450D">
              <w:rPr>
                <w:rFonts w:ascii="Times New Roman" w:hAnsi="Times New Roman" w:cs="Times New Roman"/>
              </w:rPr>
              <w:t>Braeuer, Fabian</w:t>
            </w:r>
          </w:p>
        </w:tc>
        <w:tc>
          <w:tcPr>
            <w:tcW w:w="2551" w:type="dxa"/>
          </w:tcPr>
          <w:p w14:paraId="4FA8E128" w14:textId="77777777" w:rsidR="008D6407" w:rsidRPr="0046450D" w:rsidRDefault="008D6407" w:rsidP="008D6407">
            <w:pPr>
              <w:pStyle w:val="Default"/>
              <w:rPr>
                <w:rFonts w:ascii="Times New Roman" w:hAnsi="Times New Roman" w:cs="Times New Roman"/>
                <w:sz w:val="20"/>
                <w:szCs w:val="20"/>
              </w:rPr>
            </w:pPr>
            <w:r w:rsidRPr="0046450D">
              <w:rPr>
                <w:rFonts w:ascii="Times New Roman" w:hAnsi="Times New Roman" w:cs="Times New Roman"/>
                <w:sz w:val="20"/>
                <w:szCs w:val="20"/>
              </w:rPr>
              <w:t>Bundesbank</w:t>
            </w:r>
          </w:p>
        </w:tc>
        <w:tc>
          <w:tcPr>
            <w:tcW w:w="1701" w:type="dxa"/>
          </w:tcPr>
          <w:p w14:paraId="1CD2A6D5" w14:textId="77777777" w:rsidR="008D6407" w:rsidRPr="0046450D" w:rsidRDefault="008D6407" w:rsidP="008D6407">
            <w:pPr>
              <w:pStyle w:val="Default"/>
              <w:jc w:val="center"/>
              <w:rPr>
                <w:rFonts w:ascii="Times New Roman" w:hAnsi="Times New Roman" w:cs="Times New Roman"/>
                <w:sz w:val="20"/>
                <w:szCs w:val="20"/>
              </w:rPr>
            </w:pPr>
          </w:p>
        </w:tc>
      </w:tr>
      <w:tr w:rsidR="00FA7911" w:rsidRPr="00B80A8C" w14:paraId="3CA6E728" w14:textId="77777777" w:rsidTr="008054E6">
        <w:trPr>
          <w:trHeight w:val="105"/>
        </w:trPr>
        <w:tc>
          <w:tcPr>
            <w:tcW w:w="4815" w:type="dxa"/>
          </w:tcPr>
          <w:p w14:paraId="1A6A57FE" w14:textId="77777777" w:rsidR="00FA7911" w:rsidRPr="0046450D" w:rsidRDefault="00FA7911" w:rsidP="00FA7911">
            <w:pPr>
              <w:pStyle w:val="TableParagraph"/>
              <w:spacing w:before="9"/>
              <w:rPr>
                <w:rFonts w:ascii="Times New Roman" w:hAnsi="Times New Roman" w:cs="Times New Roman"/>
              </w:rPr>
            </w:pPr>
            <w:r w:rsidRPr="0046450D">
              <w:rPr>
                <w:rFonts w:ascii="Times New Roman" w:hAnsi="Times New Roman" w:cs="Times New Roman"/>
              </w:rPr>
              <w:t>Lohle, Julia</w:t>
            </w:r>
          </w:p>
        </w:tc>
        <w:tc>
          <w:tcPr>
            <w:tcW w:w="2551" w:type="dxa"/>
          </w:tcPr>
          <w:p w14:paraId="7CBE5DB2" w14:textId="77777777" w:rsidR="00FA7911" w:rsidRPr="0046450D" w:rsidRDefault="00FA7911" w:rsidP="00FA7911">
            <w:pPr>
              <w:pStyle w:val="Default"/>
              <w:rPr>
                <w:rFonts w:ascii="Times New Roman" w:hAnsi="Times New Roman" w:cs="Times New Roman"/>
                <w:sz w:val="20"/>
                <w:szCs w:val="20"/>
              </w:rPr>
            </w:pPr>
            <w:r w:rsidRPr="0046450D">
              <w:rPr>
                <w:rFonts w:ascii="Times New Roman" w:hAnsi="Times New Roman" w:cs="Times New Roman"/>
                <w:sz w:val="20"/>
                <w:szCs w:val="20"/>
              </w:rPr>
              <w:t>Bundesbank</w:t>
            </w:r>
          </w:p>
        </w:tc>
        <w:tc>
          <w:tcPr>
            <w:tcW w:w="1701" w:type="dxa"/>
          </w:tcPr>
          <w:p w14:paraId="2E1D7F3C" w14:textId="77777777" w:rsidR="00FA7911" w:rsidRPr="0046450D" w:rsidRDefault="00FA7911" w:rsidP="00FA7911">
            <w:pPr>
              <w:pStyle w:val="Default"/>
              <w:jc w:val="center"/>
              <w:rPr>
                <w:rFonts w:ascii="Times New Roman" w:hAnsi="Times New Roman" w:cs="Times New Roman"/>
                <w:sz w:val="20"/>
                <w:szCs w:val="20"/>
              </w:rPr>
            </w:pPr>
          </w:p>
        </w:tc>
      </w:tr>
      <w:tr w:rsidR="00FA7911" w:rsidRPr="00B80A8C" w14:paraId="0603C6D6" w14:textId="77777777" w:rsidTr="008054E6">
        <w:trPr>
          <w:trHeight w:val="105"/>
        </w:trPr>
        <w:tc>
          <w:tcPr>
            <w:tcW w:w="4815" w:type="dxa"/>
          </w:tcPr>
          <w:p w14:paraId="69FEB282" w14:textId="77777777" w:rsidR="00FA7911" w:rsidRPr="0046450D" w:rsidRDefault="00FA7911" w:rsidP="00FA7911">
            <w:pPr>
              <w:pStyle w:val="TableParagraph"/>
              <w:spacing w:before="9"/>
              <w:rPr>
                <w:rFonts w:ascii="Times New Roman" w:hAnsi="Times New Roman" w:cs="Times New Roman"/>
              </w:rPr>
            </w:pPr>
            <w:r w:rsidRPr="0046450D">
              <w:rPr>
                <w:rFonts w:ascii="Times New Roman" w:hAnsi="Times New Roman" w:cs="Times New Roman"/>
              </w:rPr>
              <w:t>Müller, Kea</w:t>
            </w:r>
          </w:p>
        </w:tc>
        <w:tc>
          <w:tcPr>
            <w:tcW w:w="2551" w:type="dxa"/>
          </w:tcPr>
          <w:p w14:paraId="6B132248" w14:textId="77777777" w:rsidR="00FA7911" w:rsidRPr="0046450D" w:rsidRDefault="00FA7911" w:rsidP="00FA7911">
            <w:pPr>
              <w:pStyle w:val="Default"/>
              <w:rPr>
                <w:rFonts w:ascii="Times New Roman" w:hAnsi="Times New Roman" w:cs="Times New Roman"/>
                <w:sz w:val="20"/>
                <w:szCs w:val="20"/>
              </w:rPr>
            </w:pPr>
            <w:r w:rsidRPr="0046450D">
              <w:rPr>
                <w:rFonts w:ascii="Times New Roman" w:hAnsi="Times New Roman" w:cs="Times New Roman"/>
                <w:sz w:val="20"/>
                <w:szCs w:val="20"/>
              </w:rPr>
              <w:t>Bundesbank</w:t>
            </w:r>
          </w:p>
        </w:tc>
        <w:tc>
          <w:tcPr>
            <w:tcW w:w="1701" w:type="dxa"/>
          </w:tcPr>
          <w:p w14:paraId="58170410" w14:textId="77777777" w:rsidR="00FA7911" w:rsidRPr="0046450D" w:rsidRDefault="00FA7911" w:rsidP="00FA7911">
            <w:pPr>
              <w:pStyle w:val="Default"/>
              <w:jc w:val="center"/>
              <w:rPr>
                <w:rFonts w:ascii="Times New Roman" w:hAnsi="Times New Roman" w:cs="Times New Roman"/>
                <w:sz w:val="20"/>
                <w:szCs w:val="20"/>
              </w:rPr>
            </w:pPr>
          </w:p>
        </w:tc>
      </w:tr>
      <w:tr w:rsidR="00FA7911" w:rsidRPr="00B80A8C" w14:paraId="17D98981" w14:textId="77777777" w:rsidTr="008054E6">
        <w:trPr>
          <w:trHeight w:val="105"/>
        </w:trPr>
        <w:tc>
          <w:tcPr>
            <w:tcW w:w="4815" w:type="dxa"/>
          </w:tcPr>
          <w:p w14:paraId="59EFBE3B" w14:textId="77777777" w:rsidR="00FA7911" w:rsidRPr="0046450D" w:rsidRDefault="00FA7911" w:rsidP="00FA7911">
            <w:pPr>
              <w:pStyle w:val="TableParagraph"/>
              <w:spacing w:before="9"/>
              <w:rPr>
                <w:rFonts w:ascii="Times New Roman" w:hAnsi="Times New Roman" w:cs="Times New Roman"/>
              </w:rPr>
            </w:pPr>
            <w:r w:rsidRPr="0046450D">
              <w:rPr>
                <w:rFonts w:ascii="Times New Roman" w:hAnsi="Times New Roman" w:cs="Times New Roman"/>
              </w:rPr>
              <w:t>Coco, Mario</w:t>
            </w:r>
          </w:p>
        </w:tc>
        <w:tc>
          <w:tcPr>
            <w:tcW w:w="2551" w:type="dxa"/>
          </w:tcPr>
          <w:p w14:paraId="5D61CA01" w14:textId="77777777" w:rsidR="00FA7911" w:rsidRPr="0046450D" w:rsidRDefault="00FA7911" w:rsidP="00FA7911">
            <w:pPr>
              <w:pStyle w:val="Default"/>
              <w:rPr>
                <w:rFonts w:ascii="Times New Roman" w:hAnsi="Times New Roman" w:cs="Times New Roman"/>
                <w:sz w:val="20"/>
                <w:szCs w:val="20"/>
              </w:rPr>
            </w:pPr>
            <w:r w:rsidRPr="0046450D">
              <w:rPr>
                <w:rFonts w:ascii="Times New Roman" w:hAnsi="Times New Roman" w:cs="Times New Roman"/>
                <w:sz w:val="20"/>
                <w:szCs w:val="20"/>
              </w:rPr>
              <w:t>Banca d’Italia</w:t>
            </w:r>
          </w:p>
        </w:tc>
        <w:tc>
          <w:tcPr>
            <w:tcW w:w="1701" w:type="dxa"/>
          </w:tcPr>
          <w:p w14:paraId="0B8F69C6" w14:textId="77777777" w:rsidR="00FA7911" w:rsidRPr="0046450D" w:rsidRDefault="00FA7911" w:rsidP="00FA7911">
            <w:pPr>
              <w:pStyle w:val="Default"/>
              <w:jc w:val="center"/>
              <w:rPr>
                <w:rFonts w:ascii="Times New Roman" w:hAnsi="Times New Roman" w:cs="Times New Roman"/>
                <w:sz w:val="20"/>
                <w:szCs w:val="20"/>
              </w:rPr>
            </w:pPr>
          </w:p>
        </w:tc>
      </w:tr>
      <w:tr w:rsidR="00FA7911" w:rsidRPr="00B80A8C" w14:paraId="60E874B2" w14:textId="77777777" w:rsidTr="008054E6">
        <w:trPr>
          <w:trHeight w:val="105"/>
        </w:trPr>
        <w:tc>
          <w:tcPr>
            <w:tcW w:w="4815" w:type="dxa"/>
          </w:tcPr>
          <w:p w14:paraId="0F7CD2AA" w14:textId="77777777" w:rsidR="00FA7911" w:rsidRPr="0046450D" w:rsidRDefault="00FA7911" w:rsidP="00FA7911">
            <w:pPr>
              <w:pStyle w:val="TableParagraph"/>
              <w:spacing w:before="9"/>
              <w:rPr>
                <w:rFonts w:ascii="Times New Roman" w:hAnsi="Times New Roman" w:cs="Times New Roman"/>
              </w:rPr>
            </w:pPr>
            <w:r w:rsidRPr="0046450D">
              <w:rPr>
                <w:rFonts w:ascii="Times New Roman" w:hAnsi="Times New Roman" w:cs="Times New Roman"/>
              </w:rPr>
              <w:t xml:space="preserve">Del </w:t>
            </w:r>
            <w:proofErr w:type="gramStart"/>
            <w:r w:rsidRPr="0046450D">
              <w:rPr>
                <w:rFonts w:ascii="Times New Roman" w:hAnsi="Times New Roman" w:cs="Times New Roman"/>
              </w:rPr>
              <w:t>Vecchio ,</w:t>
            </w:r>
            <w:proofErr w:type="gramEnd"/>
            <w:r w:rsidRPr="0046450D">
              <w:rPr>
                <w:rFonts w:ascii="Times New Roman" w:hAnsi="Times New Roman" w:cs="Times New Roman"/>
              </w:rPr>
              <w:t xml:space="preserve"> Andrea</w:t>
            </w:r>
          </w:p>
        </w:tc>
        <w:tc>
          <w:tcPr>
            <w:tcW w:w="2551" w:type="dxa"/>
          </w:tcPr>
          <w:p w14:paraId="42AA6B18" w14:textId="77777777" w:rsidR="00FA7911" w:rsidRPr="0046450D" w:rsidRDefault="00FA7911" w:rsidP="00FA7911">
            <w:pPr>
              <w:pStyle w:val="Default"/>
              <w:rPr>
                <w:rFonts w:ascii="Times New Roman" w:hAnsi="Times New Roman" w:cs="Times New Roman"/>
                <w:sz w:val="20"/>
                <w:szCs w:val="20"/>
              </w:rPr>
            </w:pPr>
            <w:r w:rsidRPr="0046450D">
              <w:rPr>
                <w:rFonts w:ascii="Times New Roman" w:hAnsi="Times New Roman" w:cs="Times New Roman"/>
                <w:sz w:val="20"/>
                <w:szCs w:val="20"/>
              </w:rPr>
              <w:t>Banca d’Italia</w:t>
            </w:r>
          </w:p>
        </w:tc>
        <w:tc>
          <w:tcPr>
            <w:tcW w:w="1701" w:type="dxa"/>
          </w:tcPr>
          <w:p w14:paraId="1EDB5F6C" w14:textId="77777777" w:rsidR="00FA7911" w:rsidRPr="0046450D" w:rsidRDefault="00FA7911" w:rsidP="00FA7911">
            <w:pPr>
              <w:pStyle w:val="Default"/>
              <w:jc w:val="center"/>
              <w:rPr>
                <w:rFonts w:ascii="Times New Roman" w:hAnsi="Times New Roman" w:cs="Times New Roman"/>
                <w:sz w:val="20"/>
                <w:szCs w:val="20"/>
              </w:rPr>
            </w:pPr>
          </w:p>
        </w:tc>
      </w:tr>
      <w:tr w:rsidR="00FA7911" w:rsidRPr="00B80A8C" w14:paraId="0E63D416" w14:textId="77777777" w:rsidTr="008054E6">
        <w:trPr>
          <w:trHeight w:val="105"/>
        </w:trPr>
        <w:tc>
          <w:tcPr>
            <w:tcW w:w="4815" w:type="dxa"/>
          </w:tcPr>
          <w:p w14:paraId="50D1AEEC" w14:textId="77777777" w:rsidR="00FA7911" w:rsidRPr="0046450D" w:rsidRDefault="00FA7911" w:rsidP="00FA7911">
            <w:pPr>
              <w:pStyle w:val="TableParagraph"/>
              <w:spacing w:before="9"/>
              <w:rPr>
                <w:rFonts w:ascii="Times New Roman" w:hAnsi="Times New Roman" w:cs="Times New Roman"/>
              </w:rPr>
            </w:pPr>
            <w:r w:rsidRPr="0046450D">
              <w:rPr>
                <w:rFonts w:ascii="Times New Roman" w:hAnsi="Times New Roman" w:cs="Times New Roman"/>
              </w:rPr>
              <w:t>Sarcinelli, Alessio</w:t>
            </w:r>
          </w:p>
        </w:tc>
        <w:tc>
          <w:tcPr>
            <w:tcW w:w="2551" w:type="dxa"/>
          </w:tcPr>
          <w:p w14:paraId="173080E8" w14:textId="77777777" w:rsidR="00FA7911" w:rsidRPr="0046450D" w:rsidRDefault="00FA7911" w:rsidP="00FA7911">
            <w:pPr>
              <w:pStyle w:val="Default"/>
              <w:rPr>
                <w:rFonts w:ascii="Times New Roman" w:hAnsi="Times New Roman" w:cs="Times New Roman"/>
                <w:sz w:val="20"/>
                <w:szCs w:val="20"/>
              </w:rPr>
            </w:pPr>
            <w:r w:rsidRPr="0046450D">
              <w:rPr>
                <w:rFonts w:ascii="Times New Roman" w:hAnsi="Times New Roman" w:cs="Times New Roman"/>
                <w:sz w:val="20"/>
                <w:szCs w:val="20"/>
              </w:rPr>
              <w:t>Banca d’Italia</w:t>
            </w:r>
          </w:p>
        </w:tc>
        <w:tc>
          <w:tcPr>
            <w:tcW w:w="1701" w:type="dxa"/>
          </w:tcPr>
          <w:p w14:paraId="3ACE10B5" w14:textId="77777777" w:rsidR="00FA7911" w:rsidRPr="0046450D" w:rsidRDefault="00FA7911" w:rsidP="00FA7911">
            <w:pPr>
              <w:pStyle w:val="Default"/>
              <w:jc w:val="center"/>
              <w:rPr>
                <w:rFonts w:ascii="Times New Roman" w:hAnsi="Times New Roman" w:cs="Times New Roman"/>
                <w:sz w:val="20"/>
                <w:szCs w:val="20"/>
              </w:rPr>
            </w:pPr>
          </w:p>
        </w:tc>
      </w:tr>
      <w:tr w:rsidR="00FA7911" w:rsidRPr="00B80A8C" w14:paraId="64DDD373" w14:textId="77777777" w:rsidTr="008054E6">
        <w:trPr>
          <w:trHeight w:val="105"/>
        </w:trPr>
        <w:tc>
          <w:tcPr>
            <w:tcW w:w="4815" w:type="dxa"/>
          </w:tcPr>
          <w:p w14:paraId="26CC0BC9" w14:textId="77777777" w:rsidR="00FA7911" w:rsidRPr="0046450D" w:rsidRDefault="00FA7911" w:rsidP="00FA7911">
            <w:pPr>
              <w:pStyle w:val="TableParagraph"/>
              <w:spacing w:before="9"/>
              <w:rPr>
                <w:rFonts w:ascii="Times New Roman" w:hAnsi="Times New Roman" w:cs="Times New Roman"/>
              </w:rPr>
            </w:pPr>
            <w:r w:rsidRPr="0046450D">
              <w:rPr>
                <w:rFonts w:ascii="Times New Roman" w:hAnsi="Times New Roman" w:cs="Times New Roman"/>
              </w:rPr>
              <w:t>Mancini, Riccardo</w:t>
            </w:r>
          </w:p>
        </w:tc>
        <w:tc>
          <w:tcPr>
            <w:tcW w:w="2551" w:type="dxa"/>
          </w:tcPr>
          <w:p w14:paraId="7CECF5E8" w14:textId="77777777" w:rsidR="00FA7911" w:rsidRPr="0046450D" w:rsidRDefault="00FA7911" w:rsidP="00FA7911">
            <w:pPr>
              <w:pStyle w:val="Default"/>
              <w:rPr>
                <w:rFonts w:ascii="Times New Roman" w:hAnsi="Times New Roman" w:cs="Times New Roman"/>
                <w:sz w:val="20"/>
                <w:szCs w:val="20"/>
              </w:rPr>
            </w:pPr>
            <w:r w:rsidRPr="0046450D">
              <w:rPr>
                <w:rFonts w:ascii="Times New Roman" w:hAnsi="Times New Roman" w:cs="Times New Roman"/>
                <w:sz w:val="20"/>
                <w:szCs w:val="20"/>
              </w:rPr>
              <w:t>Banca d’Italia</w:t>
            </w:r>
          </w:p>
        </w:tc>
        <w:tc>
          <w:tcPr>
            <w:tcW w:w="1701" w:type="dxa"/>
          </w:tcPr>
          <w:p w14:paraId="29A2C7F5" w14:textId="77777777" w:rsidR="00FA7911" w:rsidRPr="0046450D" w:rsidRDefault="00FA7911" w:rsidP="00FA7911">
            <w:pPr>
              <w:pStyle w:val="Default"/>
              <w:jc w:val="center"/>
              <w:rPr>
                <w:rFonts w:ascii="Times New Roman" w:hAnsi="Times New Roman" w:cs="Times New Roman"/>
                <w:sz w:val="20"/>
                <w:szCs w:val="20"/>
              </w:rPr>
            </w:pPr>
          </w:p>
        </w:tc>
      </w:tr>
      <w:tr w:rsidR="00FA7911" w:rsidRPr="00B80A8C" w14:paraId="7D8A78B6" w14:textId="77777777" w:rsidTr="008054E6">
        <w:trPr>
          <w:trHeight w:val="105"/>
        </w:trPr>
        <w:tc>
          <w:tcPr>
            <w:tcW w:w="4815" w:type="dxa"/>
          </w:tcPr>
          <w:p w14:paraId="2D05CDA0" w14:textId="77777777" w:rsidR="00FA7911" w:rsidRPr="0046450D" w:rsidRDefault="00FA7911" w:rsidP="00FA7911">
            <w:pPr>
              <w:pStyle w:val="TableParagraph"/>
              <w:spacing w:before="9"/>
              <w:rPr>
                <w:rFonts w:ascii="Times New Roman" w:hAnsi="Times New Roman" w:cs="Times New Roman"/>
              </w:rPr>
            </w:pPr>
            <w:r w:rsidRPr="0046450D">
              <w:rPr>
                <w:rFonts w:ascii="Times New Roman" w:hAnsi="Times New Roman" w:cs="Times New Roman"/>
              </w:rPr>
              <w:t>Caro, Pablo</w:t>
            </w:r>
          </w:p>
        </w:tc>
        <w:tc>
          <w:tcPr>
            <w:tcW w:w="2551" w:type="dxa"/>
          </w:tcPr>
          <w:p w14:paraId="52AE4DB6" w14:textId="77777777" w:rsidR="00FA7911" w:rsidRPr="0046450D" w:rsidRDefault="00FA7911" w:rsidP="00FA7911">
            <w:pPr>
              <w:pStyle w:val="Default"/>
              <w:rPr>
                <w:rFonts w:ascii="Times New Roman" w:hAnsi="Times New Roman" w:cs="Times New Roman"/>
                <w:sz w:val="20"/>
                <w:szCs w:val="20"/>
              </w:rPr>
            </w:pPr>
            <w:r w:rsidRPr="0046450D">
              <w:rPr>
                <w:rFonts w:ascii="Times New Roman" w:hAnsi="Times New Roman" w:cs="Times New Roman"/>
                <w:sz w:val="20"/>
                <w:szCs w:val="20"/>
              </w:rPr>
              <w:t>Banco de Espana</w:t>
            </w:r>
          </w:p>
        </w:tc>
        <w:tc>
          <w:tcPr>
            <w:tcW w:w="1701" w:type="dxa"/>
          </w:tcPr>
          <w:p w14:paraId="03E8301D" w14:textId="77777777" w:rsidR="00FA7911" w:rsidRPr="0046450D" w:rsidRDefault="00FA7911" w:rsidP="00FA7911">
            <w:pPr>
              <w:pStyle w:val="Default"/>
              <w:jc w:val="center"/>
              <w:rPr>
                <w:rFonts w:ascii="Times New Roman" w:hAnsi="Times New Roman" w:cs="Times New Roman"/>
                <w:sz w:val="20"/>
                <w:szCs w:val="20"/>
              </w:rPr>
            </w:pPr>
          </w:p>
        </w:tc>
      </w:tr>
      <w:tr w:rsidR="00FA7911" w:rsidRPr="00B80A8C" w14:paraId="591091B1" w14:textId="77777777" w:rsidTr="008054E6">
        <w:trPr>
          <w:trHeight w:val="105"/>
        </w:trPr>
        <w:tc>
          <w:tcPr>
            <w:tcW w:w="4815" w:type="dxa"/>
          </w:tcPr>
          <w:p w14:paraId="4445D674" w14:textId="77777777" w:rsidR="00FA7911" w:rsidRPr="0046450D" w:rsidRDefault="00FA7911" w:rsidP="00FA7911">
            <w:pPr>
              <w:pStyle w:val="TableParagraph"/>
              <w:spacing w:before="9"/>
              <w:rPr>
                <w:rFonts w:ascii="Times New Roman" w:hAnsi="Times New Roman" w:cs="Times New Roman"/>
              </w:rPr>
            </w:pPr>
            <w:r w:rsidRPr="0046450D">
              <w:rPr>
                <w:rFonts w:ascii="Times New Roman" w:hAnsi="Times New Roman" w:cs="Times New Roman"/>
              </w:rPr>
              <w:t>Varela, Alberto</w:t>
            </w:r>
          </w:p>
        </w:tc>
        <w:tc>
          <w:tcPr>
            <w:tcW w:w="2551" w:type="dxa"/>
          </w:tcPr>
          <w:p w14:paraId="4640EF31" w14:textId="77777777" w:rsidR="00FA7911" w:rsidRPr="0046450D" w:rsidRDefault="00FA7911" w:rsidP="00FA7911">
            <w:pPr>
              <w:pStyle w:val="Default"/>
              <w:rPr>
                <w:rFonts w:ascii="Times New Roman" w:hAnsi="Times New Roman" w:cs="Times New Roman"/>
                <w:sz w:val="20"/>
                <w:szCs w:val="20"/>
              </w:rPr>
            </w:pPr>
            <w:r w:rsidRPr="0046450D">
              <w:rPr>
                <w:rFonts w:ascii="Times New Roman" w:hAnsi="Times New Roman" w:cs="Times New Roman"/>
                <w:sz w:val="20"/>
                <w:szCs w:val="20"/>
              </w:rPr>
              <w:t>Banco de Espana</w:t>
            </w:r>
          </w:p>
        </w:tc>
        <w:tc>
          <w:tcPr>
            <w:tcW w:w="1701" w:type="dxa"/>
          </w:tcPr>
          <w:p w14:paraId="4424F67A" w14:textId="77777777" w:rsidR="00FA7911" w:rsidRPr="0046450D" w:rsidRDefault="00FA7911" w:rsidP="00FA7911">
            <w:pPr>
              <w:pStyle w:val="Default"/>
              <w:jc w:val="center"/>
              <w:rPr>
                <w:rFonts w:ascii="Times New Roman" w:hAnsi="Times New Roman" w:cs="Times New Roman"/>
                <w:sz w:val="20"/>
                <w:szCs w:val="20"/>
              </w:rPr>
            </w:pPr>
          </w:p>
        </w:tc>
      </w:tr>
      <w:tr w:rsidR="00FA7911" w:rsidRPr="00B80A8C" w14:paraId="7B052B62" w14:textId="77777777" w:rsidTr="008054E6">
        <w:trPr>
          <w:trHeight w:val="105"/>
        </w:trPr>
        <w:tc>
          <w:tcPr>
            <w:tcW w:w="4815" w:type="dxa"/>
          </w:tcPr>
          <w:p w14:paraId="6BB2184D" w14:textId="77777777" w:rsidR="00FA7911" w:rsidRPr="0046450D" w:rsidRDefault="00FA7911" w:rsidP="00FA7911">
            <w:pPr>
              <w:pStyle w:val="TableParagraph"/>
              <w:spacing w:before="9"/>
              <w:rPr>
                <w:rFonts w:ascii="Times New Roman" w:hAnsi="Times New Roman" w:cs="Times New Roman"/>
              </w:rPr>
            </w:pPr>
            <w:r w:rsidRPr="0046450D">
              <w:rPr>
                <w:rFonts w:ascii="Times New Roman" w:hAnsi="Times New Roman" w:cs="Times New Roman"/>
              </w:rPr>
              <w:t>Vila, Maria</w:t>
            </w:r>
          </w:p>
        </w:tc>
        <w:tc>
          <w:tcPr>
            <w:tcW w:w="2551" w:type="dxa"/>
          </w:tcPr>
          <w:p w14:paraId="2A5B3C7B" w14:textId="77777777" w:rsidR="00FA7911" w:rsidRPr="0046450D" w:rsidRDefault="00FA7911" w:rsidP="00FA7911">
            <w:pPr>
              <w:pStyle w:val="Default"/>
              <w:rPr>
                <w:rFonts w:ascii="Times New Roman" w:hAnsi="Times New Roman" w:cs="Times New Roman"/>
                <w:sz w:val="20"/>
                <w:szCs w:val="20"/>
              </w:rPr>
            </w:pPr>
            <w:r w:rsidRPr="0046450D">
              <w:rPr>
                <w:rFonts w:ascii="Times New Roman" w:hAnsi="Times New Roman" w:cs="Times New Roman"/>
                <w:sz w:val="20"/>
                <w:szCs w:val="20"/>
              </w:rPr>
              <w:t>Banco de Espana</w:t>
            </w:r>
          </w:p>
        </w:tc>
        <w:tc>
          <w:tcPr>
            <w:tcW w:w="1701" w:type="dxa"/>
          </w:tcPr>
          <w:p w14:paraId="092C13ED" w14:textId="77777777" w:rsidR="00FA7911" w:rsidRPr="0046450D" w:rsidRDefault="00FA7911" w:rsidP="00FA7911">
            <w:pPr>
              <w:pStyle w:val="Default"/>
              <w:jc w:val="center"/>
              <w:rPr>
                <w:rFonts w:ascii="Times New Roman" w:hAnsi="Times New Roman" w:cs="Times New Roman"/>
                <w:sz w:val="20"/>
                <w:szCs w:val="20"/>
              </w:rPr>
            </w:pPr>
          </w:p>
        </w:tc>
      </w:tr>
      <w:tr w:rsidR="00FA7911" w:rsidRPr="00B80A8C" w14:paraId="5E65AFB2" w14:textId="77777777" w:rsidTr="008054E6">
        <w:trPr>
          <w:trHeight w:val="105"/>
        </w:trPr>
        <w:tc>
          <w:tcPr>
            <w:tcW w:w="4815" w:type="dxa"/>
          </w:tcPr>
          <w:p w14:paraId="105E48F6" w14:textId="77777777" w:rsidR="00FA7911" w:rsidRPr="0046450D" w:rsidRDefault="00FA7911" w:rsidP="00FA7911">
            <w:pPr>
              <w:pStyle w:val="TableParagraph"/>
              <w:spacing w:before="9"/>
              <w:rPr>
                <w:rFonts w:ascii="Times New Roman" w:hAnsi="Times New Roman" w:cs="Times New Roman"/>
              </w:rPr>
            </w:pPr>
            <w:r w:rsidRPr="0046450D">
              <w:rPr>
                <w:rFonts w:ascii="Times New Roman" w:hAnsi="Times New Roman" w:cs="Times New Roman"/>
              </w:rPr>
              <w:t>Mariscal,</w:t>
            </w:r>
            <w:r w:rsidRPr="0046450D">
              <w:rPr>
                <w:rFonts w:ascii="Times New Roman" w:hAnsi="Times New Roman" w:cs="Times New Roman"/>
                <w:spacing w:val="-8"/>
              </w:rPr>
              <w:t xml:space="preserve"> </w:t>
            </w:r>
            <w:r w:rsidRPr="0046450D">
              <w:rPr>
                <w:rFonts w:ascii="Times New Roman" w:hAnsi="Times New Roman" w:cs="Times New Roman"/>
                <w:spacing w:val="-2"/>
              </w:rPr>
              <w:t>Cristina</w:t>
            </w:r>
          </w:p>
        </w:tc>
        <w:tc>
          <w:tcPr>
            <w:tcW w:w="2551" w:type="dxa"/>
          </w:tcPr>
          <w:p w14:paraId="0C21D0AC" w14:textId="77777777" w:rsidR="00FA7911" w:rsidRPr="0046450D" w:rsidRDefault="00FA7911" w:rsidP="00FA7911">
            <w:pPr>
              <w:pStyle w:val="Default"/>
              <w:rPr>
                <w:rFonts w:ascii="Times New Roman" w:hAnsi="Times New Roman" w:cs="Times New Roman"/>
                <w:sz w:val="20"/>
                <w:szCs w:val="20"/>
              </w:rPr>
            </w:pPr>
            <w:r w:rsidRPr="0046450D">
              <w:rPr>
                <w:rFonts w:ascii="Times New Roman" w:hAnsi="Times New Roman" w:cs="Times New Roman"/>
                <w:sz w:val="20"/>
                <w:szCs w:val="20"/>
              </w:rPr>
              <w:t>Banco de Espana</w:t>
            </w:r>
          </w:p>
        </w:tc>
        <w:tc>
          <w:tcPr>
            <w:tcW w:w="1701" w:type="dxa"/>
          </w:tcPr>
          <w:p w14:paraId="084F1F05" w14:textId="77777777" w:rsidR="00FA7911" w:rsidRPr="0046450D" w:rsidRDefault="00FA7911" w:rsidP="00FA7911">
            <w:pPr>
              <w:pStyle w:val="Default"/>
              <w:jc w:val="center"/>
              <w:rPr>
                <w:rFonts w:ascii="Times New Roman" w:hAnsi="Times New Roman" w:cs="Times New Roman"/>
                <w:sz w:val="20"/>
                <w:szCs w:val="20"/>
              </w:rPr>
            </w:pPr>
          </w:p>
        </w:tc>
      </w:tr>
      <w:tr w:rsidR="00FA7911" w:rsidRPr="00B80A8C" w14:paraId="4D4F2654" w14:textId="77777777" w:rsidTr="008054E6">
        <w:trPr>
          <w:trHeight w:val="105"/>
        </w:trPr>
        <w:tc>
          <w:tcPr>
            <w:tcW w:w="4815" w:type="dxa"/>
          </w:tcPr>
          <w:p w14:paraId="7E12384C" w14:textId="77777777" w:rsidR="00FA7911" w:rsidRPr="0046450D" w:rsidRDefault="00FA7911" w:rsidP="00FA7911">
            <w:pPr>
              <w:pStyle w:val="TableParagraph"/>
              <w:spacing w:before="9"/>
              <w:rPr>
                <w:rFonts w:ascii="Times New Roman" w:hAnsi="Times New Roman" w:cs="Times New Roman"/>
              </w:rPr>
            </w:pPr>
            <w:r w:rsidRPr="0046450D">
              <w:rPr>
                <w:rFonts w:ascii="Times New Roman" w:hAnsi="Times New Roman" w:cs="Times New Roman"/>
              </w:rPr>
              <w:t>Stal, Ronnie</w:t>
            </w:r>
          </w:p>
        </w:tc>
        <w:tc>
          <w:tcPr>
            <w:tcW w:w="2551" w:type="dxa"/>
          </w:tcPr>
          <w:p w14:paraId="1C06A662" w14:textId="77777777" w:rsidR="00FA7911" w:rsidRPr="0046450D" w:rsidRDefault="00FA7911" w:rsidP="00FA7911">
            <w:pPr>
              <w:pStyle w:val="Default"/>
              <w:rPr>
                <w:rFonts w:ascii="Times New Roman" w:hAnsi="Times New Roman" w:cs="Times New Roman"/>
                <w:sz w:val="20"/>
                <w:szCs w:val="20"/>
              </w:rPr>
            </w:pPr>
            <w:r w:rsidRPr="0046450D">
              <w:rPr>
                <w:rFonts w:ascii="Times New Roman" w:hAnsi="Times New Roman" w:cs="Times New Roman"/>
                <w:sz w:val="20"/>
                <w:szCs w:val="20"/>
              </w:rPr>
              <w:t>Banque de France</w:t>
            </w:r>
          </w:p>
        </w:tc>
        <w:tc>
          <w:tcPr>
            <w:tcW w:w="1701" w:type="dxa"/>
          </w:tcPr>
          <w:p w14:paraId="4629D14C" w14:textId="77777777" w:rsidR="00FA7911" w:rsidRPr="0046450D" w:rsidRDefault="00FA7911" w:rsidP="00FA7911">
            <w:pPr>
              <w:pStyle w:val="Default"/>
              <w:jc w:val="center"/>
              <w:rPr>
                <w:rFonts w:ascii="Times New Roman" w:hAnsi="Times New Roman" w:cs="Times New Roman"/>
                <w:sz w:val="20"/>
                <w:szCs w:val="20"/>
              </w:rPr>
            </w:pPr>
          </w:p>
        </w:tc>
      </w:tr>
      <w:tr w:rsidR="00FA7911" w:rsidRPr="00B80A8C" w14:paraId="7B61B607" w14:textId="77777777" w:rsidTr="008054E6">
        <w:trPr>
          <w:trHeight w:val="105"/>
        </w:trPr>
        <w:tc>
          <w:tcPr>
            <w:tcW w:w="4815" w:type="dxa"/>
          </w:tcPr>
          <w:p w14:paraId="707E368F" w14:textId="77777777" w:rsidR="00FA7911" w:rsidRPr="0046450D" w:rsidRDefault="00FA7911" w:rsidP="00FA7911">
            <w:pPr>
              <w:pStyle w:val="TableParagraph"/>
              <w:spacing w:before="9"/>
              <w:rPr>
                <w:rFonts w:ascii="Times New Roman" w:hAnsi="Times New Roman" w:cs="Times New Roman"/>
              </w:rPr>
            </w:pPr>
            <w:proofErr w:type="spellStart"/>
            <w:r w:rsidRPr="0046450D">
              <w:rPr>
                <w:rFonts w:ascii="Times New Roman" w:hAnsi="Times New Roman" w:cs="Times New Roman"/>
              </w:rPr>
              <w:lastRenderedPageBreak/>
              <w:t>Jraied</w:t>
            </w:r>
            <w:proofErr w:type="spellEnd"/>
            <w:r w:rsidRPr="0046450D">
              <w:rPr>
                <w:rFonts w:ascii="Times New Roman" w:hAnsi="Times New Roman" w:cs="Times New Roman"/>
              </w:rPr>
              <w:t>, Ons</w:t>
            </w:r>
          </w:p>
        </w:tc>
        <w:tc>
          <w:tcPr>
            <w:tcW w:w="2551" w:type="dxa"/>
          </w:tcPr>
          <w:p w14:paraId="3500082E" w14:textId="77777777" w:rsidR="00FA7911" w:rsidRPr="0046450D" w:rsidRDefault="00FA7911" w:rsidP="00FA7911">
            <w:pPr>
              <w:pStyle w:val="Default"/>
              <w:rPr>
                <w:rFonts w:ascii="Times New Roman" w:hAnsi="Times New Roman" w:cs="Times New Roman"/>
                <w:sz w:val="20"/>
                <w:szCs w:val="20"/>
              </w:rPr>
            </w:pPr>
            <w:r w:rsidRPr="0046450D">
              <w:rPr>
                <w:rFonts w:ascii="Times New Roman" w:hAnsi="Times New Roman" w:cs="Times New Roman"/>
                <w:sz w:val="20"/>
                <w:szCs w:val="20"/>
              </w:rPr>
              <w:t>Banque de France</w:t>
            </w:r>
          </w:p>
        </w:tc>
        <w:tc>
          <w:tcPr>
            <w:tcW w:w="1701" w:type="dxa"/>
          </w:tcPr>
          <w:p w14:paraId="5D46ACD8" w14:textId="77777777" w:rsidR="00FA7911" w:rsidRPr="0046450D" w:rsidRDefault="00FA7911" w:rsidP="00FA7911">
            <w:pPr>
              <w:pStyle w:val="Default"/>
              <w:jc w:val="center"/>
              <w:rPr>
                <w:rFonts w:ascii="Times New Roman" w:hAnsi="Times New Roman" w:cs="Times New Roman"/>
                <w:sz w:val="20"/>
                <w:szCs w:val="20"/>
              </w:rPr>
            </w:pPr>
          </w:p>
        </w:tc>
      </w:tr>
      <w:tr w:rsidR="00FA7911" w:rsidRPr="00B80A8C" w14:paraId="4AC0EF71" w14:textId="77777777" w:rsidTr="008054E6">
        <w:trPr>
          <w:trHeight w:val="105"/>
        </w:trPr>
        <w:tc>
          <w:tcPr>
            <w:tcW w:w="4815" w:type="dxa"/>
          </w:tcPr>
          <w:p w14:paraId="6E912965" w14:textId="77777777" w:rsidR="00FA7911" w:rsidRPr="0046450D" w:rsidRDefault="00FA7911" w:rsidP="00FA7911">
            <w:pPr>
              <w:pStyle w:val="TableParagraph"/>
              <w:spacing w:before="9"/>
              <w:rPr>
                <w:rFonts w:ascii="Times New Roman" w:hAnsi="Times New Roman" w:cs="Times New Roman"/>
              </w:rPr>
            </w:pPr>
            <w:r w:rsidRPr="0046450D">
              <w:rPr>
                <w:rFonts w:ascii="Times New Roman" w:hAnsi="Times New Roman" w:cs="Times New Roman"/>
              </w:rPr>
              <w:t>Sakalian, Patrick</w:t>
            </w:r>
          </w:p>
        </w:tc>
        <w:tc>
          <w:tcPr>
            <w:tcW w:w="2551" w:type="dxa"/>
          </w:tcPr>
          <w:p w14:paraId="51EDF576" w14:textId="77777777" w:rsidR="00FA7911" w:rsidRPr="0046450D" w:rsidRDefault="00FA7911" w:rsidP="00FA7911">
            <w:pPr>
              <w:pStyle w:val="Default"/>
              <w:rPr>
                <w:rFonts w:ascii="Times New Roman" w:hAnsi="Times New Roman" w:cs="Times New Roman"/>
                <w:sz w:val="20"/>
                <w:szCs w:val="20"/>
              </w:rPr>
            </w:pPr>
            <w:r w:rsidRPr="0046450D">
              <w:rPr>
                <w:rFonts w:ascii="Times New Roman" w:hAnsi="Times New Roman" w:cs="Times New Roman"/>
                <w:sz w:val="20"/>
                <w:szCs w:val="20"/>
              </w:rPr>
              <w:t>Banque de France</w:t>
            </w:r>
          </w:p>
        </w:tc>
        <w:tc>
          <w:tcPr>
            <w:tcW w:w="1701" w:type="dxa"/>
          </w:tcPr>
          <w:p w14:paraId="30EE8DC1" w14:textId="77777777" w:rsidR="00FA7911" w:rsidRPr="0046450D" w:rsidRDefault="00FA7911" w:rsidP="00FA7911">
            <w:pPr>
              <w:pStyle w:val="Default"/>
              <w:jc w:val="center"/>
              <w:rPr>
                <w:rFonts w:ascii="Times New Roman" w:hAnsi="Times New Roman" w:cs="Times New Roman"/>
                <w:sz w:val="20"/>
                <w:szCs w:val="20"/>
              </w:rPr>
            </w:pPr>
          </w:p>
        </w:tc>
      </w:tr>
      <w:tr w:rsidR="007B594F" w:rsidRPr="00B80A8C" w14:paraId="2AEA7A85" w14:textId="77777777" w:rsidTr="008054E6">
        <w:trPr>
          <w:trHeight w:val="105"/>
        </w:trPr>
        <w:tc>
          <w:tcPr>
            <w:tcW w:w="4815" w:type="dxa"/>
          </w:tcPr>
          <w:p w14:paraId="66AEA315"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Wouters,</w:t>
            </w:r>
            <w:r w:rsidRPr="0046450D">
              <w:rPr>
                <w:rFonts w:ascii="Times New Roman" w:hAnsi="Times New Roman" w:cs="Times New Roman"/>
                <w:spacing w:val="-4"/>
              </w:rPr>
              <w:t xml:space="preserve"> </w:t>
            </w:r>
            <w:r w:rsidRPr="0046450D">
              <w:rPr>
                <w:rFonts w:ascii="Times New Roman" w:hAnsi="Times New Roman" w:cs="Times New Roman"/>
                <w:spacing w:val="-2"/>
              </w:rPr>
              <w:t>David</w:t>
            </w:r>
          </w:p>
        </w:tc>
        <w:tc>
          <w:tcPr>
            <w:tcW w:w="2551" w:type="dxa"/>
          </w:tcPr>
          <w:p w14:paraId="54B33F15" w14:textId="77777777" w:rsidR="007B594F" w:rsidRPr="0046450D" w:rsidRDefault="007B594F" w:rsidP="007B594F">
            <w:pPr>
              <w:pStyle w:val="Default"/>
              <w:rPr>
                <w:rFonts w:ascii="Times New Roman" w:hAnsi="Times New Roman" w:cs="Times New Roman"/>
                <w:sz w:val="20"/>
                <w:szCs w:val="20"/>
              </w:rPr>
            </w:pPr>
            <w:r w:rsidRPr="0046450D">
              <w:rPr>
                <w:rFonts w:ascii="Times New Roman" w:hAnsi="Times New Roman" w:cs="Times New Roman"/>
                <w:sz w:val="20"/>
                <w:szCs w:val="20"/>
              </w:rPr>
              <w:t>Euroclear</w:t>
            </w:r>
          </w:p>
        </w:tc>
        <w:tc>
          <w:tcPr>
            <w:tcW w:w="1701" w:type="dxa"/>
          </w:tcPr>
          <w:p w14:paraId="7B87FC64" w14:textId="77777777" w:rsidR="007B594F" w:rsidRPr="0046450D" w:rsidRDefault="007B594F" w:rsidP="007B594F">
            <w:pPr>
              <w:pStyle w:val="Default"/>
              <w:jc w:val="center"/>
              <w:rPr>
                <w:rFonts w:ascii="Times New Roman" w:hAnsi="Times New Roman" w:cs="Times New Roman"/>
                <w:sz w:val="20"/>
                <w:szCs w:val="20"/>
              </w:rPr>
            </w:pPr>
          </w:p>
        </w:tc>
      </w:tr>
      <w:tr w:rsidR="007B594F" w:rsidRPr="00B80A8C" w14:paraId="443F373A" w14:textId="77777777" w:rsidTr="008054E6">
        <w:trPr>
          <w:trHeight w:val="105"/>
        </w:trPr>
        <w:tc>
          <w:tcPr>
            <w:tcW w:w="4815" w:type="dxa"/>
          </w:tcPr>
          <w:p w14:paraId="006B1344" w14:textId="77777777" w:rsidR="007B594F" w:rsidRPr="0046450D" w:rsidRDefault="007B594F" w:rsidP="007B594F">
            <w:pPr>
              <w:pStyle w:val="TableParagraph"/>
              <w:spacing w:before="9"/>
              <w:rPr>
                <w:rFonts w:ascii="Times New Roman" w:hAnsi="Times New Roman" w:cs="Times New Roman"/>
              </w:rPr>
            </w:pPr>
            <w:proofErr w:type="gramStart"/>
            <w:r w:rsidRPr="0046450D">
              <w:rPr>
                <w:rFonts w:ascii="Times New Roman" w:hAnsi="Times New Roman" w:cs="Times New Roman"/>
              </w:rPr>
              <w:t>Loose</w:t>
            </w:r>
            <w:proofErr w:type="gramEnd"/>
            <w:r w:rsidRPr="0046450D">
              <w:rPr>
                <w:rFonts w:ascii="Times New Roman" w:hAnsi="Times New Roman" w:cs="Times New Roman"/>
              </w:rPr>
              <w:t>, Annemie</w:t>
            </w:r>
          </w:p>
        </w:tc>
        <w:tc>
          <w:tcPr>
            <w:tcW w:w="2551" w:type="dxa"/>
          </w:tcPr>
          <w:p w14:paraId="26CECE1A" w14:textId="77777777" w:rsidR="007B594F" w:rsidRPr="0046450D" w:rsidRDefault="007B594F" w:rsidP="007B594F">
            <w:pPr>
              <w:pStyle w:val="Default"/>
              <w:rPr>
                <w:rFonts w:ascii="Times New Roman" w:hAnsi="Times New Roman" w:cs="Times New Roman"/>
                <w:sz w:val="20"/>
                <w:szCs w:val="20"/>
              </w:rPr>
            </w:pPr>
            <w:r w:rsidRPr="0046450D">
              <w:rPr>
                <w:rFonts w:ascii="Times New Roman" w:hAnsi="Times New Roman" w:cs="Times New Roman"/>
                <w:sz w:val="20"/>
                <w:szCs w:val="20"/>
              </w:rPr>
              <w:t>Euroclear</w:t>
            </w:r>
          </w:p>
        </w:tc>
        <w:tc>
          <w:tcPr>
            <w:tcW w:w="1701" w:type="dxa"/>
          </w:tcPr>
          <w:p w14:paraId="66C59057" w14:textId="77777777" w:rsidR="007B594F" w:rsidRPr="0046450D" w:rsidRDefault="007B594F" w:rsidP="007B594F">
            <w:pPr>
              <w:pStyle w:val="Default"/>
              <w:jc w:val="center"/>
              <w:rPr>
                <w:rFonts w:ascii="Times New Roman" w:hAnsi="Times New Roman" w:cs="Times New Roman"/>
                <w:sz w:val="20"/>
                <w:szCs w:val="20"/>
              </w:rPr>
            </w:pPr>
          </w:p>
        </w:tc>
      </w:tr>
      <w:tr w:rsidR="007B594F" w:rsidRPr="00B80A8C" w14:paraId="29F480CD" w14:textId="77777777" w:rsidTr="008054E6">
        <w:trPr>
          <w:trHeight w:val="105"/>
        </w:trPr>
        <w:tc>
          <w:tcPr>
            <w:tcW w:w="4815" w:type="dxa"/>
          </w:tcPr>
          <w:p w14:paraId="48369784" w14:textId="77777777" w:rsidR="007B594F" w:rsidRPr="0046450D" w:rsidRDefault="007B594F" w:rsidP="007B594F">
            <w:pPr>
              <w:pStyle w:val="TableParagraph"/>
              <w:spacing w:before="9"/>
              <w:rPr>
                <w:rFonts w:ascii="Times New Roman" w:hAnsi="Times New Roman" w:cs="Times New Roman"/>
              </w:rPr>
            </w:pPr>
            <w:proofErr w:type="spellStart"/>
            <w:r w:rsidRPr="0046450D">
              <w:rPr>
                <w:rFonts w:ascii="Times New Roman" w:hAnsi="Times New Roman" w:cs="Times New Roman"/>
              </w:rPr>
              <w:t>Bichemin</w:t>
            </w:r>
            <w:proofErr w:type="spellEnd"/>
            <w:r w:rsidRPr="0046450D">
              <w:rPr>
                <w:rFonts w:ascii="Times New Roman" w:hAnsi="Times New Roman" w:cs="Times New Roman"/>
              </w:rPr>
              <w:t>, Charles</w:t>
            </w:r>
          </w:p>
        </w:tc>
        <w:tc>
          <w:tcPr>
            <w:tcW w:w="2551" w:type="dxa"/>
          </w:tcPr>
          <w:p w14:paraId="715F8EEC" w14:textId="77777777" w:rsidR="007B594F" w:rsidRPr="0046450D" w:rsidRDefault="007B594F" w:rsidP="007B594F">
            <w:pPr>
              <w:pStyle w:val="Default"/>
              <w:rPr>
                <w:rFonts w:ascii="Times New Roman" w:hAnsi="Times New Roman" w:cs="Times New Roman"/>
                <w:sz w:val="20"/>
                <w:szCs w:val="20"/>
              </w:rPr>
            </w:pPr>
            <w:proofErr w:type="spellStart"/>
            <w:r w:rsidRPr="0046450D">
              <w:rPr>
                <w:rFonts w:ascii="Times New Roman" w:hAnsi="Times New Roman" w:cs="Times New Roman"/>
                <w:sz w:val="20"/>
                <w:szCs w:val="20"/>
              </w:rPr>
              <w:t>Societé</w:t>
            </w:r>
            <w:proofErr w:type="spellEnd"/>
            <w:r w:rsidRPr="0046450D">
              <w:rPr>
                <w:rFonts w:ascii="Times New Roman" w:hAnsi="Times New Roman" w:cs="Times New Roman"/>
                <w:sz w:val="20"/>
                <w:szCs w:val="20"/>
              </w:rPr>
              <w:t xml:space="preserve"> Générale</w:t>
            </w:r>
          </w:p>
        </w:tc>
        <w:tc>
          <w:tcPr>
            <w:tcW w:w="1701" w:type="dxa"/>
          </w:tcPr>
          <w:p w14:paraId="79FAEA1E" w14:textId="77777777" w:rsidR="007B594F" w:rsidRPr="0046450D" w:rsidRDefault="007B594F" w:rsidP="007B594F">
            <w:pPr>
              <w:pStyle w:val="Default"/>
              <w:jc w:val="center"/>
              <w:rPr>
                <w:rFonts w:ascii="Times New Roman" w:hAnsi="Times New Roman" w:cs="Times New Roman"/>
                <w:sz w:val="20"/>
                <w:szCs w:val="20"/>
              </w:rPr>
            </w:pPr>
          </w:p>
        </w:tc>
      </w:tr>
      <w:tr w:rsidR="007B594F" w:rsidRPr="00E71CC9" w14:paraId="49EC1DA7" w14:textId="77777777" w:rsidTr="008054E6">
        <w:trPr>
          <w:trHeight w:val="105"/>
        </w:trPr>
        <w:tc>
          <w:tcPr>
            <w:tcW w:w="4815" w:type="dxa"/>
          </w:tcPr>
          <w:p w14:paraId="23FE14B6"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Clark Fischer, Stephanie</w:t>
            </w:r>
          </w:p>
        </w:tc>
        <w:tc>
          <w:tcPr>
            <w:tcW w:w="2551" w:type="dxa"/>
          </w:tcPr>
          <w:p w14:paraId="656D5498" w14:textId="77777777" w:rsidR="007B594F" w:rsidRPr="0046450D" w:rsidRDefault="007B594F" w:rsidP="007B594F">
            <w:pPr>
              <w:pStyle w:val="Default"/>
              <w:rPr>
                <w:rFonts w:ascii="Times New Roman" w:hAnsi="Times New Roman" w:cs="Times New Roman"/>
                <w:sz w:val="20"/>
                <w:szCs w:val="20"/>
                <w:lang w:val="fr-FR"/>
              </w:rPr>
            </w:pPr>
            <w:r w:rsidRPr="0046450D">
              <w:rPr>
                <w:rFonts w:ascii="Times New Roman" w:hAnsi="Times New Roman" w:cs="Times New Roman"/>
                <w:sz w:val="20"/>
                <w:szCs w:val="20"/>
                <w:lang w:val="fr-FR"/>
              </w:rPr>
              <w:t>BNP Paribas</w:t>
            </w:r>
          </w:p>
        </w:tc>
        <w:tc>
          <w:tcPr>
            <w:tcW w:w="1701" w:type="dxa"/>
          </w:tcPr>
          <w:p w14:paraId="2E533A30" w14:textId="77777777" w:rsidR="007B594F" w:rsidRPr="0046450D" w:rsidRDefault="007B594F" w:rsidP="007B594F">
            <w:pPr>
              <w:pStyle w:val="Default"/>
              <w:jc w:val="center"/>
              <w:rPr>
                <w:rFonts w:ascii="Times New Roman" w:hAnsi="Times New Roman" w:cs="Times New Roman"/>
                <w:sz w:val="20"/>
                <w:szCs w:val="20"/>
                <w:lang w:val="fr-FR"/>
              </w:rPr>
            </w:pPr>
          </w:p>
        </w:tc>
      </w:tr>
      <w:tr w:rsidR="007B594F" w:rsidRPr="00E71CC9" w14:paraId="0F641284" w14:textId="77777777" w:rsidTr="008054E6">
        <w:trPr>
          <w:trHeight w:val="105"/>
        </w:trPr>
        <w:tc>
          <w:tcPr>
            <w:tcW w:w="4815" w:type="dxa"/>
          </w:tcPr>
          <w:p w14:paraId="023A5DD3"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Fisher-Taylor, Anne-Marie</w:t>
            </w:r>
          </w:p>
        </w:tc>
        <w:tc>
          <w:tcPr>
            <w:tcW w:w="2551" w:type="dxa"/>
          </w:tcPr>
          <w:p w14:paraId="142E0614" w14:textId="77777777" w:rsidR="007B594F" w:rsidRPr="0046450D" w:rsidRDefault="007B594F" w:rsidP="007B594F">
            <w:pPr>
              <w:pStyle w:val="Default"/>
              <w:rPr>
                <w:rFonts w:ascii="Times New Roman" w:hAnsi="Times New Roman" w:cs="Times New Roman"/>
                <w:sz w:val="20"/>
                <w:szCs w:val="20"/>
                <w:lang w:val="fr-FR"/>
              </w:rPr>
            </w:pPr>
            <w:r w:rsidRPr="0046450D">
              <w:rPr>
                <w:rFonts w:ascii="Times New Roman" w:hAnsi="Times New Roman" w:cs="Times New Roman"/>
                <w:sz w:val="20"/>
                <w:szCs w:val="20"/>
              </w:rPr>
              <w:t>BNP Paribas</w:t>
            </w:r>
          </w:p>
        </w:tc>
        <w:tc>
          <w:tcPr>
            <w:tcW w:w="1701" w:type="dxa"/>
          </w:tcPr>
          <w:p w14:paraId="44ABD701" w14:textId="77777777" w:rsidR="007B594F" w:rsidRPr="0046450D" w:rsidRDefault="007B594F" w:rsidP="007B594F">
            <w:pPr>
              <w:pStyle w:val="Default"/>
              <w:jc w:val="center"/>
              <w:rPr>
                <w:rFonts w:ascii="Times New Roman" w:hAnsi="Times New Roman" w:cs="Times New Roman"/>
                <w:sz w:val="20"/>
                <w:szCs w:val="20"/>
                <w:lang w:val="fr-FR"/>
              </w:rPr>
            </w:pPr>
          </w:p>
        </w:tc>
      </w:tr>
      <w:tr w:rsidR="007B594F" w:rsidRPr="00B80A8C" w14:paraId="579ED959" w14:textId="77777777" w:rsidTr="008054E6">
        <w:trPr>
          <w:trHeight w:val="105"/>
        </w:trPr>
        <w:tc>
          <w:tcPr>
            <w:tcW w:w="4815" w:type="dxa"/>
          </w:tcPr>
          <w:p w14:paraId="0D26FA91"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Deantoni, Paola</w:t>
            </w:r>
          </w:p>
        </w:tc>
        <w:tc>
          <w:tcPr>
            <w:tcW w:w="2551" w:type="dxa"/>
          </w:tcPr>
          <w:p w14:paraId="2B675163" w14:textId="77777777" w:rsidR="007B594F" w:rsidRPr="0046450D" w:rsidRDefault="007B594F" w:rsidP="007B594F">
            <w:pPr>
              <w:pStyle w:val="Default"/>
              <w:rPr>
                <w:rFonts w:ascii="Times New Roman" w:hAnsi="Times New Roman" w:cs="Times New Roman"/>
                <w:sz w:val="20"/>
                <w:szCs w:val="20"/>
              </w:rPr>
            </w:pPr>
            <w:r w:rsidRPr="0046450D">
              <w:rPr>
                <w:rFonts w:ascii="Times New Roman" w:hAnsi="Times New Roman" w:cs="Times New Roman"/>
                <w:sz w:val="20"/>
                <w:szCs w:val="20"/>
              </w:rPr>
              <w:t>Deloitte</w:t>
            </w:r>
          </w:p>
        </w:tc>
        <w:tc>
          <w:tcPr>
            <w:tcW w:w="1701" w:type="dxa"/>
          </w:tcPr>
          <w:p w14:paraId="35AA0C19" w14:textId="77777777" w:rsidR="007B594F" w:rsidRPr="0046450D" w:rsidRDefault="007B594F" w:rsidP="007B594F">
            <w:pPr>
              <w:pStyle w:val="Default"/>
              <w:jc w:val="center"/>
              <w:rPr>
                <w:rFonts w:ascii="Times New Roman" w:hAnsi="Times New Roman" w:cs="Times New Roman"/>
                <w:sz w:val="20"/>
                <w:szCs w:val="20"/>
              </w:rPr>
            </w:pPr>
          </w:p>
        </w:tc>
      </w:tr>
      <w:tr w:rsidR="007B594F" w:rsidRPr="00B80A8C" w14:paraId="49EF9F94" w14:textId="77777777" w:rsidTr="008054E6">
        <w:trPr>
          <w:trHeight w:val="105"/>
        </w:trPr>
        <w:tc>
          <w:tcPr>
            <w:tcW w:w="4815" w:type="dxa"/>
          </w:tcPr>
          <w:p w14:paraId="04050301"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Ferri de Barros, Priscilla</w:t>
            </w:r>
          </w:p>
        </w:tc>
        <w:tc>
          <w:tcPr>
            <w:tcW w:w="2551" w:type="dxa"/>
          </w:tcPr>
          <w:p w14:paraId="4F50DE68" w14:textId="77777777" w:rsidR="007B594F" w:rsidRPr="0046450D" w:rsidRDefault="007B594F" w:rsidP="007B594F">
            <w:pPr>
              <w:pStyle w:val="Default"/>
              <w:rPr>
                <w:rFonts w:ascii="Times New Roman" w:hAnsi="Times New Roman" w:cs="Times New Roman"/>
                <w:sz w:val="20"/>
                <w:szCs w:val="20"/>
              </w:rPr>
            </w:pPr>
            <w:r w:rsidRPr="0046450D">
              <w:rPr>
                <w:rFonts w:ascii="Times New Roman" w:hAnsi="Times New Roman" w:cs="Times New Roman"/>
                <w:sz w:val="20"/>
                <w:szCs w:val="20"/>
              </w:rPr>
              <w:t>ASX</w:t>
            </w:r>
          </w:p>
        </w:tc>
        <w:tc>
          <w:tcPr>
            <w:tcW w:w="1701" w:type="dxa"/>
          </w:tcPr>
          <w:p w14:paraId="6C711997" w14:textId="77777777" w:rsidR="007B594F" w:rsidRPr="0046450D" w:rsidRDefault="007B594F" w:rsidP="007B594F">
            <w:pPr>
              <w:pStyle w:val="Default"/>
              <w:jc w:val="center"/>
              <w:rPr>
                <w:rFonts w:ascii="Times New Roman" w:hAnsi="Times New Roman" w:cs="Times New Roman"/>
                <w:sz w:val="20"/>
                <w:szCs w:val="20"/>
              </w:rPr>
            </w:pPr>
          </w:p>
        </w:tc>
      </w:tr>
      <w:tr w:rsidR="007B594F" w:rsidRPr="00B80A8C" w14:paraId="5F77E772" w14:textId="77777777" w:rsidTr="008054E6">
        <w:trPr>
          <w:trHeight w:val="105"/>
        </w:trPr>
        <w:tc>
          <w:tcPr>
            <w:tcW w:w="4815" w:type="dxa"/>
          </w:tcPr>
          <w:p w14:paraId="08C9D5FF"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Javier Martinez</w:t>
            </w:r>
          </w:p>
        </w:tc>
        <w:tc>
          <w:tcPr>
            <w:tcW w:w="2551" w:type="dxa"/>
          </w:tcPr>
          <w:p w14:paraId="42235A53" w14:textId="77777777" w:rsidR="007B594F" w:rsidRPr="0046450D" w:rsidRDefault="007B594F" w:rsidP="007B594F">
            <w:pPr>
              <w:pStyle w:val="Default"/>
              <w:rPr>
                <w:rFonts w:ascii="Times New Roman" w:hAnsi="Times New Roman" w:cs="Times New Roman"/>
                <w:sz w:val="20"/>
                <w:szCs w:val="20"/>
              </w:rPr>
            </w:pPr>
            <w:r w:rsidRPr="0046450D">
              <w:rPr>
                <w:rFonts w:ascii="Times New Roman" w:hAnsi="Times New Roman" w:cs="Times New Roman"/>
                <w:sz w:val="20"/>
                <w:szCs w:val="20"/>
              </w:rPr>
              <w:t>ECB</w:t>
            </w:r>
          </w:p>
        </w:tc>
        <w:tc>
          <w:tcPr>
            <w:tcW w:w="1701" w:type="dxa"/>
          </w:tcPr>
          <w:p w14:paraId="614CEEF4" w14:textId="77777777" w:rsidR="007B594F" w:rsidRPr="0046450D" w:rsidRDefault="007B594F" w:rsidP="007B594F">
            <w:pPr>
              <w:pStyle w:val="Default"/>
              <w:jc w:val="center"/>
              <w:rPr>
                <w:rFonts w:ascii="Times New Roman" w:hAnsi="Times New Roman" w:cs="Times New Roman"/>
                <w:sz w:val="20"/>
                <w:szCs w:val="20"/>
              </w:rPr>
            </w:pPr>
          </w:p>
        </w:tc>
      </w:tr>
      <w:tr w:rsidR="007B594F" w:rsidRPr="00B80A8C" w14:paraId="09D24D70" w14:textId="77777777" w:rsidTr="008054E6">
        <w:trPr>
          <w:trHeight w:val="105"/>
        </w:trPr>
        <w:tc>
          <w:tcPr>
            <w:tcW w:w="4815" w:type="dxa"/>
          </w:tcPr>
          <w:p w14:paraId="15F6F455"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Strandberg, Christine</w:t>
            </w:r>
          </w:p>
        </w:tc>
        <w:tc>
          <w:tcPr>
            <w:tcW w:w="2551" w:type="dxa"/>
          </w:tcPr>
          <w:p w14:paraId="3E081448" w14:textId="77777777" w:rsidR="007B594F" w:rsidRPr="0046450D" w:rsidRDefault="007B594F" w:rsidP="007B594F">
            <w:pPr>
              <w:pStyle w:val="Default"/>
              <w:rPr>
                <w:rFonts w:ascii="Times New Roman" w:hAnsi="Times New Roman" w:cs="Times New Roman"/>
                <w:sz w:val="20"/>
                <w:szCs w:val="20"/>
              </w:rPr>
            </w:pPr>
            <w:r w:rsidRPr="0046450D">
              <w:rPr>
                <w:rFonts w:ascii="Times New Roman" w:hAnsi="Times New Roman" w:cs="Times New Roman"/>
                <w:sz w:val="20"/>
                <w:szCs w:val="20"/>
              </w:rPr>
              <w:t>SEB</w:t>
            </w:r>
          </w:p>
        </w:tc>
        <w:tc>
          <w:tcPr>
            <w:tcW w:w="1701" w:type="dxa"/>
          </w:tcPr>
          <w:p w14:paraId="56FED8DC" w14:textId="77777777" w:rsidR="007B594F" w:rsidRPr="0046450D" w:rsidRDefault="007B594F" w:rsidP="007B594F">
            <w:pPr>
              <w:pStyle w:val="Default"/>
              <w:jc w:val="center"/>
              <w:rPr>
                <w:rFonts w:ascii="Times New Roman" w:hAnsi="Times New Roman" w:cs="Times New Roman"/>
                <w:sz w:val="20"/>
                <w:szCs w:val="20"/>
              </w:rPr>
            </w:pPr>
          </w:p>
        </w:tc>
      </w:tr>
      <w:tr w:rsidR="007B594F" w:rsidRPr="00B80A8C" w14:paraId="675934FA" w14:textId="77777777" w:rsidTr="008054E6">
        <w:trPr>
          <w:trHeight w:val="105"/>
        </w:trPr>
        <w:tc>
          <w:tcPr>
            <w:tcW w:w="4815" w:type="dxa"/>
          </w:tcPr>
          <w:p w14:paraId="63F1692C"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Strasser, Heike</w:t>
            </w:r>
          </w:p>
        </w:tc>
        <w:tc>
          <w:tcPr>
            <w:tcW w:w="2551" w:type="dxa"/>
          </w:tcPr>
          <w:p w14:paraId="3F5CB29F" w14:textId="77777777" w:rsidR="007B594F" w:rsidRPr="0046450D" w:rsidRDefault="007B594F" w:rsidP="007B594F">
            <w:pPr>
              <w:pStyle w:val="Default"/>
              <w:rPr>
                <w:rFonts w:ascii="Times New Roman" w:hAnsi="Times New Roman" w:cs="Times New Roman"/>
                <w:sz w:val="20"/>
                <w:szCs w:val="20"/>
              </w:rPr>
            </w:pPr>
            <w:proofErr w:type="spellStart"/>
            <w:r w:rsidRPr="0046450D">
              <w:rPr>
                <w:rFonts w:ascii="Times New Roman" w:hAnsi="Times New Roman" w:cs="Times New Roman"/>
                <w:sz w:val="20"/>
                <w:szCs w:val="20"/>
              </w:rPr>
              <w:t>Unifits</w:t>
            </w:r>
            <w:proofErr w:type="spellEnd"/>
          </w:p>
        </w:tc>
        <w:tc>
          <w:tcPr>
            <w:tcW w:w="1701" w:type="dxa"/>
          </w:tcPr>
          <w:p w14:paraId="623D5E58" w14:textId="77777777" w:rsidR="007B594F" w:rsidRPr="0046450D" w:rsidRDefault="007B594F" w:rsidP="007B594F">
            <w:pPr>
              <w:pStyle w:val="Default"/>
              <w:jc w:val="center"/>
              <w:rPr>
                <w:rFonts w:ascii="Times New Roman" w:hAnsi="Times New Roman" w:cs="Times New Roman"/>
                <w:sz w:val="20"/>
                <w:szCs w:val="20"/>
              </w:rPr>
            </w:pPr>
          </w:p>
        </w:tc>
      </w:tr>
      <w:tr w:rsidR="007B594F" w:rsidRPr="00B80A8C" w14:paraId="751AAC27" w14:textId="77777777" w:rsidTr="008054E6">
        <w:trPr>
          <w:trHeight w:val="105"/>
        </w:trPr>
        <w:tc>
          <w:tcPr>
            <w:tcW w:w="4815" w:type="dxa"/>
          </w:tcPr>
          <w:p w14:paraId="645240F2"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Griffioen, Marc</w:t>
            </w:r>
          </w:p>
        </w:tc>
        <w:tc>
          <w:tcPr>
            <w:tcW w:w="2551" w:type="dxa"/>
          </w:tcPr>
          <w:p w14:paraId="429273DB" w14:textId="77777777" w:rsidR="007B594F" w:rsidRPr="0046450D" w:rsidRDefault="007B594F" w:rsidP="007B594F">
            <w:pPr>
              <w:pStyle w:val="Default"/>
              <w:rPr>
                <w:rFonts w:ascii="Times New Roman" w:hAnsi="Times New Roman" w:cs="Times New Roman"/>
                <w:sz w:val="20"/>
                <w:szCs w:val="20"/>
              </w:rPr>
            </w:pPr>
            <w:r w:rsidRPr="0046450D">
              <w:rPr>
                <w:rFonts w:ascii="Times New Roman" w:hAnsi="Times New Roman" w:cs="Times New Roman"/>
                <w:sz w:val="20"/>
                <w:szCs w:val="20"/>
              </w:rPr>
              <w:t>ABN AMRO</w:t>
            </w:r>
          </w:p>
        </w:tc>
        <w:tc>
          <w:tcPr>
            <w:tcW w:w="1701" w:type="dxa"/>
          </w:tcPr>
          <w:p w14:paraId="077380A3" w14:textId="77777777" w:rsidR="007B594F" w:rsidRPr="0046450D" w:rsidRDefault="007B594F" w:rsidP="007B594F">
            <w:pPr>
              <w:pStyle w:val="Default"/>
              <w:jc w:val="center"/>
              <w:rPr>
                <w:rFonts w:ascii="Times New Roman" w:hAnsi="Times New Roman" w:cs="Times New Roman"/>
                <w:sz w:val="20"/>
                <w:szCs w:val="20"/>
              </w:rPr>
            </w:pPr>
          </w:p>
        </w:tc>
      </w:tr>
      <w:tr w:rsidR="007B594F" w:rsidRPr="00B80A8C" w14:paraId="5CBFD78C" w14:textId="77777777" w:rsidTr="008054E6">
        <w:trPr>
          <w:trHeight w:val="105"/>
        </w:trPr>
        <w:tc>
          <w:tcPr>
            <w:tcW w:w="4815" w:type="dxa"/>
          </w:tcPr>
          <w:p w14:paraId="1B4B4430"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Webb, Karen</w:t>
            </w:r>
          </w:p>
        </w:tc>
        <w:tc>
          <w:tcPr>
            <w:tcW w:w="2551" w:type="dxa"/>
          </w:tcPr>
          <w:p w14:paraId="3183AE32" w14:textId="77777777" w:rsidR="007B594F" w:rsidRPr="0046450D" w:rsidRDefault="007B594F" w:rsidP="007B594F">
            <w:pPr>
              <w:pStyle w:val="Default"/>
              <w:rPr>
                <w:rFonts w:ascii="Times New Roman" w:hAnsi="Times New Roman" w:cs="Times New Roman"/>
                <w:sz w:val="20"/>
                <w:szCs w:val="20"/>
              </w:rPr>
            </w:pPr>
            <w:r w:rsidRPr="0046450D">
              <w:rPr>
                <w:rFonts w:ascii="Times New Roman" w:hAnsi="Times New Roman" w:cs="Times New Roman"/>
                <w:sz w:val="20"/>
                <w:szCs w:val="20"/>
              </w:rPr>
              <w:t>ASX</w:t>
            </w:r>
          </w:p>
        </w:tc>
        <w:tc>
          <w:tcPr>
            <w:tcW w:w="1701" w:type="dxa"/>
          </w:tcPr>
          <w:p w14:paraId="23BE75F4" w14:textId="77777777" w:rsidR="007B594F" w:rsidRPr="0046450D" w:rsidRDefault="007B594F" w:rsidP="007B594F">
            <w:pPr>
              <w:pStyle w:val="Default"/>
              <w:jc w:val="center"/>
              <w:rPr>
                <w:rFonts w:ascii="Times New Roman" w:hAnsi="Times New Roman" w:cs="Times New Roman"/>
                <w:sz w:val="20"/>
                <w:szCs w:val="20"/>
              </w:rPr>
            </w:pPr>
          </w:p>
        </w:tc>
      </w:tr>
      <w:tr w:rsidR="007B594F" w:rsidRPr="00B80A8C" w14:paraId="628242F6" w14:textId="77777777" w:rsidTr="008054E6">
        <w:trPr>
          <w:trHeight w:val="105"/>
        </w:trPr>
        <w:tc>
          <w:tcPr>
            <w:tcW w:w="4815" w:type="dxa"/>
          </w:tcPr>
          <w:p w14:paraId="46BD01C2"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Marques, Catarina</w:t>
            </w:r>
          </w:p>
        </w:tc>
        <w:tc>
          <w:tcPr>
            <w:tcW w:w="2551" w:type="dxa"/>
          </w:tcPr>
          <w:p w14:paraId="5BF93888" w14:textId="77777777" w:rsidR="007B594F" w:rsidRPr="0046450D" w:rsidRDefault="007B594F" w:rsidP="007B594F">
            <w:pPr>
              <w:pStyle w:val="Default"/>
              <w:rPr>
                <w:rFonts w:ascii="Times New Roman" w:hAnsi="Times New Roman" w:cs="Times New Roman"/>
                <w:sz w:val="20"/>
                <w:szCs w:val="20"/>
              </w:rPr>
            </w:pPr>
            <w:r w:rsidRPr="0046450D">
              <w:rPr>
                <w:rFonts w:ascii="Times New Roman" w:hAnsi="Times New Roman" w:cs="Times New Roman"/>
                <w:sz w:val="20"/>
                <w:szCs w:val="20"/>
              </w:rPr>
              <w:t>Clearstream</w:t>
            </w:r>
          </w:p>
        </w:tc>
        <w:tc>
          <w:tcPr>
            <w:tcW w:w="1701" w:type="dxa"/>
          </w:tcPr>
          <w:p w14:paraId="02FA9712" w14:textId="77777777" w:rsidR="007B594F" w:rsidRPr="0046450D" w:rsidRDefault="007B594F" w:rsidP="007B594F">
            <w:pPr>
              <w:pStyle w:val="Default"/>
              <w:jc w:val="center"/>
              <w:rPr>
                <w:rFonts w:ascii="Times New Roman" w:hAnsi="Times New Roman" w:cs="Times New Roman"/>
                <w:sz w:val="20"/>
                <w:szCs w:val="20"/>
              </w:rPr>
            </w:pPr>
          </w:p>
        </w:tc>
      </w:tr>
      <w:tr w:rsidR="007B594F" w:rsidRPr="00B80A8C" w14:paraId="621ADAFD" w14:textId="77777777" w:rsidTr="008054E6">
        <w:trPr>
          <w:trHeight w:val="105"/>
        </w:trPr>
        <w:tc>
          <w:tcPr>
            <w:tcW w:w="4815" w:type="dxa"/>
          </w:tcPr>
          <w:p w14:paraId="3A4FC4C4"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Hoogervorst, Peter</w:t>
            </w:r>
          </w:p>
        </w:tc>
        <w:tc>
          <w:tcPr>
            <w:tcW w:w="2551" w:type="dxa"/>
          </w:tcPr>
          <w:p w14:paraId="213C652D" w14:textId="77777777" w:rsidR="007B594F" w:rsidRPr="0046450D" w:rsidRDefault="007B594F" w:rsidP="007B594F">
            <w:pPr>
              <w:pStyle w:val="Default"/>
              <w:rPr>
                <w:rFonts w:ascii="Times New Roman" w:hAnsi="Times New Roman" w:cs="Times New Roman"/>
                <w:sz w:val="20"/>
                <w:szCs w:val="20"/>
              </w:rPr>
            </w:pPr>
            <w:r w:rsidRPr="0046450D">
              <w:rPr>
                <w:rFonts w:ascii="Times New Roman" w:hAnsi="Times New Roman" w:cs="Times New Roman"/>
                <w:sz w:val="20"/>
                <w:szCs w:val="20"/>
              </w:rPr>
              <w:t>CA-CIB</w:t>
            </w:r>
          </w:p>
        </w:tc>
        <w:tc>
          <w:tcPr>
            <w:tcW w:w="1701" w:type="dxa"/>
          </w:tcPr>
          <w:p w14:paraId="25023E40" w14:textId="77777777" w:rsidR="007B594F" w:rsidRPr="0046450D" w:rsidRDefault="007B594F" w:rsidP="007B594F">
            <w:pPr>
              <w:pStyle w:val="Default"/>
              <w:jc w:val="center"/>
              <w:rPr>
                <w:rFonts w:ascii="Times New Roman" w:hAnsi="Times New Roman" w:cs="Times New Roman"/>
                <w:sz w:val="20"/>
                <w:szCs w:val="20"/>
              </w:rPr>
            </w:pPr>
          </w:p>
        </w:tc>
      </w:tr>
      <w:tr w:rsidR="007B594F" w:rsidRPr="00B80A8C" w14:paraId="7286CE19" w14:textId="77777777" w:rsidTr="008054E6">
        <w:trPr>
          <w:trHeight w:val="105"/>
        </w:trPr>
        <w:tc>
          <w:tcPr>
            <w:tcW w:w="4815" w:type="dxa"/>
          </w:tcPr>
          <w:p w14:paraId="3B500F86"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Inui, Taiji</w:t>
            </w:r>
          </w:p>
        </w:tc>
        <w:tc>
          <w:tcPr>
            <w:tcW w:w="2551" w:type="dxa"/>
          </w:tcPr>
          <w:p w14:paraId="09706BF0" w14:textId="77777777" w:rsidR="007B594F" w:rsidRPr="0046450D" w:rsidRDefault="007B594F" w:rsidP="007B594F">
            <w:pPr>
              <w:pStyle w:val="Default"/>
              <w:rPr>
                <w:rFonts w:ascii="Times New Roman" w:hAnsi="Times New Roman" w:cs="Times New Roman"/>
                <w:sz w:val="20"/>
                <w:szCs w:val="20"/>
              </w:rPr>
            </w:pPr>
          </w:p>
        </w:tc>
        <w:tc>
          <w:tcPr>
            <w:tcW w:w="1701" w:type="dxa"/>
          </w:tcPr>
          <w:p w14:paraId="38E98B03" w14:textId="77777777" w:rsidR="007B594F" w:rsidRPr="0046450D" w:rsidRDefault="007B594F" w:rsidP="007B594F">
            <w:pPr>
              <w:pStyle w:val="Default"/>
              <w:jc w:val="center"/>
              <w:rPr>
                <w:rFonts w:ascii="Times New Roman" w:hAnsi="Times New Roman" w:cs="Times New Roman"/>
                <w:sz w:val="20"/>
                <w:szCs w:val="20"/>
              </w:rPr>
            </w:pPr>
          </w:p>
        </w:tc>
      </w:tr>
      <w:tr w:rsidR="007B594F" w:rsidRPr="00B80A8C" w14:paraId="4FAC5D98" w14:textId="77777777" w:rsidTr="008054E6">
        <w:trPr>
          <w:trHeight w:val="105"/>
        </w:trPr>
        <w:tc>
          <w:tcPr>
            <w:tcW w:w="4815" w:type="dxa"/>
          </w:tcPr>
          <w:p w14:paraId="389D9762"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John, Baby</w:t>
            </w:r>
          </w:p>
        </w:tc>
        <w:tc>
          <w:tcPr>
            <w:tcW w:w="2551" w:type="dxa"/>
          </w:tcPr>
          <w:p w14:paraId="10C55FA6" w14:textId="77777777" w:rsidR="007B594F" w:rsidRPr="0046450D" w:rsidRDefault="007B594F" w:rsidP="007B594F">
            <w:pPr>
              <w:pStyle w:val="Default"/>
              <w:rPr>
                <w:rFonts w:ascii="Times New Roman" w:hAnsi="Times New Roman" w:cs="Times New Roman"/>
                <w:sz w:val="20"/>
                <w:szCs w:val="20"/>
              </w:rPr>
            </w:pPr>
            <w:r w:rsidRPr="0046450D">
              <w:rPr>
                <w:rFonts w:ascii="Times New Roman" w:hAnsi="Times New Roman" w:cs="Times New Roman"/>
                <w:sz w:val="20"/>
                <w:szCs w:val="20"/>
              </w:rPr>
              <w:t>SGX</w:t>
            </w:r>
          </w:p>
        </w:tc>
        <w:tc>
          <w:tcPr>
            <w:tcW w:w="1701" w:type="dxa"/>
          </w:tcPr>
          <w:p w14:paraId="7EF31CFF" w14:textId="77777777" w:rsidR="007B594F" w:rsidRPr="0046450D" w:rsidRDefault="007B594F" w:rsidP="007B594F">
            <w:pPr>
              <w:pStyle w:val="Default"/>
              <w:jc w:val="center"/>
              <w:rPr>
                <w:rFonts w:ascii="Times New Roman" w:hAnsi="Times New Roman" w:cs="Times New Roman"/>
                <w:sz w:val="20"/>
                <w:szCs w:val="20"/>
              </w:rPr>
            </w:pPr>
          </w:p>
        </w:tc>
      </w:tr>
      <w:tr w:rsidR="007B594F" w:rsidRPr="00B80A8C" w14:paraId="2986EDAD" w14:textId="77777777" w:rsidTr="008054E6">
        <w:trPr>
          <w:trHeight w:val="105"/>
        </w:trPr>
        <w:tc>
          <w:tcPr>
            <w:tcW w:w="4815" w:type="dxa"/>
          </w:tcPr>
          <w:p w14:paraId="228F6CE8"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Lohle, Julia</w:t>
            </w:r>
          </w:p>
        </w:tc>
        <w:tc>
          <w:tcPr>
            <w:tcW w:w="2551" w:type="dxa"/>
          </w:tcPr>
          <w:p w14:paraId="7351CE34" w14:textId="77777777" w:rsidR="007B594F" w:rsidRPr="0046450D" w:rsidRDefault="007B594F" w:rsidP="007B594F">
            <w:pPr>
              <w:pStyle w:val="Default"/>
              <w:rPr>
                <w:rFonts w:ascii="Times New Roman" w:hAnsi="Times New Roman" w:cs="Times New Roman"/>
                <w:sz w:val="20"/>
                <w:szCs w:val="20"/>
              </w:rPr>
            </w:pPr>
            <w:r w:rsidRPr="0046450D">
              <w:rPr>
                <w:rFonts w:ascii="Times New Roman" w:hAnsi="Times New Roman" w:cs="Times New Roman"/>
                <w:sz w:val="20"/>
                <w:szCs w:val="20"/>
              </w:rPr>
              <w:t>Bundesbank</w:t>
            </w:r>
          </w:p>
        </w:tc>
        <w:tc>
          <w:tcPr>
            <w:tcW w:w="1701" w:type="dxa"/>
          </w:tcPr>
          <w:p w14:paraId="24609D80" w14:textId="77777777" w:rsidR="007B594F" w:rsidRPr="0046450D" w:rsidRDefault="007B594F" w:rsidP="007B594F">
            <w:pPr>
              <w:pStyle w:val="Default"/>
              <w:jc w:val="center"/>
              <w:rPr>
                <w:rFonts w:ascii="Times New Roman" w:hAnsi="Times New Roman" w:cs="Times New Roman"/>
                <w:sz w:val="20"/>
                <w:szCs w:val="20"/>
              </w:rPr>
            </w:pPr>
          </w:p>
        </w:tc>
      </w:tr>
      <w:tr w:rsidR="007B594F" w:rsidRPr="00B80A8C" w14:paraId="0AE30416" w14:textId="77777777" w:rsidTr="008054E6">
        <w:trPr>
          <w:trHeight w:val="105"/>
        </w:trPr>
        <w:tc>
          <w:tcPr>
            <w:tcW w:w="4815" w:type="dxa"/>
          </w:tcPr>
          <w:p w14:paraId="3858C5D6"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Taquet, Karine</w:t>
            </w:r>
          </w:p>
        </w:tc>
        <w:tc>
          <w:tcPr>
            <w:tcW w:w="2551" w:type="dxa"/>
          </w:tcPr>
          <w:p w14:paraId="40AA813A" w14:textId="77777777" w:rsidR="007B594F" w:rsidRPr="0046450D" w:rsidRDefault="007B594F" w:rsidP="007B594F">
            <w:pPr>
              <w:pStyle w:val="Default"/>
              <w:rPr>
                <w:rFonts w:ascii="Times New Roman" w:hAnsi="Times New Roman" w:cs="Times New Roman"/>
                <w:sz w:val="20"/>
                <w:szCs w:val="20"/>
              </w:rPr>
            </w:pPr>
            <w:r w:rsidRPr="0046450D">
              <w:rPr>
                <w:rFonts w:ascii="Times New Roman" w:hAnsi="Times New Roman" w:cs="Times New Roman"/>
                <w:sz w:val="20"/>
                <w:szCs w:val="20"/>
              </w:rPr>
              <w:t>SWIFT</w:t>
            </w:r>
          </w:p>
        </w:tc>
        <w:tc>
          <w:tcPr>
            <w:tcW w:w="1701" w:type="dxa"/>
          </w:tcPr>
          <w:p w14:paraId="682C69C8" w14:textId="77777777" w:rsidR="007B594F" w:rsidRPr="0046450D" w:rsidRDefault="007B594F" w:rsidP="007B594F">
            <w:pPr>
              <w:pStyle w:val="Default"/>
              <w:jc w:val="center"/>
              <w:rPr>
                <w:rFonts w:ascii="Times New Roman" w:hAnsi="Times New Roman" w:cs="Times New Roman"/>
                <w:sz w:val="20"/>
                <w:szCs w:val="20"/>
              </w:rPr>
            </w:pPr>
          </w:p>
        </w:tc>
      </w:tr>
      <w:tr w:rsidR="007B594F" w:rsidRPr="00B80A8C" w14:paraId="4621CC5F" w14:textId="77777777" w:rsidTr="008054E6">
        <w:trPr>
          <w:trHeight w:val="105"/>
        </w:trPr>
        <w:tc>
          <w:tcPr>
            <w:tcW w:w="4815" w:type="dxa"/>
          </w:tcPr>
          <w:p w14:paraId="42207F15"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Steeno, Aurelie</w:t>
            </w:r>
          </w:p>
        </w:tc>
        <w:tc>
          <w:tcPr>
            <w:tcW w:w="2551" w:type="dxa"/>
          </w:tcPr>
          <w:p w14:paraId="73B82038" w14:textId="77777777" w:rsidR="007B594F" w:rsidRPr="0046450D" w:rsidRDefault="007B594F" w:rsidP="007B594F">
            <w:pPr>
              <w:pStyle w:val="Default"/>
              <w:rPr>
                <w:rFonts w:ascii="Times New Roman" w:hAnsi="Times New Roman" w:cs="Times New Roman"/>
                <w:sz w:val="20"/>
                <w:szCs w:val="20"/>
              </w:rPr>
            </w:pPr>
            <w:r w:rsidRPr="0046450D">
              <w:rPr>
                <w:rFonts w:ascii="Times New Roman" w:hAnsi="Times New Roman" w:cs="Times New Roman"/>
                <w:sz w:val="20"/>
                <w:szCs w:val="20"/>
              </w:rPr>
              <w:t>SWIFT</w:t>
            </w:r>
          </w:p>
        </w:tc>
        <w:tc>
          <w:tcPr>
            <w:tcW w:w="1701" w:type="dxa"/>
          </w:tcPr>
          <w:p w14:paraId="79B8EB24" w14:textId="77777777" w:rsidR="007B594F" w:rsidRPr="0046450D" w:rsidRDefault="007B594F" w:rsidP="007B594F">
            <w:pPr>
              <w:pStyle w:val="Default"/>
              <w:jc w:val="center"/>
              <w:rPr>
                <w:rFonts w:ascii="Times New Roman" w:hAnsi="Times New Roman" w:cs="Times New Roman"/>
                <w:sz w:val="20"/>
                <w:szCs w:val="20"/>
              </w:rPr>
            </w:pPr>
          </w:p>
        </w:tc>
      </w:tr>
      <w:tr w:rsidR="007B594F" w:rsidRPr="00B80A8C" w14:paraId="3405B189" w14:textId="77777777" w:rsidTr="00002920">
        <w:trPr>
          <w:trHeight w:val="105"/>
        </w:trPr>
        <w:tc>
          <w:tcPr>
            <w:tcW w:w="4815" w:type="dxa"/>
          </w:tcPr>
          <w:p w14:paraId="19AA41F0"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Wiley, Sigrid</w:t>
            </w:r>
          </w:p>
        </w:tc>
        <w:tc>
          <w:tcPr>
            <w:tcW w:w="2551" w:type="dxa"/>
          </w:tcPr>
          <w:p w14:paraId="33B05D78" w14:textId="77777777" w:rsidR="007B594F" w:rsidRPr="0046450D" w:rsidRDefault="007B594F" w:rsidP="007B594F">
            <w:pPr>
              <w:pStyle w:val="Default"/>
              <w:rPr>
                <w:rFonts w:ascii="Times New Roman" w:hAnsi="Times New Roman" w:cs="Times New Roman"/>
                <w:sz w:val="20"/>
                <w:szCs w:val="20"/>
              </w:rPr>
            </w:pPr>
            <w:r w:rsidRPr="0046450D">
              <w:rPr>
                <w:rFonts w:ascii="Times New Roman" w:hAnsi="Times New Roman" w:cs="Times New Roman"/>
                <w:sz w:val="20"/>
                <w:szCs w:val="20"/>
              </w:rPr>
              <w:t>SWIFT</w:t>
            </w:r>
          </w:p>
        </w:tc>
        <w:tc>
          <w:tcPr>
            <w:tcW w:w="1701" w:type="dxa"/>
          </w:tcPr>
          <w:p w14:paraId="0FFE90CD" w14:textId="77777777" w:rsidR="007B594F" w:rsidRPr="0046450D" w:rsidRDefault="007B594F" w:rsidP="007B594F">
            <w:pPr>
              <w:pStyle w:val="Default"/>
              <w:jc w:val="center"/>
              <w:rPr>
                <w:rFonts w:ascii="Times New Roman" w:hAnsi="Times New Roman" w:cs="Times New Roman"/>
                <w:sz w:val="20"/>
                <w:szCs w:val="20"/>
              </w:rPr>
            </w:pPr>
          </w:p>
        </w:tc>
      </w:tr>
      <w:tr w:rsidR="007B594F" w:rsidRPr="00B80A8C" w14:paraId="0E2C94CD" w14:textId="77777777" w:rsidTr="008054E6">
        <w:trPr>
          <w:trHeight w:val="105"/>
        </w:trPr>
        <w:tc>
          <w:tcPr>
            <w:tcW w:w="4815" w:type="dxa"/>
          </w:tcPr>
          <w:p w14:paraId="59789CED" w14:textId="77777777" w:rsidR="007B594F" w:rsidRPr="0046450D" w:rsidRDefault="007B594F" w:rsidP="007B594F">
            <w:pPr>
              <w:pStyle w:val="TableParagraph"/>
              <w:spacing w:before="9"/>
              <w:rPr>
                <w:rFonts w:ascii="Times New Roman" w:hAnsi="Times New Roman" w:cs="Times New Roman"/>
              </w:rPr>
            </w:pPr>
            <w:r w:rsidRPr="0046450D">
              <w:rPr>
                <w:rFonts w:ascii="Times New Roman" w:hAnsi="Times New Roman" w:cs="Times New Roman"/>
              </w:rPr>
              <w:t>Chard, Dean</w:t>
            </w:r>
          </w:p>
        </w:tc>
        <w:tc>
          <w:tcPr>
            <w:tcW w:w="2551" w:type="dxa"/>
          </w:tcPr>
          <w:p w14:paraId="032906DE" w14:textId="77777777" w:rsidR="007B594F" w:rsidRPr="0046450D" w:rsidRDefault="007B594F" w:rsidP="007B594F">
            <w:pPr>
              <w:pStyle w:val="Default"/>
              <w:rPr>
                <w:rFonts w:ascii="Times New Roman" w:hAnsi="Times New Roman" w:cs="Times New Roman"/>
                <w:sz w:val="20"/>
                <w:szCs w:val="20"/>
              </w:rPr>
            </w:pPr>
            <w:r w:rsidRPr="0046450D">
              <w:rPr>
                <w:rFonts w:ascii="Times New Roman" w:hAnsi="Times New Roman" w:cs="Times New Roman"/>
                <w:sz w:val="20"/>
                <w:szCs w:val="20"/>
              </w:rPr>
              <w:t>SWIFT</w:t>
            </w:r>
          </w:p>
        </w:tc>
        <w:tc>
          <w:tcPr>
            <w:tcW w:w="1701" w:type="dxa"/>
          </w:tcPr>
          <w:p w14:paraId="57F93329" w14:textId="77777777" w:rsidR="007B594F" w:rsidRPr="0046450D" w:rsidRDefault="007B594F" w:rsidP="007B594F">
            <w:pPr>
              <w:pStyle w:val="Default"/>
              <w:jc w:val="center"/>
              <w:rPr>
                <w:rFonts w:ascii="Times New Roman" w:hAnsi="Times New Roman" w:cs="Times New Roman"/>
                <w:sz w:val="20"/>
                <w:szCs w:val="20"/>
              </w:rPr>
            </w:pPr>
          </w:p>
        </w:tc>
      </w:tr>
    </w:tbl>
    <w:p w14:paraId="5F552BFA" w14:textId="77777777" w:rsidR="008F29A9" w:rsidRDefault="008F29A9" w:rsidP="008F29A9">
      <w:pPr>
        <w:spacing w:before="0"/>
      </w:pPr>
    </w:p>
    <w:p w14:paraId="6184F5CD" w14:textId="77777777" w:rsidR="008F29A9" w:rsidRDefault="008F29A9" w:rsidP="008F29A9">
      <w:pPr>
        <w:spacing w:before="0"/>
      </w:pPr>
    </w:p>
    <w:p w14:paraId="44D6AD76" w14:textId="77777777" w:rsidR="008F29A9" w:rsidRDefault="008F29A9" w:rsidP="008F29A9">
      <w:pPr>
        <w:rPr>
          <w:rFonts w:ascii="Arial" w:hAnsi="Arial"/>
          <w:b/>
          <w:i/>
          <w:noProof/>
          <w:snapToGrid w:val="0"/>
          <w:kern w:val="28"/>
          <w:sz w:val="28"/>
        </w:rPr>
      </w:pPr>
    </w:p>
    <w:p w14:paraId="7AC96899" w14:textId="77777777" w:rsidR="007B594F" w:rsidRDefault="007B594F" w:rsidP="008F29A9">
      <w:pPr>
        <w:rPr>
          <w:rFonts w:ascii="Arial" w:hAnsi="Arial"/>
          <w:b/>
          <w:i/>
          <w:noProof/>
          <w:snapToGrid w:val="0"/>
          <w:kern w:val="28"/>
          <w:sz w:val="28"/>
        </w:rPr>
      </w:pPr>
    </w:p>
    <w:p w14:paraId="1BBEA288" w14:textId="77777777" w:rsidR="007B594F" w:rsidRDefault="007B594F" w:rsidP="008F29A9">
      <w:pPr>
        <w:rPr>
          <w:rFonts w:ascii="Arial" w:hAnsi="Arial"/>
          <w:b/>
          <w:i/>
          <w:noProof/>
          <w:snapToGrid w:val="0"/>
          <w:kern w:val="28"/>
          <w:sz w:val="28"/>
        </w:rPr>
      </w:pPr>
    </w:p>
    <w:p w14:paraId="7B6DF313" w14:textId="77777777" w:rsidR="007B594F" w:rsidRDefault="007B594F" w:rsidP="008F29A9">
      <w:pPr>
        <w:rPr>
          <w:rFonts w:ascii="Arial" w:hAnsi="Arial"/>
          <w:b/>
          <w:i/>
          <w:noProof/>
          <w:snapToGrid w:val="0"/>
          <w:kern w:val="28"/>
          <w:sz w:val="28"/>
        </w:rPr>
      </w:pPr>
    </w:p>
    <w:p w14:paraId="44131E88" w14:textId="77777777" w:rsidR="007B594F" w:rsidRDefault="007B594F" w:rsidP="008F29A9">
      <w:pPr>
        <w:rPr>
          <w:rFonts w:ascii="Arial" w:hAnsi="Arial"/>
          <w:b/>
          <w:i/>
          <w:noProof/>
          <w:snapToGrid w:val="0"/>
          <w:kern w:val="28"/>
          <w:sz w:val="28"/>
        </w:rPr>
      </w:pPr>
    </w:p>
    <w:p w14:paraId="2C872059" w14:textId="77777777" w:rsidR="00AE16E5" w:rsidRDefault="00AE16E5" w:rsidP="008F29A9">
      <w:pPr>
        <w:rPr>
          <w:rFonts w:ascii="Arial" w:hAnsi="Arial"/>
          <w:b/>
          <w:i/>
          <w:noProof/>
          <w:snapToGrid w:val="0"/>
          <w:kern w:val="28"/>
          <w:sz w:val="28"/>
        </w:rPr>
      </w:pPr>
    </w:p>
    <w:p w14:paraId="56F0C11C" w14:textId="77777777" w:rsidR="00AE16E5" w:rsidRDefault="00AE16E5" w:rsidP="008F29A9">
      <w:pPr>
        <w:rPr>
          <w:rFonts w:ascii="Arial" w:hAnsi="Arial"/>
          <w:b/>
          <w:i/>
          <w:noProof/>
          <w:snapToGrid w:val="0"/>
          <w:kern w:val="28"/>
          <w:sz w:val="28"/>
        </w:rPr>
      </w:pPr>
    </w:p>
    <w:p w14:paraId="6D2D33A6" w14:textId="77777777" w:rsidR="00AE16E5" w:rsidRDefault="00AE16E5" w:rsidP="008F29A9">
      <w:pPr>
        <w:rPr>
          <w:rFonts w:ascii="Arial" w:hAnsi="Arial"/>
          <w:b/>
          <w:i/>
          <w:noProof/>
          <w:snapToGrid w:val="0"/>
          <w:kern w:val="28"/>
          <w:sz w:val="28"/>
        </w:rPr>
      </w:pPr>
    </w:p>
    <w:p w14:paraId="7A235765" w14:textId="77777777" w:rsidR="00AE16E5" w:rsidRDefault="00AE16E5" w:rsidP="008F29A9">
      <w:pPr>
        <w:rPr>
          <w:rFonts w:ascii="Arial" w:hAnsi="Arial"/>
          <w:b/>
          <w:i/>
          <w:noProof/>
          <w:snapToGrid w:val="0"/>
          <w:kern w:val="28"/>
          <w:sz w:val="28"/>
        </w:rPr>
      </w:pPr>
    </w:p>
    <w:p w14:paraId="38DCB3B4" w14:textId="77777777" w:rsidR="00AE16E5" w:rsidRDefault="00AE16E5" w:rsidP="008F29A9">
      <w:pPr>
        <w:rPr>
          <w:rFonts w:ascii="Arial" w:hAnsi="Arial"/>
          <w:b/>
          <w:i/>
          <w:noProof/>
          <w:snapToGrid w:val="0"/>
          <w:kern w:val="28"/>
          <w:sz w:val="28"/>
        </w:rPr>
      </w:pPr>
    </w:p>
    <w:p w14:paraId="05E6DD88" w14:textId="77777777" w:rsidR="00AE16E5" w:rsidRDefault="00AE16E5" w:rsidP="008F29A9">
      <w:pPr>
        <w:rPr>
          <w:rFonts w:ascii="Arial" w:hAnsi="Arial"/>
          <w:b/>
          <w:i/>
          <w:noProof/>
          <w:snapToGrid w:val="0"/>
          <w:kern w:val="28"/>
          <w:sz w:val="28"/>
        </w:rPr>
      </w:pPr>
    </w:p>
    <w:p w14:paraId="04CD556B" w14:textId="77777777" w:rsidR="00AE16E5" w:rsidRDefault="00AE16E5" w:rsidP="008F29A9">
      <w:pPr>
        <w:rPr>
          <w:rFonts w:ascii="Arial" w:hAnsi="Arial"/>
          <w:b/>
          <w:i/>
          <w:noProof/>
          <w:snapToGrid w:val="0"/>
          <w:kern w:val="28"/>
          <w:sz w:val="28"/>
        </w:rPr>
      </w:pPr>
    </w:p>
    <w:p w14:paraId="5452A763" w14:textId="77777777" w:rsidR="00AE16E5" w:rsidRDefault="00AE16E5" w:rsidP="008F29A9">
      <w:pPr>
        <w:rPr>
          <w:rFonts w:ascii="Arial" w:hAnsi="Arial"/>
          <w:b/>
          <w:i/>
          <w:noProof/>
          <w:snapToGrid w:val="0"/>
          <w:kern w:val="28"/>
          <w:sz w:val="28"/>
        </w:rPr>
      </w:pPr>
    </w:p>
    <w:p w14:paraId="01EC5FAE" w14:textId="77777777" w:rsidR="004F6BF4" w:rsidRPr="007C6A81" w:rsidRDefault="00346011" w:rsidP="00DD58F5">
      <w:pPr>
        <w:pStyle w:val="Heading1"/>
        <w:ind w:left="0" w:firstLine="0"/>
      </w:pPr>
      <w:bookmarkStart w:id="6" w:name="_Toc235095539"/>
      <w:r w:rsidRPr="007C6A81">
        <w:lastRenderedPageBreak/>
        <w:t xml:space="preserve">Change request </w:t>
      </w:r>
      <w:r w:rsidR="00EF603E" w:rsidRPr="007C6A81">
        <w:t>CR</w:t>
      </w:r>
      <w:r w:rsidR="0053353B" w:rsidRPr="007C6A81">
        <w:t xml:space="preserve"> 1588</w:t>
      </w:r>
      <w:r w:rsidR="001C37C9" w:rsidRPr="007C6A81">
        <w:t xml:space="preserve"> ( SWIFT CR </w:t>
      </w:r>
      <w:r w:rsidR="0053353B" w:rsidRPr="007C6A81">
        <w:t>003281</w:t>
      </w:r>
      <w:r w:rsidR="001C37C9" w:rsidRPr="007C6A81">
        <w:t>)</w:t>
      </w:r>
      <w:r w:rsidRPr="007C6A81">
        <w:t>:</w:t>
      </w:r>
      <w:r w:rsidR="00A8725C" w:rsidRPr="007C6A81">
        <w:br/>
      </w:r>
      <w:r w:rsidR="005F2523" w:rsidRPr="007C6A81">
        <w:t>Replace Securities Transaction Condition with Settlement Transaction Condition in semt.026 and semt.02</w:t>
      </w:r>
      <w:r w:rsidR="004F6BF4" w:rsidRPr="007C6A81">
        <w:t>7Inclusion of the Gating Event Condition code in semt.027</w:t>
      </w:r>
      <w:bookmarkEnd w:id="6"/>
    </w:p>
    <w:p w14:paraId="641F3A1A" w14:textId="77777777" w:rsidR="005F2523" w:rsidRPr="005F2523" w:rsidRDefault="005F2523" w:rsidP="005F2523">
      <w:pPr>
        <w:rPr>
          <w:lang w:val="en-GB"/>
        </w:rPr>
      </w:pPr>
      <w:r>
        <w:rPr>
          <w:lang w:val="en-GB"/>
        </w:rPr>
        <w:t xml:space="preserve">  </w:t>
      </w:r>
    </w:p>
    <w:p w14:paraId="1D04D184" w14:textId="77777777" w:rsidR="0079390B" w:rsidRDefault="0079390B" w:rsidP="0079390B">
      <w:pPr>
        <w:numPr>
          <w:ilvl w:val="0"/>
          <w:numId w:val="19"/>
        </w:numPr>
        <w:jc w:val="both"/>
        <w:rPr>
          <w:b/>
          <w:szCs w:val="24"/>
          <w:lang w:val="en-GB"/>
        </w:rPr>
      </w:pPr>
      <w:r>
        <w:rPr>
          <w:b/>
          <w:szCs w:val="24"/>
          <w:lang w:val="en-GB"/>
        </w:rPr>
        <w:t>Origin of the request:</w:t>
      </w:r>
    </w:p>
    <w:p w14:paraId="5CE665CE" w14:textId="77777777" w:rsidR="0079390B" w:rsidRDefault="0079390B" w:rsidP="0079390B">
      <w:pPr>
        <w:jc w:val="both"/>
        <w:rPr>
          <w:szCs w:val="24"/>
          <w:lang w:val="en-GB"/>
        </w:rPr>
      </w:pPr>
      <w:r w:rsidRPr="008438AF">
        <w:rPr>
          <w:i/>
          <w:szCs w:val="24"/>
          <w:lang w:val="en-GB"/>
        </w:rPr>
        <w:t>A.1 Submitter</w:t>
      </w:r>
      <w:r>
        <w:rPr>
          <w:szCs w:val="24"/>
          <w:lang w:val="en-GB"/>
        </w:rPr>
        <w:t>: Banque de France</w:t>
      </w:r>
      <w:r w:rsidRPr="00F23DF6">
        <w:rPr>
          <w:szCs w:val="24"/>
          <w:lang w:val="en-GB"/>
        </w:rPr>
        <w:t xml:space="preserve"> on behalf of the </w:t>
      </w:r>
      <w:proofErr w:type="spellStart"/>
      <w:r w:rsidRPr="00F23DF6">
        <w:rPr>
          <w:szCs w:val="24"/>
          <w:lang w:val="en-GB"/>
        </w:rPr>
        <w:t>Eurosystem</w:t>
      </w:r>
      <w:proofErr w:type="spellEnd"/>
      <w:r w:rsidRPr="00F23DF6">
        <w:rPr>
          <w:szCs w:val="24"/>
          <w:lang w:val="en-GB"/>
        </w:rPr>
        <w:t xml:space="preserve"> / 4CB </w:t>
      </w:r>
    </w:p>
    <w:p w14:paraId="0DDC7A2A" w14:textId="77777777" w:rsidR="0079390B" w:rsidRPr="00246B40" w:rsidRDefault="0079390B" w:rsidP="0079390B">
      <w:pPr>
        <w:jc w:val="both"/>
        <w:rPr>
          <w:szCs w:val="24"/>
          <w:lang w:val="fr-BE"/>
        </w:rPr>
      </w:pPr>
      <w:r w:rsidRPr="00246B40">
        <w:rPr>
          <w:i/>
          <w:szCs w:val="24"/>
          <w:lang w:val="fr-BE"/>
        </w:rPr>
        <w:t xml:space="preserve">A.2 Contact </w:t>
      </w:r>
      <w:proofErr w:type="spellStart"/>
      <w:proofErr w:type="gramStart"/>
      <w:r w:rsidRPr="00246B40">
        <w:rPr>
          <w:i/>
          <w:szCs w:val="24"/>
          <w:lang w:val="fr-BE"/>
        </w:rPr>
        <w:t>person</w:t>
      </w:r>
      <w:proofErr w:type="spellEnd"/>
      <w:r w:rsidRPr="00246B40">
        <w:rPr>
          <w:i/>
          <w:szCs w:val="24"/>
          <w:lang w:val="fr-BE"/>
        </w:rPr>
        <w:t>:</w:t>
      </w:r>
      <w:proofErr w:type="gramEnd"/>
      <w:r w:rsidRPr="00246B40">
        <w:rPr>
          <w:szCs w:val="24"/>
          <w:lang w:val="fr-BE"/>
        </w:rPr>
        <w:t xml:space="preserve"> </w:t>
      </w:r>
    </w:p>
    <w:p w14:paraId="5E474711" w14:textId="77777777" w:rsidR="0079390B" w:rsidRPr="00246B40" w:rsidRDefault="0079390B" w:rsidP="0079390B">
      <w:pPr>
        <w:jc w:val="both"/>
        <w:rPr>
          <w:szCs w:val="24"/>
          <w:lang w:val="fr-BE"/>
        </w:rPr>
      </w:pPr>
      <w:r w:rsidRPr="00246B40">
        <w:rPr>
          <w:szCs w:val="24"/>
          <w:lang w:val="fr-BE"/>
        </w:rPr>
        <w:t xml:space="preserve">- </w:t>
      </w:r>
      <w:proofErr w:type="spellStart"/>
      <w:r w:rsidRPr="00246B40">
        <w:rPr>
          <w:szCs w:val="24"/>
          <w:lang w:val="fr-BE"/>
        </w:rPr>
        <w:t>Ons</w:t>
      </w:r>
      <w:proofErr w:type="spellEnd"/>
      <w:r w:rsidRPr="00246B40">
        <w:rPr>
          <w:szCs w:val="24"/>
          <w:lang w:val="fr-BE"/>
        </w:rPr>
        <w:t xml:space="preserve"> </w:t>
      </w:r>
      <w:proofErr w:type="spellStart"/>
      <w:r w:rsidRPr="00246B40">
        <w:rPr>
          <w:szCs w:val="24"/>
          <w:lang w:val="fr-BE"/>
        </w:rPr>
        <w:t>Jraied</w:t>
      </w:r>
      <w:proofErr w:type="spellEnd"/>
      <w:r w:rsidRPr="00246B40">
        <w:rPr>
          <w:szCs w:val="24"/>
          <w:lang w:val="fr-BE"/>
        </w:rPr>
        <w:t xml:space="preserve"> </w:t>
      </w:r>
      <w:proofErr w:type="spellStart"/>
      <w:r w:rsidRPr="00246B40">
        <w:rPr>
          <w:szCs w:val="24"/>
          <w:lang w:val="fr-BE"/>
        </w:rPr>
        <w:t>Ons</w:t>
      </w:r>
      <w:proofErr w:type="spellEnd"/>
      <w:r w:rsidRPr="00246B40">
        <w:rPr>
          <w:szCs w:val="24"/>
          <w:lang w:val="fr-BE"/>
        </w:rPr>
        <w:t xml:space="preserve">, </w:t>
      </w:r>
      <w:hyperlink r:id="rId17" w:history="1">
        <w:r w:rsidRPr="00246B40">
          <w:rPr>
            <w:rStyle w:val="Hyperlink"/>
            <w:szCs w:val="24"/>
            <w:lang w:val="fr-BE"/>
          </w:rPr>
          <w:t>Ons.JRAIED.external@banque-france.fr</w:t>
        </w:r>
      </w:hyperlink>
    </w:p>
    <w:p w14:paraId="6F7E3EA6" w14:textId="77777777" w:rsidR="0079390B" w:rsidRPr="00FC25E2" w:rsidRDefault="0079390B" w:rsidP="0079390B">
      <w:pPr>
        <w:jc w:val="both"/>
        <w:rPr>
          <w:szCs w:val="24"/>
          <w:lang w:val="de-DE"/>
        </w:rPr>
      </w:pPr>
      <w:r w:rsidRPr="00FC25E2">
        <w:rPr>
          <w:szCs w:val="24"/>
          <w:lang w:val="de-DE"/>
        </w:rPr>
        <w:t xml:space="preserve">- Ronnie Stal, </w:t>
      </w:r>
      <w:r>
        <w:fldChar w:fldCharType="begin"/>
      </w:r>
      <w:r w:rsidRPr="005C7881">
        <w:rPr>
          <w:lang w:val="fr-BE"/>
        </w:rPr>
        <w:instrText>HYPERLINK "mailto:ronnie.stal@banque-France.fr"</w:instrText>
      </w:r>
      <w:r>
        <w:fldChar w:fldCharType="separate"/>
      </w:r>
      <w:r w:rsidRPr="00767358">
        <w:rPr>
          <w:rStyle w:val="Hyperlink"/>
          <w:szCs w:val="24"/>
          <w:lang w:val="de-DE"/>
        </w:rPr>
        <w:t>ronnie.stal@banque-France.fr</w:t>
      </w:r>
      <w:r>
        <w:fldChar w:fldCharType="end"/>
      </w:r>
      <w:r>
        <w:rPr>
          <w:szCs w:val="24"/>
          <w:lang w:val="de-DE"/>
        </w:rPr>
        <w:t xml:space="preserve"> </w:t>
      </w:r>
    </w:p>
    <w:p w14:paraId="59366096" w14:textId="77777777" w:rsidR="0079390B" w:rsidRDefault="0079390B" w:rsidP="0079390B">
      <w:pPr>
        <w:jc w:val="both"/>
        <w:rPr>
          <w:szCs w:val="24"/>
          <w:lang w:val="en-GB"/>
        </w:rPr>
      </w:pPr>
      <w:r>
        <w:rPr>
          <w:szCs w:val="24"/>
          <w:lang w:val="en-GB"/>
        </w:rPr>
        <w:t xml:space="preserve">- </w:t>
      </w:r>
      <w:hyperlink r:id="rId18" w:history="1">
        <w:r w:rsidRPr="00EC5304">
          <w:rPr>
            <w:rStyle w:val="Hyperlink"/>
            <w:szCs w:val="24"/>
          </w:rPr>
          <w:t>t2s-fam@bundesbank.de</w:t>
        </w:r>
      </w:hyperlink>
    </w:p>
    <w:p w14:paraId="1624451E" w14:textId="77777777" w:rsidR="0079390B" w:rsidRDefault="0079390B" w:rsidP="0079390B">
      <w:pPr>
        <w:jc w:val="both"/>
        <w:rPr>
          <w:szCs w:val="24"/>
          <w:lang w:val="en-GB"/>
        </w:rPr>
      </w:pPr>
      <w:r w:rsidRPr="008438AF">
        <w:rPr>
          <w:i/>
          <w:szCs w:val="24"/>
          <w:lang w:val="en-GB"/>
        </w:rPr>
        <w:t xml:space="preserve"> A.</w:t>
      </w:r>
      <w:r>
        <w:rPr>
          <w:i/>
          <w:szCs w:val="24"/>
          <w:lang w:val="en-GB"/>
        </w:rPr>
        <w:t>3</w:t>
      </w:r>
      <w:r w:rsidRPr="008438AF">
        <w:rPr>
          <w:i/>
          <w:szCs w:val="24"/>
          <w:lang w:val="en-GB"/>
        </w:rPr>
        <w:t xml:space="preserve"> Sponsors</w:t>
      </w:r>
      <w:r w:rsidRPr="008438AF">
        <w:rPr>
          <w:szCs w:val="24"/>
          <w:lang w:val="en-GB"/>
        </w:rPr>
        <w:t>:</w:t>
      </w:r>
      <w:r>
        <w:rPr>
          <w:szCs w:val="24"/>
          <w:lang w:val="en-GB"/>
        </w:rPr>
        <w:t xml:space="preserve"> </w:t>
      </w:r>
      <w:r w:rsidRPr="00901BC4">
        <w:rPr>
          <w:szCs w:val="24"/>
          <w:lang w:val="en-GB"/>
        </w:rPr>
        <w:t>SWIFT</w:t>
      </w:r>
      <w:r>
        <w:rPr>
          <w:szCs w:val="24"/>
          <w:lang w:val="en-GB"/>
        </w:rPr>
        <w:t xml:space="preserve"> (Karine TAQUET)</w:t>
      </w:r>
    </w:p>
    <w:p w14:paraId="087C5596" w14:textId="77777777" w:rsidR="0079390B" w:rsidRDefault="0079390B" w:rsidP="0079390B">
      <w:pPr>
        <w:ind w:left="360"/>
        <w:jc w:val="both"/>
        <w:rPr>
          <w:b/>
          <w:lang w:val="en-GB"/>
        </w:rPr>
      </w:pPr>
    </w:p>
    <w:p w14:paraId="24EC0C1F" w14:textId="77777777" w:rsidR="0079390B" w:rsidRDefault="0079390B" w:rsidP="0079390B">
      <w:pPr>
        <w:numPr>
          <w:ilvl w:val="0"/>
          <w:numId w:val="19"/>
        </w:numPr>
        <w:jc w:val="both"/>
        <w:rPr>
          <w:b/>
          <w:lang w:val="en-GB"/>
        </w:rPr>
      </w:pPr>
      <w:r>
        <w:rPr>
          <w:b/>
          <w:lang w:val="en-GB"/>
        </w:rPr>
        <w:t>Related m</w:t>
      </w:r>
      <w:r w:rsidRPr="00451986">
        <w:rPr>
          <w:b/>
          <w:lang w:val="en-GB"/>
        </w:rPr>
        <w:t>essages:</w:t>
      </w:r>
    </w:p>
    <w:p w14:paraId="0E99D6AF" w14:textId="77777777" w:rsidR="0079390B" w:rsidRDefault="0079390B" w:rsidP="0079390B">
      <w:pPr>
        <w:jc w:val="both"/>
        <w:rPr>
          <w:szCs w:val="24"/>
          <w:lang w:val="en-GB"/>
        </w:rPr>
      </w:pPr>
      <w:r w:rsidRPr="00901BC4">
        <w:rPr>
          <w:szCs w:val="24"/>
          <w:lang w:val="en-GB"/>
        </w:rPr>
        <w:t>Impacted messages:</w:t>
      </w:r>
    </w:p>
    <w:p w14:paraId="3ECDADBF" w14:textId="77777777" w:rsidR="0079390B" w:rsidRDefault="0079390B" w:rsidP="0079390B">
      <w:pPr>
        <w:jc w:val="both"/>
        <w:rPr>
          <w:szCs w:val="24"/>
        </w:rPr>
      </w:pPr>
      <w:r>
        <w:rPr>
          <w:szCs w:val="24"/>
          <w:lang w:val="en-GB"/>
        </w:rPr>
        <w:t xml:space="preserve">semt.026 </w:t>
      </w:r>
      <w:r w:rsidRPr="00F23DF6">
        <w:rPr>
          <w:szCs w:val="24"/>
        </w:rPr>
        <w:t>Securities Settlement Transaction Query</w:t>
      </w:r>
    </w:p>
    <w:p w14:paraId="738F5EBC" w14:textId="77777777" w:rsidR="0079390B" w:rsidRDefault="0079390B" w:rsidP="0079390B">
      <w:pPr>
        <w:jc w:val="both"/>
        <w:rPr>
          <w:szCs w:val="24"/>
        </w:rPr>
      </w:pPr>
      <w:r>
        <w:rPr>
          <w:szCs w:val="24"/>
        </w:rPr>
        <w:t xml:space="preserve">semt.027 </w:t>
      </w:r>
      <w:r w:rsidRPr="00F23DF6">
        <w:rPr>
          <w:szCs w:val="24"/>
        </w:rPr>
        <w:t>Securities Settlement Transaction Query Response</w:t>
      </w:r>
    </w:p>
    <w:p w14:paraId="5E325725" w14:textId="77777777" w:rsidR="0079390B" w:rsidRPr="00901BC4" w:rsidRDefault="0079390B" w:rsidP="0079390B">
      <w:pPr>
        <w:jc w:val="both"/>
        <w:rPr>
          <w:szCs w:val="24"/>
          <w:lang w:val="en-GB"/>
        </w:rPr>
      </w:pPr>
    </w:p>
    <w:p w14:paraId="4C46023A" w14:textId="77777777" w:rsidR="0079390B" w:rsidRDefault="0079390B" w:rsidP="0079390B">
      <w:pPr>
        <w:numPr>
          <w:ilvl w:val="0"/>
          <w:numId w:val="19"/>
        </w:numPr>
        <w:jc w:val="both"/>
        <w:rPr>
          <w:lang w:val="en-GB"/>
        </w:rPr>
      </w:pPr>
      <w:r>
        <w:rPr>
          <w:b/>
          <w:lang w:val="en-GB"/>
        </w:rPr>
        <w:t>Description of the change request:</w:t>
      </w:r>
    </w:p>
    <w:p w14:paraId="34D05877" w14:textId="77777777" w:rsidR="0079390B" w:rsidRDefault="0079390B" w:rsidP="0079390B">
      <w:pPr>
        <w:jc w:val="both"/>
      </w:pPr>
      <w:r w:rsidRPr="00FF0817">
        <w:t>In the context of T+1</w:t>
      </w:r>
      <w:r>
        <w:t xml:space="preserve"> (</w:t>
      </w:r>
      <w:r w:rsidRPr="00C9213C">
        <w:t>shorten the settlement cycle in the EU from two days (so‑called “T+2”) to one day (“T+1”)</w:t>
      </w:r>
      <w:r>
        <w:t>)</w:t>
      </w:r>
      <w:r w:rsidRPr="00FF0817">
        <w:t xml:space="preserve">, </w:t>
      </w:r>
      <w:r>
        <w:t xml:space="preserve">a new ISO CR (CR-003189) </w:t>
      </w:r>
      <w:r w:rsidRPr="00FF0817">
        <w:t>introduce</w:t>
      </w:r>
      <w:r>
        <w:t>d</w:t>
      </w:r>
      <w:r w:rsidRPr="00FF0817">
        <w:t xml:space="preserve"> a structured indicator to flag settlement instructions that must be automatically held until a specific point in time on the requested settlement day (gating event), at which the Securities Financing instructions will be automatically released.</w:t>
      </w:r>
    </w:p>
    <w:p w14:paraId="37DEAE90" w14:textId="77777777" w:rsidR="0079390B" w:rsidRDefault="0079390B" w:rsidP="0079390B">
      <w:r>
        <w:t>The requester was SMPG, with the support of Swift Standards.</w:t>
      </w:r>
    </w:p>
    <w:p w14:paraId="74DBA247" w14:textId="77777777" w:rsidR="0079390B" w:rsidRPr="008E35CF" w:rsidRDefault="0079390B" w:rsidP="0079390B">
      <w:r>
        <w:t xml:space="preserve">A new code </w:t>
      </w:r>
      <w:r w:rsidRPr="005A502F">
        <w:t>&lt;Cd&gt;GATE&lt;/Cd&gt;</w:t>
      </w:r>
      <w:r>
        <w:t xml:space="preserve"> was added in the element </w:t>
      </w:r>
      <w:r w:rsidRPr="008E35CF">
        <w:t>&lt;</w:t>
      </w:r>
      <w:proofErr w:type="spellStart"/>
      <w:r w:rsidRPr="008E35CF">
        <w:t>SttlmTxCond</w:t>
      </w:r>
      <w:proofErr w:type="spellEnd"/>
      <w:r w:rsidRPr="008E35CF">
        <w:t>&gt; – Settlement Transaction Condition</w:t>
      </w:r>
      <w:r>
        <w:t xml:space="preserve">: </w:t>
      </w:r>
      <w:r w:rsidRPr="008E35CF">
        <w:br/>
        <w:t>GATE</w:t>
      </w:r>
      <w:r>
        <w:t>, standing for ‘</w:t>
      </w:r>
      <w:r w:rsidRPr="008E35CF">
        <w:t>Gating Event participation</w:t>
      </w:r>
      <w:r>
        <w:t>’.</w:t>
      </w:r>
    </w:p>
    <w:p w14:paraId="28ED6113" w14:textId="77777777" w:rsidR="0079390B" w:rsidRPr="00230E14" w:rsidRDefault="0079390B" w:rsidP="0079390B"/>
    <w:p w14:paraId="35B1E34E" w14:textId="77777777" w:rsidR="0079390B" w:rsidRDefault="0079390B" w:rsidP="0079390B">
      <w:pPr>
        <w:jc w:val="both"/>
        <w:rPr>
          <w:lang w:val="en-GB"/>
        </w:rPr>
      </w:pPr>
      <w:r>
        <w:rPr>
          <w:lang w:val="en-GB"/>
        </w:rPr>
        <w:t>A series of messages were impacted but T2S registered messages semt.026 and semt.027 were not included as both messages were undergoing registration.</w:t>
      </w:r>
    </w:p>
    <w:p w14:paraId="0469F32B" w14:textId="77777777" w:rsidR="0079390B" w:rsidRDefault="0079390B" w:rsidP="0079390B">
      <w:pPr>
        <w:jc w:val="both"/>
        <w:rPr>
          <w:lang w:val="en-GB"/>
        </w:rPr>
      </w:pPr>
      <w:r>
        <w:rPr>
          <w:lang w:val="en-GB"/>
        </w:rPr>
        <w:t xml:space="preserve">This ISO CR is requesting to add the </w:t>
      </w:r>
      <w:r w:rsidRPr="00F23DF6">
        <w:rPr>
          <w:lang w:val="en-GB"/>
        </w:rPr>
        <w:t>equivalent ISO 20022 element to represent the Gating Event condition</w:t>
      </w:r>
      <w:r>
        <w:rPr>
          <w:lang w:val="en-GB"/>
        </w:rPr>
        <w:t xml:space="preserve"> code also in T2S registered messages semt.026 and semt.027.</w:t>
      </w:r>
    </w:p>
    <w:p w14:paraId="6FA26533" w14:textId="77777777" w:rsidR="0079390B" w:rsidRDefault="0079390B" w:rsidP="0079390B">
      <w:pPr>
        <w:jc w:val="both"/>
        <w:rPr>
          <w:lang w:val="en-GB"/>
        </w:rPr>
      </w:pPr>
      <w:r>
        <w:t xml:space="preserve">In this regard, two changes seem necessary to make the </w:t>
      </w:r>
      <w:proofErr w:type="gramStart"/>
      <w:r>
        <w:t>schema</w:t>
      </w:r>
      <w:proofErr w:type="gramEnd"/>
      <w:r>
        <w:t xml:space="preserve"> of </w:t>
      </w:r>
      <w:r>
        <w:rPr>
          <w:lang w:val="en-GB"/>
        </w:rPr>
        <w:t>semt.026 and semt.027 registered messages</w:t>
      </w:r>
      <w:r w:rsidRPr="00F929C6">
        <w:t xml:space="preserve"> </w:t>
      </w:r>
      <w:r w:rsidRPr="00F929C6">
        <w:rPr>
          <w:lang w:val="en-GB"/>
        </w:rPr>
        <w:t>compliant with the ones already updated regarding the Gating event condition code:</w:t>
      </w:r>
    </w:p>
    <w:p w14:paraId="441158A7" w14:textId="77777777" w:rsidR="0079390B" w:rsidRPr="00CC0D0E" w:rsidRDefault="0079390B" w:rsidP="0079390B">
      <w:pPr>
        <w:pStyle w:val="ListParagraph"/>
        <w:numPr>
          <w:ilvl w:val="0"/>
          <w:numId w:val="21"/>
        </w:numPr>
        <w:suppressAutoHyphens/>
        <w:spacing w:before="120"/>
        <w:jc w:val="both"/>
        <w:rPr>
          <w:rFonts w:ascii="Times New Roman" w:hAnsi="Times New Roman"/>
          <w:b/>
          <w:bCs/>
          <w:sz w:val="24"/>
          <w:szCs w:val="24"/>
        </w:rPr>
      </w:pPr>
      <w:r w:rsidRPr="00CC0D0E">
        <w:rPr>
          <w:rFonts w:ascii="Times New Roman" w:hAnsi="Times New Roman"/>
          <w:b/>
          <w:bCs/>
          <w:sz w:val="24"/>
          <w:szCs w:val="24"/>
        </w:rPr>
        <w:lastRenderedPageBreak/>
        <w:t>Removal of element &lt;</w:t>
      </w:r>
      <w:proofErr w:type="spellStart"/>
      <w:r w:rsidRPr="00CC0D0E">
        <w:rPr>
          <w:rFonts w:ascii="Times New Roman" w:hAnsi="Times New Roman"/>
          <w:b/>
          <w:bCs/>
          <w:sz w:val="24"/>
          <w:szCs w:val="24"/>
        </w:rPr>
        <w:t>SctiesTxCond</w:t>
      </w:r>
      <w:proofErr w:type="spellEnd"/>
      <w:r w:rsidRPr="00CC0D0E">
        <w:rPr>
          <w:rFonts w:ascii="Times New Roman" w:hAnsi="Times New Roman"/>
          <w:b/>
          <w:bCs/>
          <w:sz w:val="24"/>
          <w:szCs w:val="24"/>
        </w:rPr>
        <w:t>&gt; from T2S semt.026 registered message</w:t>
      </w:r>
    </w:p>
    <w:p w14:paraId="6882D3B6" w14:textId="77777777" w:rsidR="0079390B" w:rsidRDefault="0079390B" w:rsidP="0079390B">
      <w:pPr>
        <w:jc w:val="both"/>
        <w:rPr>
          <w:lang w:val="en-GB"/>
        </w:rPr>
      </w:pPr>
      <w:r w:rsidRPr="00CC0D0E">
        <w:rPr>
          <w:lang w:val="en-GB"/>
        </w:rPr>
        <w:t>For harmonization purposes, the element Securities Transaction Condition - &lt;</w:t>
      </w:r>
      <w:proofErr w:type="spellStart"/>
      <w:r w:rsidRPr="00CC0D0E">
        <w:rPr>
          <w:lang w:val="en-GB"/>
        </w:rPr>
        <w:t>SctiesTxCond</w:t>
      </w:r>
      <w:proofErr w:type="spellEnd"/>
      <w:r w:rsidRPr="00CC0D0E">
        <w:rPr>
          <w:lang w:val="en-GB"/>
        </w:rPr>
        <w:t xml:space="preserve">&gt; </w:t>
      </w:r>
      <w:r>
        <w:rPr>
          <w:lang w:val="en-GB"/>
        </w:rPr>
        <w:t>need to</w:t>
      </w:r>
      <w:r w:rsidRPr="00CC0D0E">
        <w:rPr>
          <w:lang w:val="en-GB"/>
        </w:rPr>
        <w:t xml:space="preserve"> be replaced with the element Settlement Transaction Condition - &lt;</w:t>
      </w:r>
      <w:proofErr w:type="spellStart"/>
      <w:r w:rsidRPr="00CC0D0E">
        <w:rPr>
          <w:lang w:val="en-GB"/>
        </w:rPr>
        <w:t>SttlmTxCond</w:t>
      </w:r>
      <w:proofErr w:type="spellEnd"/>
      <w:r w:rsidRPr="00CC0D0E">
        <w:rPr>
          <w:lang w:val="en-GB"/>
        </w:rPr>
        <w:t>&gt;</w:t>
      </w:r>
      <w:r>
        <w:rPr>
          <w:lang w:val="en-GB"/>
        </w:rPr>
        <w:t xml:space="preserve"> and all its nested element (</w:t>
      </w:r>
      <w:r w:rsidRPr="00CC0D0E">
        <w:rPr>
          <w:lang w:val="en-GB"/>
        </w:rPr>
        <w:t>&lt;Cd&gt; and &lt;</w:t>
      </w:r>
      <w:proofErr w:type="spellStart"/>
      <w:r w:rsidRPr="00CC0D0E">
        <w:rPr>
          <w:lang w:val="en-GB"/>
        </w:rPr>
        <w:t>Prtry</w:t>
      </w:r>
      <w:proofErr w:type="spellEnd"/>
      <w:r w:rsidRPr="00CC0D0E">
        <w:rPr>
          <w:lang w:val="en-GB"/>
        </w:rPr>
        <w:t xml:space="preserve">&gt;). </w:t>
      </w:r>
      <w:r>
        <w:rPr>
          <w:lang w:val="en-GB"/>
        </w:rPr>
        <w:t>As a</w:t>
      </w:r>
      <w:r w:rsidRPr="00CC0D0E">
        <w:rPr>
          <w:lang w:val="en-GB"/>
        </w:rPr>
        <w:t xml:space="preserve"> result</w:t>
      </w:r>
      <w:r>
        <w:rPr>
          <w:lang w:val="en-GB"/>
        </w:rPr>
        <w:t>, the</w:t>
      </w:r>
      <w:r w:rsidRPr="00CC0D0E">
        <w:rPr>
          <w:lang w:val="en-GB"/>
        </w:rPr>
        <w:t xml:space="preserve"> element &lt;</w:t>
      </w:r>
      <w:proofErr w:type="spellStart"/>
      <w:r w:rsidRPr="00CC0D0E">
        <w:rPr>
          <w:lang w:val="en-GB"/>
        </w:rPr>
        <w:t>SctiesTxCond</w:t>
      </w:r>
      <w:proofErr w:type="spellEnd"/>
      <w:r w:rsidRPr="00CC0D0E">
        <w:rPr>
          <w:lang w:val="en-GB"/>
        </w:rPr>
        <w:t xml:space="preserve">&gt; </w:t>
      </w:r>
      <w:r>
        <w:rPr>
          <w:lang w:val="en-GB"/>
        </w:rPr>
        <w:t xml:space="preserve">is removed </w:t>
      </w:r>
      <w:r w:rsidRPr="00CC0D0E">
        <w:rPr>
          <w:lang w:val="en-GB"/>
        </w:rPr>
        <w:t>and all its nested elements (&lt;Cd&gt; and &lt;</w:t>
      </w:r>
      <w:proofErr w:type="spellStart"/>
      <w:r w:rsidRPr="00CC0D0E">
        <w:rPr>
          <w:lang w:val="en-GB"/>
        </w:rPr>
        <w:t>Prtry</w:t>
      </w:r>
      <w:proofErr w:type="spellEnd"/>
      <w:r w:rsidRPr="00CC0D0E">
        <w:rPr>
          <w:lang w:val="en-GB"/>
        </w:rPr>
        <w:t>&gt;). New XML path is</w:t>
      </w:r>
      <w:r>
        <w:rPr>
          <w:lang w:val="en-GB"/>
        </w:rPr>
        <w:t xml:space="preserve"> </w:t>
      </w:r>
      <w:r w:rsidRPr="00CC0D0E">
        <w:rPr>
          <w:lang w:val="en-GB"/>
        </w:rPr>
        <w:t>/Document/</w:t>
      </w:r>
      <w:proofErr w:type="spellStart"/>
      <w:r w:rsidRPr="00CC0D0E">
        <w:rPr>
          <w:lang w:val="en-GB"/>
        </w:rPr>
        <w:t>SctiesSttlmTxQry</w:t>
      </w:r>
      <w:proofErr w:type="spellEnd"/>
      <w:r w:rsidRPr="00CC0D0E">
        <w:rPr>
          <w:lang w:val="en-GB"/>
        </w:rPr>
        <w:t>/</w:t>
      </w:r>
      <w:proofErr w:type="spellStart"/>
      <w:r w:rsidRPr="00CC0D0E">
        <w:rPr>
          <w:lang w:val="en-GB"/>
        </w:rPr>
        <w:t>QryDef</w:t>
      </w:r>
      <w:proofErr w:type="spellEnd"/>
      <w:r w:rsidRPr="00CC0D0E">
        <w:rPr>
          <w:lang w:val="en-GB"/>
        </w:rPr>
        <w:t>/</w:t>
      </w:r>
      <w:proofErr w:type="spellStart"/>
      <w:r w:rsidRPr="00CC0D0E">
        <w:rPr>
          <w:lang w:val="en-GB"/>
        </w:rPr>
        <w:t>SchCrit</w:t>
      </w:r>
      <w:proofErr w:type="spellEnd"/>
      <w:r w:rsidRPr="00CC0D0E">
        <w:rPr>
          <w:lang w:val="en-GB"/>
        </w:rPr>
        <w:t>/</w:t>
      </w:r>
      <w:proofErr w:type="spellStart"/>
      <w:r w:rsidRPr="00CC0D0E">
        <w:rPr>
          <w:lang w:val="en-GB"/>
        </w:rPr>
        <w:t>SttlmTxCond</w:t>
      </w:r>
      <w:proofErr w:type="spellEnd"/>
    </w:p>
    <w:tbl>
      <w:tblPr>
        <w:tblpPr w:leftFromText="141" w:rightFromText="141" w:vertAnchor="text" w:horzAnchor="margin" w:tblpXSpec="center" w:tblpY="217"/>
        <w:tblW w:w="5477"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3"/>
        <w:gridCol w:w="4547"/>
        <w:gridCol w:w="3574"/>
      </w:tblGrid>
      <w:tr w:rsidR="00E53094" w:rsidRPr="0097518B" w14:paraId="085EE145" w14:textId="77777777" w:rsidTr="00E53094">
        <w:trPr>
          <w:trHeight w:val="633"/>
        </w:trPr>
        <w:tc>
          <w:tcPr>
            <w:tcW w:w="867" w:type="pct"/>
          </w:tcPr>
          <w:p w14:paraId="13002B6A" w14:textId="77777777" w:rsidR="00E53094" w:rsidRPr="007C6A81" w:rsidRDefault="00E53094" w:rsidP="00E53094">
            <w:pPr>
              <w:ind w:left="270" w:hanging="270"/>
              <w:rPr>
                <w:b/>
                <w:bCs/>
                <w:sz w:val="18"/>
                <w:szCs w:val="18"/>
                <w:u w:val="single"/>
                <w:lang w:val="fr-FR"/>
              </w:rPr>
            </w:pPr>
            <w:proofErr w:type="spellStart"/>
            <w:r w:rsidRPr="007C6A81">
              <w:rPr>
                <w:b/>
                <w:bCs/>
                <w:sz w:val="18"/>
                <w:szCs w:val="18"/>
                <w:u w:val="single"/>
                <w:lang w:val="fr-FR"/>
              </w:rPr>
              <w:t>Element</w:t>
            </w:r>
            <w:proofErr w:type="spellEnd"/>
          </w:p>
        </w:tc>
        <w:tc>
          <w:tcPr>
            <w:tcW w:w="2314" w:type="pct"/>
          </w:tcPr>
          <w:p w14:paraId="088E38BC" w14:textId="77777777" w:rsidR="00E53094" w:rsidRPr="007C6A81" w:rsidRDefault="00E53094" w:rsidP="00E53094">
            <w:pPr>
              <w:rPr>
                <w:b/>
                <w:bCs/>
                <w:sz w:val="18"/>
                <w:szCs w:val="18"/>
                <w:u w:val="single"/>
                <w:lang w:val="fr-FR"/>
              </w:rPr>
            </w:pPr>
            <w:r w:rsidRPr="007C6A81">
              <w:rPr>
                <w:b/>
                <w:bCs/>
                <w:sz w:val="18"/>
                <w:szCs w:val="18"/>
                <w:u w:val="single"/>
                <w:lang w:val="fr-FR"/>
              </w:rPr>
              <w:t>Old XML-Path</w:t>
            </w:r>
          </w:p>
        </w:tc>
        <w:tc>
          <w:tcPr>
            <w:tcW w:w="1819" w:type="pct"/>
          </w:tcPr>
          <w:p w14:paraId="532332C0" w14:textId="77777777" w:rsidR="00E53094" w:rsidRPr="007C6A81" w:rsidRDefault="00E53094" w:rsidP="00E53094">
            <w:pPr>
              <w:rPr>
                <w:b/>
                <w:bCs/>
                <w:sz w:val="18"/>
                <w:szCs w:val="18"/>
                <w:u w:val="single"/>
                <w:lang w:val="fr-FR"/>
              </w:rPr>
            </w:pPr>
            <w:r w:rsidRPr="007C6A81">
              <w:rPr>
                <w:b/>
                <w:bCs/>
                <w:sz w:val="18"/>
                <w:szCs w:val="18"/>
                <w:u w:val="single"/>
                <w:lang w:val="fr-FR"/>
              </w:rPr>
              <w:t>New XML-Path</w:t>
            </w:r>
          </w:p>
        </w:tc>
      </w:tr>
      <w:tr w:rsidR="00E53094" w:rsidRPr="00EE09C3" w14:paraId="6DBC7C93" w14:textId="77777777" w:rsidTr="00E53094">
        <w:trPr>
          <w:trHeight w:val="633"/>
        </w:trPr>
        <w:tc>
          <w:tcPr>
            <w:tcW w:w="867" w:type="pct"/>
          </w:tcPr>
          <w:p w14:paraId="3AF4CEA9" w14:textId="77777777" w:rsidR="00E53094" w:rsidRPr="007C6A81" w:rsidRDefault="00E53094" w:rsidP="00E53094">
            <w:pPr>
              <w:rPr>
                <w:sz w:val="18"/>
                <w:szCs w:val="18"/>
                <w:lang w:val="fr-FR"/>
              </w:rPr>
            </w:pPr>
            <w:r w:rsidRPr="007C6A81">
              <w:rPr>
                <w:sz w:val="18"/>
                <w:szCs w:val="18"/>
                <w:lang w:val="en-GB"/>
              </w:rPr>
              <w:t>Settlement Transaction Condition</w:t>
            </w:r>
          </w:p>
        </w:tc>
        <w:tc>
          <w:tcPr>
            <w:tcW w:w="2314" w:type="pct"/>
          </w:tcPr>
          <w:p w14:paraId="5CA904E1" w14:textId="77777777" w:rsidR="00E53094" w:rsidRPr="007C6A81" w:rsidRDefault="00E53094" w:rsidP="00E53094">
            <w:pPr>
              <w:rPr>
                <w:sz w:val="18"/>
                <w:szCs w:val="18"/>
                <w:lang w:val="fr-FR"/>
              </w:rPr>
            </w:pPr>
            <w:r w:rsidRPr="007C6A81">
              <w:rPr>
                <w:sz w:val="18"/>
                <w:szCs w:val="18"/>
                <w:lang w:val="fr-FR"/>
              </w:rPr>
              <w:t>/Document/</w:t>
            </w:r>
            <w:proofErr w:type="spellStart"/>
            <w:r w:rsidRPr="007C6A81">
              <w:rPr>
                <w:sz w:val="18"/>
                <w:szCs w:val="18"/>
                <w:lang w:val="fr-FR"/>
              </w:rPr>
              <w:t>SctiesSttlmTxQry</w:t>
            </w:r>
            <w:proofErr w:type="spellEnd"/>
            <w:r w:rsidRPr="007C6A81">
              <w:rPr>
                <w:sz w:val="18"/>
                <w:szCs w:val="18"/>
                <w:lang w:val="fr-FR"/>
              </w:rPr>
              <w:t>/</w:t>
            </w:r>
            <w:proofErr w:type="spellStart"/>
            <w:r w:rsidRPr="007C6A81">
              <w:rPr>
                <w:sz w:val="18"/>
                <w:szCs w:val="18"/>
                <w:lang w:val="fr-FR"/>
              </w:rPr>
              <w:t>QryDef</w:t>
            </w:r>
            <w:proofErr w:type="spellEnd"/>
            <w:r w:rsidRPr="007C6A81">
              <w:rPr>
                <w:sz w:val="18"/>
                <w:szCs w:val="18"/>
                <w:lang w:val="fr-FR"/>
              </w:rPr>
              <w:t>/</w:t>
            </w:r>
            <w:proofErr w:type="spellStart"/>
            <w:r w:rsidRPr="007C6A81">
              <w:rPr>
                <w:sz w:val="18"/>
                <w:szCs w:val="18"/>
                <w:lang w:val="fr-FR"/>
              </w:rPr>
              <w:t>SchCrit</w:t>
            </w:r>
            <w:proofErr w:type="spellEnd"/>
            <w:r w:rsidRPr="007C6A81">
              <w:rPr>
                <w:sz w:val="18"/>
                <w:szCs w:val="18"/>
                <w:lang w:val="fr-FR"/>
              </w:rPr>
              <w:t>/</w:t>
            </w:r>
            <w:proofErr w:type="spellStart"/>
            <w:r w:rsidRPr="007C6A81">
              <w:rPr>
                <w:sz w:val="18"/>
                <w:szCs w:val="18"/>
                <w:lang w:val="fr-FR"/>
              </w:rPr>
              <w:t>SctiesTxCond</w:t>
            </w:r>
            <w:proofErr w:type="spellEnd"/>
          </w:p>
        </w:tc>
        <w:tc>
          <w:tcPr>
            <w:tcW w:w="1819" w:type="pct"/>
          </w:tcPr>
          <w:p w14:paraId="5B2D239F" w14:textId="77777777" w:rsidR="00E53094" w:rsidRPr="007C6A81" w:rsidRDefault="00E53094" w:rsidP="00E53094">
            <w:pPr>
              <w:rPr>
                <w:sz w:val="18"/>
                <w:szCs w:val="18"/>
                <w:lang w:val="fr-FR"/>
              </w:rPr>
            </w:pPr>
            <w:r w:rsidRPr="007C6A81">
              <w:rPr>
                <w:sz w:val="18"/>
                <w:szCs w:val="18"/>
                <w:lang w:val="fr-FR"/>
              </w:rPr>
              <w:t>/Document/</w:t>
            </w:r>
            <w:proofErr w:type="spellStart"/>
            <w:r w:rsidRPr="007C6A81">
              <w:rPr>
                <w:sz w:val="18"/>
                <w:szCs w:val="18"/>
                <w:lang w:val="fr-FR"/>
              </w:rPr>
              <w:t>SctiesSttlmTxQry</w:t>
            </w:r>
            <w:proofErr w:type="spellEnd"/>
            <w:r w:rsidRPr="007C6A81">
              <w:rPr>
                <w:sz w:val="18"/>
                <w:szCs w:val="18"/>
                <w:lang w:val="fr-FR"/>
              </w:rPr>
              <w:t>/</w:t>
            </w:r>
            <w:proofErr w:type="spellStart"/>
            <w:r w:rsidRPr="007C6A81">
              <w:rPr>
                <w:sz w:val="18"/>
                <w:szCs w:val="18"/>
                <w:lang w:val="fr-FR"/>
              </w:rPr>
              <w:t>QryDef</w:t>
            </w:r>
            <w:proofErr w:type="spellEnd"/>
            <w:r w:rsidRPr="007C6A81">
              <w:rPr>
                <w:sz w:val="18"/>
                <w:szCs w:val="18"/>
                <w:lang w:val="fr-FR"/>
              </w:rPr>
              <w:t>/</w:t>
            </w:r>
            <w:proofErr w:type="spellStart"/>
            <w:r w:rsidRPr="007C6A81">
              <w:rPr>
                <w:sz w:val="18"/>
                <w:szCs w:val="18"/>
                <w:lang w:val="fr-FR"/>
              </w:rPr>
              <w:t>SchCrit</w:t>
            </w:r>
            <w:proofErr w:type="spellEnd"/>
            <w:r w:rsidRPr="007C6A81">
              <w:rPr>
                <w:sz w:val="18"/>
                <w:szCs w:val="18"/>
                <w:lang w:val="fr-FR"/>
              </w:rPr>
              <w:t>/</w:t>
            </w:r>
            <w:proofErr w:type="spellStart"/>
            <w:r w:rsidRPr="007C6A81">
              <w:rPr>
                <w:sz w:val="18"/>
                <w:szCs w:val="18"/>
                <w:lang w:val="fr-FR"/>
              </w:rPr>
              <w:t>SttlmTxCond</w:t>
            </w:r>
            <w:proofErr w:type="spellEnd"/>
          </w:p>
        </w:tc>
      </w:tr>
      <w:tr w:rsidR="00E53094" w:rsidRPr="00EE09C3" w14:paraId="7979503A" w14:textId="77777777" w:rsidTr="00E53094">
        <w:trPr>
          <w:trHeight w:val="633"/>
        </w:trPr>
        <w:tc>
          <w:tcPr>
            <w:tcW w:w="867" w:type="pct"/>
          </w:tcPr>
          <w:p w14:paraId="7304103B" w14:textId="77777777" w:rsidR="00E53094" w:rsidRPr="007C6A81" w:rsidRDefault="00E53094" w:rsidP="00E53094">
            <w:pPr>
              <w:ind w:left="720"/>
              <w:rPr>
                <w:sz w:val="18"/>
                <w:szCs w:val="18"/>
                <w:lang w:val="fr-FR"/>
              </w:rPr>
            </w:pPr>
            <w:r w:rsidRPr="007C6A81">
              <w:rPr>
                <w:sz w:val="18"/>
                <w:szCs w:val="18"/>
                <w:lang w:val="fr-FR"/>
              </w:rPr>
              <w:t>Code</w:t>
            </w:r>
          </w:p>
        </w:tc>
        <w:tc>
          <w:tcPr>
            <w:tcW w:w="2314" w:type="pct"/>
          </w:tcPr>
          <w:p w14:paraId="7DEF98F2" w14:textId="77777777" w:rsidR="00E53094" w:rsidRPr="007C6A81" w:rsidRDefault="00E53094" w:rsidP="00E53094">
            <w:pPr>
              <w:rPr>
                <w:sz w:val="18"/>
                <w:szCs w:val="18"/>
                <w:lang w:val="fr-FR"/>
              </w:rPr>
            </w:pPr>
            <w:r w:rsidRPr="007C6A81">
              <w:rPr>
                <w:sz w:val="18"/>
                <w:szCs w:val="18"/>
                <w:lang w:val="fr-FR"/>
              </w:rPr>
              <w:t>/Document/</w:t>
            </w:r>
            <w:proofErr w:type="spellStart"/>
            <w:r w:rsidRPr="007C6A81">
              <w:rPr>
                <w:sz w:val="18"/>
                <w:szCs w:val="18"/>
                <w:lang w:val="fr-FR"/>
              </w:rPr>
              <w:t>SctiesSttlmTxQry</w:t>
            </w:r>
            <w:proofErr w:type="spellEnd"/>
            <w:r w:rsidRPr="007C6A81">
              <w:rPr>
                <w:sz w:val="18"/>
                <w:szCs w:val="18"/>
                <w:lang w:val="fr-FR"/>
              </w:rPr>
              <w:t>/</w:t>
            </w:r>
            <w:proofErr w:type="spellStart"/>
            <w:r w:rsidRPr="007C6A81">
              <w:rPr>
                <w:sz w:val="18"/>
                <w:szCs w:val="18"/>
                <w:lang w:val="fr-FR"/>
              </w:rPr>
              <w:t>QryDef</w:t>
            </w:r>
            <w:proofErr w:type="spellEnd"/>
            <w:r w:rsidRPr="007C6A81">
              <w:rPr>
                <w:sz w:val="18"/>
                <w:szCs w:val="18"/>
                <w:lang w:val="fr-FR"/>
              </w:rPr>
              <w:t>/</w:t>
            </w:r>
            <w:proofErr w:type="spellStart"/>
            <w:r w:rsidRPr="007C6A81">
              <w:rPr>
                <w:sz w:val="18"/>
                <w:szCs w:val="18"/>
                <w:lang w:val="fr-FR"/>
              </w:rPr>
              <w:t>SchCrit</w:t>
            </w:r>
            <w:proofErr w:type="spellEnd"/>
            <w:r w:rsidRPr="007C6A81">
              <w:rPr>
                <w:sz w:val="18"/>
                <w:szCs w:val="18"/>
                <w:lang w:val="fr-FR"/>
              </w:rPr>
              <w:t>/</w:t>
            </w:r>
            <w:proofErr w:type="spellStart"/>
            <w:r w:rsidRPr="007C6A81">
              <w:rPr>
                <w:sz w:val="18"/>
                <w:szCs w:val="18"/>
                <w:lang w:val="fr-FR"/>
              </w:rPr>
              <w:t>SctiesTxCond</w:t>
            </w:r>
            <w:proofErr w:type="spellEnd"/>
            <w:r w:rsidRPr="007C6A81">
              <w:rPr>
                <w:sz w:val="18"/>
                <w:szCs w:val="18"/>
                <w:lang w:val="fr-FR"/>
              </w:rPr>
              <w:t>/Cd</w:t>
            </w:r>
          </w:p>
        </w:tc>
        <w:tc>
          <w:tcPr>
            <w:tcW w:w="1819" w:type="pct"/>
          </w:tcPr>
          <w:p w14:paraId="6BCB834F" w14:textId="77777777" w:rsidR="00E53094" w:rsidRPr="007C6A81" w:rsidRDefault="00E53094" w:rsidP="00E53094">
            <w:pPr>
              <w:rPr>
                <w:sz w:val="18"/>
                <w:szCs w:val="18"/>
                <w:lang w:val="fr-FR"/>
              </w:rPr>
            </w:pPr>
            <w:r w:rsidRPr="007C6A81">
              <w:rPr>
                <w:sz w:val="18"/>
                <w:szCs w:val="18"/>
                <w:lang w:val="fr-FR"/>
              </w:rPr>
              <w:t>/Document/</w:t>
            </w:r>
            <w:proofErr w:type="spellStart"/>
            <w:r w:rsidRPr="007C6A81">
              <w:rPr>
                <w:sz w:val="18"/>
                <w:szCs w:val="18"/>
                <w:lang w:val="fr-FR"/>
              </w:rPr>
              <w:t>SctiesSttlmTxQry</w:t>
            </w:r>
            <w:proofErr w:type="spellEnd"/>
            <w:r w:rsidRPr="007C6A81">
              <w:rPr>
                <w:sz w:val="18"/>
                <w:szCs w:val="18"/>
                <w:lang w:val="fr-FR"/>
              </w:rPr>
              <w:t>/</w:t>
            </w:r>
            <w:proofErr w:type="spellStart"/>
            <w:r w:rsidRPr="007C6A81">
              <w:rPr>
                <w:sz w:val="18"/>
                <w:szCs w:val="18"/>
                <w:lang w:val="fr-FR"/>
              </w:rPr>
              <w:t>QryDef</w:t>
            </w:r>
            <w:proofErr w:type="spellEnd"/>
            <w:r w:rsidRPr="007C6A81">
              <w:rPr>
                <w:sz w:val="18"/>
                <w:szCs w:val="18"/>
                <w:lang w:val="fr-FR"/>
              </w:rPr>
              <w:t>/</w:t>
            </w:r>
            <w:proofErr w:type="spellStart"/>
            <w:r w:rsidRPr="007C6A81">
              <w:rPr>
                <w:sz w:val="18"/>
                <w:szCs w:val="18"/>
                <w:lang w:val="fr-FR"/>
              </w:rPr>
              <w:t>SchCrit</w:t>
            </w:r>
            <w:proofErr w:type="spellEnd"/>
            <w:r w:rsidRPr="007C6A81">
              <w:rPr>
                <w:sz w:val="18"/>
                <w:szCs w:val="18"/>
                <w:lang w:val="fr-FR"/>
              </w:rPr>
              <w:t>/</w:t>
            </w:r>
            <w:proofErr w:type="spellStart"/>
            <w:r w:rsidRPr="007C6A81">
              <w:rPr>
                <w:sz w:val="18"/>
                <w:szCs w:val="18"/>
                <w:lang w:val="fr-FR"/>
              </w:rPr>
              <w:t>SttlmTxCond</w:t>
            </w:r>
            <w:proofErr w:type="spellEnd"/>
            <w:r w:rsidRPr="007C6A81">
              <w:rPr>
                <w:sz w:val="18"/>
                <w:szCs w:val="18"/>
                <w:lang w:val="fr-FR"/>
              </w:rPr>
              <w:t>/Cd</w:t>
            </w:r>
          </w:p>
        </w:tc>
      </w:tr>
      <w:tr w:rsidR="00E53094" w:rsidRPr="00EE09C3" w14:paraId="30D48D43" w14:textId="77777777" w:rsidTr="00E53094">
        <w:trPr>
          <w:trHeight w:val="633"/>
        </w:trPr>
        <w:tc>
          <w:tcPr>
            <w:tcW w:w="867" w:type="pct"/>
          </w:tcPr>
          <w:p w14:paraId="3E07BBE1" w14:textId="77777777" w:rsidR="00E53094" w:rsidRPr="007C6A81" w:rsidRDefault="00E53094" w:rsidP="00E53094">
            <w:pPr>
              <w:ind w:left="720"/>
              <w:rPr>
                <w:sz w:val="18"/>
                <w:szCs w:val="18"/>
                <w:lang w:val="fr-FR"/>
              </w:rPr>
            </w:pPr>
            <w:proofErr w:type="spellStart"/>
            <w:r w:rsidRPr="007C6A81">
              <w:rPr>
                <w:sz w:val="18"/>
                <w:szCs w:val="18"/>
                <w:lang w:val="fr-FR"/>
              </w:rPr>
              <w:t>Proprietary</w:t>
            </w:r>
            <w:proofErr w:type="spellEnd"/>
          </w:p>
        </w:tc>
        <w:tc>
          <w:tcPr>
            <w:tcW w:w="2314" w:type="pct"/>
          </w:tcPr>
          <w:p w14:paraId="49BF757D" w14:textId="77777777" w:rsidR="00E53094" w:rsidRPr="007C6A81" w:rsidRDefault="00E53094" w:rsidP="00E53094">
            <w:pPr>
              <w:rPr>
                <w:sz w:val="18"/>
                <w:szCs w:val="18"/>
                <w:lang w:val="fr-FR"/>
              </w:rPr>
            </w:pPr>
            <w:r w:rsidRPr="007C6A81">
              <w:rPr>
                <w:sz w:val="18"/>
                <w:szCs w:val="18"/>
                <w:lang w:val="fr-FR"/>
              </w:rPr>
              <w:t>/Document/</w:t>
            </w:r>
            <w:proofErr w:type="spellStart"/>
            <w:r w:rsidRPr="007C6A81">
              <w:rPr>
                <w:sz w:val="18"/>
                <w:szCs w:val="18"/>
                <w:lang w:val="fr-FR"/>
              </w:rPr>
              <w:t>SctiesSttlmTxQry</w:t>
            </w:r>
            <w:proofErr w:type="spellEnd"/>
            <w:r w:rsidRPr="007C6A81">
              <w:rPr>
                <w:sz w:val="18"/>
                <w:szCs w:val="18"/>
                <w:lang w:val="fr-FR"/>
              </w:rPr>
              <w:t>/</w:t>
            </w:r>
            <w:proofErr w:type="spellStart"/>
            <w:r w:rsidRPr="007C6A81">
              <w:rPr>
                <w:sz w:val="18"/>
                <w:szCs w:val="18"/>
                <w:lang w:val="fr-FR"/>
              </w:rPr>
              <w:t>QryDef</w:t>
            </w:r>
            <w:proofErr w:type="spellEnd"/>
            <w:r w:rsidRPr="007C6A81">
              <w:rPr>
                <w:sz w:val="18"/>
                <w:szCs w:val="18"/>
                <w:lang w:val="fr-FR"/>
              </w:rPr>
              <w:t>/</w:t>
            </w:r>
            <w:proofErr w:type="spellStart"/>
            <w:r w:rsidRPr="007C6A81">
              <w:rPr>
                <w:sz w:val="18"/>
                <w:szCs w:val="18"/>
                <w:lang w:val="fr-FR"/>
              </w:rPr>
              <w:t>SchCrit</w:t>
            </w:r>
            <w:proofErr w:type="spellEnd"/>
            <w:r w:rsidRPr="007C6A81">
              <w:rPr>
                <w:sz w:val="18"/>
                <w:szCs w:val="18"/>
                <w:lang w:val="fr-FR"/>
              </w:rPr>
              <w:t>/</w:t>
            </w:r>
            <w:proofErr w:type="spellStart"/>
            <w:r w:rsidRPr="007C6A81">
              <w:rPr>
                <w:sz w:val="18"/>
                <w:szCs w:val="18"/>
                <w:lang w:val="fr-FR"/>
              </w:rPr>
              <w:t>SctiesTxCond</w:t>
            </w:r>
            <w:proofErr w:type="spellEnd"/>
            <w:r w:rsidRPr="007C6A81">
              <w:rPr>
                <w:sz w:val="18"/>
                <w:szCs w:val="18"/>
                <w:lang w:val="fr-FR"/>
              </w:rPr>
              <w:t>/</w:t>
            </w:r>
            <w:proofErr w:type="spellStart"/>
            <w:r w:rsidRPr="007C6A81">
              <w:rPr>
                <w:sz w:val="18"/>
                <w:szCs w:val="18"/>
                <w:lang w:val="fr-FR"/>
              </w:rPr>
              <w:t>Prtry</w:t>
            </w:r>
            <w:proofErr w:type="spellEnd"/>
          </w:p>
        </w:tc>
        <w:tc>
          <w:tcPr>
            <w:tcW w:w="1819" w:type="pct"/>
          </w:tcPr>
          <w:p w14:paraId="510B1294" w14:textId="77777777" w:rsidR="00E53094" w:rsidRPr="007C6A81" w:rsidRDefault="00E53094" w:rsidP="00E53094">
            <w:pPr>
              <w:rPr>
                <w:sz w:val="18"/>
                <w:szCs w:val="18"/>
                <w:lang w:val="fr-FR"/>
              </w:rPr>
            </w:pPr>
            <w:r w:rsidRPr="007C6A81">
              <w:rPr>
                <w:sz w:val="18"/>
                <w:szCs w:val="18"/>
                <w:lang w:val="fr-FR"/>
              </w:rPr>
              <w:t>/Document/</w:t>
            </w:r>
            <w:proofErr w:type="spellStart"/>
            <w:r w:rsidRPr="007C6A81">
              <w:rPr>
                <w:sz w:val="18"/>
                <w:szCs w:val="18"/>
                <w:lang w:val="fr-FR"/>
              </w:rPr>
              <w:t>SctiesSttlmTxQry</w:t>
            </w:r>
            <w:proofErr w:type="spellEnd"/>
            <w:r w:rsidRPr="007C6A81">
              <w:rPr>
                <w:sz w:val="18"/>
                <w:szCs w:val="18"/>
                <w:lang w:val="fr-FR"/>
              </w:rPr>
              <w:t>/</w:t>
            </w:r>
            <w:proofErr w:type="spellStart"/>
            <w:r w:rsidRPr="007C6A81">
              <w:rPr>
                <w:sz w:val="18"/>
                <w:szCs w:val="18"/>
                <w:lang w:val="fr-FR"/>
              </w:rPr>
              <w:t>QryDef</w:t>
            </w:r>
            <w:proofErr w:type="spellEnd"/>
            <w:r w:rsidRPr="007C6A81">
              <w:rPr>
                <w:sz w:val="18"/>
                <w:szCs w:val="18"/>
                <w:lang w:val="fr-FR"/>
              </w:rPr>
              <w:t>/</w:t>
            </w:r>
            <w:proofErr w:type="spellStart"/>
            <w:r w:rsidRPr="007C6A81">
              <w:rPr>
                <w:sz w:val="18"/>
                <w:szCs w:val="18"/>
                <w:lang w:val="fr-FR"/>
              </w:rPr>
              <w:t>SchCrit</w:t>
            </w:r>
            <w:proofErr w:type="spellEnd"/>
            <w:r w:rsidRPr="007C6A81">
              <w:rPr>
                <w:sz w:val="18"/>
                <w:szCs w:val="18"/>
                <w:lang w:val="fr-FR"/>
              </w:rPr>
              <w:t>/</w:t>
            </w:r>
            <w:proofErr w:type="spellStart"/>
            <w:r w:rsidRPr="007C6A81">
              <w:rPr>
                <w:sz w:val="18"/>
                <w:szCs w:val="18"/>
                <w:lang w:val="fr-FR"/>
              </w:rPr>
              <w:t>SttlmTxCond</w:t>
            </w:r>
            <w:proofErr w:type="spellEnd"/>
            <w:r w:rsidRPr="007C6A81">
              <w:rPr>
                <w:sz w:val="18"/>
                <w:szCs w:val="18"/>
                <w:lang w:val="fr-FR"/>
              </w:rPr>
              <w:t>/</w:t>
            </w:r>
            <w:proofErr w:type="spellStart"/>
            <w:r w:rsidRPr="007C6A81">
              <w:rPr>
                <w:sz w:val="18"/>
                <w:szCs w:val="18"/>
                <w:lang w:val="fr-FR"/>
              </w:rPr>
              <w:t>Prtry</w:t>
            </w:r>
            <w:proofErr w:type="spellEnd"/>
          </w:p>
        </w:tc>
      </w:tr>
    </w:tbl>
    <w:p w14:paraId="7E00CD2C" w14:textId="77777777" w:rsidR="0079390B" w:rsidRPr="00EF66E7" w:rsidRDefault="0079390B" w:rsidP="0079390B">
      <w:pPr>
        <w:rPr>
          <w:lang w:val="en-GB"/>
        </w:rPr>
      </w:pPr>
    </w:p>
    <w:p w14:paraId="590DA846" w14:textId="77777777" w:rsidR="0079390B" w:rsidRDefault="0079390B" w:rsidP="0079390B">
      <w:pPr>
        <w:ind w:left="360"/>
        <w:rPr>
          <w:lang w:val="fr-FR"/>
        </w:rPr>
      </w:pPr>
    </w:p>
    <w:p w14:paraId="7BFD6CD4" w14:textId="77777777" w:rsidR="0079390B" w:rsidRPr="00C3521F" w:rsidRDefault="0079390B" w:rsidP="0079390B">
      <w:pPr>
        <w:pStyle w:val="ListParagraph"/>
        <w:numPr>
          <w:ilvl w:val="1"/>
          <w:numId w:val="21"/>
        </w:numPr>
        <w:suppressAutoHyphens/>
        <w:spacing w:before="120"/>
        <w:rPr>
          <w:rFonts w:ascii="Times New Roman" w:hAnsi="Times New Roman"/>
          <w:sz w:val="24"/>
          <w:szCs w:val="24"/>
          <w:lang w:val="fr-FR"/>
        </w:rPr>
      </w:pPr>
      <w:proofErr w:type="spellStart"/>
      <w:r w:rsidRPr="00C3521F">
        <w:rPr>
          <w:rFonts w:ascii="Times New Roman" w:hAnsi="Times New Roman"/>
          <w:sz w:val="24"/>
          <w:szCs w:val="24"/>
          <w:lang w:val="fr-FR"/>
        </w:rPr>
        <w:t>SettlementTransactionCondition</w:t>
      </w:r>
      <w:proofErr w:type="spellEnd"/>
      <w:r w:rsidRPr="00C3521F">
        <w:rPr>
          <w:rFonts w:ascii="Times New Roman" w:hAnsi="Times New Roman"/>
          <w:sz w:val="24"/>
          <w:szCs w:val="24"/>
          <w:lang w:val="fr-FR"/>
        </w:rPr>
        <w:t xml:space="preserve"> &lt;</w:t>
      </w:r>
      <w:proofErr w:type="spellStart"/>
      <w:r w:rsidRPr="00C3521F">
        <w:rPr>
          <w:rFonts w:ascii="Times New Roman" w:hAnsi="Times New Roman"/>
          <w:sz w:val="24"/>
          <w:szCs w:val="24"/>
          <w:lang w:val="fr-FR"/>
        </w:rPr>
        <w:t>SttlmTxCond</w:t>
      </w:r>
      <w:proofErr w:type="spellEnd"/>
      <w:r w:rsidRPr="00C3521F">
        <w:rPr>
          <w:rFonts w:ascii="Times New Roman" w:hAnsi="Times New Roman"/>
          <w:sz w:val="24"/>
          <w:szCs w:val="24"/>
          <w:lang w:val="fr-FR"/>
        </w:rPr>
        <w:t>&gt;</w:t>
      </w:r>
    </w:p>
    <w:p w14:paraId="4444F455" w14:textId="77777777" w:rsidR="0079390B" w:rsidRDefault="0079390B" w:rsidP="0079390B">
      <w:pPr>
        <w:pStyle w:val="ListParagraph"/>
        <w:rPr>
          <w:lang w:val="fr-FR"/>
        </w:rPr>
      </w:pPr>
    </w:p>
    <w:tbl>
      <w:tblPr>
        <w:tblW w:w="9220" w:type="dxa"/>
        <w:tblCellMar>
          <w:left w:w="70" w:type="dxa"/>
          <w:right w:w="70" w:type="dxa"/>
        </w:tblCellMar>
        <w:tblLook w:val="04A0" w:firstRow="1" w:lastRow="0" w:firstColumn="1" w:lastColumn="0" w:noHBand="0" w:noVBand="1"/>
      </w:tblPr>
      <w:tblGrid>
        <w:gridCol w:w="4280"/>
        <w:gridCol w:w="1340"/>
        <w:gridCol w:w="3600"/>
      </w:tblGrid>
      <w:tr w:rsidR="0079390B" w:rsidRPr="003253DD" w14:paraId="32637227" w14:textId="77777777" w:rsidTr="00002920">
        <w:trPr>
          <w:trHeight w:val="264"/>
        </w:trPr>
        <w:tc>
          <w:tcPr>
            <w:tcW w:w="4280" w:type="dxa"/>
            <w:tcBorders>
              <w:top w:val="single" w:sz="4" w:space="0" w:color="auto"/>
              <w:left w:val="single" w:sz="4" w:space="0" w:color="auto"/>
              <w:bottom w:val="single" w:sz="4" w:space="0" w:color="auto"/>
              <w:right w:val="single" w:sz="4" w:space="0" w:color="auto"/>
            </w:tcBorders>
            <w:noWrap/>
            <w:vAlign w:val="center"/>
            <w:hideMark/>
          </w:tcPr>
          <w:p w14:paraId="245E2956" w14:textId="77777777" w:rsidR="0079390B" w:rsidRPr="003253DD" w:rsidRDefault="0079390B" w:rsidP="00002920">
            <w:pPr>
              <w:spacing w:before="0"/>
              <w:rPr>
                <w:rFonts w:eastAsia="Times New Roman"/>
                <w:color w:val="000000"/>
                <w:sz w:val="20"/>
                <w:lang w:val="fr-FR" w:eastAsia="fr-FR"/>
              </w:rPr>
            </w:pPr>
            <w:r w:rsidRPr="003253DD">
              <w:rPr>
                <w:rFonts w:eastAsia="Times New Roman"/>
                <w:color w:val="000000"/>
                <w:sz w:val="20"/>
                <w:lang w:val="fr-FR" w:eastAsia="fr-FR"/>
              </w:rPr>
              <w:t>Message</w:t>
            </w:r>
            <w:r>
              <w:rPr>
                <w:rFonts w:eastAsia="Times New Roman"/>
                <w:color w:val="000000"/>
                <w:sz w:val="20"/>
                <w:lang w:val="fr-FR" w:eastAsia="fr-FR"/>
              </w:rPr>
              <w:t xml:space="preserve"> </w:t>
            </w:r>
            <w:proofErr w:type="spellStart"/>
            <w:r w:rsidRPr="003253DD">
              <w:rPr>
                <w:rFonts w:eastAsia="Times New Roman"/>
                <w:color w:val="000000"/>
                <w:sz w:val="20"/>
                <w:lang w:val="fr-FR" w:eastAsia="fr-FR"/>
              </w:rPr>
              <w:t>Element</w:t>
            </w:r>
            <w:proofErr w:type="spellEnd"/>
            <w:r>
              <w:rPr>
                <w:rFonts w:eastAsia="Times New Roman"/>
                <w:color w:val="000000"/>
                <w:sz w:val="20"/>
                <w:lang w:val="fr-FR" w:eastAsia="fr-FR"/>
              </w:rPr>
              <w:t xml:space="preserve"> </w:t>
            </w:r>
            <w:r w:rsidRPr="003253DD">
              <w:rPr>
                <w:rFonts w:eastAsia="Times New Roman"/>
                <w:color w:val="000000"/>
                <w:sz w:val="20"/>
                <w:lang w:val="fr-FR" w:eastAsia="fr-FR"/>
              </w:rPr>
              <w:t>&lt;XML Tag&gt;</w:t>
            </w:r>
          </w:p>
        </w:tc>
        <w:tc>
          <w:tcPr>
            <w:tcW w:w="1340" w:type="dxa"/>
            <w:tcBorders>
              <w:top w:val="single" w:sz="4" w:space="0" w:color="auto"/>
              <w:left w:val="nil"/>
              <w:bottom w:val="single" w:sz="4" w:space="0" w:color="auto"/>
              <w:right w:val="single" w:sz="4" w:space="0" w:color="auto"/>
            </w:tcBorders>
            <w:noWrap/>
            <w:vAlign w:val="center"/>
            <w:hideMark/>
          </w:tcPr>
          <w:p w14:paraId="4B649485" w14:textId="77777777" w:rsidR="0079390B" w:rsidRPr="003253DD" w:rsidRDefault="0079390B" w:rsidP="00002920">
            <w:pPr>
              <w:spacing w:before="0"/>
              <w:rPr>
                <w:rFonts w:eastAsia="Times New Roman"/>
                <w:color w:val="000000"/>
                <w:sz w:val="20"/>
                <w:lang w:val="fr-FR" w:eastAsia="fr-FR"/>
              </w:rPr>
            </w:pPr>
            <w:proofErr w:type="spellStart"/>
            <w:r w:rsidRPr="003253DD">
              <w:rPr>
                <w:rFonts w:eastAsia="Times New Roman"/>
                <w:color w:val="000000"/>
                <w:sz w:val="20"/>
                <w:lang w:val="fr-FR" w:eastAsia="fr-FR"/>
              </w:rPr>
              <w:t>Mult</w:t>
            </w:r>
            <w:proofErr w:type="spellEnd"/>
            <w:r w:rsidRPr="003253DD">
              <w:rPr>
                <w:rFonts w:eastAsia="Times New Roman"/>
                <w:color w:val="000000"/>
                <w:sz w:val="20"/>
                <w:lang w:val="fr-FR" w:eastAsia="fr-FR"/>
              </w:rPr>
              <w:t>.</w:t>
            </w:r>
          </w:p>
        </w:tc>
        <w:tc>
          <w:tcPr>
            <w:tcW w:w="3600" w:type="dxa"/>
            <w:tcBorders>
              <w:top w:val="single" w:sz="4" w:space="0" w:color="auto"/>
              <w:left w:val="nil"/>
              <w:bottom w:val="single" w:sz="4" w:space="0" w:color="auto"/>
              <w:right w:val="single" w:sz="4" w:space="0" w:color="auto"/>
            </w:tcBorders>
            <w:noWrap/>
            <w:vAlign w:val="center"/>
            <w:hideMark/>
          </w:tcPr>
          <w:p w14:paraId="6CA288B5" w14:textId="77777777" w:rsidR="0079390B" w:rsidRPr="003253DD" w:rsidRDefault="0079390B" w:rsidP="00002920">
            <w:pPr>
              <w:spacing w:before="0"/>
              <w:rPr>
                <w:rFonts w:eastAsia="Times New Roman"/>
                <w:color w:val="000000"/>
                <w:sz w:val="20"/>
                <w:lang w:val="fr-FR" w:eastAsia="fr-FR"/>
              </w:rPr>
            </w:pPr>
            <w:r>
              <w:rPr>
                <w:rFonts w:eastAsia="Times New Roman"/>
                <w:color w:val="000000"/>
                <w:sz w:val="20"/>
                <w:lang w:val="fr-FR" w:eastAsia="fr-FR"/>
              </w:rPr>
              <w:t xml:space="preserve">Data </w:t>
            </w:r>
            <w:r w:rsidRPr="003253DD">
              <w:rPr>
                <w:rFonts w:eastAsia="Times New Roman"/>
                <w:color w:val="000000"/>
                <w:sz w:val="20"/>
                <w:lang w:val="fr-FR" w:eastAsia="fr-FR"/>
              </w:rPr>
              <w:t>Type</w:t>
            </w:r>
          </w:p>
        </w:tc>
      </w:tr>
      <w:tr w:rsidR="0079390B" w:rsidRPr="003253DD" w14:paraId="37951057" w14:textId="77777777" w:rsidTr="00002920">
        <w:trPr>
          <w:trHeight w:val="528"/>
        </w:trPr>
        <w:tc>
          <w:tcPr>
            <w:tcW w:w="4280" w:type="dxa"/>
            <w:tcBorders>
              <w:top w:val="nil"/>
              <w:left w:val="single" w:sz="4" w:space="0" w:color="auto"/>
              <w:bottom w:val="single" w:sz="4" w:space="0" w:color="auto"/>
              <w:right w:val="single" w:sz="4" w:space="0" w:color="auto"/>
            </w:tcBorders>
            <w:noWrap/>
            <w:vAlign w:val="center"/>
            <w:hideMark/>
          </w:tcPr>
          <w:p w14:paraId="2C1F1950" w14:textId="77777777" w:rsidR="0079390B" w:rsidRPr="003253DD" w:rsidRDefault="0079390B" w:rsidP="00002920">
            <w:pPr>
              <w:spacing w:before="0"/>
              <w:rPr>
                <w:rFonts w:eastAsia="Times New Roman"/>
                <w:color w:val="000000"/>
                <w:sz w:val="20"/>
                <w:lang w:val="fr-FR" w:eastAsia="fr-FR"/>
              </w:rPr>
            </w:pPr>
            <w:r w:rsidRPr="003253DD">
              <w:rPr>
                <w:rFonts w:eastAsia="Times New Roman"/>
                <w:color w:val="000000"/>
                <w:sz w:val="20"/>
                <w:lang w:val="fr-FR" w:eastAsia="fr-FR"/>
              </w:rPr>
              <w:t>Settlement Transaction Condition &lt;</w:t>
            </w:r>
            <w:proofErr w:type="spellStart"/>
            <w:r w:rsidRPr="003253DD">
              <w:rPr>
                <w:rFonts w:eastAsia="Times New Roman"/>
                <w:color w:val="000000"/>
                <w:sz w:val="20"/>
                <w:lang w:val="fr-FR" w:eastAsia="fr-FR"/>
              </w:rPr>
              <w:t>SttlmTxCond</w:t>
            </w:r>
            <w:proofErr w:type="spellEnd"/>
            <w:r w:rsidRPr="003253DD">
              <w:rPr>
                <w:rFonts w:eastAsia="Times New Roman"/>
                <w:color w:val="000000"/>
                <w:sz w:val="20"/>
                <w:lang w:val="fr-FR" w:eastAsia="fr-FR"/>
              </w:rPr>
              <w:t>&gt;</w:t>
            </w:r>
          </w:p>
        </w:tc>
        <w:tc>
          <w:tcPr>
            <w:tcW w:w="1340" w:type="dxa"/>
            <w:tcBorders>
              <w:top w:val="nil"/>
              <w:left w:val="nil"/>
              <w:bottom w:val="single" w:sz="4" w:space="0" w:color="auto"/>
              <w:right w:val="single" w:sz="4" w:space="0" w:color="auto"/>
            </w:tcBorders>
            <w:noWrap/>
            <w:vAlign w:val="center"/>
            <w:hideMark/>
          </w:tcPr>
          <w:p w14:paraId="401ACF0E" w14:textId="77777777" w:rsidR="0079390B" w:rsidRPr="003253DD" w:rsidRDefault="0079390B" w:rsidP="00002920">
            <w:pPr>
              <w:spacing w:before="0"/>
              <w:rPr>
                <w:rFonts w:eastAsia="Times New Roman"/>
                <w:color w:val="000000"/>
                <w:sz w:val="20"/>
                <w:lang w:val="fr-FR" w:eastAsia="fr-FR"/>
              </w:rPr>
            </w:pPr>
            <w:r w:rsidRPr="003253DD">
              <w:rPr>
                <w:rFonts w:eastAsia="Times New Roman"/>
                <w:color w:val="000000"/>
                <w:sz w:val="20"/>
                <w:lang w:val="fr-FR" w:eastAsia="fr-FR"/>
              </w:rPr>
              <w:t>[</w:t>
            </w:r>
            <w:proofErr w:type="gramStart"/>
            <w:r w:rsidRPr="003253DD">
              <w:rPr>
                <w:rFonts w:eastAsia="Times New Roman"/>
                <w:color w:val="000000"/>
                <w:sz w:val="20"/>
                <w:lang w:val="fr-FR" w:eastAsia="fr-FR"/>
              </w:rPr>
              <w:t>0..</w:t>
            </w:r>
            <w:proofErr w:type="gramEnd"/>
            <w:r w:rsidRPr="003253DD">
              <w:rPr>
                <w:rFonts w:eastAsia="Times New Roman"/>
                <w:color w:val="000000"/>
                <w:sz w:val="20"/>
                <w:lang w:val="fr-FR" w:eastAsia="fr-FR"/>
              </w:rPr>
              <w:t>*]</w:t>
            </w:r>
          </w:p>
        </w:tc>
        <w:tc>
          <w:tcPr>
            <w:tcW w:w="3600" w:type="dxa"/>
            <w:tcBorders>
              <w:top w:val="nil"/>
              <w:left w:val="nil"/>
              <w:bottom w:val="single" w:sz="4" w:space="0" w:color="auto"/>
              <w:right w:val="single" w:sz="4" w:space="0" w:color="auto"/>
            </w:tcBorders>
            <w:vAlign w:val="center"/>
            <w:hideMark/>
          </w:tcPr>
          <w:p w14:paraId="5F862061" w14:textId="77777777" w:rsidR="0079390B" w:rsidRPr="003253DD" w:rsidRDefault="0079390B" w:rsidP="00002920">
            <w:pPr>
              <w:spacing w:before="0"/>
              <w:rPr>
                <w:rFonts w:eastAsia="Times New Roman"/>
                <w:color w:val="000000"/>
                <w:sz w:val="20"/>
                <w:lang w:val="fr-FR" w:eastAsia="fr-FR"/>
              </w:rPr>
            </w:pPr>
            <w:r w:rsidRPr="003253DD">
              <w:rPr>
                <w:rFonts w:eastAsia="Times New Roman"/>
                <w:color w:val="000000"/>
                <w:sz w:val="20"/>
                <w:lang w:val="fr-FR" w:eastAsia="fr-FR"/>
              </w:rPr>
              <w:t>SettlementTransactionCondition41Choice</w:t>
            </w:r>
            <w:r w:rsidRPr="003253DD">
              <w:rPr>
                <w:rFonts w:eastAsia="Times New Roman"/>
                <w:color w:val="000000"/>
                <w:sz w:val="20"/>
                <w:lang w:val="fr-FR" w:eastAsia="fr-FR"/>
              </w:rPr>
              <w:br/>
            </w:r>
            <w:proofErr w:type="spellStart"/>
            <w:r w:rsidRPr="003253DD">
              <w:rPr>
                <w:rFonts w:eastAsia="Times New Roman"/>
                <w:color w:val="000000"/>
                <w:sz w:val="20"/>
                <w:lang w:val="fr-FR" w:eastAsia="fr-FR"/>
              </w:rPr>
              <w:t>is_</w:t>
            </w:r>
            <w:proofErr w:type="gramStart"/>
            <w:r w:rsidRPr="003253DD">
              <w:rPr>
                <w:rFonts w:eastAsia="Times New Roman"/>
                <w:color w:val="000000"/>
                <w:sz w:val="20"/>
                <w:lang w:val="fr-FR" w:eastAsia="fr-FR"/>
              </w:rPr>
              <w:t>choice</w:t>
            </w:r>
            <w:proofErr w:type="spellEnd"/>
            <w:r w:rsidRPr="003253DD">
              <w:rPr>
                <w:rFonts w:eastAsia="Times New Roman"/>
                <w:color w:val="000000"/>
                <w:sz w:val="20"/>
                <w:lang w:val="fr-FR" w:eastAsia="fr-FR"/>
              </w:rPr>
              <w:t>:</w:t>
            </w:r>
            <w:proofErr w:type="gramEnd"/>
            <w:r w:rsidRPr="003253DD">
              <w:rPr>
                <w:rFonts w:eastAsia="Times New Roman"/>
                <w:color w:val="000000"/>
                <w:sz w:val="20"/>
                <w:lang w:val="fr-FR" w:eastAsia="fr-FR"/>
              </w:rPr>
              <w:t xml:space="preserve"> </w:t>
            </w:r>
            <w:proofErr w:type="spellStart"/>
            <w:r w:rsidRPr="003253DD">
              <w:rPr>
                <w:rFonts w:eastAsia="Times New Roman"/>
                <w:color w:val="000000"/>
                <w:sz w:val="20"/>
                <w:lang w:val="fr-FR" w:eastAsia="fr-FR"/>
              </w:rPr>
              <w:t>true</w:t>
            </w:r>
            <w:proofErr w:type="spellEnd"/>
          </w:p>
        </w:tc>
      </w:tr>
    </w:tbl>
    <w:p w14:paraId="6CA0B10B" w14:textId="77777777" w:rsidR="0079390B" w:rsidRPr="00C3521F" w:rsidRDefault="0079390B" w:rsidP="0079390B">
      <w:pPr>
        <w:pStyle w:val="ListParagraph"/>
        <w:numPr>
          <w:ilvl w:val="0"/>
          <w:numId w:val="22"/>
        </w:numPr>
        <w:suppressAutoHyphens/>
        <w:spacing w:before="120"/>
        <w:jc w:val="both"/>
        <w:rPr>
          <w:rFonts w:ascii="Times New Roman" w:hAnsi="Times New Roman"/>
          <w:sz w:val="24"/>
          <w:szCs w:val="24"/>
          <w:lang w:val="fr-FR"/>
        </w:rPr>
      </w:pPr>
      <w:proofErr w:type="spellStart"/>
      <w:proofErr w:type="gramStart"/>
      <w:r w:rsidRPr="00C3521F">
        <w:rPr>
          <w:rFonts w:ascii="Times New Roman" w:hAnsi="Times New Roman"/>
          <w:sz w:val="24"/>
          <w:szCs w:val="24"/>
          <w:lang w:val="fr-FR"/>
        </w:rPr>
        <w:t>Presence</w:t>
      </w:r>
      <w:proofErr w:type="spellEnd"/>
      <w:r w:rsidRPr="00C3521F">
        <w:rPr>
          <w:rFonts w:ascii="Times New Roman" w:hAnsi="Times New Roman"/>
          <w:sz w:val="24"/>
          <w:szCs w:val="24"/>
          <w:lang w:val="fr-FR"/>
        </w:rPr>
        <w:t>:</w:t>
      </w:r>
      <w:proofErr w:type="gramEnd"/>
      <w:r w:rsidRPr="00C3521F">
        <w:rPr>
          <w:rFonts w:ascii="Times New Roman" w:hAnsi="Times New Roman"/>
          <w:sz w:val="24"/>
          <w:szCs w:val="24"/>
          <w:lang w:val="fr-FR"/>
        </w:rPr>
        <w:t xml:space="preserve"> [</w:t>
      </w:r>
      <w:proofErr w:type="gramStart"/>
      <w:r w:rsidRPr="00C3521F">
        <w:rPr>
          <w:rFonts w:ascii="Times New Roman" w:hAnsi="Times New Roman"/>
          <w:sz w:val="24"/>
          <w:szCs w:val="24"/>
          <w:lang w:val="fr-FR"/>
        </w:rPr>
        <w:t>0..</w:t>
      </w:r>
      <w:proofErr w:type="gramEnd"/>
      <w:r w:rsidRPr="00C3521F">
        <w:rPr>
          <w:rFonts w:ascii="Times New Roman" w:hAnsi="Times New Roman"/>
          <w:sz w:val="24"/>
          <w:szCs w:val="24"/>
          <w:lang w:val="fr-FR"/>
        </w:rPr>
        <w:t>*]</w:t>
      </w:r>
    </w:p>
    <w:p w14:paraId="6BB4F239" w14:textId="77777777" w:rsidR="0079390B" w:rsidRPr="00C3521F" w:rsidRDefault="0079390B" w:rsidP="0079390B">
      <w:pPr>
        <w:pStyle w:val="ListParagraph"/>
        <w:numPr>
          <w:ilvl w:val="0"/>
          <w:numId w:val="22"/>
        </w:numPr>
        <w:suppressAutoHyphens/>
        <w:spacing w:before="120"/>
        <w:jc w:val="both"/>
        <w:rPr>
          <w:rFonts w:ascii="Times New Roman" w:hAnsi="Times New Roman"/>
          <w:sz w:val="24"/>
          <w:szCs w:val="24"/>
        </w:rPr>
      </w:pPr>
      <w:r w:rsidRPr="00C3521F">
        <w:rPr>
          <w:rFonts w:ascii="Times New Roman" w:hAnsi="Times New Roman"/>
          <w:sz w:val="24"/>
          <w:szCs w:val="24"/>
        </w:rPr>
        <w:t>Definition: Indicates the conditions under which the order/trade is to be executed.</w:t>
      </w:r>
    </w:p>
    <w:p w14:paraId="17BD5F08" w14:textId="77777777" w:rsidR="0079390B" w:rsidRPr="00004B12" w:rsidRDefault="0079390B" w:rsidP="0079390B">
      <w:pPr>
        <w:jc w:val="both"/>
        <w:rPr>
          <w:szCs w:val="24"/>
        </w:rPr>
      </w:pPr>
      <w:proofErr w:type="spellStart"/>
      <w:r w:rsidRPr="00004B12">
        <w:rPr>
          <w:szCs w:val="24"/>
        </w:rPr>
        <w:t>SettlementTransactionCondition</w:t>
      </w:r>
      <w:proofErr w:type="spellEnd"/>
      <w:r w:rsidRPr="00004B12">
        <w:rPr>
          <w:szCs w:val="24"/>
        </w:rPr>
        <w:t xml:space="preserve"> &lt;</w:t>
      </w:r>
      <w:proofErr w:type="spellStart"/>
      <w:r w:rsidRPr="00004B12">
        <w:rPr>
          <w:szCs w:val="24"/>
        </w:rPr>
        <w:t>SttlmTxCond</w:t>
      </w:r>
      <w:proofErr w:type="spellEnd"/>
      <w:r w:rsidRPr="00004B12">
        <w:rPr>
          <w:szCs w:val="24"/>
        </w:rPr>
        <w:t>&gt; contains one of the following elements</w:t>
      </w:r>
    </w:p>
    <w:p w14:paraId="56F38627" w14:textId="77777777" w:rsidR="0079390B" w:rsidRPr="00831BDD" w:rsidRDefault="0079390B" w:rsidP="0079390B">
      <w:pPr>
        <w:jc w:val="both"/>
      </w:pPr>
    </w:p>
    <w:tbl>
      <w:tblPr>
        <w:tblW w:w="9640" w:type="dxa"/>
        <w:tblCellMar>
          <w:left w:w="70" w:type="dxa"/>
          <w:right w:w="70" w:type="dxa"/>
        </w:tblCellMar>
        <w:tblLook w:val="04A0" w:firstRow="1" w:lastRow="0" w:firstColumn="1" w:lastColumn="0" w:noHBand="0" w:noVBand="1"/>
      </w:tblPr>
      <w:tblGrid>
        <w:gridCol w:w="448"/>
        <w:gridCol w:w="4280"/>
        <w:gridCol w:w="1340"/>
        <w:gridCol w:w="3600"/>
      </w:tblGrid>
      <w:tr w:rsidR="0079390B" w:rsidRPr="003253DD" w14:paraId="3A18D8CE" w14:textId="77777777" w:rsidTr="00002920">
        <w:trPr>
          <w:trHeight w:val="264"/>
        </w:trPr>
        <w:tc>
          <w:tcPr>
            <w:tcW w:w="420" w:type="dxa"/>
            <w:tcBorders>
              <w:top w:val="single" w:sz="4" w:space="0" w:color="auto"/>
              <w:left w:val="single" w:sz="4" w:space="0" w:color="auto"/>
              <w:bottom w:val="single" w:sz="4" w:space="0" w:color="auto"/>
              <w:right w:val="single" w:sz="4" w:space="0" w:color="auto"/>
            </w:tcBorders>
            <w:noWrap/>
            <w:vAlign w:val="center"/>
            <w:hideMark/>
          </w:tcPr>
          <w:p w14:paraId="576E749C" w14:textId="77777777" w:rsidR="0079390B" w:rsidRPr="003253DD" w:rsidRDefault="0079390B" w:rsidP="00002920">
            <w:pPr>
              <w:spacing w:before="0"/>
              <w:rPr>
                <w:rFonts w:eastAsia="Times New Roman"/>
                <w:color w:val="000000"/>
                <w:sz w:val="20"/>
                <w:lang w:val="fr-FR" w:eastAsia="fr-FR"/>
              </w:rPr>
            </w:pPr>
            <w:r w:rsidRPr="003253DD">
              <w:rPr>
                <w:rFonts w:eastAsia="Times New Roman"/>
                <w:color w:val="000000"/>
                <w:sz w:val="20"/>
                <w:lang w:val="fr-FR" w:eastAsia="fr-FR"/>
              </w:rPr>
              <w:t>Or</w:t>
            </w:r>
          </w:p>
        </w:tc>
        <w:tc>
          <w:tcPr>
            <w:tcW w:w="4280" w:type="dxa"/>
            <w:tcBorders>
              <w:top w:val="single" w:sz="4" w:space="0" w:color="auto"/>
              <w:left w:val="nil"/>
              <w:bottom w:val="single" w:sz="4" w:space="0" w:color="auto"/>
              <w:right w:val="single" w:sz="4" w:space="0" w:color="auto"/>
            </w:tcBorders>
            <w:noWrap/>
            <w:vAlign w:val="center"/>
            <w:hideMark/>
          </w:tcPr>
          <w:p w14:paraId="437C7AD5" w14:textId="77777777" w:rsidR="0079390B" w:rsidRPr="003253DD" w:rsidRDefault="0079390B" w:rsidP="00002920">
            <w:pPr>
              <w:spacing w:before="0"/>
              <w:rPr>
                <w:rFonts w:eastAsia="Times New Roman"/>
                <w:color w:val="000000"/>
                <w:sz w:val="20"/>
                <w:lang w:val="fr-FR" w:eastAsia="fr-FR"/>
              </w:rPr>
            </w:pPr>
            <w:r w:rsidRPr="003253DD">
              <w:rPr>
                <w:rFonts w:eastAsia="Times New Roman"/>
                <w:color w:val="000000"/>
                <w:sz w:val="20"/>
                <w:lang w:val="fr-FR" w:eastAsia="fr-FR"/>
              </w:rPr>
              <w:t>Message</w:t>
            </w:r>
            <w:r>
              <w:rPr>
                <w:rFonts w:eastAsia="Times New Roman"/>
                <w:color w:val="000000"/>
                <w:sz w:val="20"/>
                <w:lang w:val="fr-FR" w:eastAsia="fr-FR"/>
              </w:rPr>
              <w:t xml:space="preserve"> </w:t>
            </w:r>
            <w:proofErr w:type="spellStart"/>
            <w:r w:rsidRPr="003253DD">
              <w:rPr>
                <w:rFonts w:eastAsia="Times New Roman"/>
                <w:color w:val="000000"/>
                <w:sz w:val="20"/>
                <w:lang w:val="fr-FR" w:eastAsia="fr-FR"/>
              </w:rPr>
              <w:t>Element</w:t>
            </w:r>
            <w:proofErr w:type="spellEnd"/>
            <w:r>
              <w:rPr>
                <w:rFonts w:eastAsia="Times New Roman"/>
                <w:color w:val="000000"/>
                <w:sz w:val="20"/>
                <w:lang w:val="fr-FR" w:eastAsia="fr-FR"/>
              </w:rPr>
              <w:t xml:space="preserve"> </w:t>
            </w:r>
            <w:r w:rsidRPr="003253DD">
              <w:rPr>
                <w:rFonts w:eastAsia="Times New Roman"/>
                <w:color w:val="000000"/>
                <w:sz w:val="20"/>
                <w:lang w:val="fr-FR" w:eastAsia="fr-FR"/>
              </w:rPr>
              <w:t>&lt;XML Tag&gt;</w:t>
            </w:r>
          </w:p>
        </w:tc>
        <w:tc>
          <w:tcPr>
            <w:tcW w:w="1340" w:type="dxa"/>
            <w:tcBorders>
              <w:top w:val="single" w:sz="4" w:space="0" w:color="auto"/>
              <w:left w:val="nil"/>
              <w:bottom w:val="single" w:sz="4" w:space="0" w:color="auto"/>
              <w:right w:val="single" w:sz="4" w:space="0" w:color="auto"/>
            </w:tcBorders>
            <w:noWrap/>
            <w:vAlign w:val="center"/>
            <w:hideMark/>
          </w:tcPr>
          <w:p w14:paraId="19812861" w14:textId="77777777" w:rsidR="0079390B" w:rsidRPr="003253DD" w:rsidRDefault="0079390B" w:rsidP="00002920">
            <w:pPr>
              <w:spacing w:before="0"/>
              <w:rPr>
                <w:rFonts w:eastAsia="Times New Roman"/>
                <w:color w:val="000000"/>
                <w:sz w:val="20"/>
                <w:lang w:val="fr-FR" w:eastAsia="fr-FR"/>
              </w:rPr>
            </w:pPr>
            <w:proofErr w:type="spellStart"/>
            <w:r w:rsidRPr="003253DD">
              <w:rPr>
                <w:rFonts w:eastAsia="Times New Roman"/>
                <w:color w:val="000000"/>
                <w:sz w:val="20"/>
                <w:lang w:val="fr-FR" w:eastAsia="fr-FR"/>
              </w:rPr>
              <w:t>Mult</w:t>
            </w:r>
            <w:proofErr w:type="spellEnd"/>
            <w:r w:rsidRPr="003253DD">
              <w:rPr>
                <w:rFonts w:eastAsia="Times New Roman"/>
                <w:color w:val="000000"/>
                <w:sz w:val="20"/>
                <w:lang w:val="fr-FR" w:eastAsia="fr-FR"/>
              </w:rPr>
              <w:t>.</w:t>
            </w:r>
          </w:p>
        </w:tc>
        <w:tc>
          <w:tcPr>
            <w:tcW w:w="3600" w:type="dxa"/>
            <w:tcBorders>
              <w:top w:val="single" w:sz="4" w:space="0" w:color="auto"/>
              <w:left w:val="nil"/>
              <w:bottom w:val="single" w:sz="4" w:space="0" w:color="auto"/>
              <w:right w:val="single" w:sz="4" w:space="0" w:color="auto"/>
            </w:tcBorders>
            <w:noWrap/>
            <w:vAlign w:val="center"/>
            <w:hideMark/>
          </w:tcPr>
          <w:p w14:paraId="0AF6D367" w14:textId="77777777" w:rsidR="0079390B" w:rsidRPr="003253DD" w:rsidRDefault="0079390B" w:rsidP="00002920">
            <w:pPr>
              <w:spacing w:before="0"/>
              <w:rPr>
                <w:rFonts w:eastAsia="Times New Roman"/>
                <w:color w:val="000000"/>
                <w:sz w:val="20"/>
                <w:lang w:val="fr-FR" w:eastAsia="fr-FR"/>
              </w:rPr>
            </w:pPr>
            <w:r>
              <w:rPr>
                <w:rFonts w:eastAsia="Times New Roman"/>
                <w:color w:val="000000"/>
                <w:sz w:val="20"/>
                <w:lang w:val="fr-FR" w:eastAsia="fr-FR"/>
              </w:rPr>
              <w:t xml:space="preserve">Data </w:t>
            </w:r>
            <w:r w:rsidRPr="003253DD">
              <w:rPr>
                <w:rFonts w:eastAsia="Times New Roman"/>
                <w:color w:val="000000"/>
                <w:sz w:val="20"/>
                <w:lang w:val="fr-FR" w:eastAsia="fr-FR"/>
              </w:rPr>
              <w:t>Type</w:t>
            </w:r>
          </w:p>
        </w:tc>
      </w:tr>
      <w:tr w:rsidR="0079390B" w:rsidRPr="003253DD" w14:paraId="00B70C65" w14:textId="77777777" w:rsidTr="00002920">
        <w:trPr>
          <w:trHeight w:val="264"/>
        </w:trPr>
        <w:tc>
          <w:tcPr>
            <w:tcW w:w="420" w:type="dxa"/>
            <w:tcBorders>
              <w:top w:val="nil"/>
              <w:left w:val="single" w:sz="4" w:space="0" w:color="auto"/>
              <w:bottom w:val="single" w:sz="4" w:space="0" w:color="auto"/>
              <w:right w:val="single" w:sz="4" w:space="0" w:color="auto"/>
            </w:tcBorders>
            <w:noWrap/>
            <w:vAlign w:val="center"/>
            <w:hideMark/>
          </w:tcPr>
          <w:p w14:paraId="66422E20" w14:textId="77777777" w:rsidR="0079390B" w:rsidRPr="003253DD" w:rsidRDefault="0079390B" w:rsidP="00002920">
            <w:pPr>
              <w:spacing w:before="0"/>
              <w:rPr>
                <w:rFonts w:eastAsia="Times New Roman"/>
                <w:color w:val="000000"/>
                <w:sz w:val="20"/>
                <w:lang w:val="fr-FR" w:eastAsia="fr-FR"/>
              </w:rPr>
            </w:pPr>
            <w:r w:rsidRPr="003253DD">
              <w:rPr>
                <w:rFonts w:eastAsia="Times New Roman"/>
                <w:color w:val="000000"/>
                <w:sz w:val="20"/>
                <w:lang w:val="fr-FR" w:eastAsia="fr-FR"/>
              </w:rPr>
              <w:t>{Or</w:t>
            </w:r>
          </w:p>
        </w:tc>
        <w:tc>
          <w:tcPr>
            <w:tcW w:w="4280" w:type="dxa"/>
            <w:tcBorders>
              <w:top w:val="nil"/>
              <w:left w:val="nil"/>
              <w:bottom w:val="single" w:sz="4" w:space="0" w:color="auto"/>
              <w:right w:val="single" w:sz="4" w:space="0" w:color="auto"/>
            </w:tcBorders>
            <w:noWrap/>
            <w:vAlign w:val="center"/>
            <w:hideMark/>
          </w:tcPr>
          <w:p w14:paraId="13F072EB" w14:textId="77777777" w:rsidR="0079390B" w:rsidRPr="003253DD" w:rsidRDefault="0079390B" w:rsidP="00002920">
            <w:pPr>
              <w:spacing w:before="0"/>
              <w:rPr>
                <w:rFonts w:eastAsia="Times New Roman"/>
                <w:color w:val="000000"/>
                <w:sz w:val="20"/>
                <w:lang w:val="fr-FR" w:eastAsia="fr-FR"/>
              </w:rPr>
            </w:pPr>
            <w:r w:rsidRPr="003253DD">
              <w:rPr>
                <w:rFonts w:eastAsia="Times New Roman"/>
                <w:color w:val="000000"/>
                <w:sz w:val="20"/>
                <w:lang w:val="fr-FR" w:eastAsia="fr-FR"/>
              </w:rPr>
              <w:t>Code &lt;Cd&gt;</w:t>
            </w:r>
          </w:p>
        </w:tc>
        <w:tc>
          <w:tcPr>
            <w:tcW w:w="1340" w:type="dxa"/>
            <w:tcBorders>
              <w:top w:val="nil"/>
              <w:left w:val="nil"/>
              <w:bottom w:val="single" w:sz="4" w:space="0" w:color="auto"/>
              <w:right w:val="single" w:sz="4" w:space="0" w:color="auto"/>
            </w:tcBorders>
            <w:noWrap/>
            <w:vAlign w:val="center"/>
            <w:hideMark/>
          </w:tcPr>
          <w:p w14:paraId="0A756D6D" w14:textId="77777777" w:rsidR="0079390B" w:rsidRPr="003253DD" w:rsidRDefault="0079390B" w:rsidP="00002920">
            <w:pPr>
              <w:spacing w:before="0"/>
              <w:rPr>
                <w:rFonts w:eastAsia="Times New Roman"/>
                <w:color w:val="000000"/>
                <w:sz w:val="20"/>
                <w:lang w:val="fr-FR" w:eastAsia="fr-FR"/>
              </w:rPr>
            </w:pPr>
            <w:r w:rsidRPr="003253DD">
              <w:rPr>
                <w:rFonts w:eastAsia="Times New Roman"/>
                <w:color w:val="000000"/>
                <w:sz w:val="20"/>
                <w:lang w:val="fr-FR" w:eastAsia="fr-FR"/>
              </w:rPr>
              <w:t>[</w:t>
            </w:r>
            <w:proofErr w:type="gramStart"/>
            <w:r w:rsidRPr="003253DD">
              <w:rPr>
                <w:rFonts w:eastAsia="Times New Roman"/>
                <w:color w:val="000000"/>
                <w:sz w:val="20"/>
                <w:lang w:val="fr-FR" w:eastAsia="fr-FR"/>
              </w:rPr>
              <w:t>1..</w:t>
            </w:r>
            <w:proofErr w:type="gramEnd"/>
            <w:r w:rsidRPr="003253DD">
              <w:rPr>
                <w:rFonts w:eastAsia="Times New Roman"/>
                <w:color w:val="000000"/>
                <w:sz w:val="20"/>
                <w:lang w:val="fr-FR" w:eastAsia="fr-FR"/>
              </w:rPr>
              <w:t>1]</w:t>
            </w:r>
          </w:p>
        </w:tc>
        <w:tc>
          <w:tcPr>
            <w:tcW w:w="3600" w:type="dxa"/>
            <w:tcBorders>
              <w:top w:val="nil"/>
              <w:left w:val="nil"/>
              <w:bottom w:val="single" w:sz="4" w:space="0" w:color="auto"/>
              <w:right w:val="single" w:sz="4" w:space="0" w:color="auto"/>
            </w:tcBorders>
            <w:noWrap/>
            <w:vAlign w:val="center"/>
            <w:hideMark/>
          </w:tcPr>
          <w:p w14:paraId="55F3B015" w14:textId="77777777" w:rsidR="0079390B" w:rsidRPr="003253DD" w:rsidRDefault="0079390B" w:rsidP="00002920">
            <w:pPr>
              <w:spacing w:before="0"/>
              <w:rPr>
                <w:rFonts w:eastAsia="Times New Roman"/>
                <w:color w:val="000000"/>
                <w:sz w:val="20"/>
                <w:lang w:val="fr-FR" w:eastAsia="fr-FR"/>
              </w:rPr>
            </w:pPr>
            <w:r w:rsidRPr="003253DD">
              <w:rPr>
                <w:rFonts w:eastAsia="Times New Roman"/>
                <w:color w:val="000000"/>
                <w:sz w:val="20"/>
                <w:lang w:val="fr-FR" w:eastAsia="fr-FR"/>
              </w:rPr>
              <w:t>SettlementTransactionCondition16Code</w:t>
            </w:r>
          </w:p>
        </w:tc>
      </w:tr>
      <w:tr w:rsidR="0079390B" w:rsidRPr="003253DD" w14:paraId="638BB744" w14:textId="77777777" w:rsidTr="00002920">
        <w:trPr>
          <w:trHeight w:val="528"/>
        </w:trPr>
        <w:tc>
          <w:tcPr>
            <w:tcW w:w="420" w:type="dxa"/>
            <w:tcBorders>
              <w:top w:val="nil"/>
              <w:left w:val="single" w:sz="4" w:space="0" w:color="auto"/>
              <w:bottom w:val="single" w:sz="4" w:space="0" w:color="auto"/>
              <w:right w:val="single" w:sz="4" w:space="0" w:color="auto"/>
            </w:tcBorders>
            <w:noWrap/>
            <w:vAlign w:val="center"/>
            <w:hideMark/>
          </w:tcPr>
          <w:p w14:paraId="09632E59" w14:textId="77777777" w:rsidR="0079390B" w:rsidRPr="003253DD" w:rsidRDefault="0079390B" w:rsidP="00002920">
            <w:pPr>
              <w:spacing w:before="0"/>
              <w:rPr>
                <w:rFonts w:eastAsia="Times New Roman"/>
                <w:color w:val="000000"/>
                <w:sz w:val="20"/>
                <w:lang w:val="fr-FR" w:eastAsia="fr-FR"/>
              </w:rPr>
            </w:pPr>
            <w:r w:rsidRPr="003253DD">
              <w:rPr>
                <w:rFonts w:eastAsia="Times New Roman"/>
                <w:color w:val="000000"/>
                <w:sz w:val="20"/>
                <w:lang w:val="fr-FR" w:eastAsia="fr-FR"/>
              </w:rPr>
              <w:t>Or}</w:t>
            </w:r>
          </w:p>
        </w:tc>
        <w:tc>
          <w:tcPr>
            <w:tcW w:w="4280" w:type="dxa"/>
            <w:tcBorders>
              <w:top w:val="nil"/>
              <w:left w:val="nil"/>
              <w:bottom w:val="single" w:sz="4" w:space="0" w:color="auto"/>
              <w:right w:val="single" w:sz="4" w:space="0" w:color="auto"/>
            </w:tcBorders>
            <w:noWrap/>
            <w:vAlign w:val="center"/>
            <w:hideMark/>
          </w:tcPr>
          <w:p w14:paraId="3CF5D3E4" w14:textId="77777777" w:rsidR="0079390B" w:rsidRPr="003253DD" w:rsidRDefault="0079390B" w:rsidP="00002920">
            <w:pPr>
              <w:spacing w:before="0"/>
              <w:rPr>
                <w:rFonts w:eastAsia="Times New Roman"/>
                <w:color w:val="000000"/>
                <w:sz w:val="20"/>
                <w:lang w:val="fr-FR" w:eastAsia="fr-FR"/>
              </w:rPr>
            </w:pPr>
            <w:proofErr w:type="spellStart"/>
            <w:r w:rsidRPr="003253DD">
              <w:rPr>
                <w:rFonts w:eastAsia="Times New Roman"/>
                <w:color w:val="000000"/>
                <w:sz w:val="20"/>
                <w:lang w:val="fr-FR" w:eastAsia="fr-FR"/>
              </w:rPr>
              <w:t>Proprietary</w:t>
            </w:r>
            <w:proofErr w:type="spellEnd"/>
            <w:r w:rsidRPr="003253DD">
              <w:rPr>
                <w:rFonts w:eastAsia="Times New Roman"/>
                <w:color w:val="000000"/>
                <w:sz w:val="20"/>
                <w:lang w:val="fr-FR" w:eastAsia="fr-FR"/>
              </w:rPr>
              <w:t xml:space="preserve"> &lt;</w:t>
            </w:r>
            <w:proofErr w:type="spellStart"/>
            <w:r w:rsidRPr="003253DD">
              <w:rPr>
                <w:rFonts w:eastAsia="Times New Roman"/>
                <w:color w:val="000000"/>
                <w:sz w:val="20"/>
                <w:lang w:val="fr-FR" w:eastAsia="fr-FR"/>
              </w:rPr>
              <w:t>Prtry</w:t>
            </w:r>
            <w:proofErr w:type="spellEnd"/>
            <w:r w:rsidRPr="003253DD">
              <w:rPr>
                <w:rFonts w:eastAsia="Times New Roman"/>
                <w:color w:val="000000"/>
                <w:sz w:val="20"/>
                <w:lang w:val="fr-FR" w:eastAsia="fr-FR"/>
              </w:rPr>
              <w:t>&gt;</w:t>
            </w:r>
          </w:p>
        </w:tc>
        <w:tc>
          <w:tcPr>
            <w:tcW w:w="1340" w:type="dxa"/>
            <w:tcBorders>
              <w:top w:val="nil"/>
              <w:left w:val="nil"/>
              <w:bottom w:val="single" w:sz="4" w:space="0" w:color="auto"/>
              <w:right w:val="single" w:sz="4" w:space="0" w:color="auto"/>
            </w:tcBorders>
            <w:noWrap/>
            <w:vAlign w:val="center"/>
            <w:hideMark/>
          </w:tcPr>
          <w:p w14:paraId="3DCEA2B7" w14:textId="77777777" w:rsidR="0079390B" w:rsidRPr="003253DD" w:rsidRDefault="0079390B" w:rsidP="00002920">
            <w:pPr>
              <w:spacing w:before="0"/>
              <w:rPr>
                <w:rFonts w:eastAsia="Times New Roman"/>
                <w:color w:val="000000"/>
                <w:sz w:val="20"/>
                <w:lang w:val="fr-FR" w:eastAsia="fr-FR"/>
              </w:rPr>
            </w:pPr>
            <w:r w:rsidRPr="003253DD">
              <w:rPr>
                <w:rFonts w:eastAsia="Times New Roman"/>
                <w:color w:val="000000"/>
                <w:sz w:val="20"/>
                <w:lang w:val="fr-FR" w:eastAsia="fr-FR"/>
              </w:rPr>
              <w:t>[</w:t>
            </w:r>
            <w:proofErr w:type="gramStart"/>
            <w:r w:rsidRPr="003253DD">
              <w:rPr>
                <w:rFonts w:eastAsia="Times New Roman"/>
                <w:color w:val="000000"/>
                <w:sz w:val="20"/>
                <w:lang w:val="fr-FR" w:eastAsia="fr-FR"/>
              </w:rPr>
              <w:t>1..</w:t>
            </w:r>
            <w:proofErr w:type="gramEnd"/>
            <w:r w:rsidRPr="003253DD">
              <w:rPr>
                <w:rFonts w:eastAsia="Times New Roman"/>
                <w:color w:val="000000"/>
                <w:sz w:val="20"/>
                <w:lang w:val="fr-FR" w:eastAsia="fr-FR"/>
              </w:rPr>
              <w:t>1]</w:t>
            </w:r>
          </w:p>
        </w:tc>
        <w:tc>
          <w:tcPr>
            <w:tcW w:w="3600" w:type="dxa"/>
            <w:tcBorders>
              <w:top w:val="nil"/>
              <w:left w:val="nil"/>
              <w:bottom w:val="single" w:sz="4" w:space="0" w:color="auto"/>
              <w:right w:val="single" w:sz="4" w:space="0" w:color="auto"/>
            </w:tcBorders>
            <w:vAlign w:val="center"/>
            <w:hideMark/>
          </w:tcPr>
          <w:p w14:paraId="3B451036" w14:textId="77777777" w:rsidR="0079390B" w:rsidRPr="003253DD" w:rsidRDefault="0079390B" w:rsidP="00002920">
            <w:pPr>
              <w:spacing w:before="0"/>
              <w:rPr>
                <w:rFonts w:eastAsia="Times New Roman"/>
                <w:color w:val="000000"/>
                <w:sz w:val="20"/>
                <w:lang w:val="fr-FR" w:eastAsia="fr-FR"/>
              </w:rPr>
            </w:pPr>
            <w:r w:rsidRPr="003253DD">
              <w:rPr>
                <w:rFonts w:eastAsia="Times New Roman"/>
                <w:color w:val="000000"/>
                <w:sz w:val="20"/>
                <w:lang w:val="fr-FR" w:eastAsia="fr-FR"/>
              </w:rPr>
              <w:t>GenericIdentification30</w:t>
            </w:r>
            <w:r w:rsidRPr="003253DD">
              <w:rPr>
                <w:rFonts w:eastAsia="Times New Roman"/>
                <w:color w:val="000000"/>
                <w:sz w:val="20"/>
                <w:lang w:val="fr-FR" w:eastAsia="fr-FR"/>
              </w:rPr>
              <w:br/>
            </w:r>
            <w:proofErr w:type="spellStart"/>
            <w:r w:rsidRPr="003253DD">
              <w:rPr>
                <w:rFonts w:eastAsia="Times New Roman"/>
                <w:color w:val="000000"/>
                <w:sz w:val="20"/>
                <w:lang w:val="fr-FR" w:eastAsia="fr-FR"/>
              </w:rPr>
              <w:t>is_</w:t>
            </w:r>
            <w:proofErr w:type="gramStart"/>
            <w:r w:rsidRPr="003253DD">
              <w:rPr>
                <w:rFonts w:eastAsia="Times New Roman"/>
                <w:color w:val="000000"/>
                <w:sz w:val="20"/>
                <w:lang w:val="fr-FR" w:eastAsia="fr-FR"/>
              </w:rPr>
              <w:t>choice</w:t>
            </w:r>
            <w:proofErr w:type="spellEnd"/>
            <w:r w:rsidRPr="003253DD">
              <w:rPr>
                <w:rFonts w:eastAsia="Times New Roman"/>
                <w:color w:val="000000"/>
                <w:sz w:val="20"/>
                <w:lang w:val="fr-FR" w:eastAsia="fr-FR"/>
              </w:rPr>
              <w:t>:</w:t>
            </w:r>
            <w:proofErr w:type="gramEnd"/>
            <w:r w:rsidRPr="003253DD">
              <w:rPr>
                <w:rFonts w:eastAsia="Times New Roman"/>
                <w:color w:val="000000"/>
                <w:sz w:val="20"/>
                <w:lang w:val="fr-FR" w:eastAsia="fr-FR"/>
              </w:rPr>
              <w:t xml:space="preserve"> false</w:t>
            </w:r>
          </w:p>
        </w:tc>
      </w:tr>
    </w:tbl>
    <w:p w14:paraId="020288C5" w14:textId="77777777" w:rsidR="0079390B" w:rsidRDefault="0079390B" w:rsidP="0079390B">
      <w:pPr>
        <w:rPr>
          <w:lang w:val="en-GB"/>
        </w:rPr>
      </w:pPr>
    </w:p>
    <w:p w14:paraId="3645919C" w14:textId="77777777" w:rsidR="0079390B" w:rsidRPr="00C3521F" w:rsidRDefault="0079390B" w:rsidP="0079390B">
      <w:pPr>
        <w:pStyle w:val="ListParagraph"/>
        <w:numPr>
          <w:ilvl w:val="2"/>
          <w:numId w:val="21"/>
        </w:numPr>
        <w:suppressAutoHyphens/>
        <w:spacing w:before="120"/>
        <w:rPr>
          <w:rFonts w:ascii="Times New Roman" w:hAnsi="Times New Roman"/>
          <w:sz w:val="24"/>
          <w:szCs w:val="24"/>
          <w:lang w:val="fr-FR"/>
        </w:rPr>
      </w:pPr>
      <w:r w:rsidRPr="00C3521F">
        <w:rPr>
          <w:rFonts w:ascii="Times New Roman" w:hAnsi="Times New Roman"/>
          <w:sz w:val="24"/>
          <w:szCs w:val="24"/>
          <w:lang w:val="fr-FR"/>
        </w:rPr>
        <w:t>Code &lt;Cd&gt;</w:t>
      </w:r>
    </w:p>
    <w:p w14:paraId="25EFCF50" w14:textId="77777777" w:rsidR="0079390B" w:rsidRPr="00C3521F" w:rsidRDefault="0079390B" w:rsidP="0079390B">
      <w:pPr>
        <w:pStyle w:val="ListParagraph"/>
        <w:numPr>
          <w:ilvl w:val="0"/>
          <w:numId w:val="23"/>
        </w:numPr>
        <w:suppressAutoHyphens/>
        <w:spacing w:before="120"/>
        <w:rPr>
          <w:rFonts w:ascii="Times New Roman" w:hAnsi="Times New Roman"/>
          <w:sz w:val="24"/>
          <w:szCs w:val="24"/>
          <w:lang w:val="fr-FR"/>
        </w:rPr>
      </w:pPr>
      <w:proofErr w:type="spellStart"/>
      <w:proofErr w:type="gramStart"/>
      <w:r w:rsidRPr="00C3521F">
        <w:rPr>
          <w:rFonts w:ascii="Times New Roman" w:hAnsi="Times New Roman"/>
          <w:sz w:val="24"/>
          <w:szCs w:val="24"/>
          <w:lang w:val="fr-FR"/>
        </w:rPr>
        <w:t>Presence</w:t>
      </w:r>
      <w:proofErr w:type="spellEnd"/>
      <w:r w:rsidRPr="00C3521F">
        <w:rPr>
          <w:rFonts w:ascii="Times New Roman" w:hAnsi="Times New Roman"/>
          <w:sz w:val="24"/>
          <w:szCs w:val="24"/>
          <w:lang w:val="fr-FR"/>
        </w:rPr>
        <w:t>:</w:t>
      </w:r>
      <w:proofErr w:type="gramEnd"/>
      <w:r w:rsidRPr="00C3521F">
        <w:rPr>
          <w:rFonts w:ascii="Times New Roman" w:hAnsi="Times New Roman"/>
          <w:sz w:val="24"/>
          <w:szCs w:val="24"/>
          <w:lang w:val="fr-FR"/>
        </w:rPr>
        <w:t xml:space="preserve"> [</w:t>
      </w:r>
      <w:proofErr w:type="gramStart"/>
      <w:r w:rsidRPr="00C3521F">
        <w:rPr>
          <w:rFonts w:ascii="Times New Roman" w:hAnsi="Times New Roman"/>
          <w:sz w:val="24"/>
          <w:szCs w:val="24"/>
          <w:lang w:val="fr-FR"/>
        </w:rPr>
        <w:t>1..</w:t>
      </w:r>
      <w:proofErr w:type="gramEnd"/>
      <w:r w:rsidRPr="00C3521F">
        <w:rPr>
          <w:rFonts w:ascii="Times New Roman" w:hAnsi="Times New Roman"/>
          <w:sz w:val="24"/>
          <w:szCs w:val="24"/>
          <w:lang w:val="fr-FR"/>
        </w:rPr>
        <w:t>1]</w:t>
      </w:r>
    </w:p>
    <w:p w14:paraId="7BF0FF09" w14:textId="77777777" w:rsidR="0079390B" w:rsidRPr="00C3521F" w:rsidRDefault="0079390B" w:rsidP="0079390B">
      <w:pPr>
        <w:pStyle w:val="ListParagraph"/>
        <w:numPr>
          <w:ilvl w:val="0"/>
          <w:numId w:val="23"/>
        </w:numPr>
        <w:suppressAutoHyphens/>
        <w:spacing w:before="120"/>
        <w:rPr>
          <w:rFonts w:ascii="Times New Roman" w:hAnsi="Times New Roman"/>
          <w:sz w:val="24"/>
          <w:szCs w:val="24"/>
        </w:rPr>
      </w:pPr>
      <w:r w:rsidRPr="00C3521F">
        <w:rPr>
          <w:rFonts w:ascii="Times New Roman" w:hAnsi="Times New Roman"/>
          <w:sz w:val="24"/>
          <w:szCs w:val="24"/>
        </w:rPr>
        <w:t>Definition: Settlement conditions expressed as an ISO 20022 code.</w:t>
      </w:r>
    </w:p>
    <w:p w14:paraId="6774E757" w14:textId="77777777" w:rsidR="0079390B" w:rsidRPr="00C3521F" w:rsidRDefault="0079390B" w:rsidP="0079390B">
      <w:pPr>
        <w:pStyle w:val="ListParagraph"/>
        <w:numPr>
          <w:ilvl w:val="0"/>
          <w:numId w:val="23"/>
        </w:numPr>
        <w:suppressAutoHyphens/>
        <w:spacing w:before="120"/>
        <w:rPr>
          <w:rFonts w:ascii="Times New Roman" w:hAnsi="Times New Roman"/>
          <w:sz w:val="24"/>
          <w:szCs w:val="24"/>
        </w:rPr>
      </w:pPr>
      <w:r w:rsidRPr="00C3521F">
        <w:rPr>
          <w:rFonts w:ascii="Times New Roman" w:hAnsi="Times New Roman"/>
          <w:sz w:val="24"/>
          <w:szCs w:val="24"/>
        </w:rPr>
        <w:t>Datatype: “SettlementTransactionCondition16Code”</w:t>
      </w:r>
    </w:p>
    <w:p w14:paraId="0ADBE42D" w14:textId="77777777" w:rsidR="0079390B" w:rsidRPr="00C3521F" w:rsidRDefault="0079390B" w:rsidP="0079390B">
      <w:pPr>
        <w:rPr>
          <w:lang w:val="en-GB"/>
        </w:rPr>
      </w:pPr>
    </w:p>
    <w:tbl>
      <w:tblPr>
        <w:tblW w:w="8260" w:type="dxa"/>
        <w:tblCellMar>
          <w:left w:w="70" w:type="dxa"/>
          <w:right w:w="70" w:type="dxa"/>
        </w:tblCellMar>
        <w:tblLook w:val="04A0" w:firstRow="1" w:lastRow="0" w:firstColumn="1" w:lastColumn="0" w:noHBand="0" w:noVBand="1"/>
      </w:tblPr>
      <w:tblGrid>
        <w:gridCol w:w="1340"/>
        <w:gridCol w:w="3460"/>
        <w:gridCol w:w="3460"/>
      </w:tblGrid>
      <w:tr w:rsidR="0079390B" w:rsidRPr="00A3435F" w14:paraId="274BB0C7" w14:textId="77777777" w:rsidTr="00002920">
        <w:trPr>
          <w:trHeight w:val="264"/>
        </w:trPr>
        <w:tc>
          <w:tcPr>
            <w:tcW w:w="1340" w:type="dxa"/>
            <w:tcBorders>
              <w:top w:val="single" w:sz="4" w:space="0" w:color="auto"/>
              <w:left w:val="single" w:sz="4" w:space="0" w:color="auto"/>
              <w:bottom w:val="single" w:sz="4" w:space="0" w:color="auto"/>
              <w:right w:val="single" w:sz="4" w:space="0" w:color="auto"/>
            </w:tcBorders>
            <w:noWrap/>
            <w:vAlign w:val="center"/>
            <w:hideMark/>
          </w:tcPr>
          <w:p w14:paraId="30CD5795" w14:textId="77777777" w:rsidR="0079390B" w:rsidRPr="00A3435F" w:rsidRDefault="0079390B" w:rsidP="00002920">
            <w:pPr>
              <w:spacing w:before="0"/>
              <w:rPr>
                <w:rFonts w:eastAsia="Times New Roman"/>
                <w:b/>
                <w:bCs/>
                <w:color w:val="000000"/>
                <w:sz w:val="20"/>
                <w:u w:val="single"/>
                <w:lang w:val="fr-FR" w:eastAsia="fr-FR"/>
              </w:rPr>
            </w:pPr>
            <w:r w:rsidRPr="00A3435F">
              <w:rPr>
                <w:rFonts w:eastAsia="Times New Roman"/>
                <w:b/>
                <w:bCs/>
                <w:color w:val="000000"/>
                <w:sz w:val="20"/>
                <w:u w:val="single"/>
                <w:lang w:val="fr-FR" w:eastAsia="fr-FR"/>
              </w:rPr>
              <w:t>Code</w:t>
            </w:r>
          </w:p>
        </w:tc>
        <w:tc>
          <w:tcPr>
            <w:tcW w:w="3460" w:type="dxa"/>
            <w:tcBorders>
              <w:top w:val="single" w:sz="4" w:space="0" w:color="auto"/>
              <w:left w:val="nil"/>
              <w:bottom w:val="single" w:sz="4" w:space="0" w:color="auto"/>
              <w:right w:val="single" w:sz="4" w:space="0" w:color="auto"/>
            </w:tcBorders>
            <w:noWrap/>
            <w:vAlign w:val="center"/>
            <w:hideMark/>
          </w:tcPr>
          <w:p w14:paraId="50A5C2AC" w14:textId="77777777" w:rsidR="0079390B" w:rsidRPr="00A3435F" w:rsidRDefault="0079390B" w:rsidP="00002920">
            <w:pPr>
              <w:spacing w:before="0"/>
              <w:rPr>
                <w:rFonts w:eastAsia="Times New Roman"/>
                <w:b/>
                <w:bCs/>
                <w:color w:val="000000"/>
                <w:sz w:val="20"/>
                <w:u w:val="single"/>
                <w:lang w:val="fr-FR" w:eastAsia="fr-FR"/>
              </w:rPr>
            </w:pPr>
            <w:r>
              <w:rPr>
                <w:rFonts w:eastAsia="Times New Roman"/>
                <w:b/>
                <w:bCs/>
                <w:color w:val="000000"/>
                <w:sz w:val="20"/>
                <w:u w:val="single"/>
                <w:lang w:val="fr-FR" w:eastAsia="fr-FR"/>
              </w:rPr>
              <w:t>Value</w:t>
            </w:r>
          </w:p>
        </w:tc>
        <w:tc>
          <w:tcPr>
            <w:tcW w:w="3460" w:type="dxa"/>
            <w:tcBorders>
              <w:top w:val="single" w:sz="4" w:space="0" w:color="auto"/>
              <w:left w:val="nil"/>
              <w:bottom w:val="single" w:sz="4" w:space="0" w:color="auto"/>
              <w:right w:val="single" w:sz="4" w:space="0" w:color="auto"/>
            </w:tcBorders>
            <w:noWrap/>
            <w:vAlign w:val="center"/>
            <w:hideMark/>
          </w:tcPr>
          <w:p w14:paraId="022A2EA2" w14:textId="77777777" w:rsidR="0079390B" w:rsidRPr="00A3435F" w:rsidRDefault="0079390B" w:rsidP="00002920">
            <w:pPr>
              <w:spacing w:before="0"/>
              <w:rPr>
                <w:rFonts w:eastAsia="Times New Roman"/>
                <w:b/>
                <w:bCs/>
                <w:color w:val="000000"/>
                <w:sz w:val="20"/>
                <w:u w:val="single"/>
                <w:lang w:val="fr-FR" w:eastAsia="fr-FR"/>
              </w:rPr>
            </w:pPr>
            <w:proofErr w:type="spellStart"/>
            <w:r w:rsidRPr="00A3435F">
              <w:rPr>
                <w:rFonts w:eastAsia="Times New Roman"/>
                <w:b/>
                <w:bCs/>
                <w:color w:val="000000"/>
                <w:sz w:val="20"/>
                <w:u w:val="single"/>
                <w:lang w:val="fr-FR" w:eastAsia="fr-FR"/>
              </w:rPr>
              <w:t>Definition</w:t>
            </w:r>
            <w:proofErr w:type="spellEnd"/>
          </w:p>
        </w:tc>
      </w:tr>
      <w:tr w:rsidR="0079390B" w:rsidRPr="00C3521F" w14:paraId="23C717ED" w14:textId="77777777" w:rsidTr="00002920">
        <w:trPr>
          <w:trHeight w:val="792"/>
        </w:trPr>
        <w:tc>
          <w:tcPr>
            <w:tcW w:w="1340" w:type="dxa"/>
            <w:tcBorders>
              <w:top w:val="nil"/>
              <w:left w:val="single" w:sz="4" w:space="0" w:color="auto"/>
              <w:bottom w:val="single" w:sz="4" w:space="0" w:color="auto"/>
              <w:right w:val="single" w:sz="4" w:space="0" w:color="auto"/>
            </w:tcBorders>
            <w:noWrap/>
            <w:vAlign w:val="center"/>
            <w:hideMark/>
          </w:tcPr>
          <w:p w14:paraId="1DC9976B"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ADEA</w:t>
            </w:r>
          </w:p>
        </w:tc>
        <w:tc>
          <w:tcPr>
            <w:tcW w:w="3460" w:type="dxa"/>
            <w:tcBorders>
              <w:top w:val="nil"/>
              <w:left w:val="nil"/>
              <w:bottom w:val="single" w:sz="4" w:space="0" w:color="auto"/>
              <w:right w:val="single" w:sz="4" w:space="0" w:color="auto"/>
            </w:tcBorders>
            <w:noWrap/>
            <w:vAlign w:val="center"/>
            <w:hideMark/>
          </w:tcPr>
          <w:p w14:paraId="59C2952C"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Accept After Regular Settlement Deadline</w:t>
            </w:r>
          </w:p>
        </w:tc>
        <w:tc>
          <w:tcPr>
            <w:tcW w:w="3460" w:type="dxa"/>
            <w:tcBorders>
              <w:top w:val="nil"/>
              <w:left w:val="nil"/>
              <w:bottom w:val="single" w:sz="4" w:space="0" w:color="auto"/>
              <w:right w:val="single" w:sz="4" w:space="0" w:color="auto"/>
            </w:tcBorders>
            <w:vAlign w:val="center"/>
            <w:hideMark/>
          </w:tcPr>
          <w:p w14:paraId="18E1A6C2"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Settlement is on a bilaterally accepted</w:t>
            </w:r>
            <w:r w:rsidRPr="00C3521F">
              <w:rPr>
                <w:rFonts w:eastAsia="Times New Roman"/>
                <w:color w:val="000000"/>
                <w:sz w:val="20"/>
                <w:lang w:val="en-GB" w:eastAsia="fr-FR"/>
              </w:rPr>
              <w:br/>
              <w:t>transaction that is to be accepted</w:t>
            </w:r>
            <w:r w:rsidRPr="00C3521F">
              <w:rPr>
                <w:rFonts w:eastAsia="Times New Roman"/>
                <w:color w:val="000000"/>
                <w:sz w:val="20"/>
                <w:lang w:val="en-GB" w:eastAsia="fr-FR"/>
              </w:rPr>
              <w:br/>
              <w:t>beyond the regular settlement deadline.</w:t>
            </w:r>
          </w:p>
        </w:tc>
      </w:tr>
      <w:tr w:rsidR="0079390B" w:rsidRPr="00C3521F" w14:paraId="26AF5B76" w14:textId="77777777" w:rsidTr="00002920">
        <w:trPr>
          <w:trHeight w:val="792"/>
        </w:trPr>
        <w:tc>
          <w:tcPr>
            <w:tcW w:w="1340" w:type="dxa"/>
            <w:tcBorders>
              <w:top w:val="nil"/>
              <w:left w:val="single" w:sz="4" w:space="0" w:color="auto"/>
              <w:bottom w:val="single" w:sz="4" w:space="0" w:color="auto"/>
              <w:right w:val="single" w:sz="4" w:space="0" w:color="auto"/>
            </w:tcBorders>
            <w:noWrap/>
            <w:vAlign w:val="center"/>
            <w:hideMark/>
          </w:tcPr>
          <w:p w14:paraId="27EDA276"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ASGN</w:t>
            </w:r>
          </w:p>
        </w:tc>
        <w:tc>
          <w:tcPr>
            <w:tcW w:w="3460" w:type="dxa"/>
            <w:tcBorders>
              <w:top w:val="nil"/>
              <w:left w:val="nil"/>
              <w:bottom w:val="single" w:sz="4" w:space="0" w:color="auto"/>
              <w:right w:val="single" w:sz="4" w:space="0" w:color="auto"/>
            </w:tcBorders>
            <w:noWrap/>
            <w:vAlign w:val="center"/>
            <w:hideMark/>
          </w:tcPr>
          <w:p w14:paraId="627E47A8"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Assignement</w:t>
            </w:r>
          </w:p>
        </w:tc>
        <w:tc>
          <w:tcPr>
            <w:tcW w:w="3460" w:type="dxa"/>
            <w:tcBorders>
              <w:top w:val="nil"/>
              <w:left w:val="nil"/>
              <w:bottom w:val="single" w:sz="4" w:space="0" w:color="auto"/>
              <w:right w:val="single" w:sz="4" w:space="0" w:color="auto"/>
            </w:tcBorders>
            <w:vAlign w:val="center"/>
            <w:hideMark/>
          </w:tcPr>
          <w:p w14:paraId="218FDA1D"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Transfer of ownership of the asset to</w:t>
            </w:r>
            <w:r w:rsidRPr="00C3521F">
              <w:rPr>
                <w:rFonts w:eastAsia="Times New Roman"/>
                <w:color w:val="000000"/>
                <w:sz w:val="20"/>
                <w:lang w:val="en-GB" w:eastAsia="fr-FR"/>
              </w:rPr>
              <w:br/>
              <w:t>another party during the closing of an</w:t>
            </w:r>
            <w:r w:rsidRPr="00C3521F">
              <w:rPr>
                <w:rFonts w:eastAsia="Times New Roman"/>
                <w:color w:val="000000"/>
                <w:sz w:val="20"/>
                <w:lang w:val="en-GB" w:eastAsia="fr-FR"/>
              </w:rPr>
              <w:br/>
              <w:t>option.</w:t>
            </w:r>
          </w:p>
        </w:tc>
      </w:tr>
      <w:tr w:rsidR="0079390B" w:rsidRPr="00C3521F" w14:paraId="6E23C429" w14:textId="77777777" w:rsidTr="00002920">
        <w:trPr>
          <w:trHeight w:val="264"/>
        </w:trPr>
        <w:tc>
          <w:tcPr>
            <w:tcW w:w="1340" w:type="dxa"/>
            <w:tcBorders>
              <w:top w:val="nil"/>
              <w:left w:val="single" w:sz="4" w:space="0" w:color="auto"/>
              <w:bottom w:val="single" w:sz="4" w:space="0" w:color="auto"/>
              <w:right w:val="single" w:sz="4" w:space="0" w:color="auto"/>
            </w:tcBorders>
            <w:noWrap/>
            <w:vAlign w:val="center"/>
            <w:hideMark/>
          </w:tcPr>
          <w:p w14:paraId="305477F0"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lastRenderedPageBreak/>
              <w:t>BUTC</w:t>
            </w:r>
          </w:p>
        </w:tc>
        <w:tc>
          <w:tcPr>
            <w:tcW w:w="3460" w:type="dxa"/>
            <w:tcBorders>
              <w:top w:val="nil"/>
              <w:left w:val="nil"/>
              <w:bottom w:val="single" w:sz="4" w:space="0" w:color="auto"/>
              <w:right w:val="single" w:sz="4" w:space="0" w:color="auto"/>
            </w:tcBorders>
            <w:noWrap/>
            <w:vAlign w:val="center"/>
            <w:hideMark/>
          </w:tcPr>
          <w:p w14:paraId="338A0343"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Buy</w:t>
            </w:r>
            <w:r>
              <w:rPr>
                <w:rFonts w:eastAsia="Times New Roman"/>
                <w:color w:val="000000"/>
                <w:sz w:val="20"/>
                <w:lang w:val="fr-FR" w:eastAsia="fr-FR"/>
              </w:rPr>
              <w:t xml:space="preserve"> </w:t>
            </w:r>
            <w:r w:rsidRPr="00A3435F">
              <w:rPr>
                <w:rFonts w:eastAsia="Times New Roman"/>
                <w:color w:val="000000"/>
                <w:sz w:val="20"/>
                <w:lang w:val="fr-FR" w:eastAsia="fr-FR"/>
              </w:rPr>
              <w:t>to</w:t>
            </w:r>
            <w:r>
              <w:rPr>
                <w:rFonts w:eastAsia="Times New Roman"/>
                <w:color w:val="000000"/>
                <w:sz w:val="20"/>
                <w:lang w:val="fr-FR" w:eastAsia="fr-FR"/>
              </w:rPr>
              <w:t xml:space="preserve"> </w:t>
            </w:r>
            <w:r w:rsidRPr="00A3435F">
              <w:rPr>
                <w:rFonts w:eastAsia="Times New Roman"/>
                <w:color w:val="000000"/>
                <w:sz w:val="20"/>
                <w:lang w:val="fr-FR" w:eastAsia="fr-FR"/>
              </w:rPr>
              <w:t>Cover</w:t>
            </w:r>
          </w:p>
        </w:tc>
        <w:tc>
          <w:tcPr>
            <w:tcW w:w="3460" w:type="dxa"/>
            <w:tcBorders>
              <w:top w:val="nil"/>
              <w:left w:val="nil"/>
              <w:bottom w:val="single" w:sz="4" w:space="0" w:color="auto"/>
              <w:right w:val="single" w:sz="4" w:space="0" w:color="auto"/>
            </w:tcBorders>
            <w:noWrap/>
            <w:vAlign w:val="center"/>
            <w:hideMark/>
          </w:tcPr>
          <w:p w14:paraId="50ABE958"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Transaction is a buy to cover.</w:t>
            </w:r>
          </w:p>
        </w:tc>
      </w:tr>
      <w:tr w:rsidR="0079390B" w:rsidRPr="00C3521F" w14:paraId="5F845C9E" w14:textId="77777777" w:rsidTr="00002920">
        <w:trPr>
          <w:trHeight w:val="792"/>
        </w:trPr>
        <w:tc>
          <w:tcPr>
            <w:tcW w:w="1340" w:type="dxa"/>
            <w:tcBorders>
              <w:top w:val="nil"/>
              <w:left w:val="single" w:sz="4" w:space="0" w:color="auto"/>
              <w:bottom w:val="single" w:sz="4" w:space="0" w:color="auto"/>
              <w:right w:val="single" w:sz="4" w:space="0" w:color="auto"/>
            </w:tcBorders>
            <w:noWrap/>
            <w:vAlign w:val="center"/>
            <w:hideMark/>
          </w:tcPr>
          <w:p w14:paraId="6D294803"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CLEN</w:t>
            </w:r>
          </w:p>
        </w:tc>
        <w:tc>
          <w:tcPr>
            <w:tcW w:w="3460" w:type="dxa"/>
            <w:tcBorders>
              <w:top w:val="nil"/>
              <w:left w:val="nil"/>
              <w:bottom w:val="single" w:sz="4" w:space="0" w:color="auto"/>
              <w:right w:val="single" w:sz="4" w:space="0" w:color="auto"/>
            </w:tcBorders>
            <w:noWrap/>
            <w:vAlign w:val="center"/>
            <w:hideMark/>
          </w:tcPr>
          <w:p w14:paraId="63BC8350"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Clean</w:t>
            </w:r>
          </w:p>
        </w:tc>
        <w:tc>
          <w:tcPr>
            <w:tcW w:w="3460" w:type="dxa"/>
            <w:tcBorders>
              <w:top w:val="nil"/>
              <w:left w:val="nil"/>
              <w:bottom w:val="single" w:sz="4" w:space="0" w:color="auto"/>
              <w:right w:val="single" w:sz="4" w:space="0" w:color="auto"/>
            </w:tcBorders>
            <w:vAlign w:val="center"/>
            <w:hideMark/>
          </w:tcPr>
          <w:p w14:paraId="52068760"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Tax-exempt financial instruments are to</w:t>
            </w:r>
            <w:r w:rsidRPr="00C3521F">
              <w:rPr>
                <w:rFonts w:eastAsia="Times New Roman"/>
                <w:color w:val="000000"/>
                <w:sz w:val="20"/>
                <w:lang w:val="en-GB" w:eastAsia="fr-FR"/>
              </w:rPr>
              <w:br/>
              <w:t>be settled.</w:t>
            </w:r>
          </w:p>
        </w:tc>
      </w:tr>
      <w:tr w:rsidR="0079390B" w:rsidRPr="00C3521F" w14:paraId="07D8340E" w14:textId="77777777" w:rsidTr="00002920">
        <w:trPr>
          <w:trHeight w:val="1320"/>
        </w:trPr>
        <w:tc>
          <w:tcPr>
            <w:tcW w:w="1340" w:type="dxa"/>
            <w:tcBorders>
              <w:top w:val="nil"/>
              <w:left w:val="single" w:sz="4" w:space="0" w:color="auto"/>
              <w:bottom w:val="single" w:sz="4" w:space="0" w:color="auto"/>
              <w:right w:val="single" w:sz="4" w:space="0" w:color="auto"/>
            </w:tcBorders>
            <w:noWrap/>
            <w:vAlign w:val="center"/>
            <w:hideMark/>
          </w:tcPr>
          <w:p w14:paraId="73E20511"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DLWM</w:t>
            </w:r>
          </w:p>
        </w:tc>
        <w:tc>
          <w:tcPr>
            <w:tcW w:w="3460" w:type="dxa"/>
            <w:tcBorders>
              <w:top w:val="nil"/>
              <w:left w:val="nil"/>
              <w:bottom w:val="single" w:sz="4" w:space="0" w:color="auto"/>
              <w:right w:val="single" w:sz="4" w:space="0" w:color="auto"/>
            </w:tcBorders>
            <w:noWrap/>
            <w:vAlign w:val="center"/>
            <w:hideMark/>
          </w:tcPr>
          <w:p w14:paraId="40E95E0D"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Delivery</w:t>
            </w:r>
            <w:r>
              <w:rPr>
                <w:rFonts w:eastAsia="Times New Roman"/>
                <w:color w:val="000000"/>
                <w:sz w:val="20"/>
                <w:lang w:val="fr-FR" w:eastAsia="fr-FR"/>
              </w:rPr>
              <w:t xml:space="preserve"> </w:t>
            </w:r>
            <w:proofErr w:type="spellStart"/>
            <w:r w:rsidRPr="00A3435F">
              <w:rPr>
                <w:rFonts w:eastAsia="Times New Roman"/>
                <w:color w:val="000000"/>
                <w:sz w:val="20"/>
                <w:lang w:val="fr-FR" w:eastAsia="fr-FR"/>
              </w:rPr>
              <w:t>Without</w:t>
            </w:r>
            <w:proofErr w:type="spellEnd"/>
            <w:r>
              <w:rPr>
                <w:rFonts w:eastAsia="Times New Roman"/>
                <w:color w:val="000000"/>
                <w:sz w:val="20"/>
                <w:lang w:val="fr-FR" w:eastAsia="fr-FR"/>
              </w:rPr>
              <w:t xml:space="preserve"> </w:t>
            </w:r>
            <w:r w:rsidRPr="00A3435F">
              <w:rPr>
                <w:rFonts w:eastAsia="Times New Roman"/>
                <w:color w:val="000000"/>
                <w:sz w:val="20"/>
                <w:lang w:val="fr-FR" w:eastAsia="fr-FR"/>
              </w:rPr>
              <w:t>Matching</w:t>
            </w:r>
          </w:p>
        </w:tc>
        <w:tc>
          <w:tcPr>
            <w:tcW w:w="3460" w:type="dxa"/>
            <w:tcBorders>
              <w:top w:val="nil"/>
              <w:left w:val="nil"/>
              <w:bottom w:val="single" w:sz="4" w:space="0" w:color="auto"/>
              <w:right w:val="single" w:sz="4" w:space="0" w:color="auto"/>
            </w:tcBorders>
            <w:vAlign w:val="center"/>
            <w:hideMark/>
          </w:tcPr>
          <w:p w14:paraId="53CA02BF"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Matching receipt instruction not required</w:t>
            </w:r>
            <w:r w:rsidRPr="00C3521F">
              <w:rPr>
                <w:rFonts w:eastAsia="Times New Roman"/>
                <w:color w:val="000000"/>
                <w:sz w:val="20"/>
                <w:lang w:val="en-GB" w:eastAsia="fr-FR"/>
              </w:rPr>
              <w:br/>
              <w:t>(only for concerned international or</w:t>
            </w:r>
            <w:r w:rsidRPr="00C3521F">
              <w:rPr>
                <w:rFonts w:eastAsia="Times New Roman"/>
                <w:color w:val="000000"/>
                <w:sz w:val="20"/>
                <w:lang w:val="en-GB" w:eastAsia="fr-FR"/>
              </w:rPr>
              <w:br/>
              <w:t>national central securities depositories).</w:t>
            </w:r>
          </w:p>
        </w:tc>
      </w:tr>
      <w:tr w:rsidR="0079390B" w:rsidRPr="00C3521F" w14:paraId="419BB81C" w14:textId="77777777" w:rsidTr="00002920">
        <w:trPr>
          <w:trHeight w:val="528"/>
        </w:trPr>
        <w:tc>
          <w:tcPr>
            <w:tcW w:w="1340" w:type="dxa"/>
            <w:tcBorders>
              <w:top w:val="nil"/>
              <w:left w:val="single" w:sz="4" w:space="0" w:color="auto"/>
              <w:bottom w:val="single" w:sz="4" w:space="0" w:color="auto"/>
              <w:right w:val="single" w:sz="4" w:space="0" w:color="auto"/>
            </w:tcBorders>
            <w:noWrap/>
            <w:vAlign w:val="center"/>
            <w:hideMark/>
          </w:tcPr>
          <w:p w14:paraId="0C51A853"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DIRT</w:t>
            </w:r>
          </w:p>
        </w:tc>
        <w:tc>
          <w:tcPr>
            <w:tcW w:w="3460" w:type="dxa"/>
            <w:tcBorders>
              <w:top w:val="nil"/>
              <w:left w:val="nil"/>
              <w:bottom w:val="single" w:sz="4" w:space="0" w:color="auto"/>
              <w:right w:val="single" w:sz="4" w:space="0" w:color="auto"/>
            </w:tcBorders>
            <w:noWrap/>
            <w:vAlign w:val="center"/>
            <w:hideMark/>
          </w:tcPr>
          <w:p w14:paraId="33B32436"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Dirty</w:t>
            </w:r>
          </w:p>
        </w:tc>
        <w:tc>
          <w:tcPr>
            <w:tcW w:w="3460" w:type="dxa"/>
            <w:tcBorders>
              <w:top w:val="nil"/>
              <w:left w:val="nil"/>
              <w:bottom w:val="single" w:sz="4" w:space="0" w:color="auto"/>
              <w:right w:val="single" w:sz="4" w:space="0" w:color="auto"/>
            </w:tcBorders>
            <w:vAlign w:val="center"/>
            <w:hideMark/>
          </w:tcPr>
          <w:p w14:paraId="7A80FDF6"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Taxable financial instruments are to be</w:t>
            </w:r>
            <w:r w:rsidRPr="00C3521F">
              <w:rPr>
                <w:rFonts w:eastAsia="Times New Roman"/>
                <w:color w:val="000000"/>
                <w:sz w:val="20"/>
                <w:lang w:val="en-GB" w:eastAsia="fr-FR"/>
              </w:rPr>
              <w:br/>
              <w:t>settled.</w:t>
            </w:r>
          </w:p>
        </w:tc>
      </w:tr>
      <w:tr w:rsidR="0079390B" w:rsidRPr="00C3521F" w14:paraId="2FFC6C15" w14:textId="77777777" w:rsidTr="00002920">
        <w:trPr>
          <w:trHeight w:val="792"/>
        </w:trPr>
        <w:tc>
          <w:tcPr>
            <w:tcW w:w="1340" w:type="dxa"/>
            <w:tcBorders>
              <w:top w:val="nil"/>
              <w:left w:val="single" w:sz="4" w:space="0" w:color="auto"/>
              <w:bottom w:val="single" w:sz="4" w:space="0" w:color="auto"/>
              <w:right w:val="single" w:sz="4" w:space="0" w:color="auto"/>
            </w:tcBorders>
            <w:noWrap/>
            <w:vAlign w:val="center"/>
            <w:hideMark/>
          </w:tcPr>
          <w:p w14:paraId="0DF2D9D3"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DRAW</w:t>
            </w:r>
          </w:p>
        </w:tc>
        <w:tc>
          <w:tcPr>
            <w:tcW w:w="3460" w:type="dxa"/>
            <w:tcBorders>
              <w:top w:val="nil"/>
              <w:left w:val="nil"/>
              <w:bottom w:val="single" w:sz="4" w:space="0" w:color="auto"/>
              <w:right w:val="single" w:sz="4" w:space="0" w:color="auto"/>
            </w:tcBorders>
            <w:noWrap/>
            <w:vAlign w:val="center"/>
            <w:hideMark/>
          </w:tcPr>
          <w:p w14:paraId="389B2A5A" w14:textId="77777777" w:rsidR="0079390B" w:rsidRPr="00A3435F" w:rsidRDefault="0079390B" w:rsidP="00002920">
            <w:pPr>
              <w:spacing w:before="0"/>
              <w:rPr>
                <w:rFonts w:eastAsia="Times New Roman"/>
                <w:color w:val="000000"/>
                <w:sz w:val="20"/>
                <w:lang w:val="fr-FR" w:eastAsia="fr-FR"/>
              </w:rPr>
            </w:pPr>
            <w:proofErr w:type="spellStart"/>
            <w:r w:rsidRPr="00A3435F">
              <w:rPr>
                <w:rFonts w:eastAsia="Times New Roman"/>
                <w:color w:val="000000"/>
                <w:sz w:val="20"/>
                <w:lang w:val="fr-FR" w:eastAsia="fr-FR"/>
              </w:rPr>
              <w:t>Drawn</w:t>
            </w:r>
            <w:proofErr w:type="spellEnd"/>
          </w:p>
        </w:tc>
        <w:tc>
          <w:tcPr>
            <w:tcW w:w="3460" w:type="dxa"/>
            <w:tcBorders>
              <w:top w:val="nil"/>
              <w:left w:val="nil"/>
              <w:bottom w:val="single" w:sz="4" w:space="0" w:color="auto"/>
              <w:right w:val="single" w:sz="4" w:space="0" w:color="auto"/>
            </w:tcBorders>
            <w:vAlign w:val="center"/>
            <w:hideMark/>
          </w:tcPr>
          <w:p w14:paraId="33B4891A"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Settlement transactions relate to drawn</w:t>
            </w:r>
            <w:r w:rsidRPr="00C3521F">
              <w:rPr>
                <w:rFonts w:eastAsia="Times New Roman"/>
                <w:color w:val="000000"/>
                <w:sz w:val="20"/>
                <w:lang w:val="en-GB" w:eastAsia="fr-FR"/>
              </w:rPr>
              <w:br/>
              <w:t>securities.</w:t>
            </w:r>
          </w:p>
        </w:tc>
      </w:tr>
      <w:tr w:rsidR="0079390B" w:rsidRPr="00C3521F" w14:paraId="0F66081E" w14:textId="77777777" w:rsidTr="00002920">
        <w:trPr>
          <w:trHeight w:val="1056"/>
        </w:trPr>
        <w:tc>
          <w:tcPr>
            <w:tcW w:w="1340" w:type="dxa"/>
            <w:tcBorders>
              <w:top w:val="nil"/>
              <w:left w:val="single" w:sz="4" w:space="0" w:color="auto"/>
              <w:bottom w:val="single" w:sz="4" w:space="0" w:color="auto"/>
              <w:right w:val="single" w:sz="4" w:space="0" w:color="auto"/>
            </w:tcBorders>
            <w:noWrap/>
            <w:vAlign w:val="center"/>
            <w:hideMark/>
          </w:tcPr>
          <w:p w14:paraId="01CB3FF8"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EXER</w:t>
            </w:r>
          </w:p>
        </w:tc>
        <w:tc>
          <w:tcPr>
            <w:tcW w:w="3460" w:type="dxa"/>
            <w:tcBorders>
              <w:top w:val="nil"/>
              <w:left w:val="nil"/>
              <w:bottom w:val="single" w:sz="4" w:space="0" w:color="auto"/>
              <w:right w:val="single" w:sz="4" w:space="0" w:color="auto"/>
            </w:tcBorders>
            <w:noWrap/>
            <w:vAlign w:val="center"/>
            <w:hideMark/>
          </w:tcPr>
          <w:p w14:paraId="6D61B481" w14:textId="77777777" w:rsidR="0079390B" w:rsidRPr="00A3435F" w:rsidRDefault="0079390B" w:rsidP="00002920">
            <w:pPr>
              <w:spacing w:before="0"/>
              <w:rPr>
                <w:rFonts w:eastAsia="Times New Roman"/>
                <w:color w:val="000000"/>
                <w:sz w:val="20"/>
                <w:lang w:val="fr-FR" w:eastAsia="fr-FR"/>
              </w:rPr>
            </w:pPr>
            <w:proofErr w:type="spellStart"/>
            <w:r w:rsidRPr="00A3435F">
              <w:rPr>
                <w:rFonts w:eastAsia="Times New Roman"/>
                <w:color w:val="000000"/>
                <w:sz w:val="20"/>
                <w:lang w:val="fr-FR" w:eastAsia="fr-FR"/>
              </w:rPr>
              <w:t>Exercised</w:t>
            </w:r>
            <w:proofErr w:type="spellEnd"/>
          </w:p>
        </w:tc>
        <w:tc>
          <w:tcPr>
            <w:tcW w:w="3460" w:type="dxa"/>
            <w:tcBorders>
              <w:top w:val="nil"/>
              <w:left w:val="nil"/>
              <w:bottom w:val="single" w:sz="4" w:space="0" w:color="auto"/>
              <w:right w:val="single" w:sz="4" w:space="0" w:color="auto"/>
            </w:tcBorders>
            <w:vAlign w:val="center"/>
            <w:hideMark/>
          </w:tcPr>
          <w:p w14:paraId="5856A789"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Settlement transaction relates to options,</w:t>
            </w:r>
            <w:r w:rsidRPr="00C3521F">
              <w:rPr>
                <w:rFonts w:eastAsia="Times New Roman"/>
                <w:color w:val="000000"/>
                <w:sz w:val="20"/>
                <w:lang w:val="en-GB" w:eastAsia="fr-FR"/>
              </w:rPr>
              <w:br/>
              <w:t>futures or derivatives that are exercised.</w:t>
            </w:r>
          </w:p>
        </w:tc>
      </w:tr>
      <w:tr w:rsidR="0079390B" w:rsidRPr="00C3521F" w14:paraId="3584E3EB" w14:textId="77777777" w:rsidTr="00002920">
        <w:trPr>
          <w:trHeight w:val="792"/>
        </w:trPr>
        <w:tc>
          <w:tcPr>
            <w:tcW w:w="1340" w:type="dxa"/>
            <w:tcBorders>
              <w:top w:val="nil"/>
              <w:left w:val="single" w:sz="4" w:space="0" w:color="auto"/>
              <w:bottom w:val="single" w:sz="4" w:space="0" w:color="auto"/>
              <w:right w:val="single" w:sz="4" w:space="0" w:color="auto"/>
            </w:tcBorders>
            <w:noWrap/>
            <w:vAlign w:val="center"/>
            <w:hideMark/>
          </w:tcPr>
          <w:p w14:paraId="5852161A"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EXPI</w:t>
            </w:r>
          </w:p>
        </w:tc>
        <w:tc>
          <w:tcPr>
            <w:tcW w:w="3460" w:type="dxa"/>
            <w:tcBorders>
              <w:top w:val="nil"/>
              <w:left w:val="nil"/>
              <w:bottom w:val="single" w:sz="4" w:space="0" w:color="auto"/>
              <w:right w:val="single" w:sz="4" w:space="0" w:color="auto"/>
            </w:tcBorders>
            <w:noWrap/>
            <w:vAlign w:val="center"/>
            <w:hideMark/>
          </w:tcPr>
          <w:p w14:paraId="6026CDEB" w14:textId="77777777" w:rsidR="0079390B" w:rsidRPr="00A3435F" w:rsidRDefault="0079390B" w:rsidP="00002920">
            <w:pPr>
              <w:spacing w:before="0"/>
              <w:rPr>
                <w:rFonts w:eastAsia="Times New Roman"/>
                <w:color w:val="000000"/>
                <w:sz w:val="20"/>
                <w:lang w:val="fr-FR" w:eastAsia="fr-FR"/>
              </w:rPr>
            </w:pPr>
            <w:proofErr w:type="spellStart"/>
            <w:r w:rsidRPr="00A3435F">
              <w:rPr>
                <w:rFonts w:eastAsia="Times New Roman"/>
                <w:color w:val="000000"/>
                <w:sz w:val="20"/>
                <w:lang w:val="fr-FR" w:eastAsia="fr-FR"/>
              </w:rPr>
              <w:t>Expired</w:t>
            </w:r>
            <w:proofErr w:type="spellEnd"/>
          </w:p>
        </w:tc>
        <w:tc>
          <w:tcPr>
            <w:tcW w:w="3460" w:type="dxa"/>
            <w:tcBorders>
              <w:top w:val="nil"/>
              <w:left w:val="nil"/>
              <w:bottom w:val="single" w:sz="4" w:space="0" w:color="auto"/>
              <w:right w:val="single" w:sz="4" w:space="0" w:color="auto"/>
            </w:tcBorders>
            <w:vAlign w:val="center"/>
            <w:hideMark/>
          </w:tcPr>
          <w:p w14:paraId="4BB68E7B"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Settlement transaction relates to options,</w:t>
            </w:r>
            <w:r w:rsidRPr="00C3521F">
              <w:rPr>
                <w:rFonts w:eastAsia="Times New Roman"/>
                <w:color w:val="000000"/>
                <w:sz w:val="20"/>
                <w:lang w:val="en-GB" w:eastAsia="fr-FR"/>
              </w:rPr>
              <w:br/>
              <w:t>futures or derivatives that have expired.</w:t>
            </w:r>
          </w:p>
        </w:tc>
      </w:tr>
      <w:tr w:rsidR="0079390B" w:rsidRPr="00C3521F" w14:paraId="485276AA" w14:textId="77777777" w:rsidTr="00002920">
        <w:trPr>
          <w:trHeight w:val="528"/>
        </w:trPr>
        <w:tc>
          <w:tcPr>
            <w:tcW w:w="1340" w:type="dxa"/>
            <w:tcBorders>
              <w:top w:val="nil"/>
              <w:left w:val="single" w:sz="4" w:space="0" w:color="auto"/>
              <w:bottom w:val="single" w:sz="4" w:space="0" w:color="auto"/>
              <w:right w:val="single" w:sz="4" w:space="0" w:color="auto"/>
            </w:tcBorders>
            <w:noWrap/>
            <w:vAlign w:val="center"/>
            <w:hideMark/>
          </w:tcPr>
          <w:p w14:paraId="4628830A"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FRCL</w:t>
            </w:r>
          </w:p>
        </w:tc>
        <w:tc>
          <w:tcPr>
            <w:tcW w:w="3460" w:type="dxa"/>
            <w:tcBorders>
              <w:top w:val="nil"/>
              <w:left w:val="nil"/>
              <w:bottom w:val="single" w:sz="4" w:space="0" w:color="auto"/>
              <w:right w:val="single" w:sz="4" w:space="0" w:color="auto"/>
            </w:tcBorders>
            <w:noWrap/>
            <w:vAlign w:val="center"/>
            <w:hideMark/>
          </w:tcPr>
          <w:p w14:paraId="1B37FA37"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Free</w:t>
            </w:r>
            <w:r>
              <w:rPr>
                <w:rFonts w:eastAsia="Times New Roman"/>
                <w:color w:val="000000"/>
                <w:sz w:val="20"/>
                <w:lang w:val="fr-FR" w:eastAsia="fr-FR"/>
              </w:rPr>
              <w:t xml:space="preserve"> </w:t>
            </w:r>
            <w:r w:rsidRPr="00A3435F">
              <w:rPr>
                <w:rFonts w:eastAsia="Times New Roman"/>
                <w:color w:val="000000"/>
                <w:sz w:val="20"/>
                <w:lang w:val="fr-FR" w:eastAsia="fr-FR"/>
              </w:rPr>
              <w:t>Clean</w:t>
            </w:r>
            <w:r>
              <w:rPr>
                <w:rFonts w:eastAsia="Times New Roman"/>
                <w:color w:val="000000"/>
                <w:sz w:val="20"/>
                <w:lang w:val="fr-FR" w:eastAsia="fr-FR"/>
              </w:rPr>
              <w:t xml:space="preserve"> </w:t>
            </w:r>
            <w:r w:rsidRPr="00A3435F">
              <w:rPr>
                <w:rFonts w:eastAsia="Times New Roman"/>
                <w:color w:val="000000"/>
                <w:sz w:val="20"/>
                <w:lang w:val="fr-FR" w:eastAsia="fr-FR"/>
              </w:rPr>
              <w:t>Settlement</w:t>
            </w:r>
          </w:p>
        </w:tc>
        <w:tc>
          <w:tcPr>
            <w:tcW w:w="3460" w:type="dxa"/>
            <w:tcBorders>
              <w:top w:val="nil"/>
              <w:left w:val="nil"/>
              <w:bottom w:val="single" w:sz="4" w:space="0" w:color="auto"/>
              <w:right w:val="single" w:sz="4" w:space="0" w:color="auto"/>
            </w:tcBorders>
            <w:vAlign w:val="center"/>
            <w:hideMark/>
          </w:tcPr>
          <w:p w14:paraId="4D86D2D1"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Delivery will be made free of payment</w:t>
            </w:r>
            <w:r w:rsidRPr="00C3521F">
              <w:rPr>
                <w:rFonts w:eastAsia="Times New Roman"/>
                <w:color w:val="000000"/>
                <w:sz w:val="20"/>
                <w:lang w:val="en-GB" w:eastAsia="fr-FR"/>
              </w:rPr>
              <w:br/>
              <w:t>but a clean payment order will be sent.</w:t>
            </w:r>
          </w:p>
        </w:tc>
      </w:tr>
      <w:tr w:rsidR="0079390B" w:rsidRPr="00C3521F" w14:paraId="23126825" w14:textId="77777777" w:rsidTr="00002920">
        <w:trPr>
          <w:trHeight w:val="528"/>
        </w:trPr>
        <w:tc>
          <w:tcPr>
            <w:tcW w:w="1340" w:type="dxa"/>
            <w:tcBorders>
              <w:top w:val="nil"/>
              <w:left w:val="single" w:sz="4" w:space="0" w:color="auto"/>
              <w:bottom w:val="single" w:sz="4" w:space="0" w:color="auto"/>
              <w:right w:val="single" w:sz="4" w:space="0" w:color="auto"/>
            </w:tcBorders>
            <w:shd w:val="clear" w:color="000000" w:fill="D8E4BC"/>
            <w:noWrap/>
            <w:vAlign w:val="center"/>
            <w:hideMark/>
          </w:tcPr>
          <w:p w14:paraId="1E9F3053" w14:textId="77777777" w:rsidR="0079390B" w:rsidRPr="00A3435F" w:rsidRDefault="0079390B" w:rsidP="00002920">
            <w:pPr>
              <w:spacing w:before="0"/>
              <w:rPr>
                <w:rFonts w:eastAsia="Times New Roman"/>
                <w:b/>
                <w:bCs/>
                <w:color w:val="000000"/>
                <w:sz w:val="20"/>
                <w:lang w:val="fr-FR" w:eastAsia="fr-FR"/>
              </w:rPr>
            </w:pPr>
            <w:r w:rsidRPr="00A3435F">
              <w:rPr>
                <w:rFonts w:eastAsia="Times New Roman"/>
                <w:b/>
                <w:bCs/>
                <w:color w:val="000000"/>
                <w:sz w:val="20"/>
                <w:lang w:val="fr-FR" w:eastAsia="fr-FR"/>
              </w:rPr>
              <w:t>GATE</w:t>
            </w:r>
          </w:p>
        </w:tc>
        <w:tc>
          <w:tcPr>
            <w:tcW w:w="3460" w:type="dxa"/>
            <w:tcBorders>
              <w:top w:val="nil"/>
              <w:left w:val="nil"/>
              <w:bottom w:val="single" w:sz="4" w:space="0" w:color="auto"/>
              <w:right w:val="single" w:sz="4" w:space="0" w:color="auto"/>
            </w:tcBorders>
            <w:shd w:val="clear" w:color="000000" w:fill="D8E4BC"/>
            <w:noWrap/>
            <w:vAlign w:val="center"/>
            <w:hideMark/>
          </w:tcPr>
          <w:p w14:paraId="5C0DAE73" w14:textId="77777777" w:rsidR="0079390B" w:rsidRPr="00A3435F" w:rsidRDefault="0079390B" w:rsidP="00002920">
            <w:pPr>
              <w:spacing w:before="0"/>
              <w:rPr>
                <w:rFonts w:eastAsia="Times New Roman"/>
                <w:b/>
                <w:bCs/>
                <w:color w:val="000000"/>
                <w:sz w:val="20"/>
                <w:lang w:val="fr-FR" w:eastAsia="fr-FR"/>
              </w:rPr>
            </w:pPr>
            <w:proofErr w:type="spellStart"/>
            <w:r w:rsidRPr="00A3435F">
              <w:rPr>
                <w:rFonts w:eastAsia="Times New Roman"/>
                <w:b/>
                <w:bCs/>
                <w:color w:val="000000"/>
                <w:sz w:val="20"/>
                <w:lang w:val="fr-FR" w:eastAsia="fr-FR"/>
              </w:rPr>
              <w:t>Gating</w:t>
            </w:r>
            <w:proofErr w:type="spellEnd"/>
            <w:r>
              <w:rPr>
                <w:rFonts w:eastAsia="Times New Roman"/>
                <w:b/>
                <w:bCs/>
                <w:color w:val="000000"/>
                <w:sz w:val="20"/>
                <w:lang w:val="fr-FR" w:eastAsia="fr-FR"/>
              </w:rPr>
              <w:t xml:space="preserve"> </w:t>
            </w:r>
            <w:r w:rsidRPr="00A3435F">
              <w:rPr>
                <w:rFonts w:eastAsia="Times New Roman"/>
                <w:b/>
                <w:bCs/>
                <w:color w:val="000000"/>
                <w:sz w:val="20"/>
                <w:lang w:val="fr-FR" w:eastAsia="fr-FR"/>
              </w:rPr>
              <w:t>Event</w:t>
            </w:r>
            <w:r>
              <w:rPr>
                <w:rFonts w:eastAsia="Times New Roman"/>
                <w:b/>
                <w:bCs/>
                <w:color w:val="000000"/>
                <w:sz w:val="20"/>
                <w:lang w:val="fr-FR" w:eastAsia="fr-FR"/>
              </w:rPr>
              <w:t xml:space="preserve"> </w:t>
            </w:r>
            <w:r w:rsidRPr="00A3435F">
              <w:rPr>
                <w:rFonts w:eastAsia="Times New Roman"/>
                <w:b/>
                <w:bCs/>
                <w:color w:val="000000"/>
                <w:sz w:val="20"/>
                <w:lang w:val="fr-FR" w:eastAsia="fr-FR"/>
              </w:rPr>
              <w:t>Participation</w:t>
            </w:r>
          </w:p>
        </w:tc>
        <w:tc>
          <w:tcPr>
            <w:tcW w:w="3460" w:type="dxa"/>
            <w:tcBorders>
              <w:top w:val="nil"/>
              <w:left w:val="nil"/>
              <w:bottom w:val="single" w:sz="4" w:space="0" w:color="auto"/>
              <w:right w:val="single" w:sz="4" w:space="0" w:color="auto"/>
            </w:tcBorders>
            <w:shd w:val="clear" w:color="000000" w:fill="D8E4BC"/>
            <w:vAlign w:val="center"/>
            <w:hideMark/>
          </w:tcPr>
          <w:p w14:paraId="13EA6ADD" w14:textId="77777777" w:rsidR="0079390B" w:rsidRPr="00C3521F" w:rsidRDefault="0079390B" w:rsidP="00002920">
            <w:pPr>
              <w:spacing w:before="0"/>
              <w:rPr>
                <w:rFonts w:eastAsia="Times New Roman"/>
                <w:b/>
                <w:bCs/>
                <w:color w:val="000000"/>
                <w:sz w:val="20"/>
                <w:lang w:val="en-GB" w:eastAsia="fr-FR"/>
              </w:rPr>
            </w:pPr>
            <w:r w:rsidRPr="00C3521F">
              <w:rPr>
                <w:rFonts w:eastAsia="Times New Roman"/>
                <w:b/>
                <w:bCs/>
                <w:color w:val="000000"/>
                <w:sz w:val="20"/>
                <w:lang w:val="en-GB" w:eastAsia="fr-FR"/>
              </w:rPr>
              <w:t>Gating event participation. Hold until event start time.</w:t>
            </w:r>
          </w:p>
        </w:tc>
      </w:tr>
      <w:tr w:rsidR="0079390B" w:rsidRPr="00C3521F" w14:paraId="4EC2FA43" w14:textId="77777777" w:rsidTr="00002920">
        <w:trPr>
          <w:trHeight w:val="1320"/>
        </w:trPr>
        <w:tc>
          <w:tcPr>
            <w:tcW w:w="1340" w:type="dxa"/>
            <w:tcBorders>
              <w:top w:val="nil"/>
              <w:left w:val="single" w:sz="4" w:space="0" w:color="auto"/>
              <w:bottom w:val="single" w:sz="4" w:space="0" w:color="auto"/>
              <w:right w:val="single" w:sz="4" w:space="0" w:color="auto"/>
            </w:tcBorders>
            <w:noWrap/>
            <w:vAlign w:val="center"/>
            <w:hideMark/>
          </w:tcPr>
          <w:p w14:paraId="14320E57"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INTS</w:t>
            </w:r>
          </w:p>
        </w:tc>
        <w:tc>
          <w:tcPr>
            <w:tcW w:w="3460" w:type="dxa"/>
            <w:tcBorders>
              <w:top w:val="nil"/>
              <w:left w:val="nil"/>
              <w:bottom w:val="single" w:sz="4" w:space="0" w:color="auto"/>
              <w:right w:val="single" w:sz="4" w:space="0" w:color="auto"/>
            </w:tcBorders>
            <w:noWrap/>
            <w:vAlign w:val="center"/>
            <w:hideMark/>
          </w:tcPr>
          <w:p w14:paraId="5F5CCA3D" w14:textId="77777777" w:rsidR="0079390B" w:rsidRPr="00A3435F" w:rsidRDefault="0079390B" w:rsidP="00002920">
            <w:pPr>
              <w:spacing w:before="0"/>
              <w:rPr>
                <w:rFonts w:eastAsia="Times New Roman"/>
                <w:color w:val="000000"/>
                <w:sz w:val="20"/>
                <w:lang w:val="fr-FR" w:eastAsia="fr-FR"/>
              </w:rPr>
            </w:pPr>
            <w:proofErr w:type="spellStart"/>
            <w:r w:rsidRPr="00A3435F">
              <w:rPr>
                <w:rFonts w:eastAsia="Times New Roman"/>
                <w:color w:val="000000"/>
                <w:sz w:val="20"/>
                <w:lang w:val="fr-FR" w:eastAsia="fr-FR"/>
              </w:rPr>
              <w:t>Internalised</w:t>
            </w:r>
            <w:proofErr w:type="spellEnd"/>
            <w:r>
              <w:rPr>
                <w:rFonts w:eastAsia="Times New Roman"/>
                <w:color w:val="000000"/>
                <w:sz w:val="20"/>
                <w:lang w:val="fr-FR" w:eastAsia="fr-FR"/>
              </w:rPr>
              <w:t xml:space="preserve"> </w:t>
            </w:r>
            <w:r w:rsidRPr="00A3435F">
              <w:rPr>
                <w:rFonts w:eastAsia="Times New Roman"/>
                <w:color w:val="000000"/>
                <w:sz w:val="20"/>
                <w:lang w:val="fr-FR" w:eastAsia="fr-FR"/>
              </w:rPr>
              <w:t>Settlement</w:t>
            </w:r>
          </w:p>
        </w:tc>
        <w:tc>
          <w:tcPr>
            <w:tcW w:w="3460" w:type="dxa"/>
            <w:tcBorders>
              <w:top w:val="nil"/>
              <w:left w:val="nil"/>
              <w:bottom w:val="single" w:sz="4" w:space="0" w:color="auto"/>
              <w:right w:val="single" w:sz="4" w:space="0" w:color="auto"/>
            </w:tcBorders>
            <w:vAlign w:val="center"/>
            <w:hideMark/>
          </w:tcPr>
          <w:p w14:paraId="05C76D91"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The instruction was settled by the</w:t>
            </w:r>
            <w:r w:rsidRPr="00C3521F">
              <w:rPr>
                <w:rFonts w:eastAsia="Times New Roman"/>
                <w:color w:val="000000"/>
                <w:sz w:val="20"/>
                <w:lang w:val="en-GB" w:eastAsia="fr-FR"/>
              </w:rPr>
              <w:br/>
              <w:t xml:space="preserve">settlement </w:t>
            </w:r>
            <w:proofErr w:type="spellStart"/>
            <w:r w:rsidRPr="00C3521F">
              <w:rPr>
                <w:rFonts w:eastAsia="Times New Roman"/>
                <w:color w:val="000000"/>
                <w:sz w:val="20"/>
                <w:lang w:val="en-GB" w:eastAsia="fr-FR"/>
              </w:rPr>
              <w:t>internaliser</w:t>
            </w:r>
            <w:proofErr w:type="spellEnd"/>
            <w:r w:rsidRPr="00C3521F">
              <w:rPr>
                <w:rFonts w:eastAsia="Times New Roman"/>
                <w:color w:val="000000"/>
                <w:sz w:val="20"/>
                <w:lang w:val="en-GB" w:eastAsia="fr-FR"/>
              </w:rPr>
              <w:t>/account servicer</w:t>
            </w:r>
            <w:r w:rsidRPr="00C3521F">
              <w:rPr>
                <w:rFonts w:eastAsia="Times New Roman"/>
                <w:color w:val="000000"/>
                <w:sz w:val="20"/>
                <w:lang w:val="en-GB" w:eastAsia="fr-FR"/>
              </w:rPr>
              <w:br/>
              <w:t>(</w:t>
            </w:r>
            <w:proofErr w:type="spellStart"/>
            <w:r w:rsidRPr="00C3521F">
              <w:rPr>
                <w:rFonts w:eastAsia="Times New Roman"/>
                <w:color w:val="000000"/>
                <w:sz w:val="20"/>
                <w:lang w:val="en-GB" w:eastAsia="fr-FR"/>
              </w:rPr>
              <w:t>eg</w:t>
            </w:r>
            <w:proofErr w:type="spellEnd"/>
            <w:r w:rsidRPr="00C3521F">
              <w:rPr>
                <w:rFonts w:eastAsia="Times New Roman"/>
                <w:color w:val="000000"/>
                <w:sz w:val="20"/>
                <w:lang w:val="en-GB" w:eastAsia="fr-FR"/>
              </w:rPr>
              <w:t xml:space="preserve"> custodian) in its own books and not</w:t>
            </w:r>
            <w:r w:rsidRPr="00C3521F">
              <w:rPr>
                <w:rFonts w:eastAsia="Times New Roman"/>
                <w:color w:val="000000"/>
                <w:sz w:val="20"/>
                <w:lang w:val="en-GB" w:eastAsia="fr-FR"/>
              </w:rPr>
              <w:br/>
              <w:t>through a securities settlement system</w:t>
            </w:r>
            <w:r w:rsidRPr="00C3521F">
              <w:rPr>
                <w:rFonts w:eastAsia="Times New Roman"/>
                <w:color w:val="000000"/>
                <w:sz w:val="20"/>
                <w:lang w:val="en-GB" w:eastAsia="fr-FR"/>
              </w:rPr>
              <w:br/>
              <w:t>(e.g. CSD system)</w:t>
            </w:r>
          </w:p>
        </w:tc>
      </w:tr>
      <w:tr w:rsidR="0079390B" w:rsidRPr="00C3521F" w14:paraId="11BD2313" w14:textId="77777777" w:rsidTr="00002920">
        <w:trPr>
          <w:trHeight w:val="1056"/>
        </w:trPr>
        <w:tc>
          <w:tcPr>
            <w:tcW w:w="1340" w:type="dxa"/>
            <w:tcBorders>
              <w:top w:val="nil"/>
              <w:left w:val="single" w:sz="4" w:space="0" w:color="auto"/>
              <w:bottom w:val="single" w:sz="4" w:space="0" w:color="auto"/>
              <w:right w:val="single" w:sz="4" w:space="0" w:color="auto"/>
            </w:tcBorders>
            <w:noWrap/>
            <w:vAlign w:val="center"/>
            <w:hideMark/>
          </w:tcPr>
          <w:p w14:paraId="2907CB16"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KNOC</w:t>
            </w:r>
          </w:p>
        </w:tc>
        <w:tc>
          <w:tcPr>
            <w:tcW w:w="3460" w:type="dxa"/>
            <w:tcBorders>
              <w:top w:val="nil"/>
              <w:left w:val="nil"/>
              <w:bottom w:val="single" w:sz="4" w:space="0" w:color="auto"/>
              <w:right w:val="single" w:sz="4" w:space="0" w:color="auto"/>
            </w:tcBorders>
            <w:noWrap/>
            <w:vAlign w:val="center"/>
            <w:hideMark/>
          </w:tcPr>
          <w:p w14:paraId="2B06D04D" w14:textId="77777777" w:rsidR="0079390B" w:rsidRPr="00A3435F" w:rsidRDefault="0079390B" w:rsidP="00002920">
            <w:pPr>
              <w:spacing w:before="0"/>
              <w:rPr>
                <w:rFonts w:eastAsia="Times New Roman"/>
                <w:color w:val="000000"/>
                <w:sz w:val="20"/>
                <w:lang w:val="fr-FR" w:eastAsia="fr-FR"/>
              </w:rPr>
            </w:pPr>
            <w:proofErr w:type="spellStart"/>
            <w:r w:rsidRPr="00A3435F">
              <w:rPr>
                <w:rFonts w:eastAsia="Times New Roman"/>
                <w:color w:val="000000"/>
                <w:sz w:val="20"/>
                <w:lang w:val="fr-FR" w:eastAsia="fr-FR"/>
              </w:rPr>
              <w:t>Knocked</w:t>
            </w:r>
            <w:proofErr w:type="spellEnd"/>
            <w:r>
              <w:rPr>
                <w:rFonts w:eastAsia="Times New Roman"/>
                <w:color w:val="000000"/>
                <w:sz w:val="20"/>
                <w:lang w:val="fr-FR" w:eastAsia="fr-FR"/>
              </w:rPr>
              <w:t xml:space="preserve"> </w:t>
            </w:r>
            <w:r w:rsidRPr="00A3435F">
              <w:rPr>
                <w:rFonts w:eastAsia="Times New Roman"/>
                <w:color w:val="000000"/>
                <w:sz w:val="20"/>
                <w:lang w:val="fr-FR" w:eastAsia="fr-FR"/>
              </w:rPr>
              <w:t>Out</w:t>
            </w:r>
          </w:p>
        </w:tc>
        <w:tc>
          <w:tcPr>
            <w:tcW w:w="3460" w:type="dxa"/>
            <w:tcBorders>
              <w:top w:val="nil"/>
              <w:left w:val="nil"/>
              <w:bottom w:val="single" w:sz="4" w:space="0" w:color="auto"/>
              <w:right w:val="single" w:sz="4" w:space="0" w:color="auto"/>
            </w:tcBorders>
            <w:vAlign w:val="center"/>
            <w:hideMark/>
          </w:tcPr>
          <w:p w14:paraId="3F71F47D"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Settlement transaction relates to options,</w:t>
            </w:r>
            <w:r w:rsidRPr="00C3521F">
              <w:rPr>
                <w:rFonts w:eastAsia="Times New Roman"/>
                <w:color w:val="000000"/>
                <w:sz w:val="20"/>
                <w:lang w:val="en-GB" w:eastAsia="fr-FR"/>
              </w:rPr>
              <w:br/>
              <w:t>futures or derivatives that are expired</w:t>
            </w:r>
            <w:r w:rsidRPr="00C3521F">
              <w:rPr>
                <w:rFonts w:eastAsia="Times New Roman"/>
                <w:color w:val="000000"/>
                <w:sz w:val="20"/>
                <w:lang w:val="en-GB" w:eastAsia="fr-FR"/>
              </w:rPr>
              <w:br/>
              <w:t>worthless.</w:t>
            </w:r>
          </w:p>
        </w:tc>
      </w:tr>
      <w:tr w:rsidR="0079390B" w:rsidRPr="00C3521F" w14:paraId="5BDFC6B9" w14:textId="77777777" w:rsidTr="00002920">
        <w:trPr>
          <w:trHeight w:val="792"/>
        </w:trPr>
        <w:tc>
          <w:tcPr>
            <w:tcW w:w="1340" w:type="dxa"/>
            <w:tcBorders>
              <w:top w:val="nil"/>
              <w:left w:val="single" w:sz="4" w:space="0" w:color="auto"/>
              <w:bottom w:val="single" w:sz="4" w:space="0" w:color="auto"/>
              <w:right w:val="single" w:sz="4" w:space="0" w:color="auto"/>
            </w:tcBorders>
            <w:noWrap/>
            <w:vAlign w:val="center"/>
            <w:hideMark/>
          </w:tcPr>
          <w:p w14:paraId="1FF74434"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NOMC</w:t>
            </w:r>
          </w:p>
        </w:tc>
        <w:tc>
          <w:tcPr>
            <w:tcW w:w="3460" w:type="dxa"/>
            <w:tcBorders>
              <w:top w:val="nil"/>
              <w:left w:val="nil"/>
              <w:bottom w:val="single" w:sz="4" w:space="0" w:color="auto"/>
              <w:right w:val="single" w:sz="4" w:space="0" w:color="auto"/>
            </w:tcBorders>
            <w:noWrap/>
            <w:vAlign w:val="center"/>
            <w:hideMark/>
          </w:tcPr>
          <w:p w14:paraId="6C00507C"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No</w:t>
            </w:r>
            <w:r>
              <w:rPr>
                <w:rFonts w:eastAsia="Times New Roman"/>
                <w:color w:val="000000"/>
                <w:sz w:val="20"/>
                <w:lang w:val="fr-FR" w:eastAsia="fr-FR"/>
              </w:rPr>
              <w:t xml:space="preserve"> </w:t>
            </w:r>
            <w:proofErr w:type="spellStart"/>
            <w:r w:rsidRPr="00A3435F">
              <w:rPr>
                <w:rFonts w:eastAsia="Times New Roman"/>
                <w:color w:val="000000"/>
                <w:sz w:val="20"/>
                <w:lang w:val="fr-FR" w:eastAsia="fr-FR"/>
              </w:rPr>
              <w:t>Automatic</w:t>
            </w:r>
            <w:proofErr w:type="spellEnd"/>
            <w:r>
              <w:rPr>
                <w:rFonts w:eastAsia="Times New Roman"/>
                <w:color w:val="000000"/>
                <w:sz w:val="20"/>
                <w:lang w:val="fr-FR" w:eastAsia="fr-FR"/>
              </w:rPr>
              <w:t xml:space="preserve"> </w:t>
            </w:r>
            <w:r w:rsidRPr="00A3435F">
              <w:rPr>
                <w:rFonts w:eastAsia="Times New Roman"/>
                <w:color w:val="000000"/>
                <w:sz w:val="20"/>
                <w:lang w:val="fr-FR" w:eastAsia="fr-FR"/>
              </w:rPr>
              <w:t>Market</w:t>
            </w:r>
            <w:r>
              <w:rPr>
                <w:rFonts w:eastAsia="Times New Roman"/>
                <w:color w:val="000000"/>
                <w:sz w:val="20"/>
                <w:lang w:val="fr-FR" w:eastAsia="fr-FR"/>
              </w:rPr>
              <w:t xml:space="preserve"> </w:t>
            </w:r>
            <w:r w:rsidRPr="00A3435F">
              <w:rPr>
                <w:rFonts w:eastAsia="Times New Roman"/>
                <w:color w:val="000000"/>
                <w:sz w:val="20"/>
                <w:lang w:val="fr-FR" w:eastAsia="fr-FR"/>
              </w:rPr>
              <w:t>Claim</w:t>
            </w:r>
          </w:p>
        </w:tc>
        <w:tc>
          <w:tcPr>
            <w:tcW w:w="3460" w:type="dxa"/>
            <w:tcBorders>
              <w:top w:val="nil"/>
              <w:left w:val="nil"/>
              <w:bottom w:val="single" w:sz="4" w:space="0" w:color="auto"/>
              <w:right w:val="single" w:sz="4" w:space="0" w:color="auto"/>
            </w:tcBorders>
            <w:vAlign w:val="center"/>
            <w:hideMark/>
          </w:tcPr>
          <w:p w14:paraId="631C9DD4"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No market claim should be automatically</w:t>
            </w:r>
            <w:r w:rsidRPr="00C3521F">
              <w:rPr>
                <w:rFonts w:eastAsia="Times New Roman"/>
                <w:color w:val="000000"/>
                <w:sz w:val="20"/>
                <w:lang w:val="en-GB" w:eastAsia="fr-FR"/>
              </w:rPr>
              <w:br/>
              <w:t>generated.</w:t>
            </w:r>
          </w:p>
        </w:tc>
      </w:tr>
      <w:tr w:rsidR="0079390B" w:rsidRPr="00C3521F" w14:paraId="3A301185" w14:textId="77777777" w:rsidTr="00002920">
        <w:trPr>
          <w:trHeight w:val="528"/>
        </w:trPr>
        <w:tc>
          <w:tcPr>
            <w:tcW w:w="1340" w:type="dxa"/>
            <w:tcBorders>
              <w:top w:val="nil"/>
              <w:left w:val="single" w:sz="4" w:space="0" w:color="auto"/>
              <w:bottom w:val="single" w:sz="4" w:space="0" w:color="auto"/>
              <w:right w:val="single" w:sz="4" w:space="0" w:color="auto"/>
            </w:tcBorders>
            <w:noWrap/>
            <w:vAlign w:val="center"/>
            <w:hideMark/>
          </w:tcPr>
          <w:p w14:paraId="32D798F3"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NACT</w:t>
            </w:r>
          </w:p>
        </w:tc>
        <w:tc>
          <w:tcPr>
            <w:tcW w:w="3460" w:type="dxa"/>
            <w:tcBorders>
              <w:top w:val="nil"/>
              <w:left w:val="nil"/>
              <w:bottom w:val="single" w:sz="4" w:space="0" w:color="auto"/>
              <w:right w:val="single" w:sz="4" w:space="0" w:color="auto"/>
            </w:tcBorders>
            <w:noWrap/>
            <w:vAlign w:val="center"/>
            <w:hideMark/>
          </w:tcPr>
          <w:p w14:paraId="141371C7"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 xml:space="preserve"> Not</w:t>
            </w:r>
            <w:r>
              <w:rPr>
                <w:rFonts w:eastAsia="Times New Roman"/>
                <w:color w:val="000000"/>
                <w:sz w:val="20"/>
                <w:lang w:val="fr-FR" w:eastAsia="fr-FR"/>
              </w:rPr>
              <w:t xml:space="preserve"> </w:t>
            </w:r>
            <w:proofErr w:type="spellStart"/>
            <w:r w:rsidRPr="00A3435F">
              <w:rPr>
                <w:rFonts w:eastAsia="Times New Roman"/>
                <w:color w:val="000000"/>
                <w:sz w:val="20"/>
                <w:lang w:val="fr-FR" w:eastAsia="fr-FR"/>
              </w:rPr>
              <w:t>Accounting</w:t>
            </w:r>
            <w:proofErr w:type="spellEnd"/>
            <w:r>
              <w:rPr>
                <w:rFonts w:eastAsia="Times New Roman"/>
                <w:color w:val="000000"/>
                <w:sz w:val="20"/>
                <w:lang w:val="fr-FR" w:eastAsia="fr-FR"/>
              </w:rPr>
              <w:t xml:space="preserve"> </w:t>
            </w:r>
            <w:proofErr w:type="spellStart"/>
            <w:r w:rsidRPr="00A3435F">
              <w:rPr>
                <w:rFonts w:eastAsia="Times New Roman"/>
                <w:color w:val="000000"/>
                <w:sz w:val="20"/>
                <w:lang w:val="fr-FR" w:eastAsia="fr-FR"/>
              </w:rPr>
              <w:t>Related</w:t>
            </w:r>
            <w:proofErr w:type="spellEnd"/>
          </w:p>
        </w:tc>
        <w:tc>
          <w:tcPr>
            <w:tcW w:w="3460" w:type="dxa"/>
            <w:tcBorders>
              <w:top w:val="nil"/>
              <w:left w:val="nil"/>
              <w:bottom w:val="single" w:sz="4" w:space="0" w:color="auto"/>
              <w:right w:val="single" w:sz="4" w:space="0" w:color="auto"/>
            </w:tcBorders>
            <w:vAlign w:val="center"/>
            <w:hideMark/>
          </w:tcPr>
          <w:p w14:paraId="4900AE6B"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Security transaction is not for</w:t>
            </w:r>
            <w:r w:rsidRPr="00C3521F">
              <w:rPr>
                <w:rFonts w:eastAsia="Times New Roman"/>
                <w:color w:val="000000"/>
                <w:sz w:val="20"/>
                <w:lang w:val="en-GB" w:eastAsia="fr-FR"/>
              </w:rPr>
              <w:br/>
              <w:t>accounting.</w:t>
            </w:r>
          </w:p>
        </w:tc>
      </w:tr>
      <w:tr w:rsidR="0079390B" w:rsidRPr="00C3521F" w14:paraId="00F8F1DD" w14:textId="77777777" w:rsidTr="00002920">
        <w:trPr>
          <w:trHeight w:val="792"/>
        </w:trPr>
        <w:tc>
          <w:tcPr>
            <w:tcW w:w="1340" w:type="dxa"/>
            <w:tcBorders>
              <w:top w:val="nil"/>
              <w:left w:val="single" w:sz="4" w:space="0" w:color="auto"/>
              <w:bottom w:val="single" w:sz="4" w:space="0" w:color="auto"/>
              <w:right w:val="single" w:sz="4" w:space="0" w:color="auto"/>
            </w:tcBorders>
            <w:noWrap/>
            <w:vAlign w:val="center"/>
            <w:hideMark/>
          </w:tcPr>
          <w:p w14:paraId="611CDC34"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BPSS</w:t>
            </w:r>
          </w:p>
        </w:tc>
        <w:tc>
          <w:tcPr>
            <w:tcW w:w="3460" w:type="dxa"/>
            <w:tcBorders>
              <w:top w:val="nil"/>
              <w:left w:val="nil"/>
              <w:bottom w:val="single" w:sz="4" w:space="0" w:color="auto"/>
              <w:right w:val="single" w:sz="4" w:space="0" w:color="auto"/>
            </w:tcBorders>
            <w:noWrap/>
            <w:vAlign w:val="center"/>
            <w:hideMark/>
          </w:tcPr>
          <w:p w14:paraId="2B389C45"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Partial</w:t>
            </w:r>
            <w:r>
              <w:rPr>
                <w:rFonts w:eastAsia="Times New Roman"/>
                <w:color w:val="000000"/>
                <w:sz w:val="20"/>
                <w:lang w:val="fr-FR" w:eastAsia="fr-FR"/>
              </w:rPr>
              <w:t xml:space="preserve"> </w:t>
            </w:r>
            <w:r w:rsidRPr="00A3435F">
              <w:rPr>
                <w:rFonts w:eastAsia="Times New Roman"/>
                <w:color w:val="000000"/>
                <w:sz w:val="20"/>
                <w:lang w:val="fr-FR" w:eastAsia="fr-FR"/>
              </w:rPr>
              <w:t>Successful</w:t>
            </w:r>
            <w:r>
              <w:rPr>
                <w:rFonts w:eastAsia="Times New Roman"/>
                <w:color w:val="000000"/>
                <w:sz w:val="20"/>
                <w:lang w:val="fr-FR" w:eastAsia="fr-FR"/>
              </w:rPr>
              <w:t xml:space="preserve"> </w:t>
            </w:r>
            <w:r w:rsidRPr="00A3435F">
              <w:rPr>
                <w:rFonts w:eastAsia="Times New Roman"/>
                <w:color w:val="000000"/>
                <w:sz w:val="20"/>
                <w:lang w:val="fr-FR" w:eastAsia="fr-FR"/>
              </w:rPr>
              <w:t>Buy</w:t>
            </w:r>
            <w:r>
              <w:rPr>
                <w:rFonts w:eastAsia="Times New Roman"/>
                <w:color w:val="000000"/>
                <w:sz w:val="20"/>
                <w:lang w:val="fr-FR" w:eastAsia="fr-FR"/>
              </w:rPr>
              <w:t xml:space="preserve"> </w:t>
            </w:r>
            <w:r w:rsidRPr="00A3435F">
              <w:rPr>
                <w:rFonts w:eastAsia="Times New Roman"/>
                <w:color w:val="000000"/>
                <w:sz w:val="20"/>
                <w:lang w:val="fr-FR" w:eastAsia="fr-FR"/>
              </w:rPr>
              <w:t>In</w:t>
            </w:r>
          </w:p>
        </w:tc>
        <w:tc>
          <w:tcPr>
            <w:tcW w:w="3460" w:type="dxa"/>
            <w:tcBorders>
              <w:top w:val="nil"/>
              <w:left w:val="nil"/>
              <w:bottom w:val="single" w:sz="4" w:space="0" w:color="auto"/>
              <w:right w:val="single" w:sz="4" w:space="0" w:color="auto"/>
            </w:tcBorders>
            <w:vAlign w:val="center"/>
            <w:hideMark/>
          </w:tcPr>
          <w:p w14:paraId="35CFD3B1"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Identification of settlement instructions</w:t>
            </w:r>
            <w:r w:rsidRPr="00C3521F">
              <w:rPr>
                <w:rFonts w:eastAsia="Times New Roman"/>
                <w:color w:val="000000"/>
                <w:sz w:val="20"/>
                <w:lang w:val="en-GB" w:eastAsia="fr-FR"/>
              </w:rPr>
              <w:br/>
              <w:t xml:space="preserve">created </w:t>
            </w:r>
            <w:proofErr w:type="gramStart"/>
            <w:r w:rsidRPr="00C3521F">
              <w:rPr>
                <w:rFonts w:eastAsia="Times New Roman"/>
                <w:color w:val="000000"/>
                <w:sz w:val="20"/>
                <w:lang w:val="en-GB" w:eastAsia="fr-FR"/>
              </w:rPr>
              <w:t>as a result of</w:t>
            </w:r>
            <w:proofErr w:type="gramEnd"/>
            <w:r w:rsidRPr="00C3521F">
              <w:rPr>
                <w:rFonts w:eastAsia="Times New Roman"/>
                <w:color w:val="000000"/>
                <w:sz w:val="20"/>
                <w:lang w:val="en-GB" w:eastAsia="fr-FR"/>
              </w:rPr>
              <w:t xml:space="preserve"> a partial successful</w:t>
            </w:r>
            <w:r w:rsidRPr="00C3521F">
              <w:rPr>
                <w:rFonts w:eastAsia="Times New Roman"/>
                <w:color w:val="000000"/>
                <w:sz w:val="20"/>
                <w:lang w:val="en-GB" w:eastAsia="fr-FR"/>
              </w:rPr>
              <w:br/>
              <w:t>buy-in.</w:t>
            </w:r>
          </w:p>
        </w:tc>
      </w:tr>
      <w:tr w:rsidR="0079390B" w:rsidRPr="00C3521F" w14:paraId="1B4B7E82" w14:textId="77777777" w:rsidTr="00002920">
        <w:trPr>
          <w:trHeight w:val="1056"/>
        </w:trPr>
        <w:tc>
          <w:tcPr>
            <w:tcW w:w="1340" w:type="dxa"/>
            <w:tcBorders>
              <w:top w:val="nil"/>
              <w:left w:val="single" w:sz="4" w:space="0" w:color="auto"/>
              <w:bottom w:val="single" w:sz="4" w:space="0" w:color="auto"/>
              <w:right w:val="single" w:sz="4" w:space="0" w:color="auto"/>
            </w:tcBorders>
            <w:noWrap/>
            <w:vAlign w:val="center"/>
            <w:hideMark/>
          </w:tcPr>
          <w:p w14:paraId="6963667A"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PENS</w:t>
            </w:r>
          </w:p>
        </w:tc>
        <w:tc>
          <w:tcPr>
            <w:tcW w:w="3460" w:type="dxa"/>
            <w:tcBorders>
              <w:top w:val="nil"/>
              <w:left w:val="nil"/>
              <w:bottom w:val="single" w:sz="4" w:space="0" w:color="auto"/>
              <w:right w:val="single" w:sz="4" w:space="0" w:color="auto"/>
            </w:tcBorders>
            <w:noWrap/>
            <w:vAlign w:val="center"/>
            <w:hideMark/>
          </w:tcPr>
          <w:p w14:paraId="255F4332" w14:textId="77777777" w:rsidR="0079390B" w:rsidRPr="00A3435F" w:rsidRDefault="0079390B" w:rsidP="00002920">
            <w:pPr>
              <w:spacing w:before="0"/>
              <w:rPr>
                <w:rFonts w:eastAsia="Times New Roman"/>
                <w:color w:val="000000"/>
                <w:sz w:val="20"/>
                <w:lang w:val="fr-FR" w:eastAsia="fr-FR"/>
              </w:rPr>
            </w:pPr>
            <w:proofErr w:type="spellStart"/>
            <w:r w:rsidRPr="00A3435F">
              <w:rPr>
                <w:rFonts w:eastAsia="Times New Roman"/>
                <w:color w:val="000000"/>
                <w:sz w:val="20"/>
                <w:lang w:val="fr-FR" w:eastAsia="fr-FR"/>
              </w:rPr>
              <w:t>Pending</w:t>
            </w:r>
            <w:proofErr w:type="spellEnd"/>
            <w:r>
              <w:rPr>
                <w:rFonts w:eastAsia="Times New Roman"/>
                <w:color w:val="000000"/>
                <w:sz w:val="20"/>
                <w:lang w:val="fr-FR" w:eastAsia="fr-FR"/>
              </w:rPr>
              <w:t xml:space="preserve"> </w:t>
            </w:r>
            <w:r w:rsidRPr="00A3435F">
              <w:rPr>
                <w:rFonts w:eastAsia="Times New Roman"/>
                <w:color w:val="000000"/>
                <w:sz w:val="20"/>
                <w:lang w:val="fr-FR" w:eastAsia="fr-FR"/>
              </w:rPr>
              <w:t>Sale</w:t>
            </w:r>
          </w:p>
        </w:tc>
        <w:tc>
          <w:tcPr>
            <w:tcW w:w="3460" w:type="dxa"/>
            <w:tcBorders>
              <w:top w:val="nil"/>
              <w:left w:val="nil"/>
              <w:bottom w:val="single" w:sz="4" w:space="0" w:color="auto"/>
              <w:right w:val="single" w:sz="4" w:space="0" w:color="auto"/>
            </w:tcBorders>
            <w:vAlign w:val="center"/>
            <w:hideMark/>
          </w:tcPr>
          <w:p w14:paraId="52A1912E"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Position to cover the pending sale will be</w:t>
            </w:r>
            <w:r w:rsidRPr="00C3521F">
              <w:rPr>
                <w:rFonts w:eastAsia="Times New Roman"/>
                <w:color w:val="000000"/>
                <w:sz w:val="20"/>
                <w:lang w:val="en-GB" w:eastAsia="fr-FR"/>
              </w:rPr>
              <w:br/>
              <w:t>available by contractual settlement date</w:t>
            </w:r>
            <w:r w:rsidRPr="00C3521F">
              <w:rPr>
                <w:rFonts w:eastAsia="Times New Roman"/>
                <w:color w:val="000000"/>
                <w:sz w:val="20"/>
                <w:lang w:val="en-GB" w:eastAsia="fr-FR"/>
              </w:rPr>
              <w:br/>
              <w:t>(accounting information).</w:t>
            </w:r>
          </w:p>
        </w:tc>
      </w:tr>
      <w:tr w:rsidR="0079390B" w:rsidRPr="00C3521F" w14:paraId="3E41B03E" w14:textId="77777777" w:rsidTr="00002920">
        <w:trPr>
          <w:trHeight w:val="264"/>
        </w:trPr>
        <w:tc>
          <w:tcPr>
            <w:tcW w:w="1340" w:type="dxa"/>
            <w:tcBorders>
              <w:top w:val="nil"/>
              <w:left w:val="single" w:sz="4" w:space="0" w:color="auto"/>
              <w:bottom w:val="single" w:sz="4" w:space="0" w:color="auto"/>
              <w:right w:val="single" w:sz="4" w:space="0" w:color="auto"/>
            </w:tcBorders>
            <w:noWrap/>
            <w:vAlign w:val="center"/>
            <w:hideMark/>
          </w:tcPr>
          <w:p w14:paraId="3A41112D"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PHYS</w:t>
            </w:r>
          </w:p>
        </w:tc>
        <w:tc>
          <w:tcPr>
            <w:tcW w:w="3460" w:type="dxa"/>
            <w:tcBorders>
              <w:top w:val="nil"/>
              <w:left w:val="nil"/>
              <w:bottom w:val="single" w:sz="4" w:space="0" w:color="auto"/>
              <w:right w:val="single" w:sz="4" w:space="0" w:color="auto"/>
            </w:tcBorders>
            <w:noWrap/>
            <w:vAlign w:val="center"/>
            <w:hideMark/>
          </w:tcPr>
          <w:p w14:paraId="6D3CBDEB"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Physical</w:t>
            </w:r>
          </w:p>
        </w:tc>
        <w:tc>
          <w:tcPr>
            <w:tcW w:w="3460" w:type="dxa"/>
            <w:tcBorders>
              <w:top w:val="nil"/>
              <w:left w:val="nil"/>
              <w:bottom w:val="single" w:sz="4" w:space="0" w:color="auto"/>
              <w:right w:val="single" w:sz="4" w:space="0" w:color="auto"/>
            </w:tcBorders>
            <w:noWrap/>
            <w:vAlign w:val="center"/>
            <w:hideMark/>
          </w:tcPr>
          <w:p w14:paraId="4E4EC0A7"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Securities are to be physically settled.</w:t>
            </w:r>
          </w:p>
        </w:tc>
      </w:tr>
      <w:tr w:rsidR="0079390B" w:rsidRPr="00C3521F" w14:paraId="4CB03244" w14:textId="77777777" w:rsidTr="00002920">
        <w:trPr>
          <w:trHeight w:val="1056"/>
        </w:trPr>
        <w:tc>
          <w:tcPr>
            <w:tcW w:w="1340" w:type="dxa"/>
            <w:tcBorders>
              <w:top w:val="nil"/>
              <w:left w:val="single" w:sz="4" w:space="0" w:color="auto"/>
              <w:bottom w:val="single" w:sz="4" w:space="0" w:color="auto"/>
              <w:right w:val="single" w:sz="4" w:space="0" w:color="auto"/>
            </w:tcBorders>
            <w:noWrap/>
            <w:vAlign w:val="center"/>
            <w:hideMark/>
          </w:tcPr>
          <w:p w14:paraId="791311BD"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lastRenderedPageBreak/>
              <w:t>RHYP</w:t>
            </w:r>
          </w:p>
        </w:tc>
        <w:tc>
          <w:tcPr>
            <w:tcW w:w="3460" w:type="dxa"/>
            <w:tcBorders>
              <w:top w:val="nil"/>
              <w:left w:val="nil"/>
              <w:bottom w:val="single" w:sz="4" w:space="0" w:color="auto"/>
              <w:right w:val="single" w:sz="4" w:space="0" w:color="auto"/>
            </w:tcBorders>
            <w:noWrap/>
            <w:vAlign w:val="center"/>
            <w:hideMark/>
          </w:tcPr>
          <w:p w14:paraId="6B9C69FB" w14:textId="77777777" w:rsidR="0079390B" w:rsidRPr="00A3435F" w:rsidRDefault="0079390B" w:rsidP="00002920">
            <w:pPr>
              <w:spacing w:before="0"/>
              <w:rPr>
                <w:rFonts w:eastAsia="Times New Roman"/>
                <w:color w:val="000000"/>
                <w:sz w:val="20"/>
                <w:lang w:val="fr-FR" w:eastAsia="fr-FR"/>
              </w:rPr>
            </w:pPr>
            <w:proofErr w:type="spellStart"/>
            <w:r w:rsidRPr="00A3435F">
              <w:rPr>
                <w:rFonts w:eastAsia="Times New Roman"/>
                <w:color w:val="000000"/>
                <w:sz w:val="20"/>
                <w:lang w:val="fr-FR" w:eastAsia="fr-FR"/>
              </w:rPr>
              <w:t>Rehypothecation</w:t>
            </w:r>
            <w:proofErr w:type="spellEnd"/>
          </w:p>
        </w:tc>
        <w:tc>
          <w:tcPr>
            <w:tcW w:w="3460" w:type="dxa"/>
            <w:tcBorders>
              <w:top w:val="nil"/>
              <w:left w:val="nil"/>
              <w:bottom w:val="single" w:sz="4" w:space="0" w:color="auto"/>
              <w:right w:val="single" w:sz="4" w:space="0" w:color="auto"/>
            </w:tcBorders>
            <w:vAlign w:val="center"/>
            <w:hideMark/>
          </w:tcPr>
          <w:p w14:paraId="6A9AB8CB"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Collateral position is available for other</w:t>
            </w:r>
            <w:r w:rsidRPr="00C3521F">
              <w:rPr>
                <w:rFonts w:eastAsia="Times New Roman"/>
                <w:color w:val="000000"/>
                <w:sz w:val="20"/>
                <w:lang w:val="en-GB" w:eastAsia="fr-FR"/>
              </w:rPr>
              <w:br/>
              <w:t>purposes (for example, onwards</w:t>
            </w:r>
            <w:r w:rsidRPr="00C3521F">
              <w:rPr>
                <w:rFonts w:eastAsia="Times New Roman"/>
                <w:color w:val="000000"/>
                <w:sz w:val="20"/>
                <w:lang w:val="en-GB" w:eastAsia="fr-FR"/>
              </w:rPr>
              <w:br/>
              <w:t>delivery).</w:t>
            </w:r>
          </w:p>
        </w:tc>
      </w:tr>
      <w:tr w:rsidR="0079390B" w:rsidRPr="00C3521F" w14:paraId="4B2C0200" w14:textId="77777777" w:rsidTr="00002920">
        <w:trPr>
          <w:trHeight w:val="528"/>
        </w:trPr>
        <w:tc>
          <w:tcPr>
            <w:tcW w:w="1340" w:type="dxa"/>
            <w:tcBorders>
              <w:top w:val="nil"/>
              <w:left w:val="single" w:sz="4" w:space="0" w:color="auto"/>
              <w:bottom w:val="single" w:sz="4" w:space="0" w:color="auto"/>
              <w:right w:val="single" w:sz="4" w:space="0" w:color="auto"/>
            </w:tcBorders>
            <w:noWrap/>
            <w:vAlign w:val="center"/>
            <w:hideMark/>
          </w:tcPr>
          <w:p w14:paraId="1E853179"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RPTO</w:t>
            </w:r>
          </w:p>
        </w:tc>
        <w:tc>
          <w:tcPr>
            <w:tcW w:w="3460" w:type="dxa"/>
            <w:tcBorders>
              <w:top w:val="nil"/>
              <w:left w:val="nil"/>
              <w:bottom w:val="single" w:sz="4" w:space="0" w:color="auto"/>
              <w:right w:val="single" w:sz="4" w:space="0" w:color="auto"/>
            </w:tcBorders>
            <w:noWrap/>
            <w:vAlign w:val="center"/>
            <w:hideMark/>
          </w:tcPr>
          <w:p w14:paraId="76C7AF78"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Reporting</w:t>
            </w:r>
          </w:p>
        </w:tc>
        <w:tc>
          <w:tcPr>
            <w:tcW w:w="3460" w:type="dxa"/>
            <w:tcBorders>
              <w:top w:val="nil"/>
              <w:left w:val="nil"/>
              <w:bottom w:val="single" w:sz="4" w:space="0" w:color="auto"/>
              <w:right w:val="single" w:sz="4" w:space="0" w:color="auto"/>
            </w:tcBorders>
            <w:vAlign w:val="center"/>
            <w:hideMark/>
          </w:tcPr>
          <w:p w14:paraId="65A3777E"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Relates to a transaction that is for</w:t>
            </w:r>
            <w:r w:rsidRPr="00C3521F">
              <w:rPr>
                <w:rFonts w:eastAsia="Times New Roman"/>
                <w:color w:val="000000"/>
                <w:sz w:val="20"/>
                <w:lang w:val="en-GB" w:eastAsia="fr-FR"/>
              </w:rPr>
              <w:br/>
              <w:t>reporting purposes only.</w:t>
            </w:r>
          </w:p>
        </w:tc>
      </w:tr>
      <w:tr w:rsidR="0079390B" w:rsidRPr="00C3521F" w14:paraId="79148FD4" w14:textId="77777777" w:rsidTr="00002920">
        <w:trPr>
          <w:trHeight w:val="1584"/>
        </w:trPr>
        <w:tc>
          <w:tcPr>
            <w:tcW w:w="1340" w:type="dxa"/>
            <w:tcBorders>
              <w:top w:val="nil"/>
              <w:left w:val="single" w:sz="4" w:space="0" w:color="auto"/>
              <w:bottom w:val="single" w:sz="4" w:space="0" w:color="auto"/>
              <w:right w:val="single" w:sz="4" w:space="0" w:color="auto"/>
            </w:tcBorders>
            <w:noWrap/>
            <w:vAlign w:val="center"/>
            <w:hideMark/>
          </w:tcPr>
          <w:p w14:paraId="7255A30C"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RESI</w:t>
            </w:r>
          </w:p>
        </w:tc>
        <w:tc>
          <w:tcPr>
            <w:tcW w:w="3460" w:type="dxa"/>
            <w:tcBorders>
              <w:top w:val="nil"/>
              <w:left w:val="nil"/>
              <w:bottom w:val="single" w:sz="4" w:space="0" w:color="auto"/>
              <w:right w:val="single" w:sz="4" w:space="0" w:color="auto"/>
            </w:tcBorders>
            <w:noWrap/>
            <w:vAlign w:val="center"/>
            <w:hideMark/>
          </w:tcPr>
          <w:p w14:paraId="5A5CF686" w14:textId="77777777" w:rsidR="0079390B" w:rsidRPr="00A3435F" w:rsidRDefault="0079390B" w:rsidP="00002920">
            <w:pPr>
              <w:spacing w:before="0"/>
              <w:rPr>
                <w:rFonts w:eastAsia="Times New Roman"/>
                <w:color w:val="000000"/>
                <w:sz w:val="20"/>
                <w:lang w:val="fr-FR" w:eastAsia="fr-FR"/>
              </w:rPr>
            </w:pPr>
            <w:proofErr w:type="spellStart"/>
            <w:r w:rsidRPr="00A3435F">
              <w:rPr>
                <w:rFonts w:eastAsia="Times New Roman"/>
                <w:color w:val="000000"/>
                <w:sz w:val="20"/>
                <w:lang w:val="fr-FR" w:eastAsia="fr-FR"/>
              </w:rPr>
              <w:t>Residual</w:t>
            </w:r>
            <w:proofErr w:type="spellEnd"/>
          </w:p>
        </w:tc>
        <w:tc>
          <w:tcPr>
            <w:tcW w:w="3460" w:type="dxa"/>
            <w:tcBorders>
              <w:top w:val="nil"/>
              <w:left w:val="nil"/>
              <w:bottom w:val="single" w:sz="4" w:space="0" w:color="auto"/>
              <w:right w:val="single" w:sz="4" w:space="0" w:color="auto"/>
            </w:tcBorders>
            <w:vAlign w:val="center"/>
            <w:hideMark/>
          </w:tcPr>
          <w:p w14:paraId="3B6A5390"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Relates to transaction on a security that</w:t>
            </w:r>
            <w:r w:rsidRPr="00C3521F">
              <w:rPr>
                <w:rFonts w:eastAsia="Times New Roman"/>
                <w:color w:val="000000"/>
                <w:sz w:val="20"/>
                <w:lang w:val="en-GB" w:eastAsia="fr-FR"/>
              </w:rPr>
              <w:br/>
              <w:t>is not eligible at the Central Security</w:t>
            </w:r>
            <w:r w:rsidRPr="00C3521F">
              <w:rPr>
                <w:rFonts w:eastAsia="Times New Roman"/>
                <w:color w:val="000000"/>
                <w:sz w:val="20"/>
                <w:lang w:val="en-GB" w:eastAsia="fr-FR"/>
              </w:rPr>
              <w:br/>
              <w:t>Depository (CSD) but for which the</w:t>
            </w:r>
            <w:r w:rsidRPr="00C3521F">
              <w:rPr>
                <w:rFonts w:eastAsia="Times New Roman"/>
                <w:color w:val="000000"/>
                <w:sz w:val="20"/>
                <w:lang w:val="en-GB" w:eastAsia="fr-FR"/>
              </w:rPr>
              <w:br/>
              <w:t>payment will be enacted by the central</w:t>
            </w:r>
            <w:r w:rsidRPr="00C3521F">
              <w:rPr>
                <w:rFonts w:eastAsia="Times New Roman"/>
                <w:color w:val="000000"/>
                <w:sz w:val="20"/>
                <w:lang w:val="en-GB" w:eastAsia="fr-FR"/>
              </w:rPr>
              <w:br/>
              <w:t>securities depository.</w:t>
            </w:r>
          </w:p>
        </w:tc>
      </w:tr>
      <w:tr w:rsidR="0079390B" w:rsidRPr="00C3521F" w14:paraId="3A2F733B" w14:textId="77777777" w:rsidTr="00002920">
        <w:trPr>
          <w:trHeight w:val="264"/>
        </w:trPr>
        <w:tc>
          <w:tcPr>
            <w:tcW w:w="1340" w:type="dxa"/>
            <w:tcBorders>
              <w:top w:val="nil"/>
              <w:left w:val="single" w:sz="4" w:space="0" w:color="auto"/>
              <w:bottom w:val="single" w:sz="4" w:space="0" w:color="auto"/>
              <w:right w:val="single" w:sz="4" w:space="0" w:color="auto"/>
            </w:tcBorders>
            <w:noWrap/>
            <w:vAlign w:val="center"/>
            <w:hideMark/>
          </w:tcPr>
          <w:p w14:paraId="24DEB406"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SHOR</w:t>
            </w:r>
          </w:p>
        </w:tc>
        <w:tc>
          <w:tcPr>
            <w:tcW w:w="3460" w:type="dxa"/>
            <w:tcBorders>
              <w:top w:val="nil"/>
              <w:left w:val="nil"/>
              <w:bottom w:val="single" w:sz="4" w:space="0" w:color="auto"/>
              <w:right w:val="single" w:sz="4" w:space="0" w:color="auto"/>
            </w:tcBorders>
            <w:noWrap/>
            <w:vAlign w:val="center"/>
            <w:hideMark/>
          </w:tcPr>
          <w:p w14:paraId="0EAD1556" w14:textId="77777777" w:rsidR="0079390B" w:rsidRPr="00A3435F" w:rsidRDefault="0079390B" w:rsidP="00002920">
            <w:pPr>
              <w:spacing w:before="0"/>
              <w:rPr>
                <w:rFonts w:eastAsia="Times New Roman"/>
                <w:color w:val="000000"/>
                <w:sz w:val="20"/>
                <w:lang w:val="fr-FR" w:eastAsia="fr-FR"/>
              </w:rPr>
            </w:pPr>
            <w:proofErr w:type="spellStart"/>
            <w:r w:rsidRPr="00A3435F">
              <w:rPr>
                <w:rFonts w:eastAsia="Times New Roman"/>
                <w:color w:val="000000"/>
                <w:sz w:val="20"/>
                <w:lang w:val="fr-FR" w:eastAsia="fr-FR"/>
              </w:rPr>
              <w:t>ShortSell</w:t>
            </w:r>
            <w:proofErr w:type="spellEnd"/>
          </w:p>
        </w:tc>
        <w:tc>
          <w:tcPr>
            <w:tcW w:w="3460" w:type="dxa"/>
            <w:tcBorders>
              <w:top w:val="nil"/>
              <w:left w:val="nil"/>
              <w:bottom w:val="single" w:sz="4" w:space="0" w:color="auto"/>
              <w:right w:val="single" w:sz="4" w:space="0" w:color="auto"/>
            </w:tcBorders>
            <w:noWrap/>
            <w:vAlign w:val="center"/>
            <w:hideMark/>
          </w:tcPr>
          <w:p w14:paraId="21183ED7"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Account is used for short sale orders.</w:t>
            </w:r>
          </w:p>
        </w:tc>
      </w:tr>
      <w:tr w:rsidR="0079390B" w:rsidRPr="00C3521F" w14:paraId="3EB57E76" w14:textId="77777777" w:rsidTr="00002920">
        <w:trPr>
          <w:trHeight w:val="528"/>
        </w:trPr>
        <w:tc>
          <w:tcPr>
            <w:tcW w:w="1340" w:type="dxa"/>
            <w:tcBorders>
              <w:top w:val="nil"/>
              <w:left w:val="single" w:sz="4" w:space="0" w:color="auto"/>
              <w:bottom w:val="single" w:sz="4" w:space="0" w:color="auto"/>
              <w:right w:val="single" w:sz="4" w:space="0" w:color="auto"/>
            </w:tcBorders>
            <w:noWrap/>
            <w:vAlign w:val="center"/>
            <w:hideMark/>
          </w:tcPr>
          <w:p w14:paraId="49646FF5"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SPDL</w:t>
            </w:r>
          </w:p>
        </w:tc>
        <w:tc>
          <w:tcPr>
            <w:tcW w:w="3460" w:type="dxa"/>
            <w:tcBorders>
              <w:top w:val="nil"/>
              <w:left w:val="nil"/>
              <w:bottom w:val="single" w:sz="4" w:space="0" w:color="auto"/>
              <w:right w:val="single" w:sz="4" w:space="0" w:color="auto"/>
            </w:tcBorders>
            <w:noWrap/>
            <w:vAlign w:val="center"/>
            <w:hideMark/>
          </w:tcPr>
          <w:p w14:paraId="2D27D575"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Special</w:t>
            </w:r>
            <w:r>
              <w:rPr>
                <w:rFonts w:eastAsia="Times New Roman"/>
                <w:color w:val="000000"/>
                <w:sz w:val="20"/>
                <w:lang w:val="fr-FR" w:eastAsia="fr-FR"/>
              </w:rPr>
              <w:t xml:space="preserve"> </w:t>
            </w:r>
            <w:r w:rsidRPr="00A3435F">
              <w:rPr>
                <w:rFonts w:eastAsia="Times New Roman"/>
                <w:color w:val="000000"/>
                <w:sz w:val="20"/>
                <w:lang w:val="fr-FR" w:eastAsia="fr-FR"/>
              </w:rPr>
              <w:t>Delivery</w:t>
            </w:r>
          </w:p>
        </w:tc>
        <w:tc>
          <w:tcPr>
            <w:tcW w:w="3460" w:type="dxa"/>
            <w:tcBorders>
              <w:top w:val="nil"/>
              <w:left w:val="nil"/>
              <w:bottom w:val="single" w:sz="4" w:space="0" w:color="auto"/>
              <w:right w:val="single" w:sz="4" w:space="0" w:color="auto"/>
            </w:tcBorders>
            <w:vAlign w:val="center"/>
            <w:hideMark/>
          </w:tcPr>
          <w:p w14:paraId="6C34BFF8"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Settlement transactions to be settled</w:t>
            </w:r>
            <w:r w:rsidRPr="00C3521F">
              <w:rPr>
                <w:rFonts w:eastAsia="Times New Roman"/>
                <w:color w:val="000000"/>
                <w:sz w:val="20"/>
                <w:lang w:val="en-GB" w:eastAsia="fr-FR"/>
              </w:rPr>
              <w:br/>
              <w:t>with special delivery.</w:t>
            </w:r>
          </w:p>
        </w:tc>
      </w:tr>
      <w:tr w:rsidR="0079390B" w:rsidRPr="00C3521F" w14:paraId="30CBFAE3" w14:textId="77777777" w:rsidTr="00002920">
        <w:trPr>
          <w:trHeight w:val="792"/>
        </w:trPr>
        <w:tc>
          <w:tcPr>
            <w:tcW w:w="1340" w:type="dxa"/>
            <w:tcBorders>
              <w:top w:val="nil"/>
              <w:left w:val="single" w:sz="4" w:space="0" w:color="auto"/>
              <w:bottom w:val="single" w:sz="4" w:space="0" w:color="auto"/>
              <w:right w:val="single" w:sz="4" w:space="0" w:color="auto"/>
            </w:tcBorders>
            <w:noWrap/>
            <w:vAlign w:val="center"/>
            <w:hideMark/>
          </w:tcPr>
          <w:p w14:paraId="53C147F6"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SPST</w:t>
            </w:r>
          </w:p>
        </w:tc>
        <w:tc>
          <w:tcPr>
            <w:tcW w:w="3460" w:type="dxa"/>
            <w:tcBorders>
              <w:top w:val="nil"/>
              <w:left w:val="nil"/>
              <w:bottom w:val="single" w:sz="4" w:space="0" w:color="auto"/>
              <w:right w:val="single" w:sz="4" w:space="0" w:color="auto"/>
            </w:tcBorders>
            <w:noWrap/>
            <w:vAlign w:val="center"/>
            <w:hideMark/>
          </w:tcPr>
          <w:p w14:paraId="38F29311"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Split</w:t>
            </w:r>
            <w:r>
              <w:rPr>
                <w:rFonts w:eastAsia="Times New Roman"/>
                <w:color w:val="000000"/>
                <w:sz w:val="20"/>
                <w:lang w:val="fr-FR" w:eastAsia="fr-FR"/>
              </w:rPr>
              <w:t xml:space="preserve"> </w:t>
            </w:r>
            <w:r w:rsidRPr="00A3435F">
              <w:rPr>
                <w:rFonts w:eastAsia="Times New Roman"/>
                <w:color w:val="000000"/>
                <w:sz w:val="20"/>
                <w:lang w:val="fr-FR" w:eastAsia="fr-FR"/>
              </w:rPr>
              <w:t>Settlement</w:t>
            </w:r>
          </w:p>
        </w:tc>
        <w:tc>
          <w:tcPr>
            <w:tcW w:w="3460" w:type="dxa"/>
            <w:tcBorders>
              <w:top w:val="nil"/>
              <w:left w:val="nil"/>
              <w:bottom w:val="single" w:sz="4" w:space="0" w:color="auto"/>
              <w:right w:val="single" w:sz="4" w:space="0" w:color="auto"/>
            </w:tcBorders>
            <w:vAlign w:val="center"/>
            <w:hideMark/>
          </w:tcPr>
          <w:p w14:paraId="4D00BFD4"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Money and financial instruments settle in</w:t>
            </w:r>
            <w:r w:rsidRPr="00C3521F">
              <w:rPr>
                <w:rFonts w:eastAsia="Times New Roman"/>
                <w:color w:val="000000"/>
                <w:sz w:val="20"/>
                <w:lang w:val="en-GB" w:eastAsia="fr-FR"/>
              </w:rPr>
              <w:br/>
              <w:t>different locations.</w:t>
            </w:r>
          </w:p>
        </w:tc>
      </w:tr>
      <w:tr w:rsidR="0079390B" w:rsidRPr="00C3521F" w14:paraId="5412B22C" w14:textId="77777777" w:rsidTr="00002920">
        <w:trPr>
          <w:trHeight w:val="528"/>
        </w:trPr>
        <w:tc>
          <w:tcPr>
            <w:tcW w:w="1340" w:type="dxa"/>
            <w:tcBorders>
              <w:top w:val="nil"/>
              <w:left w:val="single" w:sz="4" w:space="0" w:color="auto"/>
              <w:bottom w:val="single" w:sz="4" w:space="0" w:color="auto"/>
              <w:right w:val="single" w:sz="4" w:space="0" w:color="auto"/>
            </w:tcBorders>
            <w:noWrap/>
            <w:vAlign w:val="center"/>
            <w:hideMark/>
          </w:tcPr>
          <w:p w14:paraId="1C64AC43"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TRAN</w:t>
            </w:r>
          </w:p>
        </w:tc>
        <w:tc>
          <w:tcPr>
            <w:tcW w:w="3460" w:type="dxa"/>
            <w:tcBorders>
              <w:top w:val="nil"/>
              <w:left w:val="nil"/>
              <w:bottom w:val="single" w:sz="4" w:space="0" w:color="auto"/>
              <w:right w:val="single" w:sz="4" w:space="0" w:color="auto"/>
            </w:tcBorders>
            <w:noWrap/>
            <w:vAlign w:val="center"/>
            <w:hideMark/>
          </w:tcPr>
          <w:p w14:paraId="5D3138FD"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Transformation</w:t>
            </w:r>
          </w:p>
        </w:tc>
        <w:tc>
          <w:tcPr>
            <w:tcW w:w="3460" w:type="dxa"/>
            <w:tcBorders>
              <w:top w:val="nil"/>
              <w:left w:val="nil"/>
              <w:bottom w:val="single" w:sz="4" w:space="0" w:color="auto"/>
              <w:right w:val="single" w:sz="4" w:space="0" w:color="auto"/>
            </w:tcBorders>
            <w:vAlign w:val="center"/>
            <w:hideMark/>
          </w:tcPr>
          <w:p w14:paraId="44643A05"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Transaction resulting from a</w:t>
            </w:r>
            <w:r w:rsidRPr="00C3521F">
              <w:rPr>
                <w:rFonts w:eastAsia="Times New Roman"/>
                <w:color w:val="000000"/>
                <w:sz w:val="20"/>
                <w:lang w:val="en-GB" w:eastAsia="fr-FR"/>
              </w:rPr>
              <w:br/>
              <w:t>transformation.</w:t>
            </w:r>
          </w:p>
        </w:tc>
      </w:tr>
      <w:tr w:rsidR="0079390B" w:rsidRPr="00C3521F" w14:paraId="104C3C09" w14:textId="77777777" w:rsidTr="00002920">
        <w:trPr>
          <w:trHeight w:val="792"/>
        </w:trPr>
        <w:tc>
          <w:tcPr>
            <w:tcW w:w="1340" w:type="dxa"/>
            <w:tcBorders>
              <w:top w:val="nil"/>
              <w:left w:val="single" w:sz="4" w:space="0" w:color="auto"/>
              <w:bottom w:val="single" w:sz="4" w:space="0" w:color="auto"/>
              <w:right w:val="single" w:sz="4" w:space="0" w:color="auto"/>
            </w:tcBorders>
            <w:noWrap/>
            <w:vAlign w:val="center"/>
            <w:hideMark/>
          </w:tcPr>
          <w:p w14:paraId="6C4A3273"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TRIP</w:t>
            </w:r>
          </w:p>
        </w:tc>
        <w:tc>
          <w:tcPr>
            <w:tcW w:w="3460" w:type="dxa"/>
            <w:tcBorders>
              <w:top w:val="nil"/>
              <w:left w:val="nil"/>
              <w:bottom w:val="single" w:sz="4" w:space="0" w:color="auto"/>
              <w:right w:val="single" w:sz="4" w:space="0" w:color="auto"/>
            </w:tcBorders>
            <w:noWrap/>
            <w:vAlign w:val="center"/>
            <w:hideMark/>
          </w:tcPr>
          <w:p w14:paraId="757E5844" w14:textId="77777777" w:rsidR="0079390B" w:rsidRPr="00A3435F" w:rsidRDefault="0079390B" w:rsidP="00002920">
            <w:pPr>
              <w:spacing w:before="0"/>
              <w:rPr>
                <w:rFonts w:eastAsia="Times New Roman"/>
                <w:color w:val="000000"/>
                <w:sz w:val="20"/>
                <w:lang w:val="fr-FR" w:eastAsia="fr-FR"/>
              </w:rPr>
            </w:pPr>
            <w:proofErr w:type="spellStart"/>
            <w:r w:rsidRPr="00A3435F">
              <w:rPr>
                <w:rFonts w:eastAsia="Times New Roman"/>
                <w:color w:val="000000"/>
                <w:sz w:val="20"/>
                <w:lang w:val="fr-FR" w:eastAsia="fr-FR"/>
              </w:rPr>
              <w:t>Triparty</w:t>
            </w:r>
            <w:proofErr w:type="spellEnd"/>
            <w:r>
              <w:rPr>
                <w:rFonts w:eastAsia="Times New Roman"/>
                <w:color w:val="000000"/>
                <w:sz w:val="20"/>
                <w:lang w:val="fr-FR" w:eastAsia="fr-FR"/>
              </w:rPr>
              <w:t xml:space="preserve"> </w:t>
            </w:r>
            <w:proofErr w:type="spellStart"/>
            <w:r w:rsidRPr="00A3435F">
              <w:rPr>
                <w:rFonts w:eastAsia="Times New Roman"/>
                <w:color w:val="000000"/>
                <w:sz w:val="20"/>
                <w:lang w:val="fr-FR" w:eastAsia="fr-FR"/>
              </w:rPr>
              <w:t>Segregation</w:t>
            </w:r>
            <w:proofErr w:type="spellEnd"/>
          </w:p>
        </w:tc>
        <w:tc>
          <w:tcPr>
            <w:tcW w:w="3460" w:type="dxa"/>
            <w:tcBorders>
              <w:top w:val="nil"/>
              <w:left w:val="nil"/>
              <w:bottom w:val="single" w:sz="4" w:space="0" w:color="auto"/>
              <w:right w:val="single" w:sz="4" w:space="0" w:color="auto"/>
            </w:tcBorders>
            <w:vAlign w:val="center"/>
            <w:hideMark/>
          </w:tcPr>
          <w:p w14:paraId="0B0D1787"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 xml:space="preserve">Securities </w:t>
            </w:r>
            <w:proofErr w:type="gramStart"/>
            <w:r w:rsidRPr="00C3521F">
              <w:rPr>
                <w:rFonts w:eastAsia="Times New Roman"/>
                <w:color w:val="000000"/>
                <w:sz w:val="20"/>
                <w:lang w:val="en-GB" w:eastAsia="fr-FR"/>
              </w:rPr>
              <w:t>are not be</w:t>
            </w:r>
            <w:proofErr w:type="gramEnd"/>
            <w:r w:rsidRPr="00C3521F">
              <w:rPr>
                <w:rFonts w:eastAsia="Times New Roman"/>
                <w:color w:val="000000"/>
                <w:sz w:val="20"/>
                <w:lang w:val="en-GB" w:eastAsia="fr-FR"/>
              </w:rPr>
              <w:t xml:space="preserve"> delivered but</w:t>
            </w:r>
            <w:r w:rsidRPr="00C3521F">
              <w:rPr>
                <w:rFonts w:eastAsia="Times New Roman"/>
                <w:color w:val="000000"/>
                <w:sz w:val="20"/>
                <w:lang w:val="en-GB" w:eastAsia="fr-FR"/>
              </w:rPr>
              <w:br/>
              <w:t>segregated following triparty collateral</w:t>
            </w:r>
            <w:r w:rsidRPr="00C3521F">
              <w:rPr>
                <w:rFonts w:eastAsia="Times New Roman"/>
                <w:color w:val="000000"/>
                <w:sz w:val="20"/>
                <w:lang w:val="en-GB" w:eastAsia="fr-FR"/>
              </w:rPr>
              <w:br/>
              <w:t>transaction.</w:t>
            </w:r>
          </w:p>
        </w:tc>
      </w:tr>
      <w:tr w:rsidR="0079390B" w:rsidRPr="00C3521F" w14:paraId="623968DC" w14:textId="77777777" w:rsidTr="00002920">
        <w:trPr>
          <w:trHeight w:val="528"/>
        </w:trPr>
        <w:tc>
          <w:tcPr>
            <w:tcW w:w="1340" w:type="dxa"/>
            <w:tcBorders>
              <w:top w:val="nil"/>
              <w:left w:val="single" w:sz="4" w:space="0" w:color="auto"/>
              <w:bottom w:val="single" w:sz="4" w:space="0" w:color="auto"/>
              <w:right w:val="single" w:sz="4" w:space="0" w:color="auto"/>
            </w:tcBorders>
            <w:noWrap/>
            <w:vAlign w:val="center"/>
            <w:hideMark/>
          </w:tcPr>
          <w:p w14:paraId="57A7DC44" w14:textId="77777777" w:rsidR="0079390B" w:rsidRPr="00A3435F" w:rsidRDefault="0079390B" w:rsidP="00002920">
            <w:pPr>
              <w:spacing w:before="0"/>
              <w:rPr>
                <w:rFonts w:eastAsia="Times New Roman"/>
                <w:color w:val="000000"/>
                <w:sz w:val="20"/>
                <w:lang w:val="fr-FR" w:eastAsia="fr-FR"/>
              </w:rPr>
            </w:pPr>
            <w:r w:rsidRPr="00A3435F">
              <w:rPr>
                <w:rFonts w:eastAsia="Times New Roman"/>
                <w:color w:val="000000"/>
                <w:sz w:val="20"/>
                <w:lang w:val="fr-FR" w:eastAsia="fr-FR"/>
              </w:rPr>
              <w:t>UNEX</w:t>
            </w:r>
          </w:p>
        </w:tc>
        <w:tc>
          <w:tcPr>
            <w:tcW w:w="3460" w:type="dxa"/>
            <w:tcBorders>
              <w:top w:val="nil"/>
              <w:left w:val="nil"/>
              <w:bottom w:val="single" w:sz="4" w:space="0" w:color="auto"/>
              <w:right w:val="single" w:sz="4" w:space="0" w:color="auto"/>
            </w:tcBorders>
            <w:noWrap/>
            <w:vAlign w:val="center"/>
            <w:hideMark/>
          </w:tcPr>
          <w:p w14:paraId="5DBA02FB" w14:textId="77777777" w:rsidR="0079390B" w:rsidRPr="00A3435F" w:rsidRDefault="0079390B" w:rsidP="00002920">
            <w:pPr>
              <w:spacing w:before="0"/>
              <w:rPr>
                <w:rFonts w:eastAsia="Times New Roman"/>
                <w:color w:val="000000"/>
                <w:sz w:val="20"/>
                <w:lang w:val="fr-FR" w:eastAsia="fr-FR"/>
              </w:rPr>
            </w:pPr>
            <w:proofErr w:type="spellStart"/>
            <w:r w:rsidRPr="00A3435F">
              <w:rPr>
                <w:rFonts w:eastAsia="Times New Roman"/>
                <w:color w:val="000000"/>
                <w:sz w:val="20"/>
                <w:lang w:val="fr-FR" w:eastAsia="fr-FR"/>
              </w:rPr>
              <w:t>Unexposed</w:t>
            </w:r>
            <w:proofErr w:type="spellEnd"/>
          </w:p>
        </w:tc>
        <w:tc>
          <w:tcPr>
            <w:tcW w:w="3460" w:type="dxa"/>
            <w:tcBorders>
              <w:top w:val="nil"/>
              <w:left w:val="nil"/>
              <w:bottom w:val="single" w:sz="4" w:space="0" w:color="auto"/>
              <w:right w:val="single" w:sz="4" w:space="0" w:color="auto"/>
            </w:tcBorders>
            <w:vAlign w:val="center"/>
            <w:hideMark/>
          </w:tcPr>
          <w:p w14:paraId="44112EB3"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Delivery cannot be performed until</w:t>
            </w:r>
            <w:r w:rsidRPr="00C3521F">
              <w:rPr>
                <w:rFonts w:eastAsia="Times New Roman"/>
                <w:color w:val="000000"/>
                <w:sz w:val="20"/>
                <w:lang w:val="en-GB" w:eastAsia="fr-FR"/>
              </w:rPr>
              <w:br/>
              <w:t>money is received.</w:t>
            </w:r>
          </w:p>
        </w:tc>
      </w:tr>
    </w:tbl>
    <w:p w14:paraId="4F78A5F9" w14:textId="77777777" w:rsidR="0079390B" w:rsidRPr="00C3521F" w:rsidRDefault="0079390B" w:rsidP="0079390B">
      <w:pPr>
        <w:rPr>
          <w:lang w:val="en-GB"/>
        </w:rPr>
      </w:pPr>
    </w:p>
    <w:p w14:paraId="62842A6E" w14:textId="77777777" w:rsidR="0079390B" w:rsidRPr="00C3521F" w:rsidRDefault="0079390B" w:rsidP="0079390B">
      <w:pPr>
        <w:pStyle w:val="ListParagraph"/>
        <w:numPr>
          <w:ilvl w:val="2"/>
          <w:numId w:val="21"/>
        </w:numPr>
        <w:suppressAutoHyphens/>
        <w:spacing w:before="120"/>
        <w:rPr>
          <w:rFonts w:ascii="Times New Roman" w:hAnsi="Times New Roman"/>
          <w:sz w:val="24"/>
          <w:szCs w:val="24"/>
          <w:lang w:val="fr-FR"/>
        </w:rPr>
      </w:pPr>
      <w:proofErr w:type="spellStart"/>
      <w:r w:rsidRPr="00C3521F">
        <w:rPr>
          <w:rFonts w:ascii="Times New Roman" w:hAnsi="Times New Roman"/>
          <w:sz w:val="24"/>
          <w:szCs w:val="24"/>
          <w:lang w:val="fr-FR"/>
        </w:rPr>
        <w:t>Proprietary</w:t>
      </w:r>
      <w:proofErr w:type="spellEnd"/>
      <w:r w:rsidRPr="00C3521F">
        <w:rPr>
          <w:rFonts w:ascii="Times New Roman" w:hAnsi="Times New Roman"/>
          <w:sz w:val="24"/>
          <w:szCs w:val="24"/>
          <w:lang w:val="fr-FR"/>
        </w:rPr>
        <w:t xml:space="preserve"> &lt;</w:t>
      </w:r>
      <w:proofErr w:type="spellStart"/>
      <w:r w:rsidRPr="00C3521F">
        <w:rPr>
          <w:rFonts w:ascii="Times New Roman" w:hAnsi="Times New Roman"/>
          <w:sz w:val="24"/>
          <w:szCs w:val="24"/>
          <w:lang w:val="fr-FR"/>
        </w:rPr>
        <w:t>Prtry</w:t>
      </w:r>
      <w:proofErr w:type="spellEnd"/>
      <w:r w:rsidRPr="00C3521F">
        <w:rPr>
          <w:rFonts w:ascii="Times New Roman" w:hAnsi="Times New Roman"/>
          <w:sz w:val="24"/>
          <w:szCs w:val="24"/>
          <w:lang w:val="fr-FR"/>
        </w:rPr>
        <w:t>&gt;</w:t>
      </w:r>
    </w:p>
    <w:p w14:paraId="035CAA29" w14:textId="77777777" w:rsidR="0079390B" w:rsidRPr="00C3521F" w:rsidRDefault="0079390B" w:rsidP="0079390B">
      <w:pPr>
        <w:pStyle w:val="ListParagraph"/>
        <w:numPr>
          <w:ilvl w:val="0"/>
          <w:numId w:val="24"/>
        </w:numPr>
        <w:suppressAutoHyphens/>
        <w:spacing w:before="120"/>
        <w:rPr>
          <w:rFonts w:ascii="Times New Roman" w:hAnsi="Times New Roman"/>
          <w:sz w:val="24"/>
          <w:szCs w:val="24"/>
        </w:rPr>
      </w:pPr>
      <w:r w:rsidRPr="00C3521F">
        <w:rPr>
          <w:rFonts w:ascii="Times New Roman" w:hAnsi="Times New Roman"/>
          <w:sz w:val="24"/>
          <w:szCs w:val="24"/>
        </w:rPr>
        <w:t>Presence: [</w:t>
      </w:r>
      <w:proofErr w:type="gramStart"/>
      <w:r w:rsidRPr="00C3521F">
        <w:rPr>
          <w:rFonts w:ascii="Times New Roman" w:hAnsi="Times New Roman"/>
          <w:sz w:val="24"/>
          <w:szCs w:val="24"/>
        </w:rPr>
        <w:t>1..</w:t>
      </w:r>
      <w:proofErr w:type="gramEnd"/>
      <w:r w:rsidRPr="00C3521F">
        <w:rPr>
          <w:rFonts w:ascii="Times New Roman" w:hAnsi="Times New Roman"/>
          <w:sz w:val="24"/>
          <w:szCs w:val="24"/>
        </w:rPr>
        <w:t>1]</w:t>
      </w:r>
    </w:p>
    <w:p w14:paraId="14F8A576" w14:textId="77777777" w:rsidR="0079390B" w:rsidRPr="00C3521F" w:rsidRDefault="0079390B" w:rsidP="0079390B">
      <w:pPr>
        <w:pStyle w:val="ListParagraph"/>
        <w:numPr>
          <w:ilvl w:val="0"/>
          <w:numId w:val="24"/>
        </w:numPr>
        <w:suppressAutoHyphens/>
        <w:spacing w:before="120"/>
        <w:rPr>
          <w:rFonts w:ascii="Times New Roman" w:hAnsi="Times New Roman"/>
          <w:sz w:val="24"/>
          <w:szCs w:val="24"/>
        </w:rPr>
      </w:pPr>
      <w:r w:rsidRPr="00C3521F">
        <w:rPr>
          <w:rFonts w:ascii="Times New Roman" w:hAnsi="Times New Roman"/>
          <w:sz w:val="24"/>
          <w:szCs w:val="24"/>
        </w:rPr>
        <w:t>Definition: Settlement conditions expressed as a proprietary code.</w:t>
      </w:r>
    </w:p>
    <w:p w14:paraId="21F06D0C" w14:textId="77777777" w:rsidR="0079390B" w:rsidRPr="00C3521F" w:rsidRDefault="0079390B" w:rsidP="0079390B">
      <w:pPr>
        <w:pStyle w:val="ListParagraph"/>
        <w:numPr>
          <w:ilvl w:val="0"/>
          <w:numId w:val="24"/>
        </w:numPr>
        <w:suppressAutoHyphens/>
        <w:spacing w:before="120"/>
        <w:rPr>
          <w:rFonts w:ascii="Times New Roman" w:hAnsi="Times New Roman"/>
          <w:sz w:val="24"/>
          <w:szCs w:val="24"/>
        </w:rPr>
      </w:pPr>
      <w:r w:rsidRPr="00C3521F">
        <w:rPr>
          <w:rFonts w:ascii="Times New Roman" w:hAnsi="Times New Roman"/>
          <w:sz w:val="24"/>
          <w:szCs w:val="24"/>
        </w:rPr>
        <w:t>Datatype: “GenericIdentification30”</w:t>
      </w:r>
    </w:p>
    <w:p w14:paraId="1F941C49" w14:textId="77777777" w:rsidR="0079390B" w:rsidRPr="00004B12" w:rsidRDefault="0079390B" w:rsidP="0079390B">
      <w:pPr>
        <w:rPr>
          <w:szCs w:val="24"/>
          <w:lang w:val="en-GB"/>
        </w:rPr>
      </w:pPr>
      <w:r w:rsidRPr="00004B12">
        <w:rPr>
          <w:szCs w:val="24"/>
          <w:lang w:val="en-GB"/>
        </w:rPr>
        <w:t>Proprietary &lt;</w:t>
      </w:r>
      <w:proofErr w:type="spellStart"/>
      <w:r w:rsidRPr="00004B12">
        <w:rPr>
          <w:szCs w:val="24"/>
          <w:lang w:val="en-GB"/>
        </w:rPr>
        <w:t>Prtry</w:t>
      </w:r>
      <w:proofErr w:type="spellEnd"/>
      <w:r w:rsidRPr="00004B12">
        <w:rPr>
          <w:szCs w:val="24"/>
          <w:lang w:val="en-GB"/>
        </w:rPr>
        <w:t>&gt; contains the following elements:</w:t>
      </w:r>
    </w:p>
    <w:p w14:paraId="100DD578" w14:textId="77777777" w:rsidR="0079390B" w:rsidRDefault="0079390B" w:rsidP="0079390B">
      <w:pPr>
        <w:rPr>
          <w:lang w:val="en-GB"/>
        </w:rPr>
      </w:pPr>
    </w:p>
    <w:tbl>
      <w:tblPr>
        <w:tblW w:w="9856" w:type="dxa"/>
        <w:tblCellMar>
          <w:left w:w="70" w:type="dxa"/>
          <w:right w:w="70" w:type="dxa"/>
        </w:tblCellMar>
        <w:tblLook w:val="04A0" w:firstRow="1" w:lastRow="0" w:firstColumn="1" w:lastColumn="0" w:noHBand="0" w:noVBand="1"/>
      </w:tblPr>
      <w:tblGrid>
        <w:gridCol w:w="352"/>
        <w:gridCol w:w="2024"/>
        <w:gridCol w:w="579"/>
        <w:gridCol w:w="2251"/>
        <w:gridCol w:w="4650"/>
      </w:tblGrid>
      <w:tr w:rsidR="0079390B" w:rsidRPr="00873B38" w14:paraId="5929F3D4" w14:textId="77777777" w:rsidTr="00002920">
        <w:trPr>
          <w:trHeight w:val="246"/>
        </w:trPr>
        <w:tc>
          <w:tcPr>
            <w:tcW w:w="315" w:type="dxa"/>
            <w:tcBorders>
              <w:top w:val="single" w:sz="4" w:space="0" w:color="auto"/>
              <w:left w:val="single" w:sz="4" w:space="0" w:color="auto"/>
              <w:bottom w:val="single" w:sz="4" w:space="0" w:color="auto"/>
              <w:right w:val="single" w:sz="4" w:space="0" w:color="auto"/>
            </w:tcBorders>
            <w:noWrap/>
            <w:vAlign w:val="center"/>
            <w:hideMark/>
          </w:tcPr>
          <w:p w14:paraId="7DC311DD" w14:textId="77777777" w:rsidR="0079390B" w:rsidRPr="00873B38" w:rsidRDefault="0079390B" w:rsidP="00002920">
            <w:pPr>
              <w:spacing w:before="0"/>
              <w:rPr>
                <w:rFonts w:eastAsia="Times New Roman"/>
                <w:color w:val="000000"/>
                <w:sz w:val="20"/>
                <w:lang w:val="fr-FR" w:eastAsia="fr-FR"/>
              </w:rPr>
            </w:pPr>
            <w:r w:rsidRPr="00873B38">
              <w:rPr>
                <w:rFonts w:eastAsia="Times New Roman"/>
                <w:color w:val="000000"/>
                <w:sz w:val="20"/>
                <w:lang w:val="fr-FR" w:eastAsia="fr-FR"/>
              </w:rPr>
              <w:t>Or</w:t>
            </w:r>
          </w:p>
        </w:tc>
        <w:tc>
          <w:tcPr>
            <w:tcW w:w="2024" w:type="dxa"/>
            <w:tcBorders>
              <w:top w:val="single" w:sz="4" w:space="0" w:color="auto"/>
              <w:left w:val="nil"/>
              <w:bottom w:val="single" w:sz="4" w:space="0" w:color="auto"/>
              <w:right w:val="single" w:sz="4" w:space="0" w:color="auto"/>
            </w:tcBorders>
            <w:noWrap/>
            <w:vAlign w:val="center"/>
            <w:hideMark/>
          </w:tcPr>
          <w:p w14:paraId="3F91511C" w14:textId="77777777" w:rsidR="0079390B" w:rsidRPr="00873B38" w:rsidRDefault="0079390B" w:rsidP="00002920">
            <w:pPr>
              <w:spacing w:before="0"/>
              <w:rPr>
                <w:rFonts w:eastAsia="Times New Roman"/>
                <w:color w:val="000000"/>
                <w:sz w:val="20"/>
                <w:lang w:val="fr-FR" w:eastAsia="fr-FR"/>
              </w:rPr>
            </w:pPr>
            <w:r w:rsidRPr="00873B38">
              <w:rPr>
                <w:rFonts w:eastAsia="Times New Roman"/>
                <w:color w:val="000000"/>
                <w:sz w:val="20"/>
                <w:lang w:val="fr-FR" w:eastAsia="fr-FR"/>
              </w:rPr>
              <w:t>Message</w:t>
            </w:r>
            <w:r>
              <w:rPr>
                <w:rFonts w:eastAsia="Times New Roman"/>
                <w:color w:val="000000"/>
                <w:sz w:val="20"/>
                <w:lang w:val="fr-FR" w:eastAsia="fr-FR"/>
              </w:rPr>
              <w:t xml:space="preserve"> </w:t>
            </w:r>
            <w:proofErr w:type="spellStart"/>
            <w:r w:rsidRPr="00873B38">
              <w:rPr>
                <w:rFonts w:eastAsia="Times New Roman"/>
                <w:color w:val="000000"/>
                <w:sz w:val="20"/>
                <w:lang w:val="fr-FR" w:eastAsia="fr-FR"/>
              </w:rPr>
              <w:t>Element</w:t>
            </w:r>
            <w:proofErr w:type="spellEnd"/>
            <w:r w:rsidRPr="00873B38">
              <w:rPr>
                <w:rFonts w:eastAsia="Times New Roman"/>
                <w:color w:val="000000"/>
                <w:sz w:val="20"/>
                <w:lang w:val="fr-FR" w:eastAsia="fr-FR"/>
              </w:rPr>
              <w:t xml:space="preserve"> &lt;XML Tag&gt;</w:t>
            </w:r>
          </w:p>
        </w:tc>
        <w:tc>
          <w:tcPr>
            <w:tcW w:w="532" w:type="dxa"/>
            <w:tcBorders>
              <w:top w:val="single" w:sz="4" w:space="0" w:color="auto"/>
              <w:left w:val="nil"/>
              <w:bottom w:val="single" w:sz="4" w:space="0" w:color="auto"/>
              <w:right w:val="single" w:sz="4" w:space="0" w:color="auto"/>
            </w:tcBorders>
            <w:noWrap/>
            <w:vAlign w:val="center"/>
            <w:hideMark/>
          </w:tcPr>
          <w:p w14:paraId="44E16288" w14:textId="77777777" w:rsidR="0079390B" w:rsidRPr="00873B38" w:rsidRDefault="0079390B" w:rsidP="00002920">
            <w:pPr>
              <w:spacing w:before="0"/>
              <w:rPr>
                <w:rFonts w:eastAsia="Times New Roman"/>
                <w:color w:val="000000"/>
                <w:sz w:val="20"/>
                <w:lang w:val="fr-FR" w:eastAsia="fr-FR"/>
              </w:rPr>
            </w:pPr>
            <w:proofErr w:type="spellStart"/>
            <w:r w:rsidRPr="00873B38">
              <w:rPr>
                <w:rFonts w:eastAsia="Times New Roman"/>
                <w:color w:val="000000"/>
                <w:sz w:val="20"/>
                <w:lang w:val="fr-FR" w:eastAsia="fr-FR"/>
              </w:rPr>
              <w:t>Mult</w:t>
            </w:r>
            <w:proofErr w:type="spellEnd"/>
            <w:r w:rsidRPr="00873B38">
              <w:rPr>
                <w:rFonts w:eastAsia="Times New Roman"/>
                <w:color w:val="000000"/>
                <w:sz w:val="20"/>
                <w:lang w:val="fr-FR" w:eastAsia="fr-FR"/>
              </w:rPr>
              <w:t>.</w:t>
            </w:r>
          </w:p>
        </w:tc>
        <w:tc>
          <w:tcPr>
            <w:tcW w:w="1810" w:type="dxa"/>
            <w:tcBorders>
              <w:top w:val="single" w:sz="4" w:space="0" w:color="auto"/>
              <w:left w:val="nil"/>
              <w:bottom w:val="single" w:sz="4" w:space="0" w:color="auto"/>
              <w:right w:val="single" w:sz="4" w:space="0" w:color="auto"/>
            </w:tcBorders>
            <w:noWrap/>
            <w:vAlign w:val="center"/>
            <w:hideMark/>
          </w:tcPr>
          <w:p w14:paraId="158DE090" w14:textId="77777777" w:rsidR="0079390B" w:rsidRPr="00873B38" w:rsidRDefault="0079390B" w:rsidP="00002920">
            <w:pPr>
              <w:spacing w:before="0"/>
              <w:rPr>
                <w:rFonts w:eastAsia="Times New Roman"/>
                <w:color w:val="000000"/>
                <w:sz w:val="20"/>
                <w:lang w:val="fr-FR" w:eastAsia="fr-FR"/>
              </w:rPr>
            </w:pPr>
            <w:r w:rsidRPr="00873B38">
              <w:rPr>
                <w:rFonts w:eastAsia="Times New Roman"/>
                <w:color w:val="000000"/>
                <w:sz w:val="20"/>
                <w:lang w:val="fr-FR" w:eastAsia="fr-FR"/>
              </w:rPr>
              <w:t>Data Type</w:t>
            </w:r>
          </w:p>
        </w:tc>
        <w:tc>
          <w:tcPr>
            <w:tcW w:w="5175" w:type="dxa"/>
            <w:tcBorders>
              <w:top w:val="single" w:sz="4" w:space="0" w:color="auto"/>
              <w:left w:val="nil"/>
              <w:bottom w:val="single" w:sz="4" w:space="0" w:color="auto"/>
              <w:right w:val="single" w:sz="4" w:space="0" w:color="auto"/>
            </w:tcBorders>
            <w:vAlign w:val="center"/>
            <w:hideMark/>
          </w:tcPr>
          <w:p w14:paraId="7EECB007" w14:textId="77777777" w:rsidR="0079390B" w:rsidRPr="00873B38" w:rsidRDefault="0079390B" w:rsidP="00002920">
            <w:pPr>
              <w:spacing w:before="0"/>
              <w:rPr>
                <w:rFonts w:eastAsia="Times New Roman"/>
                <w:color w:val="000000"/>
                <w:sz w:val="20"/>
                <w:lang w:val="fr-FR" w:eastAsia="fr-FR"/>
              </w:rPr>
            </w:pPr>
            <w:proofErr w:type="spellStart"/>
            <w:r w:rsidRPr="00873B38">
              <w:rPr>
                <w:rFonts w:eastAsia="Times New Roman"/>
                <w:color w:val="000000"/>
                <w:sz w:val="20"/>
                <w:lang w:val="fr-FR" w:eastAsia="fr-FR"/>
              </w:rPr>
              <w:t>Definition</w:t>
            </w:r>
            <w:proofErr w:type="spellEnd"/>
          </w:p>
        </w:tc>
      </w:tr>
      <w:tr w:rsidR="0079390B" w:rsidRPr="00873B38" w14:paraId="4ADD9484" w14:textId="77777777" w:rsidTr="00002920">
        <w:trPr>
          <w:trHeight w:val="493"/>
        </w:trPr>
        <w:tc>
          <w:tcPr>
            <w:tcW w:w="315" w:type="dxa"/>
            <w:tcBorders>
              <w:top w:val="nil"/>
              <w:left w:val="single" w:sz="4" w:space="0" w:color="auto"/>
              <w:bottom w:val="single" w:sz="4" w:space="0" w:color="auto"/>
              <w:right w:val="single" w:sz="4" w:space="0" w:color="auto"/>
            </w:tcBorders>
            <w:noWrap/>
            <w:vAlign w:val="center"/>
            <w:hideMark/>
          </w:tcPr>
          <w:p w14:paraId="397BEC73" w14:textId="77777777" w:rsidR="0079390B" w:rsidRPr="00873B38" w:rsidRDefault="0079390B" w:rsidP="00002920">
            <w:pPr>
              <w:spacing w:before="0"/>
              <w:rPr>
                <w:rFonts w:eastAsia="Times New Roman"/>
                <w:color w:val="000000"/>
                <w:sz w:val="20"/>
                <w:lang w:val="fr-FR" w:eastAsia="fr-FR"/>
              </w:rPr>
            </w:pPr>
            <w:r w:rsidRPr="00873B38">
              <w:rPr>
                <w:rFonts w:eastAsia="Times New Roman"/>
                <w:color w:val="000000"/>
                <w:sz w:val="20"/>
                <w:lang w:val="fr-FR" w:eastAsia="fr-FR"/>
              </w:rPr>
              <w:t> </w:t>
            </w:r>
          </w:p>
        </w:tc>
        <w:tc>
          <w:tcPr>
            <w:tcW w:w="2024" w:type="dxa"/>
            <w:tcBorders>
              <w:top w:val="nil"/>
              <w:left w:val="nil"/>
              <w:bottom w:val="single" w:sz="4" w:space="0" w:color="auto"/>
              <w:right w:val="single" w:sz="4" w:space="0" w:color="auto"/>
            </w:tcBorders>
            <w:noWrap/>
            <w:vAlign w:val="center"/>
            <w:hideMark/>
          </w:tcPr>
          <w:p w14:paraId="622AC8D9" w14:textId="77777777" w:rsidR="0079390B" w:rsidRPr="00873B38" w:rsidRDefault="0079390B" w:rsidP="00002920">
            <w:pPr>
              <w:spacing w:before="0"/>
              <w:rPr>
                <w:rFonts w:eastAsia="Times New Roman"/>
                <w:color w:val="000000"/>
                <w:sz w:val="20"/>
                <w:lang w:val="fr-FR" w:eastAsia="fr-FR"/>
              </w:rPr>
            </w:pPr>
            <w:r w:rsidRPr="00873B38">
              <w:rPr>
                <w:rFonts w:eastAsia="Times New Roman"/>
                <w:color w:val="000000"/>
                <w:sz w:val="20"/>
                <w:lang w:val="fr-FR" w:eastAsia="fr-FR"/>
              </w:rPr>
              <w:t>Identification &lt;Id&gt;</w:t>
            </w:r>
          </w:p>
        </w:tc>
        <w:tc>
          <w:tcPr>
            <w:tcW w:w="532" w:type="dxa"/>
            <w:tcBorders>
              <w:top w:val="nil"/>
              <w:left w:val="nil"/>
              <w:bottom w:val="single" w:sz="4" w:space="0" w:color="auto"/>
              <w:right w:val="single" w:sz="4" w:space="0" w:color="auto"/>
            </w:tcBorders>
            <w:noWrap/>
            <w:vAlign w:val="center"/>
            <w:hideMark/>
          </w:tcPr>
          <w:p w14:paraId="1E681B34" w14:textId="77777777" w:rsidR="0079390B" w:rsidRPr="00873B38" w:rsidRDefault="0079390B" w:rsidP="00002920">
            <w:pPr>
              <w:spacing w:before="0"/>
              <w:rPr>
                <w:rFonts w:eastAsia="Times New Roman"/>
                <w:color w:val="000000"/>
                <w:sz w:val="20"/>
                <w:lang w:val="fr-FR" w:eastAsia="fr-FR"/>
              </w:rPr>
            </w:pPr>
            <w:r w:rsidRPr="00873B38">
              <w:rPr>
                <w:rFonts w:eastAsia="Times New Roman"/>
                <w:color w:val="000000"/>
                <w:sz w:val="20"/>
                <w:lang w:val="fr-FR" w:eastAsia="fr-FR"/>
              </w:rPr>
              <w:t>[</w:t>
            </w:r>
            <w:proofErr w:type="gramStart"/>
            <w:r w:rsidRPr="00873B38">
              <w:rPr>
                <w:rFonts w:eastAsia="Times New Roman"/>
                <w:color w:val="000000"/>
                <w:sz w:val="20"/>
                <w:lang w:val="fr-FR" w:eastAsia="fr-FR"/>
              </w:rPr>
              <w:t>1..</w:t>
            </w:r>
            <w:proofErr w:type="gramEnd"/>
            <w:r w:rsidRPr="00873B38">
              <w:rPr>
                <w:rFonts w:eastAsia="Times New Roman"/>
                <w:color w:val="000000"/>
                <w:sz w:val="20"/>
                <w:lang w:val="fr-FR" w:eastAsia="fr-FR"/>
              </w:rPr>
              <w:t>1]</w:t>
            </w:r>
          </w:p>
        </w:tc>
        <w:tc>
          <w:tcPr>
            <w:tcW w:w="1810" w:type="dxa"/>
            <w:tcBorders>
              <w:top w:val="nil"/>
              <w:left w:val="nil"/>
              <w:bottom w:val="single" w:sz="4" w:space="0" w:color="auto"/>
              <w:right w:val="single" w:sz="4" w:space="0" w:color="auto"/>
            </w:tcBorders>
            <w:noWrap/>
            <w:vAlign w:val="center"/>
            <w:hideMark/>
          </w:tcPr>
          <w:p w14:paraId="1AE862B9" w14:textId="77777777" w:rsidR="0079390B" w:rsidRPr="00873B38" w:rsidRDefault="0079390B" w:rsidP="00002920">
            <w:pPr>
              <w:spacing w:before="0"/>
              <w:rPr>
                <w:rFonts w:eastAsia="Times New Roman"/>
                <w:color w:val="000000"/>
                <w:sz w:val="20"/>
                <w:lang w:val="fr-FR" w:eastAsia="fr-FR"/>
              </w:rPr>
            </w:pPr>
            <w:r w:rsidRPr="00873B38">
              <w:rPr>
                <w:rFonts w:eastAsia="Times New Roman"/>
                <w:color w:val="000000"/>
                <w:sz w:val="20"/>
                <w:lang w:val="fr-FR" w:eastAsia="fr-FR"/>
              </w:rPr>
              <w:t>Exact4AlphaNumericText</w:t>
            </w:r>
          </w:p>
        </w:tc>
        <w:tc>
          <w:tcPr>
            <w:tcW w:w="5175" w:type="dxa"/>
            <w:tcBorders>
              <w:top w:val="nil"/>
              <w:left w:val="nil"/>
              <w:bottom w:val="single" w:sz="4" w:space="0" w:color="auto"/>
              <w:right w:val="single" w:sz="4" w:space="0" w:color="auto"/>
            </w:tcBorders>
            <w:vAlign w:val="center"/>
            <w:hideMark/>
          </w:tcPr>
          <w:p w14:paraId="60201BF6"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Proprietary information, often a code, issued by the data source scheme issuer.</w:t>
            </w:r>
          </w:p>
        </w:tc>
      </w:tr>
      <w:tr w:rsidR="0079390B" w:rsidRPr="00873B38" w14:paraId="428A50AA" w14:textId="77777777" w:rsidTr="00002920">
        <w:trPr>
          <w:trHeight w:val="246"/>
        </w:trPr>
        <w:tc>
          <w:tcPr>
            <w:tcW w:w="315" w:type="dxa"/>
            <w:tcBorders>
              <w:top w:val="nil"/>
              <w:left w:val="single" w:sz="4" w:space="0" w:color="auto"/>
              <w:bottom w:val="single" w:sz="4" w:space="0" w:color="auto"/>
              <w:right w:val="single" w:sz="4" w:space="0" w:color="auto"/>
            </w:tcBorders>
            <w:noWrap/>
            <w:vAlign w:val="center"/>
            <w:hideMark/>
          </w:tcPr>
          <w:p w14:paraId="3197783A"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 </w:t>
            </w:r>
          </w:p>
        </w:tc>
        <w:tc>
          <w:tcPr>
            <w:tcW w:w="2024" w:type="dxa"/>
            <w:tcBorders>
              <w:top w:val="nil"/>
              <w:left w:val="nil"/>
              <w:bottom w:val="single" w:sz="4" w:space="0" w:color="auto"/>
              <w:right w:val="single" w:sz="4" w:space="0" w:color="auto"/>
            </w:tcBorders>
            <w:noWrap/>
            <w:vAlign w:val="center"/>
            <w:hideMark/>
          </w:tcPr>
          <w:p w14:paraId="1AEC0E9B" w14:textId="77777777" w:rsidR="0079390B" w:rsidRPr="00873B38" w:rsidRDefault="0079390B" w:rsidP="00002920">
            <w:pPr>
              <w:spacing w:before="0"/>
              <w:rPr>
                <w:rFonts w:eastAsia="Times New Roman"/>
                <w:color w:val="000000"/>
                <w:sz w:val="20"/>
                <w:lang w:val="fr-FR" w:eastAsia="fr-FR"/>
              </w:rPr>
            </w:pPr>
            <w:proofErr w:type="spellStart"/>
            <w:r w:rsidRPr="00873B38">
              <w:rPr>
                <w:rFonts w:eastAsia="Times New Roman"/>
                <w:color w:val="000000"/>
                <w:sz w:val="20"/>
                <w:lang w:val="fr-FR" w:eastAsia="fr-FR"/>
              </w:rPr>
              <w:t>Issuer</w:t>
            </w:r>
            <w:proofErr w:type="spellEnd"/>
            <w:r w:rsidRPr="00873B38">
              <w:rPr>
                <w:rFonts w:eastAsia="Times New Roman"/>
                <w:color w:val="000000"/>
                <w:sz w:val="20"/>
                <w:lang w:val="fr-FR" w:eastAsia="fr-FR"/>
              </w:rPr>
              <w:t xml:space="preserve"> &lt;</w:t>
            </w:r>
            <w:proofErr w:type="spellStart"/>
            <w:r w:rsidRPr="00873B38">
              <w:rPr>
                <w:rFonts w:eastAsia="Times New Roman"/>
                <w:color w:val="000000"/>
                <w:sz w:val="20"/>
                <w:lang w:val="fr-FR" w:eastAsia="fr-FR"/>
              </w:rPr>
              <w:t>Issr</w:t>
            </w:r>
            <w:proofErr w:type="spellEnd"/>
            <w:r w:rsidRPr="00873B38">
              <w:rPr>
                <w:rFonts w:eastAsia="Times New Roman"/>
                <w:color w:val="000000"/>
                <w:sz w:val="20"/>
                <w:lang w:val="fr-FR" w:eastAsia="fr-FR"/>
              </w:rPr>
              <w:t>&gt;</w:t>
            </w:r>
          </w:p>
        </w:tc>
        <w:tc>
          <w:tcPr>
            <w:tcW w:w="532" w:type="dxa"/>
            <w:tcBorders>
              <w:top w:val="nil"/>
              <w:left w:val="nil"/>
              <w:bottom w:val="single" w:sz="4" w:space="0" w:color="auto"/>
              <w:right w:val="single" w:sz="4" w:space="0" w:color="auto"/>
            </w:tcBorders>
            <w:noWrap/>
            <w:vAlign w:val="center"/>
            <w:hideMark/>
          </w:tcPr>
          <w:p w14:paraId="6CF9195C" w14:textId="77777777" w:rsidR="0079390B" w:rsidRPr="00873B38" w:rsidRDefault="0079390B" w:rsidP="00002920">
            <w:pPr>
              <w:spacing w:before="0"/>
              <w:rPr>
                <w:rFonts w:eastAsia="Times New Roman"/>
                <w:color w:val="000000"/>
                <w:sz w:val="20"/>
                <w:lang w:val="fr-FR" w:eastAsia="fr-FR"/>
              </w:rPr>
            </w:pPr>
            <w:r w:rsidRPr="00873B38">
              <w:rPr>
                <w:rFonts w:eastAsia="Times New Roman"/>
                <w:color w:val="000000"/>
                <w:sz w:val="20"/>
                <w:lang w:val="fr-FR" w:eastAsia="fr-FR"/>
              </w:rPr>
              <w:t>[</w:t>
            </w:r>
            <w:proofErr w:type="gramStart"/>
            <w:r w:rsidRPr="00873B38">
              <w:rPr>
                <w:rFonts w:eastAsia="Times New Roman"/>
                <w:color w:val="000000"/>
                <w:sz w:val="20"/>
                <w:lang w:val="fr-FR" w:eastAsia="fr-FR"/>
              </w:rPr>
              <w:t>1..</w:t>
            </w:r>
            <w:proofErr w:type="gramEnd"/>
            <w:r w:rsidRPr="00873B38">
              <w:rPr>
                <w:rFonts w:eastAsia="Times New Roman"/>
                <w:color w:val="000000"/>
                <w:sz w:val="20"/>
                <w:lang w:val="fr-FR" w:eastAsia="fr-FR"/>
              </w:rPr>
              <w:t>1]</w:t>
            </w:r>
          </w:p>
        </w:tc>
        <w:tc>
          <w:tcPr>
            <w:tcW w:w="1810" w:type="dxa"/>
            <w:tcBorders>
              <w:top w:val="nil"/>
              <w:left w:val="nil"/>
              <w:bottom w:val="single" w:sz="4" w:space="0" w:color="auto"/>
              <w:right w:val="single" w:sz="4" w:space="0" w:color="auto"/>
            </w:tcBorders>
            <w:noWrap/>
            <w:vAlign w:val="center"/>
            <w:hideMark/>
          </w:tcPr>
          <w:p w14:paraId="2B4EE272" w14:textId="77777777" w:rsidR="0079390B" w:rsidRPr="00873B38" w:rsidRDefault="0079390B" w:rsidP="00002920">
            <w:pPr>
              <w:spacing w:before="0"/>
              <w:rPr>
                <w:rFonts w:eastAsia="Times New Roman"/>
                <w:color w:val="000000"/>
                <w:sz w:val="20"/>
                <w:lang w:val="fr-FR" w:eastAsia="fr-FR"/>
              </w:rPr>
            </w:pPr>
            <w:r w:rsidRPr="00873B38">
              <w:rPr>
                <w:rFonts w:eastAsia="Times New Roman"/>
                <w:color w:val="000000"/>
                <w:sz w:val="20"/>
                <w:lang w:val="fr-FR" w:eastAsia="fr-FR"/>
              </w:rPr>
              <w:t>Max4AlphaNumericText</w:t>
            </w:r>
          </w:p>
        </w:tc>
        <w:tc>
          <w:tcPr>
            <w:tcW w:w="5175" w:type="dxa"/>
            <w:tcBorders>
              <w:top w:val="nil"/>
              <w:left w:val="nil"/>
              <w:bottom w:val="single" w:sz="4" w:space="0" w:color="auto"/>
              <w:right w:val="single" w:sz="4" w:space="0" w:color="auto"/>
            </w:tcBorders>
            <w:vAlign w:val="center"/>
            <w:hideMark/>
          </w:tcPr>
          <w:p w14:paraId="0C520B5B"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Entity that assigns the identification.</w:t>
            </w:r>
          </w:p>
        </w:tc>
      </w:tr>
      <w:tr w:rsidR="0079390B" w:rsidRPr="00873B38" w14:paraId="6CBCE895" w14:textId="77777777" w:rsidTr="00002920">
        <w:trPr>
          <w:trHeight w:val="246"/>
        </w:trPr>
        <w:tc>
          <w:tcPr>
            <w:tcW w:w="315" w:type="dxa"/>
            <w:tcBorders>
              <w:top w:val="nil"/>
              <w:left w:val="single" w:sz="4" w:space="0" w:color="auto"/>
              <w:bottom w:val="single" w:sz="4" w:space="0" w:color="auto"/>
              <w:right w:val="single" w:sz="4" w:space="0" w:color="auto"/>
            </w:tcBorders>
            <w:noWrap/>
            <w:vAlign w:val="center"/>
            <w:hideMark/>
          </w:tcPr>
          <w:p w14:paraId="4F4562D9"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 </w:t>
            </w:r>
          </w:p>
        </w:tc>
        <w:tc>
          <w:tcPr>
            <w:tcW w:w="2024" w:type="dxa"/>
            <w:tcBorders>
              <w:top w:val="nil"/>
              <w:left w:val="nil"/>
              <w:bottom w:val="single" w:sz="4" w:space="0" w:color="auto"/>
              <w:right w:val="single" w:sz="4" w:space="0" w:color="auto"/>
            </w:tcBorders>
            <w:noWrap/>
            <w:vAlign w:val="center"/>
            <w:hideMark/>
          </w:tcPr>
          <w:p w14:paraId="33EDF78C" w14:textId="77777777" w:rsidR="0079390B" w:rsidRPr="00873B38" w:rsidRDefault="0079390B" w:rsidP="00002920">
            <w:pPr>
              <w:spacing w:before="0"/>
              <w:rPr>
                <w:rFonts w:eastAsia="Times New Roman"/>
                <w:color w:val="000000"/>
                <w:sz w:val="20"/>
                <w:lang w:val="fr-FR" w:eastAsia="fr-FR"/>
              </w:rPr>
            </w:pPr>
            <w:proofErr w:type="spellStart"/>
            <w:r w:rsidRPr="00873B38">
              <w:rPr>
                <w:rFonts w:eastAsia="Times New Roman"/>
                <w:color w:val="000000"/>
                <w:sz w:val="20"/>
                <w:lang w:val="fr-FR" w:eastAsia="fr-FR"/>
              </w:rPr>
              <w:t>SchemeName</w:t>
            </w:r>
            <w:proofErr w:type="spellEnd"/>
            <w:r w:rsidRPr="00873B38">
              <w:rPr>
                <w:rFonts w:eastAsia="Times New Roman"/>
                <w:color w:val="000000"/>
                <w:sz w:val="20"/>
                <w:lang w:val="fr-FR" w:eastAsia="fr-FR"/>
              </w:rPr>
              <w:t xml:space="preserve"> &lt;</w:t>
            </w:r>
            <w:proofErr w:type="spellStart"/>
            <w:r w:rsidRPr="00873B38">
              <w:rPr>
                <w:rFonts w:eastAsia="Times New Roman"/>
                <w:color w:val="000000"/>
                <w:sz w:val="20"/>
                <w:lang w:val="fr-FR" w:eastAsia="fr-FR"/>
              </w:rPr>
              <w:t>SchmeNm</w:t>
            </w:r>
            <w:proofErr w:type="spellEnd"/>
            <w:r w:rsidRPr="00873B38">
              <w:rPr>
                <w:rFonts w:eastAsia="Times New Roman"/>
                <w:color w:val="000000"/>
                <w:sz w:val="20"/>
                <w:lang w:val="fr-FR" w:eastAsia="fr-FR"/>
              </w:rPr>
              <w:t>&gt;</w:t>
            </w:r>
          </w:p>
        </w:tc>
        <w:tc>
          <w:tcPr>
            <w:tcW w:w="532" w:type="dxa"/>
            <w:tcBorders>
              <w:top w:val="nil"/>
              <w:left w:val="nil"/>
              <w:bottom w:val="single" w:sz="4" w:space="0" w:color="auto"/>
              <w:right w:val="single" w:sz="4" w:space="0" w:color="auto"/>
            </w:tcBorders>
            <w:noWrap/>
            <w:vAlign w:val="center"/>
            <w:hideMark/>
          </w:tcPr>
          <w:p w14:paraId="4B3E9219" w14:textId="77777777" w:rsidR="0079390B" w:rsidRPr="00873B38" w:rsidRDefault="0079390B" w:rsidP="00002920">
            <w:pPr>
              <w:spacing w:before="0"/>
              <w:rPr>
                <w:rFonts w:eastAsia="Times New Roman"/>
                <w:color w:val="000000"/>
                <w:sz w:val="20"/>
                <w:lang w:val="fr-FR" w:eastAsia="fr-FR"/>
              </w:rPr>
            </w:pPr>
            <w:r w:rsidRPr="00873B38">
              <w:rPr>
                <w:rFonts w:eastAsia="Times New Roman"/>
                <w:color w:val="000000"/>
                <w:sz w:val="20"/>
                <w:lang w:val="fr-FR" w:eastAsia="fr-FR"/>
              </w:rPr>
              <w:t>[</w:t>
            </w:r>
            <w:proofErr w:type="gramStart"/>
            <w:r w:rsidRPr="00873B38">
              <w:rPr>
                <w:rFonts w:eastAsia="Times New Roman"/>
                <w:color w:val="000000"/>
                <w:sz w:val="20"/>
                <w:lang w:val="fr-FR" w:eastAsia="fr-FR"/>
              </w:rPr>
              <w:t>0..</w:t>
            </w:r>
            <w:proofErr w:type="gramEnd"/>
            <w:r w:rsidRPr="00873B38">
              <w:rPr>
                <w:rFonts w:eastAsia="Times New Roman"/>
                <w:color w:val="000000"/>
                <w:sz w:val="20"/>
                <w:lang w:val="fr-FR" w:eastAsia="fr-FR"/>
              </w:rPr>
              <w:t>1]</w:t>
            </w:r>
          </w:p>
        </w:tc>
        <w:tc>
          <w:tcPr>
            <w:tcW w:w="1810" w:type="dxa"/>
            <w:tcBorders>
              <w:top w:val="nil"/>
              <w:left w:val="nil"/>
              <w:bottom w:val="single" w:sz="4" w:space="0" w:color="auto"/>
              <w:right w:val="single" w:sz="4" w:space="0" w:color="auto"/>
            </w:tcBorders>
            <w:vAlign w:val="center"/>
            <w:hideMark/>
          </w:tcPr>
          <w:p w14:paraId="3A779390" w14:textId="77777777" w:rsidR="0079390B" w:rsidRPr="00873B38" w:rsidRDefault="0079390B" w:rsidP="00002920">
            <w:pPr>
              <w:spacing w:before="0"/>
              <w:rPr>
                <w:rFonts w:eastAsia="Times New Roman"/>
                <w:color w:val="000000"/>
                <w:sz w:val="20"/>
                <w:lang w:val="fr-FR" w:eastAsia="fr-FR"/>
              </w:rPr>
            </w:pPr>
            <w:r w:rsidRPr="00873B38">
              <w:rPr>
                <w:rFonts w:eastAsia="Times New Roman"/>
                <w:color w:val="000000"/>
                <w:sz w:val="20"/>
                <w:lang w:val="fr-FR" w:eastAsia="fr-FR"/>
              </w:rPr>
              <w:t>Max4AlphaNumericText</w:t>
            </w:r>
          </w:p>
        </w:tc>
        <w:tc>
          <w:tcPr>
            <w:tcW w:w="5175" w:type="dxa"/>
            <w:tcBorders>
              <w:top w:val="nil"/>
              <w:left w:val="nil"/>
              <w:bottom w:val="single" w:sz="4" w:space="0" w:color="auto"/>
              <w:right w:val="single" w:sz="4" w:space="0" w:color="auto"/>
            </w:tcBorders>
            <w:vAlign w:val="center"/>
            <w:hideMark/>
          </w:tcPr>
          <w:p w14:paraId="1864C3EC" w14:textId="77777777" w:rsidR="0079390B" w:rsidRPr="00C3521F" w:rsidRDefault="0079390B" w:rsidP="00002920">
            <w:pPr>
              <w:spacing w:before="0"/>
              <w:rPr>
                <w:rFonts w:eastAsia="Times New Roman"/>
                <w:color w:val="000000"/>
                <w:sz w:val="20"/>
                <w:lang w:val="en-GB" w:eastAsia="fr-FR"/>
              </w:rPr>
            </w:pPr>
            <w:r w:rsidRPr="00C3521F">
              <w:rPr>
                <w:rFonts w:eastAsia="Times New Roman"/>
                <w:color w:val="000000"/>
                <w:sz w:val="20"/>
                <w:lang w:val="en-GB" w:eastAsia="fr-FR"/>
              </w:rPr>
              <w:t>Short textual description of the scheme.</w:t>
            </w:r>
          </w:p>
        </w:tc>
      </w:tr>
    </w:tbl>
    <w:p w14:paraId="263390A5" w14:textId="77777777" w:rsidR="0079390B" w:rsidRDefault="0079390B" w:rsidP="0079390B">
      <w:pPr>
        <w:rPr>
          <w:lang w:val="en-GB"/>
        </w:rPr>
      </w:pPr>
    </w:p>
    <w:p w14:paraId="2340CECD" w14:textId="77777777" w:rsidR="00051430" w:rsidRDefault="00051430" w:rsidP="0079390B">
      <w:pPr>
        <w:rPr>
          <w:lang w:val="en-GB"/>
        </w:rPr>
      </w:pPr>
    </w:p>
    <w:p w14:paraId="084A658B" w14:textId="77777777" w:rsidR="00051430" w:rsidRDefault="00051430" w:rsidP="0079390B">
      <w:pPr>
        <w:rPr>
          <w:lang w:val="en-GB"/>
        </w:rPr>
      </w:pPr>
    </w:p>
    <w:p w14:paraId="29263B85" w14:textId="77777777" w:rsidR="00051430" w:rsidRDefault="00051430" w:rsidP="0079390B">
      <w:pPr>
        <w:rPr>
          <w:lang w:val="en-GB"/>
        </w:rPr>
      </w:pPr>
    </w:p>
    <w:p w14:paraId="3AC635BC" w14:textId="77777777" w:rsidR="00051430" w:rsidRDefault="00051430" w:rsidP="0079390B">
      <w:pPr>
        <w:rPr>
          <w:lang w:val="en-GB"/>
        </w:rPr>
      </w:pPr>
    </w:p>
    <w:p w14:paraId="61082DA9" w14:textId="77777777" w:rsidR="00051430" w:rsidRDefault="00051430" w:rsidP="0079390B">
      <w:pPr>
        <w:rPr>
          <w:lang w:val="en-GB"/>
        </w:rPr>
      </w:pPr>
    </w:p>
    <w:p w14:paraId="11CC875C" w14:textId="77777777" w:rsidR="00051430" w:rsidRDefault="00051430" w:rsidP="00051430">
      <w:pPr>
        <w:rPr>
          <w:b/>
          <w:bCs/>
          <w:lang w:val="en-GB"/>
        </w:rPr>
      </w:pPr>
      <w:r w:rsidRPr="00051430">
        <w:rPr>
          <w:b/>
          <w:bCs/>
          <w:lang w:val="en-GB"/>
        </w:rPr>
        <w:lastRenderedPageBreak/>
        <w:t>ISO 20022 proposed implementation</w:t>
      </w:r>
      <w:r>
        <w:rPr>
          <w:b/>
          <w:bCs/>
          <w:lang w:val="en-GB"/>
        </w:rPr>
        <w:t>:</w:t>
      </w:r>
    </w:p>
    <w:p w14:paraId="6E719B87" w14:textId="7793D7FF" w:rsidR="00051430" w:rsidRPr="00051430" w:rsidRDefault="00BC1FBA" w:rsidP="00051430">
      <w:pPr>
        <w:rPr>
          <w:b/>
          <w:bCs/>
          <w:lang w:val="en-GB"/>
        </w:rPr>
      </w:pPr>
      <w:r w:rsidRPr="00C813C4">
        <w:rPr>
          <w:noProof/>
        </w:rPr>
        <w:drawing>
          <wp:inline distT="0" distB="0" distL="0" distR="0" wp14:anchorId="3A497F7C" wp14:editId="77E3C1EF">
            <wp:extent cx="5709285" cy="3832225"/>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5709285" cy="3832225"/>
                    </a:xfrm>
                    <a:prstGeom prst="rect">
                      <a:avLst/>
                    </a:prstGeom>
                    <a:noFill/>
                    <a:ln>
                      <a:noFill/>
                    </a:ln>
                  </pic:spPr>
                </pic:pic>
              </a:graphicData>
            </a:graphic>
          </wp:inline>
        </w:drawing>
      </w:r>
    </w:p>
    <w:p w14:paraId="17687259" w14:textId="77777777" w:rsidR="00051430" w:rsidRDefault="00051430" w:rsidP="0079390B">
      <w:pPr>
        <w:rPr>
          <w:lang w:val="en-GB"/>
        </w:rPr>
      </w:pPr>
    </w:p>
    <w:p w14:paraId="1CF76DD1" w14:textId="77777777" w:rsidR="0079390B" w:rsidRDefault="0079390B" w:rsidP="0079390B">
      <w:pPr>
        <w:pStyle w:val="ListParagraph"/>
        <w:numPr>
          <w:ilvl w:val="0"/>
          <w:numId w:val="21"/>
        </w:numPr>
        <w:suppressAutoHyphens/>
        <w:spacing w:before="120"/>
        <w:rPr>
          <w:b/>
          <w:bCs/>
          <w:sz w:val="24"/>
          <w:szCs w:val="24"/>
        </w:rPr>
      </w:pPr>
      <w:r w:rsidRPr="00C3521F">
        <w:rPr>
          <w:b/>
          <w:bCs/>
          <w:sz w:val="24"/>
          <w:szCs w:val="24"/>
        </w:rPr>
        <w:t>Inclusion of the Gating event condition code &lt;Cd&gt;GATE&lt;/Cd&gt; in T2S semt.027 registered message</w:t>
      </w:r>
    </w:p>
    <w:p w14:paraId="5B3CA837" w14:textId="77777777" w:rsidR="0079390B" w:rsidRPr="00C3521F" w:rsidRDefault="0079390B" w:rsidP="0079390B">
      <w:pPr>
        <w:pStyle w:val="ListParagraph"/>
        <w:rPr>
          <w:b/>
          <w:bCs/>
          <w:sz w:val="24"/>
          <w:szCs w:val="24"/>
        </w:rPr>
      </w:pPr>
    </w:p>
    <w:p w14:paraId="410E3626" w14:textId="77777777" w:rsidR="0079390B" w:rsidRPr="00106012" w:rsidRDefault="0079390B" w:rsidP="0079390B">
      <w:pPr>
        <w:pStyle w:val="ListParagraph"/>
        <w:numPr>
          <w:ilvl w:val="0"/>
          <w:numId w:val="25"/>
        </w:numPr>
        <w:suppressAutoHyphens/>
        <w:spacing w:before="120"/>
        <w:rPr>
          <w:rFonts w:ascii="Times New Roman" w:hAnsi="Times New Roman"/>
        </w:rPr>
      </w:pPr>
      <w:r w:rsidRPr="00106012">
        <w:rPr>
          <w:rFonts w:ascii="Times New Roman" w:hAnsi="Times New Roman"/>
        </w:rPr>
        <w:t xml:space="preserve">XML - </w:t>
      </w:r>
      <w:proofErr w:type="gramStart"/>
      <w:r w:rsidRPr="00106012">
        <w:rPr>
          <w:rFonts w:ascii="Times New Roman" w:hAnsi="Times New Roman"/>
        </w:rPr>
        <w:t>Path :</w:t>
      </w:r>
      <w:proofErr w:type="gramEnd"/>
      <w:r w:rsidRPr="00106012">
        <w:rPr>
          <w:rFonts w:ascii="Times New Roman" w:hAnsi="Times New Roman"/>
        </w:rPr>
        <w:t xml:space="preserve"> /Document/SctiesSttlmTxQryRspn/Txs/Tx/TxDtls/SttlmParams/SttlmTxCond/Cd</w:t>
      </w:r>
    </w:p>
    <w:p w14:paraId="5940266C" w14:textId="77777777" w:rsidR="0079390B" w:rsidRPr="00B662BE" w:rsidRDefault="0079390B" w:rsidP="0079390B">
      <w:pPr>
        <w:pStyle w:val="ListParagraph"/>
        <w:numPr>
          <w:ilvl w:val="0"/>
          <w:numId w:val="25"/>
        </w:numPr>
        <w:suppressAutoHyphens/>
        <w:spacing w:before="120"/>
        <w:rPr>
          <w:rFonts w:ascii="Times New Roman" w:hAnsi="Times New Roman"/>
          <w:lang w:val="de-DE"/>
        </w:rPr>
      </w:pPr>
      <w:r w:rsidRPr="00B662BE">
        <w:rPr>
          <w:rFonts w:ascii="Times New Roman" w:hAnsi="Times New Roman"/>
          <w:lang w:val="de-DE"/>
        </w:rPr>
        <w:t>Message Element &lt;XML Tag&gt; : Code &lt;Cd&gt;</w:t>
      </w:r>
    </w:p>
    <w:p w14:paraId="0D0ED62D" w14:textId="77777777" w:rsidR="0079390B" w:rsidRPr="00106012" w:rsidRDefault="0079390B" w:rsidP="0079390B">
      <w:pPr>
        <w:pStyle w:val="ListParagraph"/>
        <w:numPr>
          <w:ilvl w:val="0"/>
          <w:numId w:val="25"/>
        </w:numPr>
        <w:suppressAutoHyphens/>
        <w:spacing w:before="120"/>
        <w:rPr>
          <w:rFonts w:ascii="Times New Roman" w:hAnsi="Times New Roman"/>
        </w:rPr>
      </w:pPr>
      <w:r w:rsidRPr="00106012">
        <w:rPr>
          <w:rFonts w:ascii="Times New Roman" w:hAnsi="Times New Roman"/>
        </w:rPr>
        <w:t>Datatype: “SettlementTransactionCondition16Code”</w:t>
      </w:r>
    </w:p>
    <w:p w14:paraId="0D3B4721" w14:textId="77777777" w:rsidR="0079390B" w:rsidRPr="00004B12" w:rsidRDefault="0079390B" w:rsidP="0079390B">
      <w:r w:rsidRPr="00004B12">
        <w:t xml:space="preserve">New code [GATE] within the </w:t>
      </w:r>
      <w:proofErr w:type="spellStart"/>
      <w:r w:rsidRPr="00004B12">
        <w:t>CodeSet</w:t>
      </w:r>
      <w:proofErr w:type="spellEnd"/>
      <w:r w:rsidRPr="00004B12">
        <w:t xml:space="preserve"> list:</w:t>
      </w:r>
    </w:p>
    <w:tbl>
      <w:tblPr>
        <w:tblW w:w="8260" w:type="dxa"/>
        <w:tblCellMar>
          <w:left w:w="70" w:type="dxa"/>
          <w:right w:w="70" w:type="dxa"/>
        </w:tblCellMar>
        <w:tblLook w:val="04A0" w:firstRow="1" w:lastRow="0" w:firstColumn="1" w:lastColumn="0" w:noHBand="0" w:noVBand="1"/>
      </w:tblPr>
      <w:tblGrid>
        <w:gridCol w:w="1340"/>
        <w:gridCol w:w="3460"/>
        <w:gridCol w:w="3460"/>
      </w:tblGrid>
      <w:tr w:rsidR="0079390B" w:rsidRPr="00004B12" w14:paraId="7729E2B7" w14:textId="77777777" w:rsidTr="00002920">
        <w:trPr>
          <w:trHeight w:val="264"/>
        </w:trPr>
        <w:tc>
          <w:tcPr>
            <w:tcW w:w="1340" w:type="dxa"/>
            <w:tcBorders>
              <w:top w:val="single" w:sz="4" w:space="0" w:color="auto"/>
              <w:left w:val="single" w:sz="4" w:space="0" w:color="auto"/>
              <w:bottom w:val="single" w:sz="4" w:space="0" w:color="auto"/>
              <w:right w:val="single" w:sz="4" w:space="0" w:color="auto"/>
            </w:tcBorders>
            <w:noWrap/>
            <w:vAlign w:val="center"/>
            <w:hideMark/>
          </w:tcPr>
          <w:p w14:paraId="36247B1B" w14:textId="77777777" w:rsidR="0079390B" w:rsidRPr="00004B12" w:rsidRDefault="0079390B" w:rsidP="00002920">
            <w:pPr>
              <w:spacing w:before="0"/>
              <w:rPr>
                <w:rFonts w:eastAsia="Times New Roman"/>
                <w:b/>
                <w:bCs/>
                <w:color w:val="000000"/>
                <w:sz w:val="20"/>
                <w:u w:val="single"/>
                <w:lang w:val="fr-FR" w:eastAsia="fr-FR"/>
              </w:rPr>
            </w:pPr>
            <w:r w:rsidRPr="00004B12">
              <w:rPr>
                <w:rFonts w:eastAsia="Times New Roman"/>
                <w:b/>
                <w:bCs/>
                <w:color w:val="000000"/>
                <w:sz w:val="20"/>
                <w:u w:val="single"/>
                <w:lang w:val="fr-FR" w:eastAsia="fr-FR"/>
              </w:rPr>
              <w:t>Code</w:t>
            </w:r>
          </w:p>
        </w:tc>
        <w:tc>
          <w:tcPr>
            <w:tcW w:w="3460" w:type="dxa"/>
            <w:tcBorders>
              <w:top w:val="single" w:sz="4" w:space="0" w:color="auto"/>
              <w:left w:val="nil"/>
              <w:bottom w:val="single" w:sz="4" w:space="0" w:color="auto"/>
              <w:right w:val="single" w:sz="4" w:space="0" w:color="auto"/>
            </w:tcBorders>
            <w:noWrap/>
            <w:vAlign w:val="center"/>
            <w:hideMark/>
          </w:tcPr>
          <w:p w14:paraId="3093848A" w14:textId="77777777" w:rsidR="0079390B" w:rsidRPr="00004B12" w:rsidRDefault="0079390B" w:rsidP="00002920">
            <w:pPr>
              <w:spacing w:before="0"/>
              <w:rPr>
                <w:rFonts w:eastAsia="Times New Roman"/>
                <w:b/>
                <w:bCs/>
                <w:color w:val="000000"/>
                <w:sz w:val="20"/>
                <w:u w:val="single"/>
                <w:lang w:val="fr-FR" w:eastAsia="fr-FR"/>
              </w:rPr>
            </w:pPr>
            <w:r w:rsidRPr="00004B12">
              <w:rPr>
                <w:rFonts w:eastAsia="Times New Roman"/>
                <w:b/>
                <w:bCs/>
                <w:color w:val="000000"/>
                <w:sz w:val="20"/>
                <w:u w:val="single"/>
                <w:lang w:val="fr-FR" w:eastAsia="fr-FR"/>
              </w:rPr>
              <w:t>Value</w:t>
            </w:r>
          </w:p>
        </w:tc>
        <w:tc>
          <w:tcPr>
            <w:tcW w:w="3460" w:type="dxa"/>
            <w:tcBorders>
              <w:top w:val="single" w:sz="4" w:space="0" w:color="auto"/>
              <w:left w:val="nil"/>
              <w:bottom w:val="single" w:sz="4" w:space="0" w:color="auto"/>
              <w:right w:val="single" w:sz="4" w:space="0" w:color="auto"/>
            </w:tcBorders>
            <w:noWrap/>
            <w:vAlign w:val="center"/>
            <w:hideMark/>
          </w:tcPr>
          <w:p w14:paraId="265071C9" w14:textId="77777777" w:rsidR="0079390B" w:rsidRPr="00004B12" w:rsidRDefault="0079390B" w:rsidP="00002920">
            <w:pPr>
              <w:spacing w:before="0"/>
              <w:rPr>
                <w:rFonts w:eastAsia="Times New Roman"/>
                <w:b/>
                <w:bCs/>
                <w:color w:val="000000"/>
                <w:sz w:val="20"/>
                <w:u w:val="single"/>
                <w:lang w:val="fr-FR" w:eastAsia="fr-FR"/>
              </w:rPr>
            </w:pPr>
            <w:proofErr w:type="spellStart"/>
            <w:r w:rsidRPr="00004B12">
              <w:rPr>
                <w:rFonts w:eastAsia="Times New Roman"/>
                <w:b/>
                <w:bCs/>
                <w:color w:val="000000"/>
                <w:sz w:val="20"/>
                <w:u w:val="single"/>
                <w:lang w:val="fr-FR" w:eastAsia="fr-FR"/>
              </w:rPr>
              <w:t>Definition</w:t>
            </w:r>
            <w:proofErr w:type="spellEnd"/>
          </w:p>
        </w:tc>
      </w:tr>
      <w:tr w:rsidR="0079390B" w:rsidRPr="00C3521F" w14:paraId="651A7523" w14:textId="77777777" w:rsidTr="00002920">
        <w:trPr>
          <w:trHeight w:val="528"/>
        </w:trPr>
        <w:tc>
          <w:tcPr>
            <w:tcW w:w="1340" w:type="dxa"/>
            <w:tcBorders>
              <w:top w:val="nil"/>
              <w:left w:val="single" w:sz="4" w:space="0" w:color="auto"/>
              <w:bottom w:val="single" w:sz="4" w:space="0" w:color="auto"/>
              <w:right w:val="single" w:sz="4" w:space="0" w:color="auto"/>
            </w:tcBorders>
            <w:shd w:val="clear" w:color="000000" w:fill="D8E4BC"/>
            <w:noWrap/>
            <w:vAlign w:val="center"/>
            <w:hideMark/>
          </w:tcPr>
          <w:p w14:paraId="1CEB7740" w14:textId="77777777" w:rsidR="0079390B" w:rsidRPr="00004B12" w:rsidRDefault="0079390B" w:rsidP="00002920">
            <w:pPr>
              <w:spacing w:before="0"/>
              <w:rPr>
                <w:rFonts w:eastAsia="Times New Roman"/>
                <w:b/>
                <w:bCs/>
                <w:color w:val="000000"/>
                <w:sz w:val="20"/>
                <w:lang w:val="fr-FR" w:eastAsia="fr-FR"/>
              </w:rPr>
            </w:pPr>
            <w:r w:rsidRPr="00004B12">
              <w:rPr>
                <w:rFonts w:eastAsia="Times New Roman"/>
                <w:b/>
                <w:bCs/>
                <w:color w:val="000000"/>
                <w:sz w:val="20"/>
                <w:lang w:val="fr-FR" w:eastAsia="fr-FR"/>
              </w:rPr>
              <w:t>GATE</w:t>
            </w:r>
          </w:p>
        </w:tc>
        <w:tc>
          <w:tcPr>
            <w:tcW w:w="3460" w:type="dxa"/>
            <w:tcBorders>
              <w:top w:val="nil"/>
              <w:left w:val="nil"/>
              <w:bottom w:val="single" w:sz="4" w:space="0" w:color="auto"/>
              <w:right w:val="single" w:sz="4" w:space="0" w:color="auto"/>
            </w:tcBorders>
            <w:shd w:val="clear" w:color="000000" w:fill="D8E4BC"/>
            <w:noWrap/>
            <w:vAlign w:val="center"/>
            <w:hideMark/>
          </w:tcPr>
          <w:p w14:paraId="104A93F7" w14:textId="77777777" w:rsidR="0079390B" w:rsidRPr="00004B12" w:rsidRDefault="0079390B" w:rsidP="00002920">
            <w:pPr>
              <w:spacing w:before="0"/>
              <w:rPr>
                <w:rFonts w:eastAsia="Times New Roman"/>
                <w:b/>
                <w:bCs/>
                <w:color w:val="000000"/>
                <w:sz w:val="20"/>
                <w:lang w:val="fr-FR" w:eastAsia="fr-FR"/>
              </w:rPr>
            </w:pPr>
            <w:proofErr w:type="spellStart"/>
            <w:r w:rsidRPr="00004B12">
              <w:rPr>
                <w:rFonts w:eastAsia="Times New Roman"/>
                <w:b/>
                <w:bCs/>
                <w:color w:val="000000"/>
                <w:sz w:val="20"/>
                <w:lang w:val="fr-FR" w:eastAsia="fr-FR"/>
              </w:rPr>
              <w:t>Gating</w:t>
            </w:r>
            <w:proofErr w:type="spellEnd"/>
            <w:r>
              <w:rPr>
                <w:rFonts w:eastAsia="Times New Roman"/>
                <w:b/>
                <w:bCs/>
                <w:color w:val="000000"/>
                <w:sz w:val="20"/>
                <w:lang w:val="fr-FR" w:eastAsia="fr-FR"/>
              </w:rPr>
              <w:t xml:space="preserve"> </w:t>
            </w:r>
            <w:r w:rsidRPr="00004B12">
              <w:rPr>
                <w:rFonts w:eastAsia="Times New Roman"/>
                <w:b/>
                <w:bCs/>
                <w:color w:val="000000"/>
                <w:sz w:val="20"/>
                <w:lang w:val="fr-FR" w:eastAsia="fr-FR"/>
              </w:rPr>
              <w:t>Event</w:t>
            </w:r>
            <w:r>
              <w:rPr>
                <w:rFonts w:eastAsia="Times New Roman"/>
                <w:b/>
                <w:bCs/>
                <w:color w:val="000000"/>
                <w:sz w:val="20"/>
                <w:lang w:val="fr-FR" w:eastAsia="fr-FR"/>
              </w:rPr>
              <w:t xml:space="preserve"> </w:t>
            </w:r>
            <w:r w:rsidRPr="00004B12">
              <w:rPr>
                <w:rFonts w:eastAsia="Times New Roman"/>
                <w:b/>
                <w:bCs/>
                <w:color w:val="000000"/>
                <w:sz w:val="20"/>
                <w:lang w:val="fr-FR" w:eastAsia="fr-FR"/>
              </w:rPr>
              <w:t>Participation</w:t>
            </w:r>
          </w:p>
        </w:tc>
        <w:tc>
          <w:tcPr>
            <w:tcW w:w="3460" w:type="dxa"/>
            <w:tcBorders>
              <w:top w:val="nil"/>
              <w:left w:val="nil"/>
              <w:bottom w:val="single" w:sz="4" w:space="0" w:color="auto"/>
              <w:right w:val="single" w:sz="4" w:space="0" w:color="auto"/>
            </w:tcBorders>
            <w:shd w:val="clear" w:color="000000" w:fill="D8E4BC"/>
            <w:vAlign w:val="center"/>
            <w:hideMark/>
          </w:tcPr>
          <w:p w14:paraId="181B29AC" w14:textId="77777777" w:rsidR="0079390B" w:rsidRPr="00C3521F" w:rsidRDefault="0079390B" w:rsidP="00002920">
            <w:pPr>
              <w:spacing w:before="0"/>
              <w:rPr>
                <w:rFonts w:eastAsia="Times New Roman"/>
                <w:b/>
                <w:bCs/>
                <w:color w:val="000000"/>
                <w:sz w:val="20"/>
                <w:lang w:val="en-GB" w:eastAsia="fr-FR"/>
              </w:rPr>
            </w:pPr>
            <w:r w:rsidRPr="00C3521F">
              <w:rPr>
                <w:rFonts w:eastAsia="Times New Roman"/>
                <w:b/>
                <w:bCs/>
                <w:color w:val="000000"/>
                <w:sz w:val="20"/>
                <w:lang w:val="en-GB" w:eastAsia="fr-FR"/>
              </w:rPr>
              <w:t>Gating event participation. Hold until event start time.</w:t>
            </w:r>
          </w:p>
        </w:tc>
      </w:tr>
    </w:tbl>
    <w:p w14:paraId="430CAEC2" w14:textId="77777777" w:rsidR="0079390B" w:rsidRDefault="0079390B" w:rsidP="0079390B">
      <w:pPr>
        <w:rPr>
          <w:lang w:val="en-GB"/>
        </w:rPr>
      </w:pPr>
    </w:p>
    <w:p w14:paraId="589929A8" w14:textId="77777777" w:rsidR="00051430" w:rsidRDefault="00051430" w:rsidP="0079390B">
      <w:pPr>
        <w:rPr>
          <w:lang w:val="en-GB"/>
        </w:rPr>
      </w:pPr>
    </w:p>
    <w:p w14:paraId="06E0026D" w14:textId="77777777" w:rsidR="00051430" w:rsidRDefault="00051430" w:rsidP="0079390B">
      <w:pPr>
        <w:rPr>
          <w:lang w:val="en-GB"/>
        </w:rPr>
      </w:pPr>
    </w:p>
    <w:p w14:paraId="5AC9D4C1" w14:textId="77777777" w:rsidR="00051430" w:rsidRDefault="00051430" w:rsidP="0079390B">
      <w:pPr>
        <w:rPr>
          <w:lang w:val="en-GB"/>
        </w:rPr>
      </w:pPr>
    </w:p>
    <w:p w14:paraId="0BF3E30F" w14:textId="77777777" w:rsidR="00051430" w:rsidRDefault="00051430" w:rsidP="0079390B">
      <w:pPr>
        <w:rPr>
          <w:lang w:val="en-GB"/>
        </w:rPr>
      </w:pPr>
    </w:p>
    <w:p w14:paraId="265A5BFD" w14:textId="77777777" w:rsidR="00051430" w:rsidRDefault="00051430" w:rsidP="0079390B">
      <w:pPr>
        <w:rPr>
          <w:lang w:val="en-GB"/>
        </w:rPr>
      </w:pPr>
    </w:p>
    <w:p w14:paraId="7387D2D2" w14:textId="77777777" w:rsidR="00051430" w:rsidRDefault="00051430" w:rsidP="0079390B">
      <w:pPr>
        <w:rPr>
          <w:lang w:val="en-GB"/>
        </w:rPr>
      </w:pPr>
    </w:p>
    <w:p w14:paraId="3CAFC14B" w14:textId="77777777" w:rsidR="00051430" w:rsidRDefault="00051430" w:rsidP="0079390B">
      <w:pPr>
        <w:rPr>
          <w:lang w:val="en-GB"/>
        </w:rPr>
      </w:pPr>
    </w:p>
    <w:p w14:paraId="3D972F97" w14:textId="77777777" w:rsidR="00051430" w:rsidRDefault="00051430" w:rsidP="0079390B">
      <w:pPr>
        <w:rPr>
          <w:lang w:val="en-GB"/>
        </w:rPr>
      </w:pPr>
    </w:p>
    <w:p w14:paraId="6C09896C" w14:textId="77777777" w:rsidR="00051430" w:rsidRDefault="00051430" w:rsidP="0079390B">
      <w:pPr>
        <w:rPr>
          <w:b/>
          <w:bCs/>
          <w:lang w:val="en-GB"/>
        </w:rPr>
      </w:pPr>
      <w:r w:rsidRPr="00051430">
        <w:rPr>
          <w:b/>
          <w:bCs/>
          <w:lang w:val="en-GB"/>
        </w:rPr>
        <w:lastRenderedPageBreak/>
        <w:t>ISO 20022 proposed implementation</w:t>
      </w:r>
      <w:r>
        <w:rPr>
          <w:b/>
          <w:bCs/>
          <w:lang w:val="en-GB"/>
        </w:rPr>
        <w:t>:</w:t>
      </w:r>
    </w:p>
    <w:p w14:paraId="44E9DEB5" w14:textId="5E9F384D" w:rsidR="00051430" w:rsidRPr="00051430" w:rsidRDefault="00BC1FBA" w:rsidP="0079390B">
      <w:pPr>
        <w:rPr>
          <w:b/>
          <w:bCs/>
          <w:lang w:val="en-GB"/>
        </w:rPr>
      </w:pPr>
      <w:r w:rsidRPr="00C813C4">
        <w:rPr>
          <w:noProof/>
        </w:rPr>
        <w:drawing>
          <wp:inline distT="0" distB="0" distL="0" distR="0" wp14:anchorId="30AC9569" wp14:editId="020A4254">
            <wp:extent cx="5701030" cy="3808730"/>
            <wp:effectExtent l="0" t="0" r="0" b="0"/>
            <wp:docPr id="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5701030" cy="3808730"/>
                    </a:xfrm>
                    <a:prstGeom prst="rect">
                      <a:avLst/>
                    </a:prstGeom>
                    <a:noFill/>
                    <a:ln>
                      <a:noFill/>
                    </a:ln>
                  </pic:spPr>
                </pic:pic>
              </a:graphicData>
            </a:graphic>
          </wp:inline>
        </w:drawing>
      </w:r>
    </w:p>
    <w:p w14:paraId="5B11A3F0" w14:textId="77777777" w:rsidR="00051430" w:rsidRDefault="00051430" w:rsidP="0079390B">
      <w:pPr>
        <w:rPr>
          <w:lang w:val="en-GB"/>
        </w:rPr>
      </w:pPr>
    </w:p>
    <w:p w14:paraId="4ECB1464" w14:textId="77777777" w:rsidR="0079390B" w:rsidRDefault="0079390B" w:rsidP="0079390B">
      <w:pPr>
        <w:numPr>
          <w:ilvl w:val="0"/>
          <w:numId w:val="19"/>
        </w:numPr>
        <w:rPr>
          <w:b/>
          <w:szCs w:val="24"/>
          <w:lang w:val="en-GB"/>
        </w:rPr>
      </w:pPr>
      <w:r>
        <w:rPr>
          <w:b/>
          <w:szCs w:val="24"/>
          <w:lang w:val="en-GB"/>
        </w:rPr>
        <w:t>Purpose of the change:</w:t>
      </w:r>
    </w:p>
    <w:p w14:paraId="5FDA10E0" w14:textId="77777777" w:rsidR="0079390B" w:rsidRDefault="0079390B" w:rsidP="0079390B">
      <w:pPr>
        <w:jc w:val="both"/>
      </w:pPr>
      <w:r>
        <w:rPr>
          <w:lang w:val="en-GB"/>
        </w:rPr>
        <w:t xml:space="preserve">The </w:t>
      </w:r>
      <w:r>
        <w:t xml:space="preserve">inclusion of the Gating event condition code </w:t>
      </w:r>
      <w:r w:rsidRPr="00C146F3">
        <w:t>&lt;Cd&gt;GATE&lt;/Cd&gt;</w:t>
      </w:r>
      <w:r w:rsidRPr="005E4352">
        <w:t xml:space="preserve"> – Gating Event participation</w:t>
      </w:r>
      <w:r w:rsidRPr="00C146F3">
        <w:t xml:space="preserve"> </w:t>
      </w:r>
      <w:r>
        <w:t xml:space="preserve">within element </w:t>
      </w:r>
      <w:r w:rsidRPr="00C146F3">
        <w:t>&lt;</w:t>
      </w:r>
      <w:proofErr w:type="spellStart"/>
      <w:r w:rsidRPr="00C146F3">
        <w:t>SttlmTxCond</w:t>
      </w:r>
      <w:proofErr w:type="spellEnd"/>
      <w:r w:rsidRPr="00C146F3">
        <w:t xml:space="preserve">&gt; </w:t>
      </w:r>
      <w:r>
        <w:t xml:space="preserve">- </w:t>
      </w:r>
      <w:r w:rsidRPr="00C146F3">
        <w:t xml:space="preserve">Settlement Transaction Condition </w:t>
      </w:r>
      <w:r>
        <w:t>in semt.026 and semt.027 registered messages aligns the messages with the ones already updated regarding the Gating event condition code and ensures that the registered messages can be used by the market as expected. In this regard, two changes seem necessary:</w:t>
      </w:r>
    </w:p>
    <w:p w14:paraId="4BC64554" w14:textId="77777777" w:rsidR="0079390B" w:rsidRDefault="0079390B" w:rsidP="0079390B">
      <w:pPr>
        <w:jc w:val="both"/>
      </w:pPr>
    </w:p>
    <w:p w14:paraId="105E8D32" w14:textId="77777777" w:rsidR="0079390B" w:rsidRDefault="0079390B" w:rsidP="0079390B">
      <w:pPr>
        <w:numPr>
          <w:ilvl w:val="0"/>
          <w:numId w:val="19"/>
        </w:numPr>
        <w:rPr>
          <w:b/>
          <w:szCs w:val="24"/>
          <w:lang w:val="en-GB"/>
        </w:rPr>
      </w:pPr>
      <w:r>
        <w:rPr>
          <w:b/>
          <w:szCs w:val="24"/>
          <w:lang w:val="en-GB"/>
        </w:rPr>
        <w:t>Urgency of the request:</w:t>
      </w:r>
    </w:p>
    <w:p w14:paraId="165B7D4D" w14:textId="77777777" w:rsidR="0079390B" w:rsidRDefault="0079390B" w:rsidP="0079390B">
      <w:pPr>
        <w:jc w:val="both"/>
        <w:rPr>
          <w:szCs w:val="24"/>
          <w:lang w:val="en-GB"/>
        </w:rPr>
      </w:pPr>
      <w:r w:rsidRPr="00A9056F">
        <w:rPr>
          <w:szCs w:val="24"/>
          <w:lang w:val="en-GB"/>
        </w:rPr>
        <w:t xml:space="preserve">We request the </w:t>
      </w:r>
      <w:r>
        <w:rPr>
          <w:szCs w:val="24"/>
          <w:lang w:val="en-GB"/>
        </w:rPr>
        <w:t xml:space="preserve">securities </w:t>
      </w:r>
      <w:r w:rsidRPr="00A9056F">
        <w:rPr>
          <w:szCs w:val="24"/>
          <w:lang w:val="en-GB"/>
        </w:rPr>
        <w:t xml:space="preserve">SEG to consider this change request for the </w:t>
      </w:r>
      <w:r>
        <w:rPr>
          <w:szCs w:val="24"/>
          <w:lang w:val="en-GB"/>
        </w:rPr>
        <w:t>next</w:t>
      </w:r>
      <w:r w:rsidRPr="00A9056F">
        <w:rPr>
          <w:szCs w:val="24"/>
          <w:lang w:val="en-GB"/>
        </w:rPr>
        <w:t xml:space="preserve"> maintenance cycle (202</w:t>
      </w:r>
      <w:r>
        <w:rPr>
          <w:szCs w:val="24"/>
          <w:lang w:val="en-GB"/>
        </w:rPr>
        <w:t>6</w:t>
      </w:r>
      <w:r w:rsidRPr="00A9056F">
        <w:rPr>
          <w:szCs w:val="24"/>
          <w:lang w:val="en-GB"/>
        </w:rPr>
        <w:t>/202</w:t>
      </w:r>
      <w:r>
        <w:rPr>
          <w:szCs w:val="24"/>
          <w:lang w:val="en-GB"/>
        </w:rPr>
        <w:t>7</w:t>
      </w:r>
      <w:r w:rsidRPr="00A9056F">
        <w:rPr>
          <w:szCs w:val="24"/>
          <w:lang w:val="en-GB"/>
        </w:rPr>
        <w:t>).</w:t>
      </w:r>
      <w:r>
        <w:rPr>
          <w:szCs w:val="24"/>
          <w:lang w:val="en-GB"/>
        </w:rPr>
        <w:t xml:space="preserve"> </w:t>
      </w:r>
      <w:r w:rsidRPr="00862724">
        <w:rPr>
          <w:szCs w:val="24"/>
          <w:lang w:val="en-GB"/>
        </w:rPr>
        <w:t>It may allow the semt.026 and semt.027 schema compliant.</w:t>
      </w:r>
    </w:p>
    <w:p w14:paraId="4EE2A70C" w14:textId="77777777" w:rsidR="0079390B" w:rsidRDefault="0079390B" w:rsidP="0079390B">
      <w:pPr>
        <w:rPr>
          <w:szCs w:val="24"/>
          <w:lang w:val="en-GB"/>
        </w:rPr>
      </w:pPr>
    </w:p>
    <w:p w14:paraId="682F5A6A" w14:textId="77777777" w:rsidR="0079390B" w:rsidRDefault="0079390B" w:rsidP="0079390B">
      <w:pPr>
        <w:numPr>
          <w:ilvl w:val="0"/>
          <w:numId w:val="19"/>
        </w:numPr>
        <w:rPr>
          <w:szCs w:val="24"/>
          <w:lang w:val="en-GB"/>
        </w:rPr>
      </w:pPr>
      <w:r>
        <w:rPr>
          <w:b/>
          <w:szCs w:val="24"/>
          <w:lang w:val="en-GB"/>
        </w:rPr>
        <w:t>Business examples:</w:t>
      </w:r>
    </w:p>
    <w:p w14:paraId="7BAC734A" w14:textId="77777777" w:rsidR="0079390B" w:rsidRPr="003678F2" w:rsidRDefault="0079390B" w:rsidP="0079390B">
      <w:pPr>
        <w:jc w:val="both"/>
        <w:rPr>
          <w:rFonts w:cs="Arial"/>
        </w:rPr>
      </w:pPr>
      <w:r w:rsidRPr="003678F2">
        <w:rPr>
          <w:rFonts w:cs="Arial"/>
        </w:rPr>
        <w:t xml:space="preserve">The Securities Settlement Transaction Query </w:t>
      </w:r>
      <w:r>
        <w:rPr>
          <w:rFonts w:cs="Arial"/>
        </w:rPr>
        <w:t xml:space="preserve">message (semt.026) </w:t>
      </w:r>
      <w:r w:rsidRPr="003678F2">
        <w:rPr>
          <w:rFonts w:cs="Arial"/>
        </w:rPr>
        <w:t xml:space="preserve">allows </w:t>
      </w:r>
      <w:r w:rsidRPr="00E84C08">
        <w:rPr>
          <w:rFonts w:cs="Arial"/>
        </w:rPr>
        <w:t>Central Securities Depositor</w:t>
      </w:r>
      <w:r>
        <w:rPr>
          <w:rFonts w:cs="Arial"/>
        </w:rPr>
        <w:t>ies</w:t>
      </w:r>
      <w:r w:rsidRPr="00E84C08">
        <w:rPr>
          <w:rFonts w:cs="Arial"/>
        </w:rPr>
        <w:t xml:space="preserve"> or directly connected T2S participant</w:t>
      </w:r>
      <w:r>
        <w:rPr>
          <w:rFonts w:cs="Arial"/>
        </w:rPr>
        <w:t>s</w:t>
      </w:r>
      <w:r w:rsidRPr="00E84C08">
        <w:rPr>
          <w:rFonts w:cs="Arial"/>
        </w:rPr>
        <w:t xml:space="preserve"> </w:t>
      </w:r>
      <w:r w:rsidRPr="003678F2">
        <w:rPr>
          <w:rFonts w:cs="Arial"/>
        </w:rPr>
        <w:t xml:space="preserve">acting as the instruction party to query all settlement </w:t>
      </w:r>
      <w:r>
        <w:rPr>
          <w:rFonts w:cs="Arial"/>
        </w:rPr>
        <w:t>instructions</w:t>
      </w:r>
      <w:r w:rsidRPr="003678F2">
        <w:rPr>
          <w:rFonts w:cs="Arial"/>
        </w:rPr>
        <w:t xml:space="preserve"> satisfying a set of criteria</w:t>
      </w:r>
      <w:r w:rsidRPr="000E1651">
        <w:t xml:space="preserve"> </w:t>
      </w:r>
      <w:r w:rsidRPr="000E1651">
        <w:rPr>
          <w:rFonts w:cs="Arial"/>
        </w:rPr>
        <w:t>and which covers several message usages depending on the type of query</w:t>
      </w:r>
      <w:r w:rsidRPr="003678F2">
        <w:rPr>
          <w:rFonts w:cs="Arial"/>
        </w:rPr>
        <w:t>:</w:t>
      </w:r>
    </w:p>
    <w:p w14:paraId="21CFD578" w14:textId="77777777" w:rsidR="0079390B" w:rsidRPr="00761645" w:rsidRDefault="0079390B" w:rsidP="0079390B">
      <w:pPr>
        <w:pStyle w:val="ListParagraph"/>
        <w:numPr>
          <w:ilvl w:val="0"/>
          <w:numId w:val="20"/>
        </w:numPr>
        <w:spacing w:before="140"/>
        <w:jc w:val="both"/>
        <w:rPr>
          <w:rFonts w:ascii="Times New Roman" w:hAnsi="Times New Roman"/>
          <w:sz w:val="24"/>
          <w:szCs w:val="24"/>
        </w:rPr>
      </w:pPr>
      <w:r w:rsidRPr="00761645">
        <w:rPr>
          <w:rFonts w:ascii="Times New Roman" w:hAnsi="Times New Roman"/>
          <w:sz w:val="24"/>
          <w:szCs w:val="24"/>
        </w:rPr>
        <w:t>Settlement Instruction Query (corresponding query type - 'Instruction').</w:t>
      </w:r>
    </w:p>
    <w:p w14:paraId="3D3D3289" w14:textId="77777777" w:rsidR="0079390B" w:rsidRPr="00761645" w:rsidRDefault="0079390B" w:rsidP="0079390B">
      <w:pPr>
        <w:pStyle w:val="ListParagraph"/>
        <w:numPr>
          <w:ilvl w:val="0"/>
          <w:numId w:val="20"/>
        </w:numPr>
        <w:spacing w:before="140"/>
        <w:jc w:val="both"/>
        <w:rPr>
          <w:rFonts w:ascii="Times New Roman" w:hAnsi="Times New Roman"/>
          <w:sz w:val="24"/>
          <w:szCs w:val="24"/>
        </w:rPr>
      </w:pPr>
      <w:r w:rsidRPr="00761645">
        <w:rPr>
          <w:rFonts w:ascii="Times New Roman" w:hAnsi="Times New Roman"/>
          <w:sz w:val="24"/>
          <w:szCs w:val="24"/>
        </w:rPr>
        <w:t>Settlement Instruction Current Status Query (corresponding query type - 'Status').</w:t>
      </w:r>
    </w:p>
    <w:p w14:paraId="6FC898B8" w14:textId="77777777" w:rsidR="0079390B" w:rsidRPr="00761645" w:rsidRDefault="0079390B" w:rsidP="0079390B">
      <w:pPr>
        <w:pStyle w:val="ListParagraph"/>
        <w:numPr>
          <w:ilvl w:val="0"/>
          <w:numId w:val="20"/>
        </w:numPr>
        <w:spacing w:before="140"/>
        <w:jc w:val="both"/>
        <w:rPr>
          <w:rFonts w:ascii="Times New Roman" w:hAnsi="Times New Roman"/>
          <w:sz w:val="24"/>
          <w:szCs w:val="24"/>
        </w:rPr>
      </w:pPr>
      <w:r w:rsidRPr="00761645">
        <w:rPr>
          <w:rFonts w:ascii="Times New Roman" w:hAnsi="Times New Roman"/>
          <w:sz w:val="24"/>
          <w:szCs w:val="24"/>
        </w:rPr>
        <w:lastRenderedPageBreak/>
        <w:t>Settlement Instruction Status Audit Trail Query (corresponding query type - 'Status Period').</w:t>
      </w:r>
    </w:p>
    <w:p w14:paraId="7D97BAB5" w14:textId="77777777" w:rsidR="0079390B" w:rsidRPr="00B069DE" w:rsidRDefault="0079390B" w:rsidP="0079390B">
      <w:pPr>
        <w:jc w:val="both"/>
        <w:rPr>
          <w:rFonts w:cs="Arial"/>
        </w:rPr>
      </w:pPr>
      <w:r>
        <w:rPr>
          <w:rFonts w:cs="Arial"/>
        </w:rPr>
        <w:t>The</w:t>
      </w:r>
      <w:r w:rsidRPr="003678F2">
        <w:rPr>
          <w:rFonts w:cs="Arial"/>
        </w:rPr>
        <w:t xml:space="preserve"> Settlement Infrastructure</w:t>
      </w:r>
      <w:r>
        <w:rPr>
          <w:rFonts w:cs="Arial"/>
        </w:rPr>
        <w:t>/Executing party</w:t>
      </w:r>
      <w:r w:rsidRPr="003678F2">
        <w:rPr>
          <w:rFonts w:cs="Arial"/>
        </w:rPr>
        <w:t xml:space="preserve"> will return in re</w:t>
      </w:r>
      <w:r>
        <w:rPr>
          <w:rFonts w:cs="Arial"/>
        </w:rPr>
        <w:t>s</w:t>
      </w:r>
      <w:r w:rsidRPr="003678F2">
        <w:rPr>
          <w:rFonts w:cs="Arial"/>
        </w:rPr>
        <w:t>pons</w:t>
      </w:r>
      <w:r>
        <w:rPr>
          <w:rFonts w:cs="Arial"/>
        </w:rPr>
        <w:t>e</w:t>
      </w:r>
      <w:r w:rsidRPr="003678F2">
        <w:rPr>
          <w:rFonts w:cs="Arial"/>
        </w:rPr>
        <w:t xml:space="preserve"> to the Securities Settlement Transaction Query message </w:t>
      </w:r>
      <w:r>
        <w:rPr>
          <w:rFonts w:cs="Arial"/>
        </w:rPr>
        <w:t xml:space="preserve">(semt.026) </w:t>
      </w:r>
      <w:r w:rsidRPr="003678F2">
        <w:rPr>
          <w:rFonts w:cs="Arial"/>
        </w:rPr>
        <w:t>the Securities Settlement Transaction Query Response</w:t>
      </w:r>
      <w:r>
        <w:rPr>
          <w:rFonts w:cs="Arial"/>
        </w:rPr>
        <w:t xml:space="preserve"> via semt.027 </w:t>
      </w:r>
      <w:r w:rsidRPr="003678F2">
        <w:rPr>
          <w:rFonts w:cs="Arial"/>
        </w:rPr>
        <w:t xml:space="preserve">providing all current attributes and latest statuses for all settlement </w:t>
      </w:r>
      <w:r>
        <w:rPr>
          <w:rFonts w:cs="Arial"/>
        </w:rPr>
        <w:t>instructions</w:t>
      </w:r>
      <w:r w:rsidRPr="003678F2">
        <w:rPr>
          <w:rFonts w:cs="Arial"/>
        </w:rPr>
        <w:t xml:space="preserve"> as selected in the search criteria defined in the query</w:t>
      </w:r>
      <w:r>
        <w:rPr>
          <w:rFonts w:cs="Arial"/>
        </w:rPr>
        <w:t xml:space="preserve"> message</w:t>
      </w:r>
      <w:r w:rsidRPr="003678F2">
        <w:rPr>
          <w:rFonts w:cs="Arial"/>
        </w:rPr>
        <w:t>.</w:t>
      </w:r>
    </w:p>
    <w:p w14:paraId="40E2B94D" w14:textId="77777777" w:rsidR="0079390B" w:rsidRDefault="0079390B" w:rsidP="0079390B">
      <w:pPr>
        <w:jc w:val="both"/>
        <w:rPr>
          <w:b/>
          <w:bCs/>
          <w:i/>
          <w:iCs/>
          <w:u w:val="single"/>
          <w:lang w:val="en-GB"/>
        </w:rPr>
      </w:pPr>
    </w:p>
    <w:p w14:paraId="54EB8913" w14:textId="77777777" w:rsidR="0079390B" w:rsidRPr="00761645" w:rsidRDefault="0079390B" w:rsidP="0079390B">
      <w:pPr>
        <w:jc w:val="both"/>
        <w:rPr>
          <w:b/>
          <w:bCs/>
          <w:i/>
          <w:iCs/>
          <w:u w:val="single"/>
          <w:lang w:val="en-GB"/>
        </w:rPr>
      </w:pPr>
      <w:r w:rsidRPr="00761645">
        <w:rPr>
          <w:b/>
          <w:bCs/>
          <w:i/>
          <w:iCs/>
          <w:u w:val="single"/>
          <w:lang w:val="en-GB"/>
        </w:rPr>
        <w:t>Communication flow</w:t>
      </w:r>
    </w:p>
    <w:p w14:paraId="6AF69064" w14:textId="0B57F1BA" w:rsidR="0079390B" w:rsidRDefault="00BC1FBA" w:rsidP="0079390B">
      <w:pPr>
        <w:jc w:val="both"/>
        <w:rPr>
          <w:lang w:val="en-GB"/>
        </w:rPr>
      </w:pPr>
      <w:r w:rsidRPr="0079390B">
        <w:rPr>
          <w:rFonts w:cs="Arial"/>
          <w:noProof/>
        </w:rPr>
        <w:drawing>
          <wp:inline distT="0" distB="0" distL="0" distR="0" wp14:anchorId="67EC9D0E" wp14:editId="6D37A8E9">
            <wp:extent cx="5701030" cy="2131060"/>
            <wp:effectExtent l="0" t="0" r="0" b="0"/>
            <wp:docPr id="3"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1"/>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5701030" cy="2131060"/>
                    </a:xfrm>
                    <a:prstGeom prst="rect">
                      <a:avLst/>
                    </a:prstGeom>
                    <a:noFill/>
                    <a:ln>
                      <a:noFill/>
                    </a:ln>
                  </pic:spPr>
                </pic:pic>
              </a:graphicData>
            </a:graphic>
          </wp:inline>
        </w:drawing>
      </w:r>
    </w:p>
    <w:p w14:paraId="100E3B26" w14:textId="77777777" w:rsidR="0079390B" w:rsidRDefault="0079390B" w:rsidP="0079390B">
      <w:pPr>
        <w:jc w:val="both"/>
        <w:rPr>
          <w:lang w:val="en-GB"/>
        </w:rPr>
      </w:pPr>
    </w:p>
    <w:p w14:paraId="0CFFED29" w14:textId="77777777" w:rsidR="0079390B" w:rsidRPr="00134502" w:rsidRDefault="0079390B" w:rsidP="0079390B">
      <w:pPr>
        <w:jc w:val="both"/>
        <w:rPr>
          <w:b/>
          <w:bCs/>
          <w:i/>
          <w:iCs/>
          <w:u w:val="single"/>
          <w:lang w:val="en-GB"/>
        </w:rPr>
      </w:pPr>
      <w:r w:rsidRPr="00134502">
        <w:rPr>
          <w:b/>
          <w:bCs/>
          <w:i/>
          <w:iCs/>
          <w:u w:val="single"/>
          <w:lang w:val="en-GB"/>
        </w:rPr>
        <w:t>Examples illustrating the change request</w:t>
      </w:r>
    </w:p>
    <w:p w14:paraId="5139F4E4" w14:textId="77777777" w:rsidR="0079390B" w:rsidRPr="00134502" w:rsidRDefault="0079390B" w:rsidP="0079390B">
      <w:pPr>
        <w:jc w:val="both"/>
        <w:rPr>
          <w:b/>
          <w:bCs/>
          <w:lang w:val="en-GB"/>
        </w:rPr>
      </w:pPr>
      <w:r w:rsidRPr="00134502">
        <w:rPr>
          <w:b/>
          <w:bCs/>
          <w:lang w:val="en-GB"/>
        </w:rPr>
        <w:t xml:space="preserve">Semt.026 - Query Type Example: Settlement Instruction Current Status </w:t>
      </w:r>
      <w:proofErr w:type="spellStart"/>
      <w:r w:rsidRPr="00134502">
        <w:rPr>
          <w:b/>
          <w:bCs/>
          <w:lang w:val="en-GB"/>
        </w:rPr>
        <w:t>QuerySettlement</w:t>
      </w:r>
      <w:proofErr w:type="spellEnd"/>
      <w:r w:rsidRPr="00134502">
        <w:rPr>
          <w:b/>
          <w:bCs/>
          <w:lang w:val="en-GB"/>
        </w:rPr>
        <w:t xml:space="preserve"> Instruction Current Status Query</w:t>
      </w:r>
    </w:p>
    <w:p w14:paraId="3774B51B" w14:textId="77777777" w:rsidR="0079390B" w:rsidRDefault="0079390B" w:rsidP="0079390B">
      <w:pPr>
        <w:jc w:val="both"/>
        <w:rPr>
          <w:lang w:val="en-GB"/>
        </w:rPr>
      </w:pPr>
      <w:r w:rsidRPr="007430BD">
        <w:rPr>
          <w:lang w:val="en-GB"/>
        </w:rPr>
        <w:t xml:space="preserve">In this example a Direct Connected Participant (DCP) sends to the Settlement Infrastructure Platform a Settlement Instruction Current Status Query requesting all settlement instructions for securities account ‘1000000123’ where the settlement status is pending </w:t>
      </w:r>
      <w:r>
        <w:rPr>
          <w:lang w:val="en-GB"/>
        </w:rPr>
        <w:t>a</w:t>
      </w:r>
      <w:r w:rsidRPr="007430BD">
        <w:rPr>
          <w:lang w:val="en-GB"/>
        </w:rPr>
        <w:t>waiting a gating event</w:t>
      </w:r>
      <w:r>
        <w:rPr>
          <w:lang w:val="en-GB"/>
        </w:rPr>
        <w:t xml:space="preserve"> on business date 05-05-2026</w:t>
      </w:r>
      <w:r w:rsidRPr="007430BD">
        <w:rPr>
          <w:lang w:val="en-GB"/>
        </w:rPr>
        <w:t>.</w:t>
      </w:r>
    </w:p>
    <w:p w14:paraId="1354A454" w14:textId="7A0AC57B" w:rsidR="0079390B" w:rsidRDefault="00BC1FBA" w:rsidP="0079390B">
      <w:pPr>
        <w:jc w:val="both"/>
        <w:rPr>
          <w:lang w:val="en-GB"/>
        </w:rPr>
      </w:pPr>
      <w:r w:rsidRPr="0079390B">
        <w:rPr>
          <w:noProof/>
          <w:lang w:val="en-GB"/>
        </w:rPr>
        <w:drawing>
          <wp:inline distT="0" distB="0" distL="0" distR="0" wp14:anchorId="7B521FF6" wp14:editId="2D10D6BC">
            <wp:extent cx="5685155" cy="2639695"/>
            <wp:effectExtent l="19050" t="19050" r="0" b="8255"/>
            <wp:docPr id="4"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1"/>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5685155" cy="2639695"/>
                    </a:xfrm>
                    <a:prstGeom prst="rect">
                      <a:avLst/>
                    </a:prstGeom>
                    <a:noFill/>
                    <a:ln w="15875" cmpd="sng">
                      <a:solidFill>
                        <a:srgbClr val="000000"/>
                      </a:solidFill>
                      <a:miter lim="800000"/>
                      <a:headEnd/>
                      <a:tailEnd/>
                    </a:ln>
                    <a:effectLst/>
                  </pic:spPr>
                </pic:pic>
              </a:graphicData>
            </a:graphic>
          </wp:inline>
        </w:drawing>
      </w:r>
    </w:p>
    <w:p w14:paraId="3130E3FD" w14:textId="77777777" w:rsidR="0079390B" w:rsidRDefault="0079390B" w:rsidP="0079390B">
      <w:pPr>
        <w:jc w:val="both"/>
        <w:rPr>
          <w:lang w:val="en-GB"/>
        </w:rPr>
      </w:pPr>
    </w:p>
    <w:p w14:paraId="3BA7209A" w14:textId="77777777" w:rsidR="0079390B" w:rsidRPr="00134502" w:rsidRDefault="0079390B" w:rsidP="0079390B">
      <w:pPr>
        <w:jc w:val="both"/>
        <w:rPr>
          <w:b/>
          <w:bCs/>
          <w:lang w:val="en-GB"/>
        </w:rPr>
      </w:pPr>
      <w:r w:rsidRPr="00134502">
        <w:rPr>
          <w:b/>
          <w:bCs/>
          <w:lang w:val="en-GB"/>
        </w:rPr>
        <w:t>Semt.027 - Query Response Example: Settlement Instruction Current Status Query Response</w:t>
      </w:r>
    </w:p>
    <w:p w14:paraId="159A768F" w14:textId="77777777" w:rsidR="0079390B" w:rsidRDefault="0079390B" w:rsidP="0079390B">
      <w:pPr>
        <w:jc w:val="both"/>
        <w:rPr>
          <w:lang w:val="en-GB"/>
        </w:rPr>
      </w:pPr>
      <w:r w:rsidRPr="00496E01">
        <w:rPr>
          <w:lang w:val="en-GB"/>
        </w:rPr>
        <w:t xml:space="preserve">In this example the Settlement Infrastructure Platform sends a Settlement Instruction Current Status Query Response containing one instruction matching the query criteria </w:t>
      </w:r>
      <w:r>
        <w:rPr>
          <w:lang w:val="en-GB"/>
        </w:rPr>
        <w:t xml:space="preserve">which </w:t>
      </w:r>
      <w:r w:rsidRPr="00496E01">
        <w:rPr>
          <w:lang w:val="en-GB"/>
        </w:rPr>
        <w:t xml:space="preserve">querying all pending settlement instructions </w:t>
      </w:r>
      <w:r>
        <w:rPr>
          <w:lang w:val="en-GB"/>
        </w:rPr>
        <w:t>a</w:t>
      </w:r>
      <w:r w:rsidRPr="00496E01">
        <w:rPr>
          <w:lang w:val="en-GB"/>
        </w:rPr>
        <w:t>waiting a gating event on business date 05-05-2026 where the securities account is ‘1000000123’.</w:t>
      </w:r>
    </w:p>
    <w:p w14:paraId="61C311C8" w14:textId="77777777" w:rsidR="0079390B" w:rsidRDefault="0079390B" w:rsidP="0079390B">
      <w:pPr>
        <w:jc w:val="both"/>
        <w:rPr>
          <w:lang w:val="en-GB"/>
        </w:rPr>
      </w:pPr>
    </w:p>
    <w:p w14:paraId="138E0A96" w14:textId="4222B36A" w:rsidR="0079390B" w:rsidRDefault="00BC1FBA" w:rsidP="0079390B">
      <w:pPr>
        <w:jc w:val="both"/>
        <w:rPr>
          <w:lang w:val="en-GB"/>
        </w:rPr>
      </w:pPr>
      <w:r w:rsidRPr="00C813C4">
        <w:rPr>
          <w:noProof/>
        </w:rPr>
        <w:lastRenderedPageBreak/>
        <w:drawing>
          <wp:inline distT="0" distB="0" distL="0" distR="0" wp14:anchorId="18A12691" wp14:editId="12E04E26">
            <wp:extent cx="5701030" cy="8491855"/>
            <wp:effectExtent l="19050" t="19050" r="0" b="4445"/>
            <wp:docPr id="5"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1"/>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5701030" cy="8491855"/>
                    </a:xfrm>
                    <a:prstGeom prst="rect">
                      <a:avLst/>
                    </a:prstGeom>
                    <a:noFill/>
                    <a:ln w="15875" cmpd="sng">
                      <a:solidFill>
                        <a:srgbClr val="000000"/>
                      </a:solidFill>
                      <a:miter lim="800000"/>
                      <a:headEnd/>
                      <a:tailEnd/>
                    </a:ln>
                    <a:effectLst/>
                  </pic:spPr>
                </pic:pic>
              </a:graphicData>
            </a:graphic>
          </wp:inline>
        </w:drawing>
      </w:r>
    </w:p>
    <w:p w14:paraId="4B38E9AB" w14:textId="77777777" w:rsidR="0079390B" w:rsidRPr="00E8579D" w:rsidRDefault="0079390B" w:rsidP="0079390B">
      <w:pPr>
        <w:numPr>
          <w:ilvl w:val="0"/>
          <w:numId w:val="19"/>
        </w:numPr>
        <w:rPr>
          <w:b/>
          <w:lang w:val="en-GB"/>
        </w:rPr>
      </w:pPr>
      <w:r>
        <w:rPr>
          <w:b/>
          <w:lang w:val="en-GB"/>
        </w:rPr>
        <w:br w:type="page"/>
      </w:r>
      <w:r>
        <w:rPr>
          <w:b/>
          <w:lang w:val="en-GB"/>
        </w:rPr>
        <w:lastRenderedPageBreak/>
        <w:t>SEG/TSG recommendation:</w:t>
      </w:r>
    </w:p>
    <w:p w14:paraId="61692268" w14:textId="77777777" w:rsidR="0079390B" w:rsidRDefault="0079390B" w:rsidP="0079390B">
      <w:pPr>
        <w:rPr>
          <w:i/>
          <w:szCs w:val="24"/>
          <w:lang w:val="en-GB"/>
        </w:rPr>
      </w:pPr>
      <w:r w:rsidRPr="00C46C5A">
        <w:rPr>
          <w:i/>
          <w:szCs w:val="24"/>
          <w:lang w:val="en-GB"/>
        </w:rPr>
        <w:t>T</w:t>
      </w:r>
      <w:r>
        <w:rPr>
          <w:i/>
          <w:szCs w:val="24"/>
          <w:lang w:val="en-GB"/>
        </w:rPr>
        <w:t>his section is not to be taken care of by the submitter of the change request. It will be completed in due time by the SEG(s) in charge of the related ISO 20022</w:t>
      </w:r>
      <w:r w:rsidRPr="00C46C5A">
        <w:rPr>
          <w:i/>
          <w:szCs w:val="24"/>
          <w:lang w:val="en-GB"/>
        </w:rPr>
        <w:t xml:space="preserve"> messages</w:t>
      </w:r>
      <w:r>
        <w:rPr>
          <w:i/>
          <w:szCs w:val="24"/>
          <w:lang w:val="en-GB"/>
        </w:rPr>
        <w:t xml:space="preserve"> or the TSG for changes related to the BAH. </w:t>
      </w:r>
    </w:p>
    <w:p w14:paraId="1959CF18" w14:textId="77777777" w:rsidR="0079390B" w:rsidRDefault="0079390B" w:rsidP="0079390B">
      <w:pPr>
        <w:rPr>
          <w:i/>
          <w:szCs w:val="24"/>
          <w:lang w:val="en-GB"/>
        </w:rPr>
      </w:pPr>
    </w:p>
    <w:tbl>
      <w:tblPr>
        <w:tblW w:w="91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059"/>
        <w:gridCol w:w="183"/>
        <w:gridCol w:w="567"/>
        <w:gridCol w:w="1701"/>
        <w:gridCol w:w="4253"/>
        <w:gridCol w:w="425"/>
        <w:gridCol w:w="945"/>
      </w:tblGrid>
      <w:tr w:rsidR="0079390B" w:rsidRPr="006D7FF8" w14:paraId="41FE4C72" w14:textId="77777777" w:rsidTr="00002920">
        <w:trPr>
          <w:gridAfter w:val="3"/>
          <w:wAfter w:w="5623" w:type="dxa"/>
        </w:trPr>
        <w:tc>
          <w:tcPr>
            <w:tcW w:w="1242" w:type="dxa"/>
            <w:gridSpan w:val="2"/>
          </w:tcPr>
          <w:p w14:paraId="256A80FF" w14:textId="77777777" w:rsidR="0079390B" w:rsidRPr="00E3221E" w:rsidRDefault="0079390B" w:rsidP="00002920">
            <w:pPr>
              <w:rPr>
                <w:b/>
                <w:szCs w:val="24"/>
                <w:lang w:val="en-GB"/>
              </w:rPr>
            </w:pPr>
            <w:r w:rsidRPr="00E3221E">
              <w:rPr>
                <w:b/>
                <w:szCs w:val="24"/>
                <w:lang w:val="en-GB"/>
              </w:rPr>
              <w:t>Consider</w:t>
            </w:r>
          </w:p>
        </w:tc>
        <w:tc>
          <w:tcPr>
            <w:tcW w:w="567" w:type="dxa"/>
          </w:tcPr>
          <w:p w14:paraId="01E36FBC" w14:textId="55F235EC" w:rsidR="0079390B" w:rsidRPr="00AD7CD5" w:rsidRDefault="00DD58F5" w:rsidP="00002920">
            <w:pPr>
              <w:rPr>
                <w:color w:val="FF0000"/>
                <w:szCs w:val="24"/>
                <w:lang w:val="en-GB"/>
              </w:rPr>
            </w:pPr>
            <w:r>
              <w:rPr>
                <w:color w:val="FF0000"/>
                <w:szCs w:val="24"/>
                <w:lang w:val="en-GB"/>
              </w:rPr>
              <w:t>X</w:t>
            </w:r>
          </w:p>
        </w:tc>
        <w:tc>
          <w:tcPr>
            <w:tcW w:w="1701" w:type="dxa"/>
            <w:tcBorders>
              <w:top w:val="single" w:sz="4" w:space="0" w:color="auto"/>
              <w:right w:val="single" w:sz="4" w:space="0" w:color="auto"/>
            </w:tcBorders>
          </w:tcPr>
          <w:p w14:paraId="0D424283" w14:textId="77777777" w:rsidR="0079390B" w:rsidRPr="00E3221E" w:rsidRDefault="0079390B" w:rsidP="00002920">
            <w:pPr>
              <w:rPr>
                <w:b/>
                <w:szCs w:val="24"/>
                <w:lang w:val="en-GB"/>
              </w:rPr>
            </w:pPr>
            <w:r w:rsidRPr="00E3221E">
              <w:rPr>
                <w:b/>
                <w:szCs w:val="24"/>
                <w:lang w:val="en-GB"/>
              </w:rPr>
              <w:t>Timing</w:t>
            </w:r>
          </w:p>
        </w:tc>
      </w:tr>
      <w:tr w:rsidR="0079390B" w:rsidRPr="006D7FF8" w14:paraId="01400B4F" w14:textId="77777777" w:rsidTr="00002920">
        <w:trPr>
          <w:gridBefore w:val="1"/>
          <w:gridAfter w:val="1"/>
          <w:wBefore w:w="1059" w:type="dxa"/>
          <w:wAfter w:w="945" w:type="dxa"/>
          <w:trHeight w:val="501"/>
        </w:trPr>
        <w:tc>
          <w:tcPr>
            <w:tcW w:w="750" w:type="dxa"/>
            <w:gridSpan w:val="2"/>
            <w:tcBorders>
              <w:left w:val="nil"/>
              <w:bottom w:val="nil"/>
            </w:tcBorders>
          </w:tcPr>
          <w:p w14:paraId="53C78C5E" w14:textId="77777777" w:rsidR="0079390B" w:rsidRDefault="0079390B" w:rsidP="00002920">
            <w:pPr>
              <w:rPr>
                <w:szCs w:val="24"/>
                <w:lang w:val="en-GB"/>
              </w:rPr>
            </w:pPr>
          </w:p>
        </w:tc>
        <w:tc>
          <w:tcPr>
            <w:tcW w:w="5954" w:type="dxa"/>
            <w:gridSpan w:val="2"/>
          </w:tcPr>
          <w:p w14:paraId="2960D056" w14:textId="77777777" w:rsidR="0079390B" w:rsidRDefault="0079390B" w:rsidP="00002920">
            <w:pPr>
              <w:spacing w:before="0"/>
              <w:rPr>
                <w:szCs w:val="24"/>
                <w:lang w:val="en-GB"/>
              </w:rPr>
            </w:pPr>
            <w:r>
              <w:rPr>
                <w:szCs w:val="24"/>
                <w:lang w:val="en-GB"/>
              </w:rPr>
              <w:t xml:space="preserve">- </w:t>
            </w:r>
            <w:r w:rsidRPr="00E3221E">
              <w:rPr>
                <w:b/>
                <w:szCs w:val="24"/>
                <w:lang w:val="en-GB"/>
              </w:rPr>
              <w:t>Next yearly cycle</w:t>
            </w:r>
            <w:r>
              <w:rPr>
                <w:b/>
                <w:szCs w:val="24"/>
                <w:lang w:val="en-GB"/>
              </w:rPr>
              <w:t>: 2026/2027</w:t>
            </w:r>
          </w:p>
          <w:p w14:paraId="02253316" w14:textId="77777777" w:rsidR="0079390B" w:rsidRPr="006D7FF8" w:rsidRDefault="0079390B" w:rsidP="00002920">
            <w:pPr>
              <w:spacing w:before="0"/>
              <w:rPr>
                <w:szCs w:val="24"/>
                <w:lang w:val="en-GB"/>
              </w:rPr>
            </w:pPr>
            <w:r>
              <w:rPr>
                <w:szCs w:val="24"/>
                <w:lang w:val="en-GB"/>
              </w:rPr>
              <w:t>(the change will be considered for implementation in the yearly maintenance cycle which starts in 2026 and completes with the publication of new message versions in the spring of 2027)</w:t>
            </w:r>
          </w:p>
        </w:tc>
        <w:tc>
          <w:tcPr>
            <w:tcW w:w="425" w:type="dxa"/>
            <w:tcBorders>
              <w:bottom w:val="single" w:sz="4" w:space="0" w:color="auto"/>
            </w:tcBorders>
          </w:tcPr>
          <w:p w14:paraId="68257D2D" w14:textId="5536B706" w:rsidR="0079390B" w:rsidRPr="00DD58F5" w:rsidRDefault="00DD58F5" w:rsidP="00002920">
            <w:pPr>
              <w:spacing w:before="0"/>
              <w:jc w:val="both"/>
              <w:rPr>
                <w:color w:val="FF0000"/>
                <w:szCs w:val="24"/>
                <w:lang w:val="en-GB"/>
              </w:rPr>
            </w:pPr>
            <w:r w:rsidRPr="00DD58F5">
              <w:rPr>
                <w:color w:val="FF0000"/>
                <w:szCs w:val="24"/>
                <w:lang w:val="en-GB"/>
              </w:rPr>
              <w:t>X</w:t>
            </w:r>
          </w:p>
        </w:tc>
      </w:tr>
      <w:tr w:rsidR="0079390B" w:rsidRPr="006D7FF8" w14:paraId="45245B4F" w14:textId="77777777" w:rsidTr="00002920">
        <w:trPr>
          <w:gridBefore w:val="1"/>
          <w:gridAfter w:val="1"/>
          <w:wBefore w:w="1059" w:type="dxa"/>
          <w:wAfter w:w="945" w:type="dxa"/>
          <w:trHeight w:val="501"/>
        </w:trPr>
        <w:tc>
          <w:tcPr>
            <w:tcW w:w="750" w:type="dxa"/>
            <w:gridSpan w:val="2"/>
            <w:tcBorders>
              <w:top w:val="nil"/>
              <w:left w:val="nil"/>
              <w:bottom w:val="nil"/>
            </w:tcBorders>
          </w:tcPr>
          <w:p w14:paraId="10FE85A8" w14:textId="77777777" w:rsidR="0079390B" w:rsidRDefault="0079390B" w:rsidP="00002920">
            <w:pPr>
              <w:spacing w:before="0"/>
              <w:rPr>
                <w:szCs w:val="24"/>
                <w:lang w:val="en-GB"/>
              </w:rPr>
            </w:pPr>
          </w:p>
        </w:tc>
        <w:tc>
          <w:tcPr>
            <w:tcW w:w="5954" w:type="dxa"/>
            <w:gridSpan w:val="2"/>
          </w:tcPr>
          <w:p w14:paraId="0F5A3B1A" w14:textId="77777777" w:rsidR="0079390B" w:rsidRDefault="0079390B" w:rsidP="00002920">
            <w:pPr>
              <w:spacing w:before="0"/>
              <w:jc w:val="both"/>
              <w:rPr>
                <w:szCs w:val="24"/>
                <w:lang w:val="en-GB"/>
              </w:rPr>
            </w:pPr>
            <w:r>
              <w:rPr>
                <w:szCs w:val="24"/>
                <w:lang w:val="en-GB"/>
              </w:rPr>
              <w:t xml:space="preserve">- </w:t>
            </w:r>
            <w:r w:rsidRPr="00E3221E">
              <w:rPr>
                <w:b/>
                <w:szCs w:val="24"/>
                <w:lang w:val="en-GB"/>
              </w:rPr>
              <w:t>At the occasion of the next maintenance of the messages</w:t>
            </w:r>
          </w:p>
          <w:p w14:paraId="139A14D9" w14:textId="77777777" w:rsidR="0079390B" w:rsidRDefault="0079390B" w:rsidP="00002920">
            <w:pPr>
              <w:spacing w:before="0"/>
              <w:rPr>
                <w:szCs w:val="24"/>
                <w:lang w:val="en-GB"/>
              </w:rPr>
            </w:pPr>
            <w:r>
              <w:rPr>
                <w:szCs w:val="24"/>
                <w:lang w:val="en-GB"/>
              </w:rPr>
              <w:t>(the change will be considered for implementation, but does not justify maintenance of the messages in its own right – will be pending until more critical change requests are received for the messages)</w:t>
            </w:r>
          </w:p>
        </w:tc>
        <w:tc>
          <w:tcPr>
            <w:tcW w:w="425" w:type="dxa"/>
          </w:tcPr>
          <w:p w14:paraId="191E941A" w14:textId="77777777" w:rsidR="0079390B" w:rsidRPr="00AD7CD5" w:rsidRDefault="0079390B" w:rsidP="00002920">
            <w:pPr>
              <w:spacing w:before="0"/>
              <w:jc w:val="center"/>
              <w:rPr>
                <w:color w:val="FF0000"/>
                <w:szCs w:val="24"/>
                <w:lang w:val="en-GB"/>
              </w:rPr>
            </w:pPr>
          </w:p>
        </w:tc>
      </w:tr>
      <w:tr w:rsidR="0079390B" w:rsidRPr="006D7FF8" w14:paraId="7B8E23A7" w14:textId="77777777" w:rsidTr="00002920">
        <w:trPr>
          <w:gridBefore w:val="1"/>
          <w:wBefore w:w="1059" w:type="dxa"/>
          <w:trHeight w:val="511"/>
        </w:trPr>
        <w:tc>
          <w:tcPr>
            <w:tcW w:w="750" w:type="dxa"/>
            <w:gridSpan w:val="2"/>
            <w:tcBorders>
              <w:top w:val="nil"/>
              <w:left w:val="nil"/>
              <w:bottom w:val="nil"/>
            </w:tcBorders>
          </w:tcPr>
          <w:p w14:paraId="1ECFCE30" w14:textId="77777777" w:rsidR="0079390B" w:rsidRDefault="0079390B" w:rsidP="00002920">
            <w:pPr>
              <w:spacing w:before="0"/>
              <w:rPr>
                <w:szCs w:val="24"/>
                <w:lang w:val="en-GB"/>
              </w:rPr>
            </w:pPr>
          </w:p>
        </w:tc>
        <w:tc>
          <w:tcPr>
            <w:tcW w:w="5954" w:type="dxa"/>
            <w:gridSpan w:val="2"/>
          </w:tcPr>
          <w:p w14:paraId="2525D990" w14:textId="77777777" w:rsidR="0079390B" w:rsidRDefault="0079390B" w:rsidP="00002920">
            <w:pPr>
              <w:spacing w:before="0"/>
              <w:jc w:val="both"/>
              <w:rPr>
                <w:szCs w:val="24"/>
                <w:lang w:val="en-GB"/>
              </w:rPr>
            </w:pPr>
            <w:r>
              <w:rPr>
                <w:szCs w:val="24"/>
                <w:lang w:val="en-GB"/>
              </w:rPr>
              <w:t xml:space="preserve">- </w:t>
            </w:r>
            <w:r w:rsidRPr="00E3221E">
              <w:rPr>
                <w:b/>
                <w:szCs w:val="24"/>
                <w:lang w:val="en-GB"/>
              </w:rPr>
              <w:t>Urgent unscheduled</w:t>
            </w:r>
          </w:p>
          <w:p w14:paraId="38181FC9" w14:textId="77777777" w:rsidR="0079390B" w:rsidRDefault="0079390B" w:rsidP="00002920">
            <w:pPr>
              <w:spacing w:before="0"/>
              <w:rPr>
                <w:szCs w:val="24"/>
                <w:lang w:val="en-GB"/>
              </w:rPr>
            </w:pPr>
            <w:r>
              <w:rPr>
                <w:szCs w:val="24"/>
                <w:lang w:val="en-GB"/>
              </w:rPr>
              <w:t>(the change justifies an urgent implementation outside of the normal yearly cycle)</w:t>
            </w:r>
          </w:p>
        </w:tc>
        <w:tc>
          <w:tcPr>
            <w:tcW w:w="425" w:type="dxa"/>
          </w:tcPr>
          <w:p w14:paraId="10883DE3" w14:textId="77777777" w:rsidR="0079390B" w:rsidRPr="00AD7CD5" w:rsidRDefault="0079390B" w:rsidP="00002920">
            <w:pPr>
              <w:jc w:val="center"/>
              <w:rPr>
                <w:color w:val="FF0000"/>
                <w:szCs w:val="24"/>
                <w:lang w:val="en-GB"/>
              </w:rPr>
            </w:pPr>
          </w:p>
        </w:tc>
        <w:tc>
          <w:tcPr>
            <w:tcW w:w="945" w:type="dxa"/>
            <w:tcBorders>
              <w:top w:val="nil"/>
              <w:bottom w:val="nil"/>
              <w:right w:val="nil"/>
            </w:tcBorders>
          </w:tcPr>
          <w:p w14:paraId="55BAD51A" w14:textId="77777777" w:rsidR="0079390B" w:rsidRDefault="0079390B" w:rsidP="00002920">
            <w:pPr>
              <w:ind w:left="360"/>
              <w:jc w:val="both"/>
              <w:rPr>
                <w:szCs w:val="24"/>
                <w:lang w:val="en-GB"/>
              </w:rPr>
            </w:pPr>
          </w:p>
        </w:tc>
      </w:tr>
      <w:tr w:rsidR="0079390B" w:rsidRPr="006D7FF8" w14:paraId="57898794" w14:textId="77777777" w:rsidTr="00002920">
        <w:trPr>
          <w:gridBefore w:val="1"/>
          <w:wBefore w:w="1059" w:type="dxa"/>
          <w:trHeight w:val="511"/>
        </w:trPr>
        <w:tc>
          <w:tcPr>
            <w:tcW w:w="750" w:type="dxa"/>
            <w:gridSpan w:val="2"/>
            <w:tcBorders>
              <w:top w:val="nil"/>
              <w:left w:val="nil"/>
              <w:bottom w:val="nil"/>
            </w:tcBorders>
          </w:tcPr>
          <w:p w14:paraId="16FABC60" w14:textId="77777777" w:rsidR="0079390B" w:rsidRDefault="0079390B" w:rsidP="00002920">
            <w:pPr>
              <w:spacing w:before="0"/>
              <w:rPr>
                <w:szCs w:val="24"/>
                <w:lang w:val="en-GB"/>
              </w:rPr>
            </w:pPr>
          </w:p>
        </w:tc>
        <w:tc>
          <w:tcPr>
            <w:tcW w:w="6379" w:type="dxa"/>
            <w:gridSpan w:val="3"/>
          </w:tcPr>
          <w:p w14:paraId="2C196859" w14:textId="77777777" w:rsidR="0079390B" w:rsidRPr="00AD7CD5" w:rsidRDefault="0079390B" w:rsidP="00002920">
            <w:pPr>
              <w:rPr>
                <w:color w:val="FF0000"/>
                <w:szCs w:val="24"/>
                <w:lang w:val="en-GB"/>
              </w:rPr>
            </w:pPr>
            <w:r>
              <w:rPr>
                <w:szCs w:val="24"/>
                <w:lang w:val="en-GB"/>
              </w:rPr>
              <w:t xml:space="preserve">- </w:t>
            </w:r>
            <w:r>
              <w:rPr>
                <w:b/>
                <w:szCs w:val="24"/>
                <w:lang w:val="en-GB"/>
              </w:rPr>
              <w:t>Other timing:</w:t>
            </w:r>
          </w:p>
        </w:tc>
        <w:tc>
          <w:tcPr>
            <w:tcW w:w="945" w:type="dxa"/>
            <w:tcBorders>
              <w:top w:val="nil"/>
              <w:bottom w:val="nil"/>
              <w:right w:val="nil"/>
            </w:tcBorders>
          </w:tcPr>
          <w:p w14:paraId="65C4DE05" w14:textId="77777777" w:rsidR="0079390B" w:rsidRDefault="0079390B" w:rsidP="00002920">
            <w:pPr>
              <w:ind w:left="360"/>
              <w:jc w:val="both"/>
              <w:rPr>
                <w:szCs w:val="24"/>
                <w:lang w:val="en-GB"/>
              </w:rPr>
            </w:pPr>
          </w:p>
          <w:p w14:paraId="4C864ECA" w14:textId="77777777" w:rsidR="0079390B" w:rsidRDefault="0079390B" w:rsidP="00002920">
            <w:pPr>
              <w:ind w:left="360"/>
              <w:jc w:val="both"/>
              <w:rPr>
                <w:szCs w:val="24"/>
                <w:lang w:val="en-GB"/>
              </w:rPr>
            </w:pPr>
          </w:p>
        </w:tc>
      </w:tr>
    </w:tbl>
    <w:p w14:paraId="52231DB1" w14:textId="77777777" w:rsidR="0079390B" w:rsidRDefault="0079390B" w:rsidP="0079390B">
      <w:pPr>
        <w:rPr>
          <w:szCs w:val="24"/>
          <w:lang w:val="en-GB"/>
        </w:rPr>
      </w:pPr>
      <w:r>
        <w:rPr>
          <w:szCs w:val="24"/>
          <w:lang w:val="en-GB"/>
        </w:rPr>
        <w:t>Comments:</w:t>
      </w:r>
    </w:p>
    <w:p w14:paraId="283702D8" w14:textId="77777777" w:rsidR="0079390B" w:rsidRDefault="0079390B" w:rsidP="0079390B">
      <w:pPr>
        <w:rPr>
          <w:szCs w:val="24"/>
          <w:lang w:val="en-GB"/>
        </w:rPr>
      </w:pPr>
    </w:p>
    <w:p w14:paraId="6174CF64" w14:textId="77777777" w:rsidR="0079390B" w:rsidRDefault="0079390B" w:rsidP="0079390B">
      <w:pPr>
        <w:rPr>
          <w:szCs w:val="24"/>
          <w:lang w:val="en-GB"/>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242"/>
        <w:gridCol w:w="567"/>
      </w:tblGrid>
      <w:tr w:rsidR="0079390B" w:rsidRPr="00AD7CD5" w14:paraId="04F6B0A8" w14:textId="77777777" w:rsidTr="00002920">
        <w:tc>
          <w:tcPr>
            <w:tcW w:w="1242" w:type="dxa"/>
          </w:tcPr>
          <w:p w14:paraId="59450EA3" w14:textId="77777777" w:rsidR="0079390B" w:rsidRPr="00E3221E" w:rsidRDefault="0079390B" w:rsidP="00002920">
            <w:pPr>
              <w:rPr>
                <w:b/>
                <w:szCs w:val="24"/>
                <w:lang w:val="en-GB"/>
              </w:rPr>
            </w:pPr>
            <w:r w:rsidRPr="00E3221E">
              <w:rPr>
                <w:b/>
                <w:szCs w:val="24"/>
                <w:lang w:val="en-GB"/>
              </w:rPr>
              <w:t>Reject</w:t>
            </w:r>
          </w:p>
        </w:tc>
        <w:tc>
          <w:tcPr>
            <w:tcW w:w="567" w:type="dxa"/>
          </w:tcPr>
          <w:p w14:paraId="494F5EDA" w14:textId="77777777" w:rsidR="0079390B" w:rsidRPr="00AD7CD5" w:rsidRDefault="0079390B" w:rsidP="00002920">
            <w:pPr>
              <w:rPr>
                <w:color w:val="FF0000"/>
                <w:szCs w:val="24"/>
                <w:lang w:val="en-GB"/>
              </w:rPr>
            </w:pPr>
          </w:p>
        </w:tc>
      </w:tr>
    </w:tbl>
    <w:p w14:paraId="6F1E81BD" w14:textId="4BC110B5" w:rsidR="0053353B" w:rsidRDefault="0079390B" w:rsidP="00CA4DE6">
      <w:pPr>
        <w:rPr>
          <w:szCs w:val="24"/>
          <w:lang w:val="en-GB"/>
        </w:rPr>
      </w:pPr>
      <w:r w:rsidRPr="00567F13">
        <w:rPr>
          <w:szCs w:val="24"/>
          <w:lang w:val="en-GB"/>
        </w:rPr>
        <w:t>Reason for rejection:</w:t>
      </w:r>
    </w:p>
    <w:p w14:paraId="5BF05349" w14:textId="77777777" w:rsidR="006A26BC" w:rsidRPr="006A26BC" w:rsidRDefault="006A26BC" w:rsidP="00CA4DE6">
      <w:pPr>
        <w:rPr>
          <w:szCs w:val="24"/>
          <w:lang w:val="en-GB"/>
        </w:rPr>
      </w:pPr>
    </w:p>
    <w:p w14:paraId="6B2B4E7C" w14:textId="77777777" w:rsidR="006A26BC" w:rsidRPr="009E2C3B" w:rsidRDefault="006A26BC" w:rsidP="006A26BC">
      <w:pPr>
        <w:numPr>
          <w:ilvl w:val="0"/>
          <w:numId w:val="37"/>
        </w:numPr>
        <w:rPr>
          <w:szCs w:val="24"/>
          <w:lang w:val="en-GB"/>
        </w:rPr>
      </w:pPr>
      <w:r w:rsidRPr="009E2C3B">
        <w:rPr>
          <w:b/>
          <w:szCs w:val="24"/>
          <w:lang w:val="en-GB"/>
        </w:rPr>
        <w:t>Impact analysis and type of impact:</w:t>
      </w:r>
    </w:p>
    <w:p w14:paraId="776EE268" w14:textId="77777777" w:rsidR="006A26BC" w:rsidRDefault="006A26BC" w:rsidP="006A26BC">
      <w:pPr>
        <w:rPr>
          <w:szCs w:val="24"/>
          <w:lang w:val="en-GB"/>
        </w:rPr>
      </w:pPr>
      <w:r>
        <w:rPr>
          <w:szCs w:val="24"/>
          <w:lang w:val="en-GB"/>
        </w:rPr>
        <w:t>See CR</w:t>
      </w:r>
    </w:p>
    <w:p w14:paraId="70FB8412" w14:textId="77777777" w:rsidR="00254ABD" w:rsidRPr="009E2C3B" w:rsidRDefault="00254ABD" w:rsidP="006A26BC">
      <w:pPr>
        <w:rPr>
          <w:szCs w:val="24"/>
          <w:lang w:val="en-GB"/>
        </w:rPr>
      </w:pPr>
    </w:p>
    <w:p w14:paraId="73F09741" w14:textId="77777777" w:rsidR="006A26BC" w:rsidRPr="009E2C3B" w:rsidRDefault="006A26BC" w:rsidP="006A26BC">
      <w:pPr>
        <w:numPr>
          <w:ilvl w:val="0"/>
          <w:numId w:val="37"/>
        </w:numPr>
        <w:rPr>
          <w:b/>
          <w:szCs w:val="24"/>
          <w:lang w:val="en-GB"/>
        </w:rPr>
      </w:pPr>
      <w:r w:rsidRPr="009E2C3B">
        <w:rPr>
          <w:b/>
          <w:szCs w:val="24"/>
          <w:lang w:val="en-GB"/>
        </w:rPr>
        <w:t>Proposed implementation:</w:t>
      </w:r>
      <w:r w:rsidRPr="009E2C3B">
        <w:rPr>
          <w:szCs w:val="24"/>
          <w:lang w:val="en-GB"/>
        </w:rPr>
        <w:t xml:space="preserve"> </w:t>
      </w:r>
    </w:p>
    <w:p w14:paraId="6FE792F8" w14:textId="77777777" w:rsidR="006A26BC" w:rsidRPr="009E2C3B" w:rsidRDefault="006A26BC" w:rsidP="006A26BC">
      <w:pPr>
        <w:rPr>
          <w:szCs w:val="24"/>
          <w:lang w:val="en-GB"/>
        </w:rPr>
      </w:pPr>
      <w:r>
        <w:rPr>
          <w:szCs w:val="24"/>
          <w:lang w:val="en-GB"/>
        </w:rPr>
        <w:t>Same as described in the CR.</w:t>
      </w:r>
    </w:p>
    <w:p w14:paraId="21FE25C3" w14:textId="77777777" w:rsidR="006A26BC" w:rsidRPr="009E2C3B" w:rsidRDefault="006A26BC" w:rsidP="006A26BC">
      <w:pPr>
        <w:rPr>
          <w:szCs w:val="24"/>
          <w:lang w:val="en-GB"/>
        </w:rPr>
      </w:pPr>
    </w:p>
    <w:p w14:paraId="2DFB7272" w14:textId="77777777" w:rsidR="006A26BC" w:rsidRPr="009E2C3B" w:rsidRDefault="006A26BC" w:rsidP="006A26BC">
      <w:pPr>
        <w:numPr>
          <w:ilvl w:val="0"/>
          <w:numId w:val="37"/>
        </w:numPr>
        <w:rPr>
          <w:b/>
          <w:szCs w:val="24"/>
          <w:lang w:val="en-GB"/>
        </w:rPr>
      </w:pPr>
      <w:r w:rsidRPr="009E2C3B">
        <w:rPr>
          <w:b/>
          <w:szCs w:val="24"/>
          <w:lang w:val="en-GB"/>
        </w:rPr>
        <w:t>Proposed timing:</w:t>
      </w:r>
    </w:p>
    <w:p w14:paraId="226259A1" w14:textId="653C7AA1" w:rsidR="006A26BC" w:rsidRPr="009E2C3B" w:rsidRDefault="00340584" w:rsidP="006A26BC">
      <w:pPr>
        <w:rPr>
          <w:szCs w:val="24"/>
          <w:lang w:val="en-GB"/>
        </w:rPr>
      </w:pPr>
      <w:r w:rsidRPr="00340584">
        <w:rPr>
          <w:szCs w:val="24"/>
          <w:lang w:val="en-GB"/>
        </w:rPr>
        <w:t>Same as proposed in the CR</w:t>
      </w:r>
      <w:r>
        <w:rPr>
          <w:szCs w:val="24"/>
          <w:lang w:val="en-GB"/>
        </w:rPr>
        <w:t>.</w:t>
      </w:r>
    </w:p>
    <w:p w14:paraId="321543A4" w14:textId="77777777" w:rsidR="006A26BC" w:rsidRDefault="006A26BC" w:rsidP="006A26BC">
      <w:pPr>
        <w:rPr>
          <w:b/>
          <w:szCs w:val="24"/>
          <w:lang w:val="en-GB"/>
        </w:rPr>
      </w:pPr>
    </w:p>
    <w:p w14:paraId="05BB9C33" w14:textId="77777777" w:rsidR="006A26BC" w:rsidRPr="009E2C3B" w:rsidRDefault="006A26BC" w:rsidP="006A26BC">
      <w:pPr>
        <w:rPr>
          <w:b/>
          <w:szCs w:val="24"/>
          <w:lang w:val="en-GB"/>
        </w:rPr>
      </w:pPr>
    </w:p>
    <w:p w14:paraId="74D0AF5C" w14:textId="77777777" w:rsidR="006A26BC" w:rsidRPr="009E2C3B" w:rsidRDefault="006A26BC" w:rsidP="006A26BC">
      <w:pPr>
        <w:numPr>
          <w:ilvl w:val="0"/>
          <w:numId w:val="37"/>
        </w:numPr>
        <w:rPr>
          <w:b/>
          <w:szCs w:val="24"/>
          <w:lang w:val="en-GB"/>
        </w:rPr>
      </w:pPr>
      <w:r w:rsidRPr="009E2C3B">
        <w:rPr>
          <w:b/>
          <w:szCs w:val="24"/>
          <w:lang w:val="en-GB"/>
        </w:rPr>
        <w:lastRenderedPageBreak/>
        <w:t>Final decision of the SEG(s):</w:t>
      </w:r>
    </w:p>
    <w:p w14:paraId="04E452E3" w14:textId="77777777" w:rsidR="006A26BC" w:rsidRPr="009E2C3B" w:rsidRDefault="006A26BC" w:rsidP="006A26BC">
      <w:pPr>
        <w:rPr>
          <w:szCs w:val="24"/>
          <w:lang w:val="en-GB"/>
        </w:rPr>
      </w:pPr>
      <w:r w:rsidRPr="009E2C3B">
        <w:rPr>
          <w:i/>
          <w:szCs w:val="24"/>
          <w:lang w:val="en-GB"/>
        </w:rPr>
        <w:t>This section is not to be taken care of by the submitting organization. It will be completed in due time by the SEG(s) in charge of the related ISO 20022 messages.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101"/>
        <w:gridCol w:w="1559"/>
      </w:tblGrid>
      <w:tr w:rsidR="006A26BC" w:rsidRPr="009E2C3B" w14:paraId="7065BA41" w14:textId="77777777" w:rsidTr="00897A51">
        <w:tc>
          <w:tcPr>
            <w:tcW w:w="1101" w:type="dxa"/>
          </w:tcPr>
          <w:p w14:paraId="464C88AF" w14:textId="77777777" w:rsidR="006A26BC" w:rsidRPr="009E2C3B" w:rsidRDefault="006A26BC" w:rsidP="00897A51">
            <w:pPr>
              <w:rPr>
                <w:szCs w:val="24"/>
                <w:lang w:val="en-GB"/>
              </w:rPr>
            </w:pPr>
            <w:r w:rsidRPr="009E2C3B">
              <w:rPr>
                <w:szCs w:val="24"/>
                <w:lang w:val="en-GB"/>
              </w:rPr>
              <w:t>Approve</w:t>
            </w:r>
          </w:p>
        </w:tc>
        <w:tc>
          <w:tcPr>
            <w:tcW w:w="1559" w:type="dxa"/>
          </w:tcPr>
          <w:p w14:paraId="01248096" w14:textId="77777777" w:rsidR="006A26BC" w:rsidRPr="009E2C3B" w:rsidRDefault="006A26BC" w:rsidP="00897A51">
            <w:pPr>
              <w:rPr>
                <w:szCs w:val="24"/>
                <w:lang w:val="en-GB"/>
              </w:rPr>
            </w:pPr>
          </w:p>
        </w:tc>
      </w:tr>
    </w:tbl>
    <w:p w14:paraId="09A73F90" w14:textId="77777777" w:rsidR="006A26BC" w:rsidRPr="009E2C3B" w:rsidRDefault="006A26BC" w:rsidP="006A26BC">
      <w:pPr>
        <w:rPr>
          <w:szCs w:val="24"/>
          <w:lang w:val="en-GB"/>
        </w:rPr>
      </w:pPr>
      <w:r w:rsidRPr="009E2C3B">
        <w:rPr>
          <w:szCs w:val="24"/>
          <w:lang w:val="en-GB"/>
        </w:rPr>
        <w:t>Comments:</w:t>
      </w:r>
    </w:p>
    <w:p w14:paraId="703E1E33" w14:textId="77777777" w:rsidR="006A26BC" w:rsidRPr="009E2C3B" w:rsidRDefault="006A26BC" w:rsidP="006A26BC">
      <w:pPr>
        <w:rPr>
          <w:szCs w:val="24"/>
          <w:lang w:val="en-GB"/>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101"/>
        <w:gridCol w:w="1559"/>
      </w:tblGrid>
      <w:tr w:rsidR="006A26BC" w:rsidRPr="009E2C3B" w14:paraId="2B40FF39" w14:textId="77777777" w:rsidTr="00897A51">
        <w:tc>
          <w:tcPr>
            <w:tcW w:w="1101" w:type="dxa"/>
          </w:tcPr>
          <w:p w14:paraId="1A196EC9" w14:textId="77777777" w:rsidR="006A26BC" w:rsidRPr="009E2C3B" w:rsidRDefault="006A26BC" w:rsidP="00897A51">
            <w:pPr>
              <w:rPr>
                <w:szCs w:val="24"/>
                <w:lang w:val="en-GB"/>
              </w:rPr>
            </w:pPr>
            <w:r w:rsidRPr="009E2C3B">
              <w:rPr>
                <w:szCs w:val="24"/>
                <w:lang w:val="en-GB"/>
              </w:rPr>
              <w:t>Reject</w:t>
            </w:r>
          </w:p>
        </w:tc>
        <w:tc>
          <w:tcPr>
            <w:tcW w:w="1559" w:type="dxa"/>
          </w:tcPr>
          <w:p w14:paraId="5CBBC9FE" w14:textId="77777777" w:rsidR="006A26BC" w:rsidRPr="009E2C3B" w:rsidRDefault="006A26BC" w:rsidP="00897A51">
            <w:pPr>
              <w:rPr>
                <w:szCs w:val="24"/>
                <w:lang w:val="en-GB"/>
              </w:rPr>
            </w:pPr>
          </w:p>
        </w:tc>
      </w:tr>
    </w:tbl>
    <w:p w14:paraId="778C0166" w14:textId="77777777" w:rsidR="006A26BC" w:rsidRPr="009E2C3B" w:rsidRDefault="006A26BC" w:rsidP="006A26BC">
      <w:pPr>
        <w:rPr>
          <w:szCs w:val="24"/>
          <w:lang w:val="en-GB"/>
        </w:rPr>
      </w:pPr>
      <w:r w:rsidRPr="009E2C3B">
        <w:rPr>
          <w:szCs w:val="24"/>
          <w:lang w:val="en-GB"/>
        </w:rPr>
        <w:t>Reason for rejection:</w:t>
      </w:r>
    </w:p>
    <w:p w14:paraId="006419FD" w14:textId="77777777" w:rsidR="0053353B" w:rsidRDefault="0053353B" w:rsidP="00CA4DE6">
      <w:pPr>
        <w:rPr>
          <w:lang w:val="en-GB"/>
        </w:rPr>
      </w:pPr>
    </w:p>
    <w:p w14:paraId="1B45A8CC" w14:textId="77777777" w:rsidR="004F6BF4" w:rsidRDefault="004F6BF4" w:rsidP="00CA4DE6">
      <w:pPr>
        <w:rPr>
          <w:lang w:val="en-GB"/>
        </w:rPr>
      </w:pPr>
    </w:p>
    <w:p w14:paraId="5A696231" w14:textId="77777777" w:rsidR="004F6BF4" w:rsidRDefault="004F6BF4" w:rsidP="00CA4DE6">
      <w:pPr>
        <w:rPr>
          <w:lang w:val="en-GB"/>
        </w:rPr>
      </w:pPr>
    </w:p>
    <w:p w14:paraId="17E8CFFD" w14:textId="77777777" w:rsidR="004F6BF4" w:rsidRDefault="004F6BF4" w:rsidP="00CA4DE6">
      <w:pPr>
        <w:rPr>
          <w:lang w:val="en-GB"/>
        </w:rPr>
      </w:pPr>
    </w:p>
    <w:p w14:paraId="597FDCBF" w14:textId="77777777" w:rsidR="004F6BF4" w:rsidRDefault="004F6BF4" w:rsidP="00CA4DE6">
      <w:pPr>
        <w:rPr>
          <w:lang w:val="en-GB"/>
        </w:rPr>
      </w:pPr>
    </w:p>
    <w:p w14:paraId="1944824D" w14:textId="77777777" w:rsidR="004F6BF4" w:rsidRDefault="004F6BF4" w:rsidP="00CA4DE6">
      <w:pPr>
        <w:rPr>
          <w:lang w:val="en-GB"/>
        </w:rPr>
      </w:pPr>
    </w:p>
    <w:p w14:paraId="74478190" w14:textId="77777777" w:rsidR="004F6BF4" w:rsidRDefault="004F6BF4" w:rsidP="00CA4DE6">
      <w:pPr>
        <w:rPr>
          <w:lang w:val="en-GB"/>
        </w:rPr>
      </w:pPr>
    </w:p>
    <w:p w14:paraId="764256FD" w14:textId="77777777" w:rsidR="004F6BF4" w:rsidRDefault="004F6BF4" w:rsidP="00CA4DE6">
      <w:pPr>
        <w:rPr>
          <w:lang w:val="en-GB"/>
        </w:rPr>
      </w:pPr>
    </w:p>
    <w:p w14:paraId="6A10147B" w14:textId="77777777" w:rsidR="004F6BF4" w:rsidRDefault="004F6BF4" w:rsidP="00CA4DE6">
      <w:pPr>
        <w:rPr>
          <w:lang w:val="en-GB"/>
        </w:rPr>
      </w:pPr>
    </w:p>
    <w:p w14:paraId="05EE942B" w14:textId="0964080E" w:rsidR="004F6BF4" w:rsidRPr="007C6A81" w:rsidRDefault="006A26BC" w:rsidP="00AE16E5">
      <w:pPr>
        <w:pStyle w:val="Heading1"/>
        <w:ind w:left="0" w:firstLine="0"/>
      </w:pPr>
      <w:r>
        <w:br w:type="page"/>
      </w:r>
      <w:bookmarkStart w:id="7" w:name="_Toc235095540"/>
      <w:r w:rsidR="004F6BF4" w:rsidRPr="007C6A81">
        <w:lastRenderedPageBreak/>
        <w:t>Change request CR 15</w:t>
      </w:r>
      <w:r w:rsidR="009674BB" w:rsidRPr="007C6A81">
        <w:t>56</w:t>
      </w:r>
      <w:r w:rsidR="004F6BF4" w:rsidRPr="007C6A81">
        <w:t xml:space="preserve"> ( SWIFT CR 0032</w:t>
      </w:r>
      <w:r w:rsidR="009674BB" w:rsidRPr="007C6A81">
        <w:t>97</w:t>
      </w:r>
      <w:r w:rsidR="004F6BF4" w:rsidRPr="007C6A81">
        <w:t>):</w:t>
      </w:r>
      <w:r w:rsidR="004F6BF4" w:rsidRPr="007C6A81">
        <w:br/>
        <w:t xml:space="preserve">Change </w:t>
      </w:r>
      <w:r w:rsidR="009674BB" w:rsidRPr="007C6A81">
        <w:t>SystemSecuritiesAccountType1Code data type with ExternalSecuritiesAccountType1Code</w:t>
      </w:r>
      <w:bookmarkEnd w:id="7"/>
      <w:r w:rsidR="009674BB" w:rsidRPr="007C6A81">
        <w:t xml:space="preserve"> </w:t>
      </w:r>
    </w:p>
    <w:p w14:paraId="2CB6F529" w14:textId="77777777" w:rsidR="004F6BF4" w:rsidRPr="00FE469F" w:rsidRDefault="004F6BF4" w:rsidP="00CA4DE6">
      <w:pPr>
        <w:rPr>
          <w:lang w:val="en-GB"/>
        </w:rPr>
      </w:pPr>
    </w:p>
    <w:p w14:paraId="01E800F0" w14:textId="77777777" w:rsidR="0079390B" w:rsidRDefault="0079390B" w:rsidP="004F6BF4">
      <w:pPr>
        <w:numPr>
          <w:ilvl w:val="0"/>
          <w:numId w:val="27"/>
        </w:numPr>
        <w:rPr>
          <w:b/>
          <w:szCs w:val="24"/>
          <w:lang w:val="en-GB"/>
        </w:rPr>
      </w:pPr>
      <w:r>
        <w:rPr>
          <w:b/>
          <w:szCs w:val="24"/>
          <w:lang w:val="en-GB"/>
        </w:rPr>
        <w:t>Origin of the request:</w:t>
      </w:r>
    </w:p>
    <w:p w14:paraId="3C789EE6" w14:textId="77777777" w:rsidR="0079390B" w:rsidRPr="00B77A89" w:rsidRDefault="0079390B" w:rsidP="0079390B">
      <w:pPr>
        <w:rPr>
          <w:szCs w:val="24"/>
          <w:lang w:val="en-GB"/>
        </w:rPr>
      </w:pPr>
      <w:r w:rsidRPr="00B77A89">
        <w:rPr>
          <w:i/>
          <w:szCs w:val="24"/>
          <w:lang w:val="en-GB"/>
        </w:rPr>
        <w:t>A.1 Submitter</w:t>
      </w:r>
      <w:r w:rsidRPr="00B77A89">
        <w:rPr>
          <w:szCs w:val="24"/>
          <w:lang w:val="en-GB"/>
        </w:rPr>
        <w:t xml:space="preserve">: </w:t>
      </w:r>
      <w:r>
        <w:rPr>
          <w:szCs w:val="24"/>
        </w:rPr>
        <w:t xml:space="preserve">Banca d’Italia </w:t>
      </w:r>
      <w:r w:rsidRPr="00901BC4">
        <w:rPr>
          <w:szCs w:val="24"/>
        </w:rPr>
        <w:t xml:space="preserve">on behalf of the </w:t>
      </w:r>
      <w:proofErr w:type="spellStart"/>
      <w:r w:rsidRPr="00901BC4">
        <w:rPr>
          <w:szCs w:val="24"/>
        </w:rPr>
        <w:t>Eurosystem</w:t>
      </w:r>
      <w:proofErr w:type="spellEnd"/>
      <w:r w:rsidRPr="00901BC4">
        <w:rPr>
          <w:szCs w:val="24"/>
        </w:rPr>
        <w:t xml:space="preserve"> / </w:t>
      </w:r>
      <w:r w:rsidRPr="00B77A89">
        <w:rPr>
          <w:szCs w:val="24"/>
          <w:lang w:val="en-GB"/>
        </w:rPr>
        <w:t>4CB</w:t>
      </w:r>
    </w:p>
    <w:p w14:paraId="7A74C1BC" w14:textId="77777777" w:rsidR="0079390B" w:rsidRPr="005E470E" w:rsidRDefault="0079390B" w:rsidP="0079390B">
      <w:pPr>
        <w:rPr>
          <w:szCs w:val="24"/>
          <w:lang w:val="fr-BE"/>
        </w:rPr>
      </w:pPr>
      <w:r w:rsidRPr="005E470E">
        <w:rPr>
          <w:i/>
          <w:szCs w:val="24"/>
          <w:lang w:val="fr-BE"/>
        </w:rPr>
        <w:t xml:space="preserve">A.2 Contact </w:t>
      </w:r>
      <w:proofErr w:type="spellStart"/>
      <w:proofErr w:type="gramStart"/>
      <w:r w:rsidRPr="005E470E">
        <w:rPr>
          <w:i/>
          <w:szCs w:val="24"/>
          <w:lang w:val="fr-BE"/>
        </w:rPr>
        <w:t>person</w:t>
      </w:r>
      <w:proofErr w:type="spellEnd"/>
      <w:r w:rsidRPr="005E470E">
        <w:rPr>
          <w:i/>
          <w:szCs w:val="24"/>
          <w:lang w:val="fr-BE"/>
        </w:rPr>
        <w:t>:</w:t>
      </w:r>
      <w:proofErr w:type="gramEnd"/>
      <w:r w:rsidRPr="005E470E">
        <w:rPr>
          <w:szCs w:val="24"/>
          <w:lang w:val="fr-BE"/>
        </w:rPr>
        <w:t xml:space="preserve"> </w:t>
      </w:r>
    </w:p>
    <w:p w14:paraId="6C393484" w14:textId="77777777" w:rsidR="0079390B" w:rsidRPr="005E470E" w:rsidRDefault="0079390B" w:rsidP="0079390B">
      <w:pPr>
        <w:rPr>
          <w:szCs w:val="24"/>
          <w:lang w:val="fr-BE"/>
        </w:rPr>
      </w:pPr>
      <w:r w:rsidRPr="005E470E">
        <w:rPr>
          <w:szCs w:val="24"/>
          <w:lang w:val="fr-BE"/>
        </w:rPr>
        <w:t xml:space="preserve">- </w:t>
      </w:r>
      <w:r>
        <w:rPr>
          <w:szCs w:val="24"/>
          <w:lang w:val="fr-BE"/>
        </w:rPr>
        <w:t>Riccardo Mancini</w:t>
      </w:r>
      <w:r w:rsidRPr="005E470E">
        <w:rPr>
          <w:szCs w:val="24"/>
          <w:lang w:val="fr-BE"/>
        </w:rPr>
        <w:t>, +</w:t>
      </w:r>
      <w:r>
        <w:rPr>
          <w:szCs w:val="24"/>
          <w:lang w:val="fr-BE"/>
        </w:rPr>
        <w:t>39</w:t>
      </w:r>
      <w:r w:rsidRPr="005E470E">
        <w:rPr>
          <w:szCs w:val="24"/>
          <w:lang w:val="fr-BE"/>
        </w:rPr>
        <w:t xml:space="preserve"> </w:t>
      </w:r>
      <w:r>
        <w:rPr>
          <w:szCs w:val="24"/>
          <w:lang w:val="fr-BE"/>
        </w:rPr>
        <w:t>06 4792 6024</w:t>
      </w:r>
    </w:p>
    <w:p w14:paraId="69A0A975" w14:textId="77777777" w:rsidR="0079390B" w:rsidRDefault="0079390B" w:rsidP="0079390B">
      <w:pPr>
        <w:rPr>
          <w:szCs w:val="24"/>
        </w:rPr>
      </w:pPr>
      <w:r w:rsidRPr="00646742">
        <w:rPr>
          <w:szCs w:val="24"/>
        </w:rPr>
        <w:t xml:space="preserve">- </w:t>
      </w:r>
      <w:hyperlink r:id="rId24" w:history="1">
        <w:r w:rsidRPr="00646742">
          <w:rPr>
            <w:rStyle w:val="Hyperlink"/>
            <w:szCs w:val="24"/>
          </w:rPr>
          <w:t>riccardo.mancini@bancaditalia.it</w:t>
        </w:r>
      </w:hyperlink>
      <w:r w:rsidRPr="00646742">
        <w:rPr>
          <w:szCs w:val="24"/>
        </w:rPr>
        <w:t xml:space="preserve"> </w:t>
      </w:r>
    </w:p>
    <w:p w14:paraId="5391D0EF" w14:textId="77777777" w:rsidR="0079390B" w:rsidRPr="00646742" w:rsidRDefault="0079390B" w:rsidP="0079390B">
      <w:pPr>
        <w:rPr>
          <w:szCs w:val="24"/>
        </w:rPr>
      </w:pPr>
      <w:r>
        <w:rPr>
          <w:szCs w:val="24"/>
        </w:rPr>
        <w:t xml:space="preserve">- </w:t>
      </w:r>
      <w:hyperlink r:id="rId25" w:history="1">
        <w:r w:rsidRPr="00EC5304">
          <w:rPr>
            <w:rStyle w:val="Hyperlink"/>
            <w:szCs w:val="24"/>
          </w:rPr>
          <w:t>t2s-fam@bundesbank.de</w:t>
        </w:r>
      </w:hyperlink>
      <w:r>
        <w:rPr>
          <w:szCs w:val="24"/>
        </w:rPr>
        <w:t xml:space="preserve"> </w:t>
      </w:r>
    </w:p>
    <w:p w14:paraId="1C093C17" w14:textId="77777777" w:rsidR="0079390B" w:rsidRDefault="0079390B" w:rsidP="0079390B">
      <w:pPr>
        <w:rPr>
          <w:szCs w:val="24"/>
          <w:lang w:val="en-GB"/>
        </w:rPr>
      </w:pPr>
      <w:r w:rsidRPr="008438AF">
        <w:rPr>
          <w:i/>
          <w:szCs w:val="24"/>
          <w:lang w:val="en-GB"/>
        </w:rPr>
        <w:t>A.</w:t>
      </w:r>
      <w:r>
        <w:rPr>
          <w:i/>
          <w:szCs w:val="24"/>
          <w:lang w:val="en-GB"/>
        </w:rPr>
        <w:t>3</w:t>
      </w:r>
      <w:r w:rsidRPr="008438AF">
        <w:rPr>
          <w:i/>
          <w:szCs w:val="24"/>
          <w:lang w:val="en-GB"/>
        </w:rPr>
        <w:t xml:space="preserve"> Sponsors</w:t>
      </w:r>
      <w:r w:rsidRPr="008438AF">
        <w:rPr>
          <w:szCs w:val="24"/>
          <w:lang w:val="en-GB"/>
        </w:rPr>
        <w:t>:</w:t>
      </w:r>
      <w:r>
        <w:rPr>
          <w:szCs w:val="24"/>
          <w:lang w:val="en-GB"/>
        </w:rPr>
        <w:t xml:space="preserve"> </w:t>
      </w:r>
      <w:r w:rsidRPr="00901BC4">
        <w:rPr>
          <w:szCs w:val="24"/>
          <w:lang w:val="en-GB"/>
        </w:rPr>
        <w:t>SWIFT</w:t>
      </w:r>
      <w:r>
        <w:rPr>
          <w:szCs w:val="24"/>
          <w:lang w:val="en-GB"/>
        </w:rPr>
        <w:t xml:space="preserve"> (Karine TAQUET)</w:t>
      </w:r>
    </w:p>
    <w:p w14:paraId="2952FAF9" w14:textId="77777777" w:rsidR="0079390B" w:rsidRDefault="0079390B" w:rsidP="0079390B">
      <w:pPr>
        <w:ind w:left="360"/>
        <w:rPr>
          <w:b/>
          <w:lang w:val="en-GB"/>
        </w:rPr>
      </w:pPr>
    </w:p>
    <w:p w14:paraId="6F72FA45" w14:textId="77777777" w:rsidR="0079390B" w:rsidRPr="004F6BF4" w:rsidRDefault="0079390B" w:rsidP="004F6BF4">
      <w:pPr>
        <w:numPr>
          <w:ilvl w:val="0"/>
          <w:numId w:val="27"/>
        </w:numPr>
        <w:rPr>
          <w:b/>
          <w:szCs w:val="24"/>
          <w:lang w:val="en-GB"/>
        </w:rPr>
      </w:pPr>
      <w:r w:rsidRPr="004F6BF4">
        <w:rPr>
          <w:b/>
          <w:szCs w:val="24"/>
          <w:lang w:val="en-GB"/>
        </w:rPr>
        <w:t>Related messages:</w:t>
      </w:r>
    </w:p>
    <w:p w14:paraId="28F824C6" w14:textId="77777777" w:rsidR="0079390B" w:rsidRPr="00901BC4" w:rsidRDefault="0079390B" w:rsidP="0079390B">
      <w:pPr>
        <w:rPr>
          <w:szCs w:val="24"/>
          <w:lang w:val="en-GB"/>
        </w:rPr>
      </w:pPr>
      <w:r w:rsidRPr="00901BC4">
        <w:rPr>
          <w:szCs w:val="24"/>
          <w:lang w:val="en-GB"/>
        </w:rPr>
        <w:t>Impacted messages:</w:t>
      </w:r>
    </w:p>
    <w:p w14:paraId="52A79592" w14:textId="77777777" w:rsidR="0079390B" w:rsidRPr="001075AC" w:rsidRDefault="0079390B" w:rsidP="0079390B">
      <w:pPr>
        <w:rPr>
          <w:rStyle w:val="ng-binding"/>
        </w:rPr>
      </w:pPr>
      <w:r w:rsidRPr="001075AC">
        <w:rPr>
          <w:rStyle w:val="ng-binding"/>
        </w:rPr>
        <w:t>reda.018 Securities Account Creation Request</w:t>
      </w:r>
    </w:p>
    <w:p w14:paraId="0221F37C" w14:textId="77777777" w:rsidR="0079390B" w:rsidRPr="001075AC" w:rsidRDefault="0079390B" w:rsidP="0079390B">
      <w:pPr>
        <w:rPr>
          <w:rStyle w:val="ng-binding"/>
        </w:rPr>
      </w:pPr>
      <w:r w:rsidRPr="001075AC">
        <w:rPr>
          <w:rStyle w:val="ng-binding"/>
        </w:rPr>
        <w:t>reda.019 Securities Account Query</w:t>
      </w:r>
    </w:p>
    <w:p w14:paraId="6B868FAC" w14:textId="77777777" w:rsidR="0079390B" w:rsidRDefault="0079390B" w:rsidP="0079390B">
      <w:pPr>
        <w:rPr>
          <w:rStyle w:val="ng-binding"/>
        </w:rPr>
      </w:pPr>
      <w:r w:rsidRPr="001075AC">
        <w:rPr>
          <w:rStyle w:val="ng-binding"/>
        </w:rPr>
        <w:t>reda.021 Securities Account Report</w:t>
      </w:r>
    </w:p>
    <w:p w14:paraId="24429919" w14:textId="77777777" w:rsidR="0079390B" w:rsidRPr="005E470E" w:rsidRDefault="0079390B" w:rsidP="0079390B">
      <w:pPr>
        <w:rPr>
          <w:b/>
          <w:lang w:val="fr-BE"/>
        </w:rPr>
      </w:pPr>
    </w:p>
    <w:p w14:paraId="29F815F2" w14:textId="77777777" w:rsidR="0079390B" w:rsidRPr="004F6BF4" w:rsidRDefault="0079390B" w:rsidP="004F6BF4">
      <w:pPr>
        <w:numPr>
          <w:ilvl w:val="0"/>
          <w:numId w:val="27"/>
        </w:numPr>
        <w:rPr>
          <w:b/>
          <w:szCs w:val="24"/>
          <w:lang w:val="en-GB"/>
        </w:rPr>
      </w:pPr>
      <w:r w:rsidRPr="004F6BF4">
        <w:rPr>
          <w:b/>
          <w:szCs w:val="24"/>
          <w:lang w:val="en-GB"/>
        </w:rPr>
        <w:t>Description of the change request:</w:t>
      </w:r>
    </w:p>
    <w:p w14:paraId="2D6EB1CB" w14:textId="77777777" w:rsidR="0079390B" w:rsidRPr="00901BC4" w:rsidRDefault="0079390B" w:rsidP="0079390B">
      <w:r>
        <w:t>Currently, the Securities Account Type element is implemented with the System</w:t>
      </w:r>
      <w:bookmarkStart w:id="8" w:name="_Hlk220945113"/>
      <w:r>
        <w:t>SecuritiesAccountType1Code</w:t>
      </w:r>
      <w:bookmarkEnd w:id="8"/>
      <w:r>
        <w:t xml:space="preserve"> data type. This approach is not following the ISO RA recommendation to use External Code Lists whenever possible.</w:t>
      </w:r>
    </w:p>
    <w:p w14:paraId="0AA77A29" w14:textId="77777777" w:rsidR="0079390B" w:rsidRDefault="0079390B" w:rsidP="0079390B">
      <w:r w:rsidRPr="00901BC4">
        <w:t xml:space="preserve">The objective of this change request is to </w:t>
      </w:r>
      <w:r>
        <w:t>change the current data type with the ExternalSecuritiesAccountType1Code.</w:t>
      </w:r>
    </w:p>
    <w:p w14:paraId="56064053" w14:textId="77777777" w:rsidR="0079390B" w:rsidRDefault="0079390B" w:rsidP="0079390B"/>
    <w:p w14:paraId="48DE8A4A" w14:textId="77777777" w:rsidR="0079390B" w:rsidRDefault="0079390B" w:rsidP="0079390B">
      <w:r>
        <w:t>This request proposes to adapt the following changes:</w:t>
      </w:r>
    </w:p>
    <w:p w14:paraId="1C6C266E" w14:textId="77777777" w:rsidR="0079390B" w:rsidRDefault="0079390B" w:rsidP="0079390B">
      <w:pPr>
        <w:pStyle w:val="ListParagraph"/>
        <w:ind w:left="1504"/>
      </w:pPr>
    </w:p>
    <w:p w14:paraId="7C0B12DD" w14:textId="77777777" w:rsidR="0079390B" w:rsidRDefault="0079390B" w:rsidP="0079390B">
      <w:pPr>
        <w:pStyle w:val="ListParagraph"/>
        <w:numPr>
          <w:ilvl w:val="0"/>
          <w:numId w:val="26"/>
        </w:numPr>
        <w:spacing w:before="140"/>
      </w:pPr>
      <w:r>
        <w:t xml:space="preserve">In the reda.018 message, Data Type for Element </w:t>
      </w:r>
      <w:r w:rsidRPr="001075AC">
        <w:t>Document/</w:t>
      </w:r>
      <w:proofErr w:type="spellStart"/>
      <w:r w:rsidRPr="001075AC">
        <w:t>SctiesAcctCreReq</w:t>
      </w:r>
      <w:proofErr w:type="spellEnd"/>
      <w:r w:rsidRPr="001075AC">
        <w:t>/</w:t>
      </w:r>
      <w:proofErr w:type="spellStart"/>
      <w:r w:rsidRPr="001075AC">
        <w:t>SctiesAcct</w:t>
      </w:r>
      <w:proofErr w:type="spellEnd"/>
      <w:r w:rsidRPr="001075AC">
        <w:t>/</w:t>
      </w:r>
      <w:proofErr w:type="spellStart"/>
      <w:r w:rsidRPr="001075AC">
        <w:t>Tp</w:t>
      </w:r>
      <w:proofErr w:type="spellEnd"/>
      <w:r w:rsidRPr="001075AC">
        <w:t>/Cd</w:t>
      </w:r>
      <w:r>
        <w:t xml:space="preserve"> should be changed into </w:t>
      </w:r>
      <w:r w:rsidRPr="000B3FE0">
        <w:t>ExternalSecuritiesAccountType1Code</w:t>
      </w:r>
    </w:p>
    <w:p w14:paraId="4FDF9E5F" w14:textId="6DF38A92" w:rsidR="0079390B" w:rsidRDefault="00BC1FBA" w:rsidP="0079390B">
      <w:pPr>
        <w:pStyle w:val="ListParagraph"/>
        <w:ind w:left="784"/>
      </w:pPr>
      <w:r w:rsidRPr="00C813C4">
        <w:rPr>
          <w:noProof/>
        </w:rPr>
        <w:lastRenderedPageBreak/>
        <w:drawing>
          <wp:inline distT="0" distB="0" distL="0" distR="0" wp14:anchorId="79514870" wp14:editId="0513DF77">
            <wp:extent cx="5701030" cy="2035810"/>
            <wp:effectExtent l="0" t="0" r="0" b="0"/>
            <wp:docPr id="6" name="Immagine 1" descr="Immagine che contiene testo, numero, linea, Carattere&#10;&#10;Il contenuto generato dall'IA potrebbe non essere corret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1" descr="Immagine che contiene testo, numero, linea, Carattere&#10;&#10;Il contenuto generato dall'IA potrebbe non essere corretto."/>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5701030" cy="2035810"/>
                    </a:xfrm>
                    <a:prstGeom prst="rect">
                      <a:avLst/>
                    </a:prstGeom>
                    <a:noFill/>
                    <a:ln>
                      <a:noFill/>
                    </a:ln>
                  </pic:spPr>
                </pic:pic>
              </a:graphicData>
            </a:graphic>
          </wp:inline>
        </w:drawing>
      </w:r>
    </w:p>
    <w:p w14:paraId="50CB868A" w14:textId="77777777" w:rsidR="0079390B" w:rsidRDefault="0079390B" w:rsidP="0079390B"/>
    <w:p w14:paraId="2AF548C8" w14:textId="77777777" w:rsidR="000451FD" w:rsidRDefault="000451FD" w:rsidP="0079390B">
      <w:pPr>
        <w:rPr>
          <w:b/>
          <w:bCs/>
        </w:rPr>
      </w:pPr>
      <w:r w:rsidRPr="000451FD">
        <w:rPr>
          <w:b/>
          <w:bCs/>
        </w:rPr>
        <w:t>Proposed ISO 20022 Illustration:</w:t>
      </w:r>
    </w:p>
    <w:p w14:paraId="1EF5E2AC" w14:textId="77777777" w:rsidR="000451FD" w:rsidRDefault="000451FD" w:rsidP="0079390B">
      <w:pPr>
        <w:rPr>
          <w:b/>
          <w:bCs/>
        </w:rPr>
      </w:pPr>
    </w:p>
    <w:p w14:paraId="5A0594EF" w14:textId="7F4BC205" w:rsidR="000451FD" w:rsidRPr="000451FD" w:rsidRDefault="00BC1FBA" w:rsidP="0079390B">
      <w:pPr>
        <w:rPr>
          <w:b/>
          <w:bCs/>
        </w:rPr>
      </w:pPr>
      <w:r w:rsidRPr="00C813C4">
        <w:rPr>
          <w:noProof/>
        </w:rPr>
        <w:drawing>
          <wp:inline distT="0" distB="0" distL="0" distR="0" wp14:anchorId="3E54E0A1" wp14:editId="7EAAF37B">
            <wp:extent cx="5701030" cy="3395345"/>
            <wp:effectExtent l="0" t="0" r="0" b="0"/>
            <wp:docPr id="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5701030" cy="3395345"/>
                    </a:xfrm>
                    <a:prstGeom prst="rect">
                      <a:avLst/>
                    </a:prstGeom>
                    <a:noFill/>
                    <a:ln>
                      <a:noFill/>
                    </a:ln>
                  </pic:spPr>
                </pic:pic>
              </a:graphicData>
            </a:graphic>
          </wp:inline>
        </w:drawing>
      </w:r>
    </w:p>
    <w:p w14:paraId="232F745C" w14:textId="77777777" w:rsidR="0079390B" w:rsidRDefault="0079390B" w:rsidP="0079390B">
      <w:pPr>
        <w:pStyle w:val="ListParagraph"/>
        <w:numPr>
          <w:ilvl w:val="0"/>
          <w:numId w:val="26"/>
        </w:numPr>
        <w:spacing w:before="140"/>
      </w:pPr>
      <w:r>
        <w:t xml:space="preserve">In the reda.019 message, Data Type for Element </w:t>
      </w:r>
      <w:r w:rsidRPr="000B3FE0">
        <w:t>/Document/</w:t>
      </w:r>
      <w:proofErr w:type="spellStart"/>
      <w:r w:rsidRPr="000B3FE0">
        <w:t>SctiesAcctQry</w:t>
      </w:r>
      <w:proofErr w:type="spellEnd"/>
      <w:r w:rsidRPr="000B3FE0">
        <w:t>/</w:t>
      </w:r>
      <w:proofErr w:type="spellStart"/>
      <w:r w:rsidRPr="000B3FE0">
        <w:t>SchCrit</w:t>
      </w:r>
      <w:proofErr w:type="spellEnd"/>
      <w:r w:rsidRPr="000B3FE0">
        <w:t>/</w:t>
      </w:r>
      <w:proofErr w:type="spellStart"/>
      <w:r w:rsidRPr="000B3FE0">
        <w:t>AcctTp</w:t>
      </w:r>
      <w:proofErr w:type="spellEnd"/>
      <w:r w:rsidRPr="000B3FE0">
        <w:t>/Cd</w:t>
      </w:r>
      <w:r>
        <w:t xml:space="preserve"> should be changed into </w:t>
      </w:r>
      <w:r w:rsidRPr="000B3FE0">
        <w:t>ExternalSecuritiesAccountType1Code</w:t>
      </w:r>
    </w:p>
    <w:p w14:paraId="6E8FB799" w14:textId="3DB2737F" w:rsidR="0079390B" w:rsidRDefault="00BC1FBA" w:rsidP="0079390B">
      <w:pPr>
        <w:pStyle w:val="ListParagraph"/>
        <w:ind w:left="784"/>
      </w:pPr>
      <w:r w:rsidRPr="00C813C4">
        <w:rPr>
          <w:noProof/>
        </w:rPr>
        <w:lastRenderedPageBreak/>
        <w:drawing>
          <wp:inline distT="0" distB="0" distL="0" distR="0" wp14:anchorId="593A68B6" wp14:editId="4D1870F6">
            <wp:extent cx="5709285" cy="3402965"/>
            <wp:effectExtent l="0" t="0" r="0" b="0"/>
            <wp:docPr id="8" name="Immagine 1" descr="Immagine che contiene testo, schermata, numero, Carattere&#10;&#10;Il contenuto generato dall'IA potrebbe non essere corret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1" descr="Immagine che contiene testo, schermata, numero, Carattere&#10;&#10;Il contenuto generato dall'IA potrebbe non essere corretto."/>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5709285" cy="3402965"/>
                    </a:xfrm>
                    <a:prstGeom prst="rect">
                      <a:avLst/>
                    </a:prstGeom>
                    <a:noFill/>
                    <a:ln>
                      <a:noFill/>
                    </a:ln>
                  </pic:spPr>
                </pic:pic>
              </a:graphicData>
            </a:graphic>
          </wp:inline>
        </w:drawing>
      </w:r>
    </w:p>
    <w:p w14:paraId="1A83620B" w14:textId="77777777" w:rsidR="000451FD" w:rsidRDefault="000451FD" w:rsidP="000451FD">
      <w:pPr>
        <w:rPr>
          <w:b/>
          <w:bCs/>
        </w:rPr>
      </w:pPr>
    </w:p>
    <w:p w14:paraId="3D550468" w14:textId="77777777" w:rsidR="000451FD" w:rsidRDefault="000451FD" w:rsidP="000451FD">
      <w:pPr>
        <w:rPr>
          <w:b/>
          <w:bCs/>
        </w:rPr>
      </w:pPr>
      <w:r w:rsidRPr="000451FD">
        <w:rPr>
          <w:b/>
          <w:bCs/>
        </w:rPr>
        <w:t>Proposed ISO 20022 Illustration:</w:t>
      </w:r>
      <w:r>
        <w:rPr>
          <w:b/>
          <w:bCs/>
        </w:rPr>
        <w:t xml:space="preserve"> </w:t>
      </w:r>
      <w:proofErr w:type="gramStart"/>
      <w:r>
        <w:rPr>
          <w:b/>
          <w:bCs/>
        </w:rPr>
        <w:t>similar to</w:t>
      </w:r>
      <w:proofErr w:type="gramEnd"/>
      <w:r>
        <w:rPr>
          <w:b/>
          <w:bCs/>
        </w:rPr>
        <w:t xml:space="preserve"> reda.018</w:t>
      </w:r>
    </w:p>
    <w:p w14:paraId="0196DD68" w14:textId="77777777" w:rsidR="0079390B" w:rsidRDefault="0079390B" w:rsidP="0079390B"/>
    <w:p w14:paraId="13B8872C" w14:textId="77777777" w:rsidR="0079390B" w:rsidRDefault="0079390B" w:rsidP="0079390B">
      <w:pPr>
        <w:pStyle w:val="ListParagraph"/>
        <w:numPr>
          <w:ilvl w:val="0"/>
          <w:numId w:val="26"/>
        </w:numPr>
        <w:spacing w:before="140"/>
      </w:pPr>
      <w:r>
        <w:t xml:space="preserve">In the reda.021 message, Data Type for Element </w:t>
      </w:r>
      <w:r w:rsidRPr="000B3FE0">
        <w:t>/Document/SctiesAcctRpt/RptOrErr/SctiesAcctRpt/SctiesAcctOrErr/SctiesAcct/Tp/Cd</w:t>
      </w:r>
      <w:r>
        <w:t xml:space="preserve"> should be changed into </w:t>
      </w:r>
      <w:r w:rsidRPr="000B3FE0">
        <w:t>ExternalSecuritiesAccountType1Code</w:t>
      </w:r>
    </w:p>
    <w:p w14:paraId="292652CB" w14:textId="355B84AB" w:rsidR="0079390B" w:rsidRDefault="00BC1FBA" w:rsidP="0079390B">
      <w:pPr>
        <w:pStyle w:val="ListParagraph"/>
        <w:ind w:left="784"/>
        <w:rPr>
          <w:noProof/>
        </w:rPr>
      </w:pPr>
      <w:r w:rsidRPr="00C813C4">
        <w:rPr>
          <w:noProof/>
        </w:rPr>
        <w:drawing>
          <wp:inline distT="0" distB="0" distL="0" distR="0" wp14:anchorId="30D0015C" wp14:editId="7DD23A4F">
            <wp:extent cx="5701030" cy="3260090"/>
            <wp:effectExtent l="0" t="0" r="0" b="0"/>
            <wp:docPr id="9"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1"/>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5701030" cy="3260090"/>
                    </a:xfrm>
                    <a:prstGeom prst="rect">
                      <a:avLst/>
                    </a:prstGeom>
                    <a:noFill/>
                    <a:ln>
                      <a:noFill/>
                    </a:ln>
                  </pic:spPr>
                </pic:pic>
              </a:graphicData>
            </a:graphic>
          </wp:inline>
        </w:drawing>
      </w:r>
    </w:p>
    <w:p w14:paraId="3E42F061" w14:textId="77777777" w:rsidR="000451FD" w:rsidRDefault="000451FD" w:rsidP="0079390B">
      <w:pPr>
        <w:pStyle w:val="ListParagraph"/>
        <w:ind w:left="784"/>
        <w:rPr>
          <w:noProof/>
        </w:rPr>
      </w:pPr>
    </w:p>
    <w:p w14:paraId="290C8508" w14:textId="77777777" w:rsidR="000451FD" w:rsidRDefault="000451FD" w:rsidP="000451FD">
      <w:pPr>
        <w:rPr>
          <w:b/>
          <w:bCs/>
        </w:rPr>
      </w:pPr>
      <w:r w:rsidRPr="000451FD">
        <w:rPr>
          <w:b/>
          <w:bCs/>
        </w:rPr>
        <w:t>Proposed ISO 20022 Illustration:</w:t>
      </w:r>
      <w:r>
        <w:rPr>
          <w:b/>
          <w:bCs/>
        </w:rPr>
        <w:t xml:space="preserve"> </w:t>
      </w:r>
      <w:proofErr w:type="gramStart"/>
      <w:r>
        <w:rPr>
          <w:b/>
          <w:bCs/>
        </w:rPr>
        <w:t>similar to</w:t>
      </w:r>
      <w:proofErr w:type="gramEnd"/>
      <w:r>
        <w:rPr>
          <w:b/>
          <w:bCs/>
        </w:rPr>
        <w:t xml:space="preserve"> reda.018</w:t>
      </w:r>
    </w:p>
    <w:p w14:paraId="60584026" w14:textId="77777777" w:rsidR="000451FD" w:rsidRDefault="000451FD" w:rsidP="0079390B">
      <w:pPr>
        <w:pStyle w:val="ListParagraph"/>
        <w:ind w:left="784"/>
      </w:pPr>
    </w:p>
    <w:p w14:paraId="34A1CD25" w14:textId="77777777" w:rsidR="0079390B" w:rsidRDefault="0079390B" w:rsidP="004F6BF4">
      <w:pPr>
        <w:numPr>
          <w:ilvl w:val="0"/>
          <w:numId w:val="27"/>
        </w:numPr>
        <w:rPr>
          <w:b/>
          <w:szCs w:val="24"/>
          <w:lang w:val="en-GB"/>
        </w:rPr>
      </w:pPr>
      <w:r>
        <w:rPr>
          <w:b/>
          <w:szCs w:val="24"/>
          <w:lang w:val="en-GB"/>
        </w:rPr>
        <w:lastRenderedPageBreak/>
        <w:t>Purpose of the change:</w:t>
      </w:r>
    </w:p>
    <w:p w14:paraId="3E47C807" w14:textId="77777777" w:rsidR="0079390B" w:rsidRDefault="0079390B" w:rsidP="0079390B">
      <w:r>
        <w:t>The usage of the External Code List provides with more flexibility in maintaining the content of the list in line with the workflow adopted by the ISO Registration Authority.</w:t>
      </w:r>
    </w:p>
    <w:p w14:paraId="62D1883C" w14:textId="77777777" w:rsidR="0079390B" w:rsidRDefault="0079390B" w:rsidP="0079390B"/>
    <w:p w14:paraId="1B6461E1" w14:textId="77777777" w:rsidR="0079390B" w:rsidRPr="00901BC4" w:rsidRDefault="0079390B" w:rsidP="004F6BF4">
      <w:pPr>
        <w:numPr>
          <w:ilvl w:val="0"/>
          <w:numId w:val="27"/>
        </w:numPr>
        <w:rPr>
          <w:b/>
          <w:szCs w:val="24"/>
          <w:lang w:val="en-GB"/>
        </w:rPr>
      </w:pPr>
      <w:r>
        <w:rPr>
          <w:b/>
          <w:szCs w:val="24"/>
          <w:lang w:val="en-GB"/>
        </w:rPr>
        <w:t>Urgency of the request:</w:t>
      </w:r>
    </w:p>
    <w:p w14:paraId="750BC6C8" w14:textId="77777777" w:rsidR="0079390B" w:rsidRDefault="0079390B" w:rsidP="0079390B">
      <w:pPr>
        <w:rPr>
          <w:szCs w:val="24"/>
          <w:lang w:val="en-GB"/>
        </w:rPr>
      </w:pPr>
      <w:r w:rsidRPr="00901BC4">
        <w:rPr>
          <w:szCs w:val="24"/>
          <w:lang w:val="en-GB"/>
        </w:rPr>
        <w:t>The Securities SEG is requested to consider this change request for the next maintenance cycle.</w:t>
      </w:r>
    </w:p>
    <w:p w14:paraId="5FD5E2E3" w14:textId="77777777" w:rsidR="0079390B" w:rsidRPr="001D7969" w:rsidRDefault="0079390B" w:rsidP="0079390B">
      <w:pPr>
        <w:rPr>
          <w:szCs w:val="24"/>
          <w:lang w:val="en-GB"/>
        </w:rPr>
      </w:pPr>
    </w:p>
    <w:p w14:paraId="2B6DFE99" w14:textId="77777777" w:rsidR="0079390B" w:rsidRPr="004F6BF4" w:rsidRDefault="0079390B" w:rsidP="004F6BF4">
      <w:pPr>
        <w:numPr>
          <w:ilvl w:val="0"/>
          <w:numId w:val="27"/>
        </w:numPr>
        <w:rPr>
          <w:b/>
          <w:szCs w:val="24"/>
          <w:lang w:val="en-GB"/>
        </w:rPr>
      </w:pPr>
      <w:r>
        <w:rPr>
          <w:b/>
          <w:szCs w:val="24"/>
          <w:lang w:val="en-GB"/>
        </w:rPr>
        <w:t>Business examples:</w:t>
      </w:r>
    </w:p>
    <w:p w14:paraId="35CD0F25" w14:textId="77777777" w:rsidR="0079390B" w:rsidRDefault="0079390B" w:rsidP="0079390B">
      <w:pPr>
        <w:rPr>
          <w:lang w:val="en-GB"/>
        </w:rPr>
      </w:pPr>
      <w:r w:rsidRPr="000408BA">
        <w:rPr>
          <w:lang w:val="en-GB"/>
        </w:rPr>
        <w:t>Example</w:t>
      </w:r>
      <w:r>
        <w:rPr>
          <w:lang w:val="en-GB"/>
        </w:rPr>
        <w:t>s</w:t>
      </w:r>
      <w:r w:rsidRPr="000408BA">
        <w:rPr>
          <w:lang w:val="en-GB"/>
        </w:rPr>
        <w:t xml:space="preserve"> illustrating the change request</w:t>
      </w:r>
      <w:r>
        <w:rPr>
          <w:lang w:val="en-GB"/>
        </w:rPr>
        <w:t>.</w:t>
      </w:r>
    </w:p>
    <w:p w14:paraId="16CAD6EF" w14:textId="77777777" w:rsidR="0079390B" w:rsidRDefault="0079390B" w:rsidP="0079390B">
      <w:pPr>
        <w:rPr>
          <w:lang w:val="en-GB"/>
        </w:rPr>
      </w:pPr>
    </w:p>
    <w:p w14:paraId="018A1361" w14:textId="3896A107" w:rsidR="0079390B" w:rsidRPr="004C15CE" w:rsidRDefault="0079390B" w:rsidP="0079390B">
      <w:pPr>
        <w:numPr>
          <w:ilvl w:val="0"/>
          <w:numId w:val="27"/>
        </w:numPr>
        <w:rPr>
          <w:b/>
          <w:szCs w:val="24"/>
          <w:lang w:val="en-GB"/>
        </w:rPr>
      </w:pPr>
      <w:r w:rsidRPr="004F6BF4">
        <w:rPr>
          <w:b/>
          <w:szCs w:val="24"/>
          <w:lang w:val="en-GB"/>
        </w:rPr>
        <w:t>SEG/TSG recommendation:</w:t>
      </w:r>
      <w:r w:rsidRPr="004C15CE">
        <w:rPr>
          <w:i/>
          <w:szCs w:val="24"/>
          <w:lang w:val="en-GB"/>
        </w:rPr>
        <w:t xml:space="preserve"> </w:t>
      </w:r>
    </w:p>
    <w:p w14:paraId="2916116F" w14:textId="77777777" w:rsidR="0079390B" w:rsidRDefault="0079390B" w:rsidP="0079390B">
      <w:pPr>
        <w:rPr>
          <w:i/>
          <w:szCs w:val="24"/>
          <w:lang w:val="en-GB"/>
        </w:rPr>
      </w:pPr>
    </w:p>
    <w:tbl>
      <w:tblPr>
        <w:tblW w:w="91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059"/>
        <w:gridCol w:w="183"/>
        <w:gridCol w:w="567"/>
        <w:gridCol w:w="1701"/>
        <w:gridCol w:w="4253"/>
        <w:gridCol w:w="425"/>
        <w:gridCol w:w="945"/>
      </w:tblGrid>
      <w:tr w:rsidR="0079390B" w:rsidRPr="006D7FF8" w14:paraId="5C12C037" w14:textId="77777777" w:rsidTr="00002920">
        <w:trPr>
          <w:gridAfter w:val="3"/>
          <w:wAfter w:w="5623" w:type="dxa"/>
        </w:trPr>
        <w:tc>
          <w:tcPr>
            <w:tcW w:w="1242" w:type="dxa"/>
            <w:gridSpan w:val="2"/>
          </w:tcPr>
          <w:p w14:paraId="4EA794B5" w14:textId="77777777" w:rsidR="0079390B" w:rsidRPr="00E3221E" w:rsidRDefault="0079390B" w:rsidP="00002920">
            <w:pPr>
              <w:rPr>
                <w:b/>
                <w:szCs w:val="24"/>
                <w:lang w:val="en-GB"/>
              </w:rPr>
            </w:pPr>
            <w:r w:rsidRPr="00E3221E">
              <w:rPr>
                <w:b/>
                <w:szCs w:val="24"/>
                <w:lang w:val="en-GB"/>
              </w:rPr>
              <w:t>Consider</w:t>
            </w:r>
          </w:p>
        </w:tc>
        <w:tc>
          <w:tcPr>
            <w:tcW w:w="567" w:type="dxa"/>
          </w:tcPr>
          <w:p w14:paraId="0E00D0BE" w14:textId="37B466E9" w:rsidR="0079390B" w:rsidRPr="00AD7CD5" w:rsidRDefault="004C15CE" w:rsidP="00002920">
            <w:pPr>
              <w:rPr>
                <w:color w:val="FF0000"/>
                <w:szCs w:val="24"/>
                <w:lang w:val="en-GB"/>
              </w:rPr>
            </w:pPr>
            <w:r>
              <w:rPr>
                <w:color w:val="FF0000"/>
                <w:szCs w:val="24"/>
                <w:lang w:val="en-GB"/>
              </w:rPr>
              <w:t>X</w:t>
            </w:r>
          </w:p>
        </w:tc>
        <w:tc>
          <w:tcPr>
            <w:tcW w:w="1701" w:type="dxa"/>
            <w:tcBorders>
              <w:top w:val="single" w:sz="4" w:space="0" w:color="auto"/>
              <w:right w:val="single" w:sz="4" w:space="0" w:color="auto"/>
            </w:tcBorders>
          </w:tcPr>
          <w:p w14:paraId="5054B0E2" w14:textId="77777777" w:rsidR="0079390B" w:rsidRPr="00E3221E" w:rsidRDefault="0079390B" w:rsidP="00002920">
            <w:pPr>
              <w:rPr>
                <w:b/>
                <w:szCs w:val="24"/>
                <w:lang w:val="en-GB"/>
              </w:rPr>
            </w:pPr>
            <w:r w:rsidRPr="00E3221E">
              <w:rPr>
                <w:b/>
                <w:szCs w:val="24"/>
                <w:lang w:val="en-GB"/>
              </w:rPr>
              <w:t>Timing</w:t>
            </w:r>
          </w:p>
        </w:tc>
      </w:tr>
      <w:tr w:rsidR="0079390B" w:rsidRPr="006D7FF8" w14:paraId="463118CE" w14:textId="77777777" w:rsidTr="00002920">
        <w:trPr>
          <w:gridBefore w:val="1"/>
          <w:gridAfter w:val="1"/>
          <w:wBefore w:w="1059" w:type="dxa"/>
          <w:wAfter w:w="945" w:type="dxa"/>
          <w:trHeight w:val="501"/>
        </w:trPr>
        <w:tc>
          <w:tcPr>
            <w:tcW w:w="750" w:type="dxa"/>
            <w:gridSpan w:val="2"/>
            <w:tcBorders>
              <w:left w:val="nil"/>
              <w:bottom w:val="nil"/>
            </w:tcBorders>
          </w:tcPr>
          <w:p w14:paraId="5664F052" w14:textId="77777777" w:rsidR="0079390B" w:rsidRDefault="0079390B" w:rsidP="00002920">
            <w:pPr>
              <w:rPr>
                <w:szCs w:val="24"/>
                <w:lang w:val="en-GB"/>
              </w:rPr>
            </w:pPr>
          </w:p>
        </w:tc>
        <w:tc>
          <w:tcPr>
            <w:tcW w:w="5954" w:type="dxa"/>
            <w:gridSpan w:val="2"/>
          </w:tcPr>
          <w:p w14:paraId="79645AAB" w14:textId="77777777" w:rsidR="0079390B" w:rsidRDefault="0079390B" w:rsidP="00002920">
            <w:pPr>
              <w:spacing w:before="0"/>
              <w:rPr>
                <w:szCs w:val="24"/>
                <w:lang w:val="en-GB"/>
              </w:rPr>
            </w:pPr>
            <w:r>
              <w:rPr>
                <w:szCs w:val="24"/>
                <w:lang w:val="en-GB"/>
              </w:rPr>
              <w:t xml:space="preserve">- </w:t>
            </w:r>
            <w:r w:rsidRPr="00E3221E">
              <w:rPr>
                <w:b/>
                <w:szCs w:val="24"/>
                <w:lang w:val="en-GB"/>
              </w:rPr>
              <w:t>Next yearly cycle</w:t>
            </w:r>
            <w:r>
              <w:rPr>
                <w:b/>
                <w:szCs w:val="24"/>
                <w:lang w:val="en-GB"/>
              </w:rPr>
              <w:t>: 2026/2027</w:t>
            </w:r>
          </w:p>
          <w:p w14:paraId="19F74D02" w14:textId="77777777" w:rsidR="0079390B" w:rsidRPr="006D7FF8" w:rsidRDefault="0079390B" w:rsidP="00002920">
            <w:pPr>
              <w:spacing w:before="0"/>
              <w:rPr>
                <w:szCs w:val="24"/>
                <w:lang w:val="en-GB"/>
              </w:rPr>
            </w:pPr>
            <w:r>
              <w:rPr>
                <w:szCs w:val="24"/>
                <w:lang w:val="en-GB"/>
              </w:rPr>
              <w:t>(the change will be considered for implementation in the yearly maintenance cycle which starts in 2026 and completes with the publication of new message versions in the spring of 2027)</w:t>
            </w:r>
          </w:p>
        </w:tc>
        <w:tc>
          <w:tcPr>
            <w:tcW w:w="425" w:type="dxa"/>
            <w:tcBorders>
              <w:bottom w:val="single" w:sz="4" w:space="0" w:color="auto"/>
            </w:tcBorders>
          </w:tcPr>
          <w:p w14:paraId="3F51F502" w14:textId="1EDCD06D" w:rsidR="0079390B" w:rsidRPr="00AD7CD5" w:rsidRDefault="004C15CE" w:rsidP="00002920">
            <w:pPr>
              <w:spacing w:before="0"/>
              <w:jc w:val="both"/>
              <w:rPr>
                <w:color w:val="FF0000"/>
                <w:szCs w:val="24"/>
                <w:lang w:val="en-GB"/>
              </w:rPr>
            </w:pPr>
            <w:r>
              <w:rPr>
                <w:color w:val="FF0000"/>
                <w:szCs w:val="24"/>
                <w:lang w:val="en-GB"/>
              </w:rPr>
              <w:t>X</w:t>
            </w:r>
          </w:p>
        </w:tc>
      </w:tr>
      <w:tr w:rsidR="0079390B" w:rsidRPr="006D7FF8" w14:paraId="70C895D2" w14:textId="77777777" w:rsidTr="00002920">
        <w:trPr>
          <w:gridBefore w:val="1"/>
          <w:gridAfter w:val="1"/>
          <w:wBefore w:w="1059" w:type="dxa"/>
          <w:wAfter w:w="945" w:type="dxa"/>
          <w:trHeight w:val="501"/>
        </w:trPr>
        <w:tc>
          <w:tcPr>
            <w:tcW w:w="750" w:type="dxa"/>
            <w:gridSpan w:val="2"/>
            <w:tcBorders>
              <w:top w:val="nil"/>
              <w:left w:val="nil"/>
              <w:bottom w:val="nil"/>
            </w:tcBorders>
          </w:tcPr>
          <w:p w14:paraId="649170D3" w14:textId="77777777" w:rsidR="0079390B" w:rsidRDefault="0079390B" w:rsidP="00002920">
            <w:pPr>
              <w:spacing w:before="0"/>
              <w:rPr>
                <w:szCs w:val="24"/>
                <w:lang w:val="en-GB"/>
              </w:rPr>
            </w:pPr>
          </w:p>
        </w:tc>
        <w:tc>
          <w:tcPr>
            <w:tcW w:w="5954" w:type="dxa"/>
            <w:gridSpan w:val="2"/>
          </w:tcPr>
          <w:p w14:paraId="3AA22E43" w14:textId="77777777" w:rsidR="0079390B" w:rsidRDefault="0079390B" w:rsidP="00002920">
            <w:pPr>
              <w:spacing w:before="0"/>
              <w:jc w:val="both"/>
              <w:rPr>
                <w:szCs w:val="24"/>
                <w:lang w:val="en-GB"/>
              </w:rPr>
            </w:pPr>
            <w:r>
              <w:rPr>
                <w:szCs w:val="24"/>
                <w:lang w:val="en-GB"/>
              </w:rPr>
              <w:t xml:space="preserve">- </w:t>
            </w:r>
            <w:r w:rsidRPr="00E3221E">
              <w:rPr>
                <w:b/>
                <w:szCs w:val="24"/>
                <w:lang w:val="en-GB"/>
              </w:rPr>
              <w:t>At the occasion of the next maintenance of the messages</w:t>
            </w:r>
          </w:p>
          <w:p w14:paraId="7AD5917C" w14:textId="77777777" w:rsidR="0079390B" w:rsidRDefault="0079390B" w:rsidP="00002920">
            <w:pPr>
              <w:spacing w:before="0"/>
              <w:rPr>
                <w:szCs w:val="24"/>
                <w:lang w:val="en-GB"/>
              </w:rPr>
            </w:pPr>
            <w:r>
              <w:rPr>
                <w:szCs w:val="24"/>
                <w:lang w:val="en-GB"/>
              </w:rPr>
              <w:t>(the change will be considered for implementation, but does not justify maintenance of the messages in its own right – will be pending until more critical change requests are received for the messages)</w:t>
            </w:r>
          </w:p>
        </w:tc>
        <w:tc>
          <w:tcPr>
            <w:tcW w:w="425" w:type="dxa"/>
          </w:tcPr>
          <w:p w14:paraId="6E3B3762" w14:textId="77777777" w:rsidR="0079390B" w:rsidRPr="00AD7CD5" w:rsidRDefault="0079390B" w:rsidP="00002920">
            <w:pPr>
              <w:spacing w:before="0"/>
              <w:jc w:val="center"/>
              <w:rPr>
                <w:color w:val="FF0000"/>
                <w:szCs w:val="24"/>
                <w:lang w:val="en-GB"/>
              </w:rPr>
            </w:pPr>
          </w:p>
        </w:tc>
      </w:tr>
      <w:tr w:rsidR="0079390B" w:rsidRPr="006D7FF8" w14:paraId="4F8E0564" w14:textId="77777777" w:rsidTr="00002920">
        <w:trPr>
          <w:gridBefore w:val="1"/>
          <w:wBefore w:w="1059" w:type="dxa"/>
          <w:trHeight w:val="511"/>
        </w:trPr>
        <w:tc>
          <w:tcPr>
            <w:tcW w:w="750" w:type="dxa"/>
            <w:gridSpan w:val="2"/>
            <w:tcBorders>
              <w:top w:val="nil"/>
              <w:left w:val="nil"/>
              <w:bottom w:val="nil"/>
            </w:tcBorders>
          </w:tcPr>
          <w:p w14:paraId="5A2896CB" w14:textId="77777777" w:rsidR="0079390B" w:rsidRDefault="0079390B" w:rsidP="00002920">
            <w:pPr>
              <w:spacing w:before="0"/>
              <w:rPr>
                <w:szCs w:val="24"/>
                <w:lang w:val="en-GB"/>
              </w:rPr>
            </w:pPr>
          </w:p>
        </w:tc>
        <w:tc>
          <w:tcPr>
            <w:tcW w:w="5954" w:type="dxa"/>
            <w:gridSpan w:val="2"/>
          </w:tcPr>
          <w:p w14:paraId="622DCD2D" w14:textId="77777777" w:rsidR="0079390B" w:rsidRDefault="0079390B" w:rsidP="00002920">
            <w:pPr>
              <w:spacing w:before="0"/>
              <w:jc w:val="both"/>
              <w:rPr>
                <w:szCs w:val="24"/>
                <w:lang w:val="en-GB"/>
              </w:rPr>
            </w:pPr>
            <w:r>
              <w:rPr>
                <w:szCs w:val="24"/>
                <w:lang w:val="en-GB"/>
              </w:rPr>
              <w:t xml:space="preserve">- </w:t>
            </w:r>
            <w:r w:rsidRPr="00E3221E">
              <w:rPr>
                <w:b/>
                <w:szCs w:val="24"/>
                <w:lang w:val="en-GB"/>
              </w:rPr>
              <w:t>Urgent unscheduled</w:t>
            </w:r>
          </w:p>
          <w:p w14:paraId="1225129D" w14:textId="77777777" w:rsidR="0079390B" w:rsidRDefault="0079390B" w:rsidP="00002920">
            <w:pPr>
              <w:spacing w:before="0"/>
              <w:rPr>
                <w:szCs w:val="24"/>
                <w:lang w:val="en-GB"/>
              </w:rPr>
            </w:pPr>
            <w:r>
              <w:rPr>
                <w:szCs w:val="24"/>
                <w:lang w:val="en-GB"/>
              </w:rPr>
              <w:t>(the change justifies an urgent implementation outside of the normal yearly cycle)</w:t>
            </w:r>
          </w:p>
        </w:tc>
        <w:tc>
          <w:tcPr>
            <w:tcW w:w="425" w:type="dxa"/>
          </w:tcPr>
          <w:p w14:paraId="3347CDA7" w14:textId="77777777" w:rsidR="0079390B" w:rsidRPr="00AD7CD5" w:rsidRDefault="0079390B" w:rsidP="00002920">
            <w:pPr>
              <w:jc w:val="center"/>
              <w:rPr>
                <w:color w:val="FF0000"/>
                <w:szCs w:val="24"/>
                <w:lang w:val="en-GB"/>
              </w:rPr>
            </w:pPr>
          </w:p>
        </w:tc>
        <w:tc>
          <w:tcPr>
            <w:tcW w:w="945" w:type="dxa"/>
            <w:tcBorders>
              <w:top w:val="nil"/>
              <w:bottom w:val="nil"/>
              <w:right w:val="nil"/>
            </w:tcBorders>
          </w:tcPr>
          <w:p w14:paraId="64A9577B" w14:textId="77777777" w:rsidR="0079390B" w:rsidRDefault="0079390B" w:rsidP="00002920">
            <w:pPr>
              <w:ind w:left="360"/>
              <w:jc w:val="both"/>
              <w:rPr>
                <w:szCs w:val="24"/>
                <w:lang w:val="en-GB"/>
              </w:rPr>
            </w:pPr>
          </w:p>
        </w:tc>
      </w:tr>
      <w:tr w:rsidR="0079390B" w:rsidRPr="006D7FF8" w14:paraId="367021C5" w14:textId="77777777" w:rsidTr="00002920">
        <w:trPr>
          <w:gridBefore w:val="1"/>
          <w:wBefore w:w="1059" w:type="dxa"/>
          <w:trHeight w:val="511"/>
        </w:trPr>
        <w:tc>
          <w:tcPr>
            <w:tcW w:w="750" w:type="dxa"/>
            <w:gridSpan w:val="2"/>
            <w:tcBorders>
              <w:top w:val="nil"/>
              <w:left w:val="nil"/>
              <w:bottom w:val="nil"/>
            </w:tcBorders>
          </w:tcPr>
          <w:p w14:paraId="1671A2E6" w14:textId="77777777" w:rsidR="0079390B" w:rsidRDefault="0079390B" w:rsidP="00002920">
            <w:pPr>
              <w:spacing w:before="0"/>
              <w:rPr>
                <w:szCs w:val="24"/>
                <w:lang w:val="en-GB"/>
              </w:rPr>
            </w:pPr>
          </w:p>
        </w:tc>
        <w:tc>
          <w:tcPr>
            <w:tcW w:w="6379" w:type="dxa"/>
            <w:gridSpan w:val="3"/>
          </w:tcPr>
          <w:p w14:paraId="208315AB" w14:textId="77777777" w:rsidR="0079390B" w:rsidRPr="00AD7CD5" w:rsidRDefault="0079390B" w:rsidP="00002920">
            <w:pPr>
              <w:rPr>
                <w:color w:val="FF0000"/>
                <w:szCs w:val="24"/>
                <w:lang w:val="en-GB"/>
              </w:rPr>
            </w:pPr>
            <w:r>
              <w:rPr>
                <w:szCs w:val="24"/>
                <w:lang w:val="en-GB"/>
              </w:rPr>
              <w:t xml:space="preserve">- </w:t>
            </w:r>
            <w:r>
              <w:rPr>
                <w:b/>
                <w:szCs w:val="24"/>
                <w:lang w:val="en-GB"/>
              </w:rPr>
              <w:t>Other timing:</w:t>
            </w:r>
          </w:p>
        </w:tc>
        <w:tc>
          <w:tcPr>
            <w:tcW w:w="945" w:type="dxa"/>
            <w:tcBorders>
              <w:top w:val="nil"/>
              <w:bottom w:val="nil"/>
              <w:right w:val="nil"/>
            </w:tcBorders>
          </w:tcPr>
          <w:p w14:paraId="5FE2F8DE" w14:textId="77777777" w:rsidR="0079390B" w:rsidRDefault="0079390B" w:rsidP="00002920">
            <w:pPr>
              <w:ind w:left="360"/>
              <w:jc w:val="both"/>
              <w:rPr>
                <w:szCs w:val="24"/>
                <w:lang w:val="en-GB"/>
              </w:rPr>
            </w:pPr>
          </w:p>
          <w:p w14:paraId="21723BE2" w14:textId="77777777" w:rsidR="0079390B" w:rsidRDefault="0079390B" w:rsidP="00002920">
            <w:pPr>
              <w:ind w:left="360"/>
              <w:jc w:val="both"/>
              <w:rPr>
                <w:szCs w:val="24"/>
                <w:lang w:val="en-GB"/>
              </w:rPr>
            </w:pPr>
          </w:p>
        </w:tc>
      </w:tr>
    </w:tbl>
    <w:p w14:paraId="06CC6626" w14:textId="77777777" w:rsidR="0079390B" w:rsidRDefault="0079390B" w:rsidP="0079390B">
      <w:pPr>
        <w:rPr>
          <w:szCs w:val="24"/>
          <w:lang w:val="en-GB"/>
        </w:rPr>
      </w:pPr>
      <w:r>
        <w:rPr>
          <w:szCs w:val="24"/>
          <w:lang w:val="en-GB"/>
        </w:rPr>
        <w:t>Comments:</w:t>
      </w:r>
    </w:p>
    <w:p w14:paraId="6A7782A3" w14:textId="77777777" w:rsidR="0079390B" w:rsidRDefault="0079390B" w:rsidP="0079390B">
      <w:pPr>
        <w:rPr>
          <w:szCs w:val="24"/>
          <w:lang w:val="en-GB"/>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242"/>
        <w:gridCol w:w="567"/>
      </w:tblGrid>
      <w:tr w:rsidR="0079390B" w:rsidRPr="00AD7CD5" w14:paraId="4506F593" w14:textId="77777777" w:rsidTr="00002920">
        <w:tc>
          <w:tcPr>
            <w:tcW w:w="1242" w:type="dxa"/>
          </w:tcPr>
          <w:p w14:paraId="05DBA852" w14:textId="77777777" w:rsidR="0079390B" w:rsidRPr="00E3221E" w:rsidRDefault="0079390B" w:rsidP="00002920">
            <w:pPr>
              <w:rPr>
                <w:b/>
                <w:szCs w:val="24"/>
                <w:lang w:val="en-GB"/>
              </w:rPr>
            </w:pPr>
            <w:r w:rsidRPr="00E3221E">
              <w:rPr>
                <w:b/>
                <w:szCs w:val="24"/>
                <w:lang w:val="en-GB"/>
              </w:rPr>
              <w:t>Reject</w:t>
            </w:r>
          </w:p>
        </w:tc>
        <w:tc>
          <w:tcPr>
            <w:tcW w:w="567" w:type="dxa"/>
          </w:tcPr>
          <w:p w14:paraId="56D503FD" w14:textId="77777777" w:rsidR="0079390B" w:rsidRPr="00AD7CD5" w:rsidRDefault="0079390B" w:rsidP="00002920">
            <w:pPr>
              <w:rPr>
                <w:color w:val="FF0000"/>
                <w:szCs w:val="24"/>
                <w:lang w:val="en-GB"/>
              </w:rPr>
            </w:pPr>
          </w:p>
        </w:tc>
      </w:tr>
    </w:tbl>
    <w:p w14:paraId="701B8788" w14:textId="77777777" w:rsidR="006A26BC" w:rsidRPr="006A26BC" w:rsidRDefault="006A26BC" w:rsidP="006A26BC">
      <w:pPr>
        <w:ind w:left="360"/>
        <w:rPr>
          <w:szCs w:val="24"/>
          <w:lang w:val="en-GB"/>
        </w:rPr>
      </w:pPr>
    </w:p>
    <w:p w14:paraId="226EAF1D" w14:textId="337023D6" w:rsidR="00954E2D" w:rsidRPr="009E2C3B" w:rsidRDefault="00954E2D" w:rsidP="006A26BC">
      <w:pPr>
        <w:numPr>
          <w:ilvl w:val="0"/>
          <w:numId w:val="38"/>
        </w:numPr>
        <w:rPr>
          <w:szCs w:val="24"/>
          <w:lang w:val="en-GB"/>
        </w:rPr>
      </w:pPr>
      <w:r w:rsidRPr="009E2C3B">
        <w:rPr>
          <w:b/>
          <w:szCs w:val="24"/>
          <w:lang w:val="en-GB"/>
        </w:rPr>
        <w:t>Impact analysis and type of impact:</w:t>
      </w:r>
    </w:p>
    <w:p w14:paraId="0B40BFFC" w14:textId="77777777" w:rsidR="00954E2D" w:rsidRDefault="00954E2D" w:rsidP="00954E2D">
      <w:pPr>
        <w:rPr>
          <w:szCs w:val="24"/>
          <w:lang w:val="en-GB"/>
        </w:rPr>
      </w:pPr>
      <w:r>
        <w:rPr>
          <w:szCs w:val="24"/>
          <w:lang w:val="en-GB"/>
        </w:rPr>
        <w:t>See CR</w:t>
      </w:r>
    </w:p>
    <w:p w14:paraId="45B7EA71" w14:textId="77777777" w:rsidR="006A26BC" w:rsidRDefault="006A26BC" w:rsidP="00954E2D">
      <w:pPr>
        <w:rPr>
          <w:szCs w:val="24"/>
          <w:lang w:val="en-GB"/>
        </w:rPr>
      </w:pPr>
    </w:p>
    <w:p w14:paraId="7ABFAB2C" w14:textId="77777777" w:rsidR="006A26BC" w:rsidRPr="009E2C3B" w:rsidRDefault="006A26BC" w:rsidP="00954E2D">
      <w:pPr>
        <w:rPr>
          <w:szCs w:val="24"/>
          <w:lang w:val="en-GB"/>
        </w:rPr>
      </w:pPr>
    </w:p>
    <w:p w14:paraId="4E11CEDC" w14:textId="77777777" w:rsidR="00954E2D" w:rsidRPr="009E2C3B" w:rsidRDefault="00954E2D" w:rsidP="006A26BC">
      <w:pPr>
        <w:numPr>
          <w:ilvl w:val="0"/>
          <w:numId w:val="38"/>
        </w:numPr>
        <w:rPr>
          <w:b/>
          <w:szCs w:val="24"/>
          <w:lang w:val="en-GB"/>
        </w:rPr>
      </w:pPr>
      <w:r w:rsidRPr="009E2C3B">
        <w:rPr>
          <w:b/>
          <w:szCs w:val="24"/>
          <w:lang w:val="en-GB"/>
        </w:rPr>
        <w:lastRenderedPageBreak/>
        <w:t>Proposed implementation:</w:t>
      </w:r>
      <w:r w:rsidRPr="009E2C3B">
        <w:rPr>
          <w:szCs w:val="24"/>
          <w:lang w:val="en-GB"/>
        </w:rPr>
        <w:t xml:space="preserve"> </w:t>
      </w:r>
    </w:p>
    <w:p w14:paraId="1C399D20" w14:textId="77777777" w:rsidR="00954E2D" w:rsidRPr="009E2C3B" w:rsidRDefault="00954E2D" w:rsidP="00954E2D">
      <w:pPr>
        <w:rPr>
          <w:szCs w:val="24"/>
          <w:lang w:val="en-GB"/>
        </w:rPr>
      </w:pPr>
      <w:r>
        <w:rPr>
          <w:szCs w:val="24"/>
          <w:lang w:val="en-GB"/>
        </w:rPr>
        <w:t>Same as described in the CR.</w:t>
      </w:r>
    </w:p>
    <w:p w14:paraId="694D87E0" w14:textId="77777777" w:rsidR="00954E2D" w:rsidRPr="009E2C3B" w:rsidRDefault="00954E2D" w:rsidP="00954E2D">
      <w:pPr>
        <w:rPr>
          <w:szCs w:val="24"/>
          <w:lang w:val="en-GB"/>
        </w:rPr>
      </w:pPr>
    </w:p>
    <w:p w14:paraId="5E627F81" w14:textId="77777777" w:rsidR="00954E2D" w:rsidRPr="009E2C3B" w:rsidRDefault="00954E2D" w:rsidP="006A26BC">
      <w:pPr>
        <w:numPr>
          <w:ilvl w:val="0"/>
          <w:numId w:val="38"/>
        </w:numPr>
        <w:rPr>
          <w:b/>
          <w:szCs w:val="24"/>
          <w:lang w:val="en-GB"/>
        </w:rPr>
      </w:pPr>
      <w:r w:rsidRPr="009E2C3B">
        <w:rPr>
          <w:b/>
          <w:szCs w:val="24"/>
          <w:lang w:val="en-GB"/>
        </w:rPr>
        <w:t>Proposed timing:</w:t>
      </w:r>
    </w:p>
    <w:p w14:paraId="03C25D9F" w14:textId="04EE3C4E" w:rsidR="00954E2D" w:rsidRPr="009E2C3B" w:rsidRDefault="00954E2D" w:rsidP="00954E2D">
      <w:pPr>
        <w:rPr>
          <w:szCs w:val="24"/>
          <w:lang w:val="en-GB"/>
        </w:rPr>
      </w:pPr>
      <w:r>
        <w:rPr>
          <w:szCs w:val="24"/>
          <w:lang w:val="en-GB"/>
        </w:rPr>
        <w:t xml:space="preserve">Same as </w:t>
      </w:r>
      <w:r w:rsidR="00340584">
        <w:rPr>
          <w:szCs w:val="24"/>
          <w:lang w:val="en-GB"/>
        </w:rPr>
        <w:t>proposed</w:t>
      </w:r>
      <w:r>
        <w:rPr>
          <w:szCs w:val="24"/>
          <w:lang w:val="en-GB"/>
        </w:rPr>
        <w:t xml:space="preserve"> in the CR.</w:t>
      </w:r>
    </w:p>
    <w:p w14:paraId="528E4380" w14:textId="77777777" w:rsidR="00954E2D" w:rsidRPr="009E2C3B" w:rsidRDefault="00954E2D" w:rsidP="00954E2D">
      <w:pPr>
        <w:rPr>
          <w:b/>
          <w:szCs w:val="24"/>
          <w:lang w:val="en-GB"/>
        </w:rPr>
      </w:pPr>
    </w:p>
    <w:p w14:paraId="36C05BD1" w14:textId="77777777" w:rsidR="00954E2D" w:rsidRPr="009E2C3B" w:rsidRDefault="00954E2D" w:rsidP="006A26BC">
      <w:pPr>
        <w:numPr>
          <w:ilvl w:val="0"/>
          <w:numId w:val="38"/>
        </w:numPr>
        <w:rPr>
          <w:b/>
          <w:szCs w:val="24"/>
          <w:lang w:val="en-GB"/>
        </w:rPr>
      </w:pPr>
      <w:r w:rsidRPr="009E2C3B">
        <w:rPr>
          <w:b/>
          <w:szCs w:val="24"/>
          <w:lang w:val="en-GB"/>
        </w:rPr>
        <w:t>Final decision of the SEG(s):</w:t>
      </w:r>
    </w:p>
    <w:p w14:paraId="0C8F445C" w14:textId="77777777" w:rsidR="00954E2D" w:rsidRPr="009E2C3B" w:rsidRDefault="00954E2D" w:rsidP="00954E2D">
      <w:pPr>
        <w:rPr>
          <w:szCs w:val="24"/>
          <w:lang w:val="en-GB"/>
        </w:rPr>
      </w:pPr>
      <w:r w:rsidRPr="009E2C3B">
        <w:rPr>
          <w:i/>
          <w:szCs w:val="24"/>
          <w:lang w:val="en-GB"/>
        </w:rPr>
        <w:t>This section is not to be taken care of by the submitting organization. It will be completed in due time by the SEG(s) in charge of the related ISO 20022 messages.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101"/>
        <w:gridCol w:w="1559"/>
      </w:tblGrid>
      <w:tr w:rsidR="00954E2D" w:rsidRPr="009E2C3B" w14:paraId="40969B75" w14:textId="77777777" w:rsidTr="00897A51">
        <w:tc>
          <w:tcPr>
            <w:tcW w:w="1101" w:type="dxa"/>
          </w:tcPr>
          <w:p w14:paraId="6F3E3252" w14:textId="77777777" w:rsidR="00954E2D" w:rsidRPr="009E2C3B" w:rsidRDefault="00954E2D" w:rsidP="00897A51">
            <w:pPr>
              <w:rPr>
                <w:szCs w:val="24"/>
                <w:lang w:val="en-GB"/>
              </w:rPr>
            </w:pPr>
            <w:r w:rsidRPr="009E2C3B">
              <w:rPr>
                <w:szCs w:val="24"/>
                <w:lang w:val="en-GB"/>
              </w:rPr>
              <w:t>Approve</w:t>
            </w:r>
          </w:p>
        </w:tc>
        <w:tc>
          <w:tcPr>
            <w:tcW w:w="1559" w:type="dxa"/>
          </w:tcPr>
          <w:p w14:paraId="401D56C5" w14:textId="77777777" w:rsidR="00954E2D" w:rsidRPr="009E2C3B" w:rsidRDefault="00954E2D" w:rsidP="00897A51">
            <w:pPr>
              <w:rPr>
                <w:szCs w:val="24"/>
                <w:lang w:val="en-GB"/>
              </w:rPr>
            </w:pPr>
          </w:p>
        </w:tc>
      </w:tr>
    </w:tbl>
    <w:p w14:paraId="6CD6B3D0" w14:textId="77777777" w:rsidR="00954E2D" w:rsidRPr="009E2C3B" w:rsidRDefault="00954E2D" w:rsidP="00954E2D">
      <w:pPr>
        <w:rPr>
          <w:szCs w:val="24"/>
          <w:lang w:val="en-GB"/>
        </w:rPr>
      </w:pPr>
      <w:r w:rsidRPr="009E2C3B">
        <w:rPr>
          <w:szCs w:val="24"/>
          <w:lang w:val="en-GB"/>
        </w:rPr>
        <w:t>Comments:</w:t>
      </w:r>
    </w:p>
    <w:p w14:paraId="03BD2A60" w14:textId="77777777" w:rsidR="00954E2D" w:rsidRPr="009E2C3B" w:rsidRDefault="00954E2D" w:rsidP="00954E2D">
      <w:pPr>
        <w:rPr>
          <w:szCs w:val="24"/>
          <w:lang w:val="en-GB"/>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101"/>
        <w:gridCol w:w="1559"/>
      </w:tblGrid>
      <w:tr w:rsidR="00954E2D" w:rsidRPr="009E2C3B" w14:paraId="3CF7AC9C" w14:textId="77777777" w:rsidTr="00897A51">
        <w:tc>
          <w:tcPr>
            <w:tcW w:w="1101" w:type="dxa"/>
          </w:tcPr>
          <w:p w14:paraId="0B0F6970" w14:textId="77777777" w:rsidR="00954E2D" w:rsidRPr="009E2C3B" w:rsidRDefault="00954E2D" w:rsidP="00897A51">
            <w:pPr>
              <w:rPr>
                <w:szCs w:val="24"/>
                <w:lang w:val="en-GB"/>
              </w:rPr>
            </w:pPr>
            <w:r w:rsidRPr="009E2C3B">
              <w:rPr>
                <w:szCs w:val="24"/>
                <w:lang w:val="en-GB"/>
              </w:rPr>
              <w:t>Reject</w:t>
            </w:r>
          </w:p>
        </w:tc>
        <w:tc>
          <w:tcPr>
            <w:tcW w:w="1559" w:type="dxa"/>
          </w:tcPr>
          <w:p w14:paraId="694CA8E1" w14:textId="77777777" w:rsidR="00954E2D" w:rsidRPr="009E2C3B" w:rsidRDefault="00954E2D" w:rsidP="00897A51">
            <w:pPr>
              <w:rPr>
                <w:szCs w:val="24"/>
                <w:lang w:val="en-GB"/>
              </w:rPr>
            </w:pPr>
          </w:p>
        </w:tc>
      </w:tr>
    </w:tbl>
    <w:p w14:paraId="04A5B398" w14:textId="77777777" w:rsidR="00954E2D" w:rsidRPr="009E2C3B" w:rsidRDefault="00954E2D" w:rsidP="00954E2D">
      <w:pPr>
        <w:rPr>
          <w:szCs w:val="24"/>
          <w:lang w:val="en-GB"/>
        </w:rPr>
      </w:pPr>
      <w:r w:rsidRPr="009E2C3B">
        <w:rPr>
          <w:szCs w:val="24"/>
          <w:lang w:val="en-GB"/>
        </w:rPr>
        <w:t>Reason for rejection:</w:t>
      </w:r>
    </w:p>
    <w:p w14:paraId="3707DB20" w14:textId="77777777" w:rsidR="00912077" w:rsidRDefault="00912077" w:rsidP="00912077">
      <w:pPr>
        <w:rPr>
          <w:rFonts w:eastAsia="Times New Roman"/>
          <w:szCs w:val="24"/>
        </w:rPr>
      </w:pPr>
    </w:p>
    <w:p w14:paraId="436E227B" w14:textId="77777777" w:rsidR="004F6BF4" w:rsidRDefault="004F6BF4" w:rsidP="00912077">
      <w:pPr>
        <w:rPr>
          <w:rFonts w:eastAsia="Times New Roman"/>
          <w:szCs w:val="24"/>
        </w:rPr>
      </w:pPr>
    </w:p>
    <w:p w14:paraId="732DA9F0" w14:textId="5D95A50D" w:rsidR="004F6BF4" w:rsidRPr="007C6A81" w:rsidRDefault="006A26BC" w:rsidP="00AE16E5">
      <w:pPr>
        <w:pStyle w:val="Heading1"/>
        <w:ind w:left="0" w:firstLine="0"/>
      </w:pPr>
      <w:r>
        <w:br w:type="page"/>
      </w:r>
      <w:bookmarkStart w:id="9" w:name="_Toc235095541"/>
      <w:r w:rsidR="004F6BF4" w:rsidRPr="007C6A81">
        <w:lastRenderedPageBreak/>
        <w:t>Change request CR 1562 ( SWIFT CR 003298):</w:t>
      </w:r>
      <w:r w:rsidR="004F6BF4" w:rsidRPr="007C6A81">
        <w:br/>
        <w:t>Add Default Link flag to reda.012</w:t>
      </w:r>
      <w:bookmarkEnd w:id="9"/>
    </w:p>
    <w:p w14:paraId="39DD538D" w14:textId="77777777" w:rsidR="004F6BF4" w:rsidRPr="00997440" w:rsidRDefault="004F6BF4" w:rsidP="004F6BF4">
      <w:pPr>
        <w:jc w:val="both"/>
        <w:rPr>
          <w:i/>
          <w:szCs w:val="24"/>
          <w:lang w:val="en-GB"/>
        </w:rPr>
      </w:pPr>
    </w:p>
    <w:p w14:paraId="7ADB0955" w14:textId="77777777" w:rsidR="004F6BF4" w:rsidRPr="00997440" w:rsidRDefault="004F6BF4" w:rsidP="004F6BF4">
      <w:pPr>
        <w:numPr>
          <w:ilvl w:val="0"/>
          <w:numId w:val="28"/>
        </w:numPr>
        <w:jc w:val="both"/>
        <w:rPr>
          <w:b/>
          <w:szCs w:val="24"/>
          <w:lang w:val="en-GB"/>
        </w:rPr>
      </w:pPr>
      <w:r w:rsidRPr="00997440">
        <w:rPr>
          <w:b/>
          <w:szCs w:val="24"/>
          <w:lang w:val="en-GB"/>
        </w:rPr>
        <w:t>Origin of the request:</w:t>
      </w:r>
    </w:p>
    <w:p w14:paraId="4001FC2A" w14:textId="77777777" w:rsidR="004F6BF4" w:rsidRPr="00997440" w:rsidRDefault="004F6BF4" w:rsidP="004F6BF4">
      <w:pPr>
        <w:jc w:val="both"/>
        <w:rPr>
          <w:szCs w:val="24"/>
          <w:lang w:val="en-GB"/>
        </w:rPr>
      </w:pPr>
      <w:r w:rsidRPr="00997440">
        <w:rPr>
          <w:i/>
          <w:szCs w:val="24"/>
          <w:lang w:val="en-GB"/>
        </w:rPr>
        <w:t>A.1 Submitter</w:t>
      </w:r>
      <w:r w:rsidRPr="00997440">
        <w:rPr>
          <w:szCs w:val="24"/>
          <w:lang w:val="en-GB"/>
        </w:rPr>
        <w:t xml:space="preserve">: </w:t>
      </w:r>
      <w:r w:rsidRPr="00997440">
        <w:rPr>
          <w:szCs w:val="24"/>
        </w:rPr>
        <w:t xml:space="preserve">Banca d’Italia on behalf of the </w:t>
      </w:r>
      <w:proofErr w:type="spellStart"/>
      <w:r w:rsidRPr="00997440">
        <w:rPr>
          <w:szCs w:val="24"/>
        </w:rPr>
        <w:t>Eurosystem</w:t>
      </w:r>
      <w:proofErr w:type="spellEnd"/>
      <w:r w:rsidRPr="00997440">
        <w:rPr>
          <w:szCs w:val="24"/>
        </w:rPr>
        <w:t xml:space="preserve"> / </w:t>
      </w:r>
      <w:r w:rsidRPr="00997440">
        <w:rPr>
          <w:szCs w:val="24"/>
          <w:lang w:val="en-GB"/>
        </w:rPr>
        <w:t>4CB</w:t>
      </w:r>
    </w:p>
    <w:p w14:paraId="27339B85" w14:textId="77777777" w:rsidR="004F6BF4" w:rsidRPr="00997440" w:rsidRDefault="004F6BF4" w:rsidP="004F6BF4">
      <w:pPr>
        <w:jc w:val="both"/>
        <w:rPr>
          <w:szCs w:val="24"/>
          <w:lang w:val="fr-BE"/>
        </w:rPr>
      </w:pPr>
      <w:r w:rsidRPr="00997440">
        <w:rPr>
          <w:i/>
          <w:szCs w:val="24"/>
          <w:lang w:val="fr-BE"/>
        </w:rPr>
        <w:t xml:space="preserve">A.2 Contact </w:t>
      </w:r>
      <w:proofErr w:type="spellStart"/>
      <w:proofErr w:type="gramStart"/>
      <w:r w:rsidRPr="00997440">
        <w:rPr>
          <w:i/>
          <w:szCs w:val="24"/>
          <w:lang w:val="fr-BE"/>
        </w:rPr>
        <w:t>person</w:t>
      </w:r>
      <w:proofErr w:type="spellEnd"/>
      <w:r w:rsidRPr="00997440">
        <w:rPr>
          <w:i/>
          <w:szCs w:val="24"/>
          <w:lang w:val="fr-BE"/>
        </w:rPr>
        <w:t>:</w:t>
      </w:r>
      <w:proofErr w:type="gramEnd"/>
      <w:r w:rsidRPr="00997440">
        <w:rPr>
          <w:szCs w:val="24"/>
          <w:lang w:val="fr-BE"/>
        </w:rPr>
        <w:t xml:space="preserve"> </w:t>
      </w:r>
    </w:p>
    <w:p w14:paraId="01E20301" w14:textId="77777777" w:rsidR="004F6BF4" w:rsidRPr="00997440" w:rsidRDefault="004F6BF4" w:rsidP="004F6BF4">
      <w:pPr>
        <w:jc w:val="both"/>
        <w:rPr>
          <w:szCs w:val="24"/>
          <w:lang w:val="fr-BE"/>
        </w:rPr>
      </w:pPr>
      <w:r w:rsidRPr="00997440">
        <w:rPr>
          <w:szCs w:val="24"/>
          <w:lang w:val="fr-BE"/>
        </w:rPr>
        <w:t>- Andrea Del Vecchio, +39 06 4792 6827</w:t>
      </w:r>
    </w:p>
    <w:p w14:paraId="5699EDFE" w14:textId="77777777" w:rsidR="004F6BF4" w:rsidRPr="00997440" w:rsidRDefault="004F6BF4" w:rsidP="004F6BF4">
      <w:pPr>
        <w:jc w:val="both"/>
        <w:rPr>
          <w:szCs w:val="24"/>
          <w:lang w:val="fr-BE"/>
        </w:rPr>
      </w:pPr>
      <w:r w:rsidRPr="00997440">
        <w:rPr>
          <w:szCs w:val="24"/>
          <w:lang w:val="fr-BE"/>
        </w:rPr>
        <w:t xml:space="preserve">- </w:t>
      </w:r>
      <w:hyperlink r:id="rId30" w:history="1">
        <w:r w:rsidRPr="00997440">
          <w:rPr>
            <w:rStyle w:val="Hyperlink"/>
            <w:szCs w:val="24"/>
            <w:lang w:val="fr-BE"/>
          </w:rPr>
          <w:t>andrea.delvecchio@bancaditalia.it</w:t>
        </w:r>
      </w:hyperlink>
      <w:r w:rsidRPr="00997440">
        <w:rPr>
          <w:szCs w:val="24"/>
          <w:lang w:val="fr-BE"/>
        </w:rPr>
        <w:t xml:space="preserve"> </w:t>
      </w:r>
    </w:p>
    <w:p w14:paraId="6A4BFEB1" w14:textId="77777777" w:rsidR="004F6BF4" w:rsidRPr="00997440" w:rsidRDefault="004F6BF4" w:rsidP="004F6BF4">
      <w:pPr>
        <w:jc w:val="both"/>
        <w:rPr>
          <w:szCs w:val="24"/>
          <w:lang w:val="fr-BE"/>
        </w:rPr>
      </w:pPr>
      <w:r w:rsidRPr="00997440">
        <w:rPr>
          <w:szCs w:val="24"/>
          <w:lang w:val="fr-BE"/>
        </w:rPr>
        <w:t xml:space="preserve">- </w:t>
      </w:r>
      <w:hyperlink r:id="rId31" w:history="1">
        <w:r w:rsidRPr="00997440">
          <w:rPr>
            <w:rStyle w:val="Hyperlink"/>
            <w:szCs w:val="24"/>
            <w:lang w:val="fr-BE"/>
          </w:rPr>
          <w:t>t2s-fam@bundesbank.de</w:t>
        </w:r>
      </w:hyperlink>
      <w:r w:rsidRPr="00997440">
        <w:rPr>
          <w:szCs w:val="24"/>
          <w:lang w:val="fr-BE"/>
        </w:rPr>
        <w:t xml:space="preserve"> </w:t>
      </w:r>
    </w:p>
    <w:p w14:paraId="0076BFD8" w14:textId="77777777" w:rsidR="004F6BF4" w:rsidRPr="00997440" w:rsidRDefault="004F6BF4" w:rsidP="004F6BF4">
      <w:pPr>
        <w:jc w:val="both"/>
        <w:rPr>
          <w:szCs w:val="24"/>
          <w:lang w:val="en-GB"/>
        </w:rPr>
      </w:pPr>
      <w:r w:rsidRPr="00997440">
        <w:rPr>
          <w:i/>
          <w:szCs w:val="24"/>
          <w:lang w:val="en-GB"/>
        </w:rPr>
        <w:t>A.3 Sponsors</w:t>
      </w:r>
      <w:r w:rsidRPr="00997440">
        <w:rPr>
          <w:szCs w:val="24"/>
          <w:lang w:val="en-GB"/>
        </w:rPr>
        <w:t>: SWIFT (Karine TAQUET)</w:t>
      </w:r>
    </w:p>
    <w:p w14:paraId="66AA7864" w14:textId="77777777" w:rsidR="004F6BF4" w:rsidRPr="00997440" w:rsidRDefault="004F6BF4" w:rsidP="004F6BF4">
      <w:pPr>
        <w:ind w:left="360"/>
        <w:jc w:val="both"/>
        <w:rPr>
          <w:b/>
          <w:lang w:val="en-GB"/>
        </w:rPr>
      </w:pPr>
    </w:p>
    <w:p w14:paraId="34D973A4" w14:textId="77777777" w:rsidR="004F6BF4" w:rsidRPr="00997440" w:rsidRDefault="004F6BF4" w:rsidP="004F6BF4">
      <w:pPr>
        <w:numPr>
          <w:ilvl w:val="0"/>
          <w:numId w:val="29"/>
        </w:numPr>
        <w:jc w:val="both"/>
        <w:rPr>
          <w:b/>
          <w:lang w:val="en-GB"/>
        </w:rPr>
      </w:pPr>
      <w:r w:rsidRPr="00997440">
        <w:rPr>
          <w:b/>
          <w:lang w:val="en-GB"/>
        </w:rPr>
        <w:t>Related messages:</w:t>
      </w:r>
    </w:p>
    <w:p w14:paraId="15361B52" w14:textId="77777777" w:rsidR="004F6BF4" w:rsidRPr="00997440" w:rsidRDefault="004F6BF4" w:rsidP="004F6BF4">
      <w:pPr>
        <w:jc w:val="both"/>
        <w:rPr>
          <w:rStyle w:val="ng-binding"/>
        </w:rPr>
      </w:pPr>
      <w:r w:rsidRPr="00997440">
        <w:rPr>
          <w:rStyle w:val="ng-binding"/>
        </w:rPr>
        <w:t>- reda.012</w:t>
      </w:r>
      <w:bookmarkStart w:id="10" w:name="_Hlk219817977"/>
      <w:r w:rsidRPr="00997440">
        <w:rPr>
          <w:rStyle w:val="ng-binding"/>
        </w:rPr>
        <w:t xml:space="preserve">.001.01 </w:t>
      </w:r>
      <w:bookmarkEnd w:id="10"/>
      <w:r w:rsidRPr="00997440">
        <w:rPr>
          <w:rStyle w:val="ng-binding"/>
        </w:rPr>
        <w:t>- Security Report V01</w:t>
      </w:r>
    </w:p>
    <w:p w14:paraId="57C2C9DE" w14:textId="77777777" w:rsidR="004F6BF4" w:rsidRPr="00997440" w:rsidRDefault="004F6BF4" w:rsidP="004F6BF4">
      <w:pPr>
        <w:jc w:val="both"/>
        <w:rPr>
          <w:b/>
          <w:lang w:val="fr-BE"/>
        </w:rPr>
      </w:pPr>
    </w:p>
    <w:p w14:paraId="66C72283" w14:textId="77777777" w:rsidR="004F6BF4" w:rsidRPr="004F6BF4" w:rsidRDefault="004F6BF4" w:rsidP="004F6BF4">
      <w:pPr>
        <w:numPr>
          <w:ilvl w:val="0"/>
          <w:numId w:val="29"/>
        </w:numPr>
        <w:jc w:val="both"/>
        <w:rPr>
          <w:b/>
          <w:lang w:val="en-GB"/>
        </w:rPr>
      </w:pPr>
      <w:r w:rsidRPr="00997440">
        <w:rPr>
          <w:b/>
          <w:lang w:val="en-GB"/>
        </w:rPr>
        <w:t>Description of the change request:</w:t>
      </w:r>
    </w:p>
    <w:p w14:paraId="0083E5C4" w14:textId="77777777" w:rsidR="004F6BF4" w:rsidRPr="00997440" w:rsidRDefault="004F6BF4" w:rsidP="004F6BF4">
      <w:r w:rsidRPr="00997440">
        <w:t>A 2025 change request added the technical possibility to have multiple settlement paths per ISIN within T2S, so that cross-border settlement can follow the most appropriate CSD link to the counterparty rather than a single pre-defined default, significantly broadening which cross-border trades can be settled on the platform</w:t>
      </w:r>
    </w:p>
    <w:p w14:paraId="5F125270" w14:textId="77777777" w:rsidR="004F6BF4" w:rsidRPr="00997440" w:rsidRDefault="004F6BF4" w:rsidP="004F6BF4">
      <w:r w:rsidRPr="00997440">
        <w:t>At present, alternative Security CSD links are only accessible via U2A (GUI) channel, and 4CB plans to make this query functionality available through messaging as well.</w:t>
      </w:r>
    </w:p>
    <w:p w14:paraId="5CF18268" w14:textId="77777777" w:rsidR="004F6BF4" w:rsidRPr="00997440" w:rsidRDefault="004F6BF4" w:rsidP="004F6BF4">
      <w:r w:rsidRPr="00997440">
        <w:t>This means adding a new flag in the reda.012 message.</w:t>
      </w:r>
    </w:p>
    <w:p w14:paraId="3824AE6B" w14:textId="77777777" w:rsidR="004F6BF4" w:rsidRPr="00997440" w:rsidRDefault="004F6BF4" w:rsidP="004F6BF4"/>
    <w:p w14:paraId="72440227" w14:textId="77777777" w:rsidR="004F6BF4" w:rsidRPr="00997440" w:rsidRDefault="004F6BF4" w:rsidP="004F6BF4">
      <w:r w:rsidRPr="00997440">
        <w:t>When sending a reda.010 Security Query to T2S, it is possible to define query option “CSDL” to request Security CSD Links.</w:t>
      </w:r>
    </w:p>
    <w:p w14:paraId="361396B8" w14:textId="77777777" w:rsidR="004F6BF4" w:rsidRPr="00997440" w:rsidRDefault="004F6BF4" w:rsidP="004F6BF4">
      <w:r w:rsidRPr="00997440">
        <w:rPr>
          <w:color w:val="000000"/>
        </w:rPr>
        <w:t>T2S replies with a reda.012 message listing Security CSD Links that match the search criteria.</w:t>
      </w:r>
      <w:r w:rsidRPr="00997440">
        <w:t xml:space="preserve"> This message shall be updated to also list, in addition to the current attributes, the “Default Link” Flag of a Security CSD Link.</w:t>
      </w:r>
    </w:p>
    <w:p w14:paraId="2889D0C2" w14:textId="77777777" w:rsidR="004F6BF4" w:rsidRPr="00997440" w:rsidRDefault="004F6BF4" w:rsidP="004F6BF4">
      <w:r w:rsidRPr="00997440">
        <w:t>This request proposes to adapt the following changes:</w:t>
      </w:r>
    </w:p>
    <w:p w14:paraId="4A1A79FE" w14:textId="77777777" w:rsidR="004F6BF4" w:rsidRPr="00997440" w:rsidRDefault="004F6BF4" w:rsidP="004F6BF4">
      <w:pPr>
        <w:pStyle w:val="ListParagraph"/>
        <w:ind w:left="1504"/>
      </w:pPr>
    </w:p>
    <w:p w14:paraId="74C6E51B" w14:textId="77777777" w:rsidR="004F6BF4" w:rsidRPr="00997440" w:rsidRDefault="004F6BF4" w:rsidP="004F6BF4">
      <w:pPr>
        <w:pStyle w:val="ListParagraph"/>
        <w:numPr>
          <w:ilvl w:val="0"/>
          <w:numId w:val="26"/>
        </w:numPr>
        <w:shd w:val="clear" w:color="auto" w:fill="FFFFFF"/>
        <w:spacing w:before="0" w:line="210" w:lineRule="atLeast"/>
        <w:jc w:val="both"/>
        <w:rPr>
          <w:rFonts w:eastAsia="Times New Roman"/>
          <w:sz w:val="23"/>
          <w:szCs w:val="23"/>
        </w:rPr>
      </w:pPr>
      <w:r w:rsidRPr="00997440">
        <w:rPr>
          <w:rFonts w:eastAsia="Times New Roman"/>
          <w:sz w:val="23"/>
          <w:szCs w:val="23"/>
        </w:rPr>
        <w:t xml:space="preserve">XSD of reda.012 message to be updated to introduce an additional optional attribute “Default Link” into the sequence where Security CSD Links are reported </w:t>
      </w:r>
    </w:p>
    <w:p w14:paraId="0D5022DD" w14:textId="77777777" w:rsidR="004F6BF4" w:rsidRPr="00997440" w:rsidRDefault="004F6BF4" w:rsidP="004F6BF4">
      <w:pPr>
        <w:pStyle w:val="ListParagraph"/>
        <w:shd w:val="clear" w:color="auto" w:fill="FFFFFF"/>
        <w:spacing w:before="0" w:line="210" w:lineRule="atLeast"/>
        <w:ind w:left="784"/>
        <w:jc w:val="both"/>
        <w:rPr>
          <w:rFonts w:eastAsia="Times New Roman"/>
          <w:sz w:val="23"/>
          <w:szCs w:val="23"/>
        </w:rPr>
      </w:pPr>
      <w:r w:rsidRPr="00997440">
        <w:rPr>
          <w:rFonts w:eastAsia="Times New Roman"/>
          <w:sz w:val="23"/>
          <w:szCs w:val="23"/>
        </w:rPr>
        <w:t>e.g., after Security Maintenance Flag)</w:t>
      </w:r>
    </w:p>
    <w:p w14:paraId="56563B0C" w14:textId="77777777" w:rsidR="004F6BF4" w:rsidRPr="00997440" w:rsidRDefault="004F6BF4" w:rsidP="004F6BF4">
      <w:pPr>
        <w:pStyle w:val="ListParagraph"/>
        <w:numPr>
          <w:ilvl w:val="0"/>
          <w:numId w:val="26"/>
        </w:numPr>
        <w:spacing w:before="140"/>
      </w:pPr>
      <w:r w:rsidRPr="00997440">
        <w:t xml:space="preserve">: /Document/SctyRpt/SctyRptOrErr/SctyRptOrBizErr/SctyRpt/FinInstrmAttrbts/SctyCSDLk/DfltLnk. </w:t>
      </w:r>
    </w:p>
    <w:p w14:paraId="45240F21" w14:textId="77777777" w:rsidR="004F6BF4" w:rsidRPr="00997440" w:rsidRDefault="004F6BF4" w:rsidP="004F6BF4">
      <w:pPr>
        <w:pStyle w:val="ListParagraph"/>
        <w:numPr>
          <w:ilvl w:val="0"/>
          <w:numId w:val="26"/>
        </w:numPr>
        <w:shd w:val="clear" w:color="auto" w:fill="FFFFFF"/>
        <w:spacing w:before="0" w:line="210" w:lineRule="atLeast"/>
        <w:jc w:val="both"/>
        <w:rPr>
          <w:rFonts w:eastAsia="Times New Roman"/>
          <w:sz w:val="23"/>
          <w:szCs w:val="23"/>
        </w:rPr>
      </w:pPr>
      <w:proofErr w:type="gramStart"/>
      <w:r w:rsidRPr="00997440">
        <w:rPr>
          <w:rFonts w:eastAsia="Times New Roman"/>
          <w:sz w:val="23"/>
          <w:szCs w:val="23"/>
        </w:rPr>
        <w:lastRenderedPageBreak/>
        <w:t>Similar to</w:t>
      </w:r>
      <w:proofErr w:type="gramEnd"/>
      <w:r w:rsidRPr="00997440">
        <w:rPr>
          <w:rFonts w:eastAsia="Times New Roman"/>
          <w:sz w:val="23"/>
          <w:szCs w:val="23"/>
        </w:rPr>
        <w:t xml:space="preserve"> Security Maintenance flag, this new attribute is </w:t>
      </w:r>
      <w:proofErr w:type="spellStart"/>
      <w:r w:rsidRPr="00997440">
        <w:rPr>
          <w:rFonts w:eastAsia="Times New Roman"/>
          <w:sz w:val="23"/>
          <w:szCs w:val="23"/>
        </w:rPr>
        <w:t>a</w:t>
      </w:r>
      <w:r w:rsidRPr="00997440">
        <w:rPr>
          <w:rFonts w:eastAsia="Times New Roman"/>
          <w:i/>
          <w:iCs/>
          <w:sz w:val="23"/>
          <w:szCs w:val="23"/>
        </w:rPr>
        <w:t>YesNoIndicator</w:t>
      </w:r>
      <w:proofErr w:type="spellEnd"/>
      <w:r w:rsidRPr="00997440">
        <w:rPr>
          <w:rFonts w:eastAsia="Times New Roman"/>
          <w:i/>
          <w:iCs/>
          <w:sz w:val="23"/>
          <w:szCs w:val="23"/>
        </w:rPr>
        <w:t xml:space="preserve"> </w:t>
      </w:r>
      <w:r w:rsidRPr="00997440">
        <w:rPr>
          <w:rFonts w:eastAsia="Times New Roman"/>
          <w:sz w:val="23"/>
          <w:szCs w:val="23"/>
        </w:rPr>
        <w:t>with possible value “true” or “false”. Value “true” meaning this is a default link, while “false” reports an alternative link.</w:t>
      </w:r>
    </w:p>
    <w:p w14:paraId="136541AD" w14:textId="77777777" w:rsidR="004F6BF4" w:rsidRPr="00997440" w:rsidRDefault="004F6BF4" w:rsidP="004F6BF4">
      <w:pPr>
        <w:pStyle w:val="ListParagraph"/>
        <w:numPr>
          <w:ilvl w:val="0"/>
          <w:numId w:val="26"/>
        </w:numPr>
        <w:shd w:val="clear" w:color="auto" w:fill="FFFFFF"/>
        <w:spacing w:before="0" w:line="210" w:lineRule="atLeast"/>
        <w:jc w:val="both"/>
        <w:rPr>
          <w:rFonts w:eastAsia="Times New Roman"/>
          <w:sz w:val="23"/>
          <w:szCs w:val="23"/>
        </w:rPr>
      </w:pPr>
      <w:r w:rsidRPr="00997440">
        <w:rPr>
          <w:rFonts w:eastAsia="Times New Roman"/>
          <w:sz w:val="23"/>
          <w:szCs w:val="23"/>
        </w:rPr>
        <w:t>CRDM will report this attribute with the search results for Security CSD Links, whenever an Investor Link is reported. For Issuer Links, the attribute is not filled.</w:t>
      </w:r>
    </w:p>
    <w:p w14:paraId="2E9557C6" w14:textId="77777777" w:rsidR="004F6BF4" w:rsidRPr="00997440" w:rsidRDefault="004F6BF4" w:rsidP="004F6BF4">
      <w:pPr>
        <w:pStyle w:val="ListParagraph"/>
        <w:shd w:val="clear" w:color="auto" w:fill="FFFFFF"/>
        <w:spacing w:before="0" w:line="210" w:lineRule="atLeast"/>
        <w:ind w:left="784"/>
        <w:jc w:val="both"/>
        <w:rPr>
          <w:rFonts w:eastAsia="Times New Roman"/>
          <w:sz w:val="23"/>
          <w:szCs w:val="23"/>
        </w:rPr>
      </w:pPr>
    </w:p>
    <w:p w14:paraId="32551D2C" w14:textId="77777777" w:rsidR="004F6BF4" w:rsidRPr="00997440" w:rsidRDefault="004F6BF4" w:rsidP="004F6BF4">
      <w:pPr>
        <w:pStyle w:val="ListParagraph"/>
        <w:numPr>
          <w:ilvl w:val="0"/>
          <w:numId w:val="26"/>
        </w:numPr>
        <w:shd w:val="clear" w:color="auto" w:fill="FFFFFF"/>
        <w:spacing w:before="0" w:line="210" w:lineRule="atLeast"/>
        <w:jc w:val="both"/>
        <w:rPr>
          <w:rFonts w:eastAsia="Times New Roman"/>
          <w:sz w:val="23"/>
          <w:szCs w:val="23"/>
        </w:rPr>
      </w:pPr>
      <w:r w:rsidRPr="00997440">
        <w:rPr>
          <w:rFonts w:eastAsia="Times New Roman"/>
          <w:sz w:val="23"/>
          <w:szCs w:val="23"/>
        </w:rPr>
        <w:t>The following mapping logic shall be applied: If a reda.012 is generated to reply to a query for Security CSD Links, then the following logic is applied if an Investor Link is being reported:</w:t>
      </w:r>
    </w:p>
    <w:p w14:paraId="064CFD73" w14:textId="77777777" w:rsidR="004F6BF4" w:rsidRPr="00997440" w:rsidRDefault="004F6BF4" w:rsidP="004F6BF4">
      <w:pPr>
        <w:pStyle w:val="ListParagraph"/>
        <w:numPr>
          <w:ilvl w:val="1"/>
          <w:numId w:val="26"/>
        </w:numPr>
        <w:shd w:val="clear" w:color="auto" w:fill="FFFFFF"/>
        <w:spacing w:before="0" w:line="195" w:lineRule="atLeast"/>
        <w:jc w:val="both"/>
        <w:rPr>
          <w:rFonts w:eastAsia="Times New Roman"/>
          <w:sz w:val="23"/>
          <w:szCs w:val="23"/>
        </w:rPr>
      </w:pPr>
      <w:r w:rsidRPr="00997440">
        <w:rPr>
          <w:rFonts w:eastAsia="Times New Roman"/>
          <w:sz w:val="23"/>
          <w:szCs w:val="23"/>
        </w:rPr>
        <w:t>In case the Security CSD Link is a default link, the “Default Link” flag is filled as “true”.</w:t>
      </w:r>
    </w:p>
    <w:p w14:paraId="52A3DDCC" w14:textId="77777777" w:rsidR="004F6BF4" w:rsidRPr="00997440" w:rsidRDefault="004F6BF4" w:rsidP="004F6BF4">
      <w:pPr>
        <w:pStyle w:val="ListParagraph"/>
        <w:numPr>
          <w:ilvl w:val="1"/>
          <w:numId w:val="26"/>
        </w:numPr>
        <w:shd w:val="clear" w:color="auto" w:fill="FFFFFF"/>
        <w:spacing w:before="0" w:line="195" w:lineRule="atLeast"/>
        <w:jc w:val="both"/>
        <w:rPr>
          <w:rFonts w:eastAsia="Times New Roman"/>
          <w:sz w:val="23"/>
          <w:szCs w:val="23"/>
        </w:rPr>
      </w:pPr>
      <w:r w:rsidRPr="00997440">
        <w:rPr>
          <w:rFonts w:eastAsia="Times New Roman"/>
          <w:sz w:val="23"/>
          <w:szCs w:val="23"/>
        </w:rPr>
        <w:t>In case the Security CSD Link is an alternative link, then “Default Link” flag is reported as “false”</w:t>
      </w:r>
    </w:p>
    <w:p w14:paraId="7380BDB6" w14:textId="77777777" w:rsidR="005C09B1" w:rsidRDefault="005C09B1" w:rsidP="004F6BF4">
      <w:pPr>
        <w:jc w:val="both"/>
        <w:rPr>
          <w:b/>
          <w:bCs/>
        </w:rPr>
      </w:pPr>
    </w:p>
    <w:p w14:paraId="2CFAF0D2" w14:textId="77777777" w:rsidR="005C09B1" w:rsidRDefault="005C09B1" w:rsidP="004F6BF4">
      <w:pPr>
        <w:jc w:val="both"/>
        <w:rPr>
          <w:b/>
          <w:bCs/>
        </w:rPr>
      </w:pPr>
    </w:p>
    <w:p w14:paraId="31F56BF3" w14:textId="77777777" w:rsidR="005C09B1" w:rsidRDefault="005C09B1" w:rsidP="004F6BF4">
      <w:pPr>
        <w:jc w:val="both"/>
        <w:rPr>
          <w:b/>
          <w:bCs/>
        </w:rPr>
      </w:pPr>
    </w:p>
    <w:p w14:paraId="2F3B23F1" w14:textId="77777777" w:rsidR="005C09B1" w:rsidRDefault="005C09B1" w:rsidP="004F6BF4">
      <w:pPr>
        <w:jc w:val="both"/>
        <w:rPr>
          <w:b/>
          <w:bCs/>
        </w:rPr>
      </w:pPr>
    </w:p>
    <w:p w14:paraId="0ADEA627" w14:textId="77777777" w:rsidR="005C09B1" w:rsidRDefault="005C09B1" w:rsidP="004F6BF4">
      <w:pPr>
        <w:jc w:val="both"/>
        <w:rPr>
          <w:b/>
          <w:bCs/>
        </w:rPr>
      </w:pPr>
    </w:p>
    <w:p w14:paraId="1A98D23A" w14:textId="77777777" w:rsidR="005C09B1" w:rsidRDefault="005C09B1" w:rsidP="004F6BF4">
      <w:pPr>
        <w:jc w:val="both"/>
        <w:rPr>
          <w:b/>
          <w:bCs/>
        </w:rPr>
      </w:pPr>
    </w:p>
    <w:p w14:paraId="73C5CD6A" w14:textId="77777777" w:rsidR="005C09B1" w:rsidRDefault="005C09B1" w:rsidP="004F6BF4">
      <w:pPr>
        <w:jc w:val="both"/>
        <w:rPr>
          <w:b/>
          <w:bCs/>
        </w:rPr>
      </w:pPr>
    </w:p>
    <w:p w14:paraId="06664D41" w14:textId="77777777" w:rsidR="005C09B1" w:rsidRDefault="005C09B1" w:rsidP="004F6BF4">
      <w:pPr>
        <w:jc w:val="both"/>
        <w:rPr>
          <w:b/>
          <w:bCs/>
        </w:rPr>
      </w:pPr>
    </w:p>
    <w:p w14:paraId="1DAE5FE7" w14:textId="77777777" w:rsidR="005C09B1" w:rsidRDefault="005C09B1" w:rsidP="004F6BF4">
      <w:pPr>
        <w:jc w:val="both"/>
        <w:rPr>
          <w:b/>
          <w:bCs/>
        </w:rPr>
      </w:pPr>
    </w:p>
    <w:p w14:paraId="45A1D79E" w14:textId="77777777" w:rsidR="005C09B1" w:rsidRDefault="005C09B1" w:rsidP="004F6BF4">
      <w:pPr>
        <w:jc w:val="both"/>
        <w:rPr>
          <w:b/>
          <w:bCs/>
        </w:rPr>
      </w:pPr>
    </w:p>
    <w:p w14:paraId="6CD992CD" w14:textId="77777777" w:rsidR="005C09B1" w:rsidRDefault="005C09B1" w:rsidP="004F6BF4">
      <w:pPr>
        <w:jc w:val="both"/>
        <w:rPr>
          <w:b/>
          <w:bCs/>
        </w:rPr>
      </w:pPr>
    </w:p>
    <w:p w14:paraId="71E1AA78" w14:textId="77777777" w:rsidR="005C09B1" w:rsidRDefault="005C09B1" w:rsidP="004F6BF4">
      <w:pPr>
        <w:jc w:val="both"/>
        <w:rPr>
          <w:b/>
          <w:bCs/>
        </w:rPr>
      </w:pPr>
    </w:p>
    <w:p w14:paraId="7955C24A" w14:textId="77777777" w:rsidR="005C09B1" w:rsidRDefault="005C09B1" w:rsidP="004F6BF4">
      <w:pPr>
        <w:jc w:val="both"/>
        <w:rPr>
          <w:b/>
          <w:bCs/>
        </w:rPr>
      </w:pPr>
    </w:p>
    <w:p w14:paraId="6A0B8518" w14:textId="77777777" w:rsidR="005C09B1" w:rsidRDefault="005C09B1" w:rsidP="004F6BF4">
      <w:pPr>
        <w:jc w:val="both"/>
        <w:rPr>
          <w:b/>
          <w:bCs/>
        </w:rPr>
      </w:pPr>
    </w:p>
    <w:p w14:paraId="56FDDF6E" w14:textId="77777777" w:rsidR="005C09B1" w:rsidRDefault="005C09B1" w:rsidP="004F6BF4">
      <w:pPr>
        <w:jc w:val="both"/>
        <w:rPr>
          <w:b/>
          <w:bCs/>
        </w:rPr>
      </w:pPr>
    </w:p>
    <w:p w14:paraId="64716683" w14:textId="77777777" w:rsidR="005C09B1" w:rsidRDefault="005C09B1" w:rsidP="004F6BF4">
      <w:pPr>
        <w:jc w:val="both"/>
        <w:rPr>
          <w:b/>
          <w:bCs/>
        </w:rPr>
      </w:pPr>
    </w:p>
    <w:p w14:paraId="109F6BF6" w14:textId="77777777" w:rsidR="0065640F" w:rsidRDefault="0065640F" w:rsidP="004F6BF4">
      <w:pPr>
        <w:jc w:val="both"/>
        <w:rPr>
          <w:b/>
          <w:bCs/>
        </w:rPr>
      </w:pPr>
    </w:p>
    <w:p w14:paraId="6B6806C2" w14:textId="77777777" w:rsidR="0065640F" w:rsidRDefault="0065640F" w:rsidP="004F6BF4">
      <w:pPr>
        <w:jc w:val="both"/>
        <w:rPr>
          <w:b/>
          <w:bCs/>
        </w:rPr>
      </w:pPr>
    </w:p>
    <w:p w14:paraId="53306537" w14:textId="77777777" w:rsidR="0065640F" w:rsidRDefault="0065640F" w:rsidP="004F6BF4">
      <w:pPr>
        <w:jc w:val="both"/>
        <w:rPr>
          <w:b/>
          <w:bCs/>
        </w:rPr>
      </w:pPr>
    </w:p>
    <w:p w14:paraId="7C06387B" w14:textId="77777777" w:rsidR="0065640F" w:rsidRDefault="0065640F" w:rsidP="004F6BF4">
      <w:pPr>
        <w:jc w:val="both"/>
        <w:rPr>
          <w:b/>
          <w:bCs/>
        </w:rPr>
      </w:pPr>
    </w:p>
    <w:p w14:paraId="5F2806B9" w14:textId="77777777" w:rsidR="0065640F" w:rsidRDefault="0065640F" w:rsidP="004F6BF4">
      <w:pPr>
        <w:jc w:val="both"/>
        <w:rPr>
          <w:b/>
          <w:bCs/>
        </w:rPr>
      </w:pPr>
    </w:p>
    <w:p w14:paraId="3E4FFA50" w14:textId="77777777" w:rsidR="0065640F" w:rsidRDefault="0065640F" w:rsidP="004F6BF4">
      <w:pPr>
        <w:jc w:val="both"/>
        <w:rPr>
          <w:b/>
          <w:bCs/>
        </w:rPr>
      </w:pPr>
    </w:p>
    <w:p w14:paraId="203FA423" w14:textId="77777777" w:rsidR="0065640F" w:rsidRDefault="0065640F" w:rsidP="004F6BF4">
      <w:pPr>
        <w:jc w:val="both"/>
        <w:rPr>
          <w:b/>
          <w:bCs/>
        </w:rPr>
      </w:pPr>
    </w:p>
    <w:p w14:paraId="46E99C72" w14:textId="77777777" w:rsidR="0065640F" w:rsidRDefault="0065640F" w:rsidP="004F6BF4">
      <w:pPr>
        <w:jc w:val="both"/>
        <w:rPr>
          <w:b/>
          <w:bCs/>
        </w:rPr>
      </w:pPr>
    </w:p>
    <w:p w14:paraId="6D768A7A" w14:textId="448895DA" w:rsidR="004F6BF4" w:rsidRDefault="005C09B1" w:rsidP="004F6BF4">
      <w:pPr>
        <w:jc w:val="both"/>
        <w:rPr>
          <w:b/>
          <w:bCs/>
        </w:rPr>
      </w:pPr>
      <w:r w:rsidRPr="005C09B1">
        <w:rPr>
          <w:b/>
          <w:bCs/>
        </w:rPr>
        <w:lastRenderedPageBreak/>
        <w:t xml:space="preserve">Proposed ISO 20022 </w:t>
      </w:r>
      <w:proofErr w:type="spellStart"/>
      <w:r w:rsidRPr="005C09B1">
        <w:rPr>
          <w:b/>
          <w:bCs/>
        </w:rPr>
        <w:t>Illustation</w:t>
      </w:r>
      <w:proofErr w:type="spellEnd"/>
      <w:r>
        <w:rPr>
          <w:b/>
          <w:bCs/>
        </w:rPr>
        <w:t>:</w:t>
      </w:r>
    </w:p>
    <w:p w14:paraId="77AB50D2" w14:textId="77777777" w:rsidR="005C09B1" w:rsidRDefault="005C09B1" w:rsidP="004F6BF4">
      <w:pPr>
        <w:jc w:val="both"/>
        <w:rPr>
          <w:b/>
          <w:bCs/>
        </w:rPr>
      </w:pPr>
    </w:p>
    <w:p w14:paraId="024874B7" w14:textId="5C0936BD" w:rsidR="005C09B1" w:rsidRDefault="00BC1FBA" w:rsidP="004F6BF4">
      <w:pPr>
        <w:jc w:val="both"/>
        <w:rPr>
          <w:noProof/>
        </w:rPr>
      </w:pPr>
      <w:r w:rsidRPr="00C813C4">
        <w:rPr>
          <w:noProof/>
        </w:rPr>
        <w:drawing>
          <wp:inline distT="0" distB="0" distL="0" distR="0" wp14:anchorId="36D0E7D6" wp14:editId="30418146">
            <wp:extent cx="2711450" cy="4118610"/>
            <wp:effectExtent l="0" t="0" r="0" b="0"/>
            <wp:docPr id="1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2711450" cy="4118610"/>
                    </a:xfrm>
                    <a:prstGeom prst="rect">
                      <a:avLst/>
                    </a:prstGeom>
                    <a:noFill/>
                    <a:ln>
                      <a:noFill/>
                    </a:ln>
                  </pic:spPr>
                </pic:pic>
              </a:graphicData>
            </a:graphic>
          </wp:inline>
        </w:drawing>
      </w:r>
    </w:p>
    <w:p w14:paraId="30B23DAA" w14:textId="77777777" w:rsidR="005C09B1" w:rsidRDefault="005C09B1" w:rsidP="004F6BF4">
      <w:pPr>
        <w:jc w:val="both"/>
        <w:rPr>
          <w:noProof/>
        </w:rPr>
      </w:pPr>
    </w:p>
    <w:p w14:paraId="40F46A8B" w14:textId="298E9AB5" w:rsidR="005C09B1" w:rsidRDefault="00BC1FBA" w:rsidP="004F6BF4">
      <w:pPr>
        <w:jc w:val="both"/>
        <w:rPr>
          <w:noProof/>
        </w:rPr>
      </w:pPr>
      <w:r w:rsidRPr="00C813C4">
        <w:rPr>
          <w:noProof/>
        </w:rPr>
        <w:drawing>
          <wp:inline distT="0" distB="0" distL="0" distR="0" wp14:anchorId="075AC62D" wp14:editId="4553591E">
            <wp:extent cx="3912235" cy="3530600"/>
            <wp:effectExtent l="0" t="0" r="0" b="0"/>
            <wp:docPr id="1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3912235" cy="3530600"/>
                    </a:xfrm>
                    <a:prstGeom prst="rect">
                      <a:avLst/>
                    </a:prstGeom>
                    <a:noFill/>
                    <a:ln>
                      <a:noFill/>
                    </a:ln>
                  </pic:spPr>
                </pic:pic>
              </a:graphicData>
            </a:graphic>
          </wp:inline>
        </w:drawing>
      </w:r>
    </w:p>
    <w:p w14:paraId="7BA8216C" w14:textId="77777777" w:rsidR="005C09B1" w:rsidRDefault="005C09B1" w:rsidP="004F6BF4">
      <w:pPr>
        <w:jc w:val="both"/>
        <w:rPr>
          <w:noProof/>
        </w:rPr>
      </w:pPr>
    </w:p>
    <w:p w14:paraId="7C171EA6" w14:textId="12BAE70A" w:rsidR="005C09B1" w:rsidRPr="005C09B1" w:rsidRDefault="00BC1FBA" w:rsidP="004F6BF4">
      <w:pPr>
        <w:jc w:val="both"/>
        <w:rPr>
          <w:b/>
          <w:bCs/>
        </w:rPr>
      </w:pPr>
      <w:r w:rsidRPr="00C813C4">
        <w:rPr>
          <w:noProof/>
        </w:rPr>
        <w:drawing>
          <wp:inline distT="0" distB="0" distL="0" distR="0" wp14:anchorId="40716020" wp14:editId="261BC756">
            <wp:extent cx="5303520" cy="2607945"/>
            <wp:effectExtent l="0" t="0" r="0" b="0"/>
            <wp:docPr id="1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5303520" cy="2607945"/>
                    </a:xfrm>
                    <a:prstGeom prst="rect">
                      <a:avLst/>
                    </a:prstGeom>
                    <a:noFill/>
                    <a:ln>
                      <a:noFill/>
                    </a:ln>
                  </pic:spPr>
                </pic:pic>
              </a:graphicData>
            </a:graphic>
          </wp:inline>
        </w:drawing>
      </w:r>
    </w:p>
    <w:p w14:paraId="1DFFAE3C" w14:textId="77777777" w:rsidR="005C09B1" w:rsidRDefault="005C09B1" w:rsidP="004F6BF4">
      <w:pPr>
        <w:jc w:val="both"/>
      </w:pPr>
    </w:p>
    <w:p w14:paraId="74CBE4DF" w14:textId="7A5C20E8" w:rsidR="005C09B1" w:rsidRDefault="00BC1FBA" w:rsidP="004F6BF4">
      <w:pPr>
        <w:jc w:val="both"/>
      </w:pPr>
      <w:r w:rsidRPr="00C813C4">
        <w:rPr>
          <w:noProof/>
        </w:rPr>
        <w:drawing>
          <wp:inline distT="0" distB="0" distL="0" distR="0" wp14:anchorId="588172CE" wp14:editId="00CAAD04">
            <wp:extent cx="5701030" cy="3180715"/>
            <wp:effectExtent l="0" t="0" r="0" b="0"/>
            <wp:docPr id="1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5701030" cy="3180715"/>
                    </a:xfrm>
                    <a:prstGeom prst="rect">
                      <a:avLst/>
                    </a:prstGeom>
                    <a:noFill/>
                    <a:ln>
                      <a:noFill/>
                    </a:ln>
                  </pic:spPr>
                </pic:pic>
              </a:graphicData>
            </a:graphic>
          </wp:inline>
        </w:drawing>
      </w:r>
    </w:p>
    <w:p w14:paraId="4D183E3D" w14:textId="77777777" w:rsidR="005C09B1" w:rsidRPr="00997440" w:rsidRDefault="005C09B1" w:rsidP="004F6BF4">
      <w:pPr>
        <w:jc w:val="both"/>
      </w:pPr>
    </w:p>
    <w:p w14:paraId="3618947C" w14:textId="77777777" w:rsidR="004F6BF4" w:rsidRPr="004F6BF4" w:rsidRDefault="004F6BF4" w:rsidP="004F6BF4">
      <w:pPr>
        <w:numPr>
          <w:ilvl w:val="0"/>
          <w:numId w:val="29"/>
        </w:numPr>
        <w:jc w:val="both"/>
        <w:rPr>
          <w:b/>
          <w:lang w:val="en-GB"/>
        </w:rPr>
      </w:pPr>
      <w:r w:rsidRPr="004F6BF4">
        <w:rPr>
          <w:b/>
          <w:lang w:val="en-GB"/>
        </w:rPr>
        <w:t>Purpose of the change:</w:t>
      </w:r>
    </w:p>
    <w:p w14:paraId="68052938" w14:textId="77777777" w:rsidR="004F6BF4" w:rsidRPr="00997440" w:rsidRDefault="004F6BF4" w:rsidP="004F6BF4">
      <w:pPr>
        <w:jc w:val="both"/>
      </w:pPr>
      <w:r w:rsidRPr="00997440">
        <w:t>The newly inserted tag will allow the system to report information about the default/alternative links when customers query information via reda.010</w:t>
      </w:r>
      <w:r w:rsidRPr="00997440">
        <w:rPr>
          <w:rStyle w:val="ng-binding"/>
        </w:rPr>
        <w:t>.001.01 (CSDL)</w:t>
      </w:r>
      <w:r w:rsidRPr="00997440">
        <w:t>. This tag will not be displayed for Issuer Links. It will be reported only for Investor type links and will have values depending on the nature of the link (“true” for default and “false” for alternative).</w:t>
      </w:r>
    </w:p>
    <w:p w14:paraId="290B30D2" w14:textId="77777777" w:rsidR="004F6BF4" w:rsidRPr="00997440" w:rsidRDefault="004F6BF4" w:rsidP="004F6BF4">
      <w:pPr>
        <w:jc w:val="both"/>
      </w:pPr>
    </w:p>
    <w:p w14:paraId="2D5CBC36" w14:textId="77777777" w:rsidR="004F6BF4" w:rsidRPr="004F6BF4" w:rsidRDefault="004F6BF4" w:rsidP="004F6BF4">
      <w:pPr>
        <w:numPr>
          <w:ilvl w:val="0"/>
          <w:numId w:val="29"/>
        </w:numPr>
        <w:jc w:val="both"/>
        <w:rPr>
          <w:b/>
          <w:lang w:val="en-GB"/>
        </w:rPr>
      </w:pPr>
      <w:r w:rsidRPr="004F6BF4">
        <w:rPr>
          <w:b/>
          <w:lang w:val="en-GB"/>
        </w:rPr>
        <w:t>Urgency of the request:</w:t>
      </w:r>
    </w:p>
    <w:p w14:paraId="59AD27E0" w14:textId="77777777" w:rsidR="004F6BF4" w:rsidRPr="00997440" w:rsidRDefault="004F6BF4" w:rsidP="004F6BF4">
      <w:pPr>
        <w:jc w:val="both"/>
        <w:rPr>
          <w:szCs w:val="24"/>
          <w:lang w:val="en-GB"/>
        </w:rPr>
      </w:pPr>
      <w:r w:rsidRPr="00997440">
        <w:rPr>
          <w:szCs w:val="24"/>
          <w:lang w:val="en-GB"/>
        </w:rPr>
        <w:t>The Securities SEG is requested to consider this change request for the next maintenance cycle.</w:t>
      </w:r>
    </w:p>
    <w:p w14:paraId="62DFA86B" w14:textId="77777777" w:rsidR="004F6BF4" w:rsidRPr="00997440" w:rsidRDefault="004F6BF4" w:rsidP="004F6BF4">
      <w:pPr>
        <w:jc w:val="both"/>
        <w:rPr>
          <w:szCs w:val="24"/>
          <w:lang w:val="en-GB"/>
        </w:rPr>
      </w:pPr>
    </w:p>
    <w:p w14:paraId="394D0E3A" w14:textId="77777777" w:rsidR="004F6BF4" w:rsidRPr="004F6BF4" w:rsidRDefault="004F6BF4" w:rsidP="004F6BF4">
      <w:pPr>
        <w:numPr>
          <w:ilvl w:val="0"/>
          <w:numId w:val="29"/>
        </w:numPr>
        <w:jc w:val="both"/>
        <w:rPr>
          <w:b/>
          <w:lang w:val="en-GB"/>
        </w:rPr>
      </w:pPr>
      <w:r w:rsidRPr="004F6BF4">
        <w:rPr>
          <w:b/>
          <w:lang w:val="en-GB"/>
        </w:rPr>
        <w:t>Business examples:</w:t>
      </w:r>
    </w:p>
    <w:p w14:paraId="5C279C7D" w14:textId="77777777" w:rsidR="004F6BF4" w:rsidRPr="00997440" w:rsidRDefault="004F6BF4" w:rsidP="004F6BF4">
      <w:pPr>
        <w:jc w:val="both"/>
        <w:rPr>
          <w:szCs w:val="24"/>
          <w:lang w:val="en-GB"/>
        </w:rPr>
      </w:pPr>
      <w:r w:rsidRPr="00997440">
        <w:rPr>
          <w:szCs w:val="24"/>
          <w:lang w:val="en-GB"/>
        </w:rPr>
        <w:t>New xml message reporting the new field.</w:t>
      </w:r>
    </w:p>
    <w:p w14:paraId="76AB43F2" w14:textId="77777777" w:rsidR="004F6BF4" w:rsidRPr="00997440" w:rsidRDefault="004F6BF4" w:rsidP="004F6BF4">
      <w:pPr>
        <w:jc w:val="both"/>
        <w:rPr>
          <w:sz w:val="18"/>
          <w:szCs w:val="24"/>
          <w:lang w:val="en-GB"/>
        </w:rPr>
      </w:pP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SctyRpt</w:t>
      </w:r>
      <w:proofErr w:type="spellEnd"/>
      <w:r w:rsidRPr="00997440">
        <w:rPr>
          <w:rFonts w:eastAsia="Times New Roman"/>
          <w:color w:val="0000FF"/>
          <w:sz w:val="20"/>
          <w:highlight w:val="white"/>
          <w:lang w:eastAsia="fr-FR"/>
        </w:rPr>
        <w:t>&gt;</w:t>
      </w:r>
    </w:p>
    <w:p w14:paraId="235A8145" w14:textId="77777777" w:rsidR="004F6BF4" w:rsidRPr="00997440" w:rsidRDefault="004F6BF4" w:rsidP="004F6BF4">
      <w:pPr>
        <w:jc w:val="both"/>
        <w:rPr>
          <w:sz w:val="18"/>
          <w:szCs w:val="24"/>
          <w:lang w:val="en-GB"/>
        </w:rPr>
      </w:pP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FinInstrmId</w:t>
      </w:r>
      <w:proofErr w:type="spellEnd"/>
      <w:r w:rsidRPr="00997440">
        <w:rPr>
          <w:rFonts w:eastAsia="Times New Roman"/>
          <w:color w:val="0000FF"/>
          <w:sz w:val="20"/>
          <w:highlight w:val="white"/>
          <w:lang w:eastAsia="fr-FR"/>
        </w:rPr>
        <w:t>&gt;</w:t>
      </w:r>
    </w:p>
    <w:p w14:paraId="621DEC56"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ISIN</w:t>
      </w:r>
      <w:r w:rsidRPr="00997440">
        <w:rPr>
          <w:rFonts w:eastAsia="Times New Roman"/>
          <w:color w:val="0000FF"/>
          <w:sz w:val="20"/>
          <w:highlight w:val="white"/>
          <w:lang w:eastAsia="fr-FR"/>
        </w:rPr>
        <w:t>&gt;</w:t>
      </w:r>
      <w:r w:rsidRPr="004F6BF4">
        <w:rPr>
          <w:rFonts w:eastAsia="Times New Roman"/>
          <w:color w:val="000000"/>
          <w:sz w:val="20"/>
          <w:highlight w:val="white"/>
          <w:lang w:eastAsia="fr-FR"/>
        </w:rPr>
        <w:t>XXABCDEFGHI1</w:t>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ISIN</w:t>
      </w:r>
      <w:r w:rsidRPr="00997440">
        <w:rPr>
          <w:rFonts w:eastAsia="Times New Roman"/>
          <w:color w:val="0000FF"/>
          <w:sz w:val="20"/>
          <w:highlight w:val="white"/>
          <w:lang w:eastAsia="fr-FR"/>
        </w:rPr>
        <w:t>&gt;</w:t>
      </w:r>
    </w:p>
    <w:p w14:paraId="310088E4" w14:textId="77777777" w:rsidR="004F6BF4" w:rsidRPr="00997440" w:rsidRDefault="004F6BF4" w:rsidP="004F6BF4">
      <w:pPr>
        <w:jc w:val="both"/>
        <w:rPr>
          <w:sz w:val="18"/>
          <w:szCs w:val="24"/>
          <w:lang w:val="en-GB"/>
        </w:rPr>
      </w:pP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FinInstrmId</w:t>
      </w:r>
      <w:proofErr w:type="spellEnd"/>
      <w:r w:rsidRPr="00997440">
        <w:rPr>
          <w:rFonts w:eastAsia="Times New Roman"/>
          <w:color w:val="0000FF"/>
          <w:sz w:val="20"/>
          <w:highlight w:val="white"/>
          <w:lang w:eastAsia="fr-FR"/>
        </w:rPr>
        <w:t>&gt;</w:t>
      </w:r>
    </w:p>
    <w:p w14:paraId="7C907102" w14:textId="77777777" w:rsidR="004F6BF4" w:rsidRPr="00997440" w:rsidRDefault="004F6BF4" w:rsidP="004F6BF4">
      <w:pPr>
        <w:jc w:val="both"/>
        <w:rPr>
          <w:sz w:val="18"/>
          <w:szCs w:val="24"/>
          <w:lang w:val="en-GB"/>
        </w:rPr>
      </w:pP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FinInstrmAttrbts</w:t>
      </w:r>
      <w:proofErr w:type="spellEnd"/>
      <w:r w:rsidRPr="00997440">
        <w:rPr>
          <w:rFonts w:eastAsia="Times New Roman"/>
          <w:color w:val="0000FF"/>
          <w:sz w:val="20"/>
          <w:highlight w:val="white"/>
          <w:lang w:eastAsia="fr-FR"/>
        </w:rPr>
        <w:t>&gt;</w:t>
      </w:r>
    </w:p>
    <w:p w14:paraId="4C4C664B"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SctyCSDLk</w:t>
      </w:r>
      <w:proofErr w:type="spellEnd"/>
      <w:r w:rsidRPr="00997440">
        <w:rPr>
          <w:rFonts w:eastAsia="Times New Roman"/>
          <w:color w:val="0000FF"/>
          <w:sz w:val="20"/>
          <w:highlight w:val="white"/>
          <w:lang w:eastAsia="fr-FR"/>
        </w:rPr>
        <w:t>&gt;</w:t>
      </w:r>
    </w:p>
    <w:p w14:paraId="29FD1BCC"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VldFr</w:t>
      </w:r>
      <w:proofErr w:type="spellEnd"/>
      <w:r w:rsidRPr="00997440">
        <w:rPr>
          <w:rFonts w:eastAsia="Times New Roman"/>
          <w:color w:val="0000FF"/>
          <w:sz w:val="20"/>
          <w:highlight w:val="white"/>
          <w:lang w:eastAsia="fr-FR"/>
        </w:rPr>
        <w:t>&gt;</w:t>
      </w:r>
    </w:p>
    <w:p w14:paraId="6E201EB3"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Dt</w:t>
      </w:r>
      <w:r w:rsidRPr="00997440">
        <w:rPr>
          <w:rFonts w:eastAsia="Times New Roman"/>
          <w:color w:val="0000FF"/>
          <w:sz w:val="20"/>
          <w:highlight w:val="white"/>
          <w:lang w:eastAsia="fr-FR"/>
        </w:rPr>
        <w:t>&gt;</w:t>
      </w:r>
      <w:r w:rsidRPr="004F6BF4">
        <w:rPr>
          <w:rFonts w:eastAsia="Times New Roman"/>
          <w:color w:val="000000"/>
          <w:sz w:val="20"/>
          <w:highlight w:val="white"/>
          <w:lang w:eastAsia="fr-FR"/>
        </w:rPr>
        <w:t>2024-06-01</w:t>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Dt</w:t>
      </w:r>
      <w:r w:rsidRPr="00997440">
        <w:rPr>
          <w:rFonts w:eastAsia="Times New Roman"/>
          <w:color w:val="0000FF"/>
          <w:sz w:val="20"/>
          <w:highlight w:val="white"/>
          <w:lang w:eastAsia="fr-FR"/>
        </w:rPr>
        <w:t>&gt;</w:t>
      </w:r>
    </w:p>
    <w:p w14:paraId="61469EB4"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VldFr</w:t>
      </w:r>
      <w:proofErr w:type="spellEnd"/>
      <w:r w:rsidRPr="00997440">
        <w:rPr>
          <w:rFonts w:eastAsia="Times New Roman"/>
          <w:color w:val="0000FF"/>
          <w:sz w:val="20"/>
          <w:highlight w:val="white"/>
          <w:lang w:eastAsia="fr-FR"/>
        </w:rPr>
        <w:t>&gt;</w:t>
      </w:r>
    </w:p>
    <w:p w14:paraId="6D434BF6"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VldTo</w:t>
      </w:r>
      <w:proofErr w:type="spellEnd"/>
      <w:r w:rsidRPr="00997440">
        <w:rPr>
          <w:rFonts w:eastAsia="Times New Roman"/>
          <w:color w:val="0000FF"/>
          <w:sz w:val="20"/>
          <w:highlight w:val="white"/>
          <w:lang w:eastAsia="fr-FR"/>
        </w:rPr>
        <w:t>&gt;</w:t>
      </w:r>
    </w:p>
    <w:p w14:paraId="49C5FDC6"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Dt</w:t>
      </w:r>
      <w:r w:rsidRPr="00997440">
        <w:rPr>
          <w:rFonts w:eastAsia="Times New Roman"/>
          <w:color w:val="0000FF"/>
          <w:sz w:val="20"/>
          <w:highlight w:val="white"/>
          <w:lang w:eastAsia="fr-FR"/>
        </w:rPr>
        <w:t>&gt;</w:t>
      </w:r>
      <w:r w:rsidRPr="004F6BF4">
        <w:rPr>
          <w:rFonts w:eastAsia="Times New Roman"/>
          <w:color w:val="000000"/>
          <w:sz w:val="20"/>
          <w:highlight w:val="white"/>
          <w:lang w:eastAsia="fr-FR"/>
        </w:rPr>
        <w:t>9999-12-31</w:t>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Dt</w:t>
      </w:r>
      <w:r w:rsidRPr="00997440">
        <w:rPr>
          <w:rFonts w:eastAsia="Times New Roman"/>
          <w:color w:val="0000FF"/>
          <w:sz w:val="20"/>
          <w:highlight w:val="white"/>
          <w:lang w:eastAsia="fr-FR"/>
        </w:rPr>
        <w:t>&gt;</w:t>
      </w:r>
    </w:p>
    <w:p w14:paraId="4BA573DD"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VldTo</w:t>
      </w:r>
      <w:proofErr w:type="spellEnd"/>
      <w:r w:rsidRPr="00997440">
        <w:rPr>
          <w:rFonts w:eastAsia="Times New Roman"/>
          <w:color w:val="0000FF"/>
          <w:sz w:val="20"/>
          <w:highlight w:val="white"/>
          <w:lang w:eastAsia="fr-FR"/>
        </w:rPr>
        <w:t>&gt;</w:t>
      </w:r>
    </w:p>
    <w:p w14:paraId="255AC472"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SctyMntnc</w:t>
      </w:r>
      <w:proofErr w:type="spellEnd"/>
      <w:r w:rsidRPr="00997440">
        <w:rPr>
          <w:rFonts w:eastAsia="Times New Roman"/>
          <w:color w:val="0000FF"/>
          <w:sz w:val="20"/>
          <w:highlight w:val="white"/>
          <w:lang w:eastAsia="fr-FR"/>
        </w:rPr>
        <w:t>&gt;</w:t>
      </w:r>
      <w:r w:rsidRPr="004F6BF4">
        <w:rPr>
          <w:rFonts w:eastAsia="Times New Roman"/>
          <w:color w:val="000000"/>
          <w:sz w:val="20"/>
          <w:highlight w:val="white"/>
          <w:lang w:eastAsia="fr-FR"/>
        </w:rPr>
        <w:t>false</w:t>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SctyMntnc</w:t>
      </w:r>
      <w:proofErr w:type="spellEnd"/>
      <w:r w:rsidRPr="00997440">
        <w:rPr>
          <w:rFonts w:eastAsia="Times New Roman"/>
          <w:color w:val="0000FF"/>
          <w:sz w:val="20"/>
          <w:highlight w:val="white"/>
          <w:lang w:eastAsia="fr-FR"/>
        </w:rPr>
        <w:t>&gt;</w:t>
      </w:r>
    </w:p>
    <w:p w14:paraId="262F171E"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yellow"/>
          <w:lang w:eastAsia="fr-FR"/>
        </w:rPr>
        <w:t>&lt;</w:t>
      </w:r>
      <w:proofErr w:type="spellStart"/>
      <w:r w:rsidRPr="00997440">
        <w:rPr>
          <w:rFonts w:eastAsia="Times New Roman"/>
          <w:color w:val="800000"/>
          <w:sz w:val="20"/>
          <w:highlight w:val="yellow"/>
          <w:lang w:eastAsia="fr-FR"/>
        </w:rPr>
        <w:t>DfltLnk</w:t>
      </w:r>
      <w:proofErr w:type="spellEnd"/>
      <w:r w:rsidRPr="00997440">
        <w:rPr>
          <w:rFonts w:eastAsia="Times New Roman"/>
          <w:color w:val="0000FF"/>
          <w:sz w:val="20"/>
          <w:highlight w:val="yellow"/>
          <w:lang w:eastAsia="fr-FR"/>
        </w:rPr>
        <w:t>&gt;</w:t>
      </w:r>
      <w:r w:rsidRPr="004F6BF4">
        <w:rPr>
          <w:rFonts w:eastAsia="Times New Roman"/>
          <w:color w:val="000000"/>
          <w:sz w:val="20"/>
          <w:highlight w:val="yellow"/>
          <w:lang w:eastAsia="fr-FR"/>
        </w:rPr>
        <w:t>true</w:t>
      </w:r>
      <w:r w:rsidRPr="00997440">
        <w:rPr>
          <w:rFonts w:eastAsia="Times New Roman"/>
          <w:color w:val="0000FF"/>
          <w:sz w:val="20"/>
          <w:highlight w:val="yellow"/>
          <w:lang w:eastAsia="fr-FR"/>
        </w:rPr>
        <w:t>&lt;/</w:t>
      </w:r>
      <w:proofErr w:type="spellStart"/>
      <w:r w:rsidRPr="00997440">
        <w:rPr>
          <w:rFonts w:eastAsia="Times New Roman"/>
          <w:color w:val="800000"/>
          <w:sz w:val="20"/>
          <w:highlight w:val="yellow"/>
          <w:lang w:eastAsia="fr-FR"/>
        </w:rPr>
        <w:t>DfltLnk</w:t>
      </w:r>
      <w:proofErr w:type="spellEnd"/>
      <w:r w:rsidRPr="00997440">
        <w:rPr>
          <w:rFonts w:eastAsia="Times New Roman"/>
          <w:color w:val="0000FF"/>
          <w:sz w:val="20"/>
          <w:highlight w:val="yellow"/>
          <w:lang w:eastAsia="fr-FR"/>
        </w:rPr>
        <w:t>&gt;</w:t>
      </w:r>
    </w:p>
    <w:p w14:paraId="77969B3C"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InvstrCSD</w:t>
      </w:r>
      <w:proofErr w:type="spellEnd"/>
      <w:r w:rsidRPr="00997440">
        <w:rPr>
          <w:rFonts w:eastAsia="Times New Roman"/>
          <w:color w:val="0000FF"/>
          <w:sz w:val="20"/>
          <w:highlight w:val="white"/>
          <w:lang w:eastAsia="fr-FR"/>
        </w:rPr>
        <w:t>&gt;</w:t>
      </w:r>
    </w:p>
    <w:p w14:paraId="67CE359F"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OrgId</w:t>
      </w:r>
      <w:proofErr w:type="spellEnd"/>
      <w:r w:rsidRPr="00997440">
        <w:rPr>
          <w:rFonts w:eastAsia="Times New Roman"/>
          <w:color w:val="0000FF"/>
          <w:sz w:val="20"/>
          <w:highlight w:val="white"/>
          <w:lang w:eastAsia="fr-FR"/>
        </w:rPr>
        <w:t>&gt;</w:t>
      </w:r>
    </w:p>
    <w:p w14:paraId="6CEBF318"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Id</w:t>
      </w:r>
      <w:r w:rsidRPr="00997440">
        <w:rPr>
          <w:rFonts w:eastAsia="Times New Roman"/>
          <w:color w:val="0000FF"/>
          <w:sz w:val="20"/>
          <w:highlight w:val="white"/>
          <w:lang w:eastAsia="fr-FR"/>
        </w:rPr>
        <w:t>&gt;</w:t>
      </w:r>
    </w:p>
    <w:p w14:paraId="32D9D3DC"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AnyBIC</w:t>
      </w:r>
      <w:proofErr w:type="spellEnd"/>
      <w:r w:rsidRPr="00997440">
        <w:rPr>
          <w:rFonts w:eastAsia="Times New Roman"/>
          <w:color w:val="0000FF"/>
          <w:sz w:val="20"/>
          <w:highlight w:val="white"/>
          <w:lang w:eastAsia="fr-FR"/>
        </w:rPr>
        <w:t>&gt;</w:t>
      </w:r>
      <w:r w:rsidRPr="004F6BF4">
        <w:rPr>
          <w:rFonts w:eastAsia="Times New Roman"/>
          <w:color w:val="000000"/>
          <w:sz w:val="20"/>
          <w:highlight w:val="white"/>
          <w:lang w:eastAsia="fr-FR"/>
        </w:rPr>
        <w:t>CSDAXXYYAAA</w:t>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AnyBIC</w:t>
      </w:r>
      <w:proofErr w:type="spellEnd"/>
      <w:r w:rsidRPr="00997440">
        <w:rPr>
          <w:rFonts w:eastAsia="Times New Roman"/>
          <w:color w:val="0000FF"/>
          <w:sz w:val="20"/>
          <w:highlight w:val="white"/>
          <w:lang w:eastAsia="fr-FR"/>
        </w:rPr>
        <w:t>&gt;</w:t>
      </w:r>
    </w:p>
    <w:p w14:paraId="69A16760"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Id</w:t>
      </w:r>
      <w:r w:rsidRPr="00997440">
        <w:rPr>
          <w:rFonts w:eastAsia="Times New Roman"/>
          <w:color w:val="0000FF"/>
          <w:sz w:val="20"/>
          <w:highlight w:val="white"/>
          <w:lang w:eastAsia="fr-FR"/>
        </w:rPr>
        <w:t>&gt;</w:t>
      </w:r>
    </w:p>
    <w:p w14:paraId="7007C083"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OrgId</w:t>
      </w:r>
      <w:proofErr w:type="spellEnd"/>
      <w:r w:rsidRPr="00997440">
        <w:rPr>
          <w:rFonts w:eastAsia="Times New Roman"/>
          <w:color w:val="0000FF"/>
          <w:sz w:val="20"/>
          <w:highlight w:val="white"/>
          <w:lang w:eastAsia="fr-FR"/>
        </w:rPr>
        <w:t>&gt;</w:t>
      </w:r>
    </w:p>
    <w:p w14:paraId="74715E58"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InvstrCSD</w:t>
      </w:r>
      <w:proofErr w:type="spellEnd"/>
      <w:r w:rsidRPr="00997440">
        <w:rPr>
          <w:rFonts w:eastAsia="Times New Roman"/>
          <w:color w:val="0000FF"/>
          <w:sz w:val="20"/>
          <w:highlight w:val="white"/>
          <w:lang w:eastAsia="fr-FR"/>
        </w:rPr>
        <w:t>&gt;</w:t>
      </w:r>
    </w:p>
    <w:p w14:paraId="3C3D4071"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TechIssrCSD</w:t>
      </w:r>
      <w:proofErr w:type="spellEnd"/>
      <w:r w:rsidRPr="00997440">
        <w:rPr>
          <w:rFonts w:eastAsia="Times New Roman"/>
          <w:color w:val="0000FF"/>
          <w:sz w:val="20"/>
          <w:highlight w:val="white"/>
          <w:lang w:eastAsia="fr-FR"/>
        </w:rPr>
        <w:t>&gt;</w:t>
      </w:r>
    </w:p>
    <w:p w14:paraId="14DE0D3D"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OrgId</w:t>
      </w:r>
      <w:proofErr w:type="spellEnd"/>
      <w:r w:rsidRPr="00997440">
        <w:rPr>
          <w:rFonts w:eastAsia="Times New Roman"/>
          <w:color w:val="0000FF"/>
          <w:sz w:val="20"/>
          <w:highlight w:val="white"/>
          <w:lang w:eastAsia="fr-FR"/>
        </w:rPr>
        <w:t>&gt;</w:t>
      </w:r>
    </w:p>
    <w:p w14:paraId="25AE9D00"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Id</w:t>
      </w:r>
      <w:r w:rsidRPr="00997440">
        <w:rPr>
          <w:rFonts w:eastAsia="Times New Roman"/>
          <w:color w:val="0000FF"/>
          <w:sz w:val="20"/>
          <w:highlight w:val="white"/>
          <w:lang w:eastAsia="fr-FR"/>
        </w:rPr>
        <w:t>&gt;</w:t>
      </w:r>
    </w:p>
    <w:p w14:paraId="36C9D98C"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AnyBIC</w:t>
      </w:r>
      <w:proofErr w:type="spellEnd"/>
      <w:r w:rsidRPr="00997440">
        <w:rPr>
          <w:rFonts w:eastAsia="Times New Roman"/>
          <w:color w:val="0000FF"/>
          <w:sz w:val="20"/>
          <w:highlight w:val="white"/>
          <w:lang w:eastAsia="fr-FR"/>
        </w:rPr>
        <w:t>&gt;</w:t>
      </w:r>
      <w:r w:rsidRPr="004F6BF4">
        <w:rPr>
          <w:rFonts w:eastAsia="Times New Roman"/>
          <w:color w:val="000000"/>
          <w:sz w:val="20"/>
          <w:highlight w:val="white"/>
          <w:lang w:eastAsia="fr-FR"/>
        </w:rPr>
        <w:t>CSDBXXYYBBB</w:t>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AnyBIC</w:t>
      </w:r>
      <w:proofErr w:type="spellEnd"/>
      <w:r w:rsidRPr="00997440">
        <w:rPr>
          <w:rFonts w:eastAsia="Times New Roman"/>
          <w:color w:val="0000FF"/>
          <w:sz w:val="20"/>
          <w:highlight w:val="white"/>
          <w:lang w:eastAsia="fr-FR"/>
        </w:rPr>
        <w:t>&gt;</w:t>
      </w:r>
    </w:p>
    <w:p w14:paraId="78ABB3D0"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Id</w:t>
      </w:r>
      <w:r w:rsidRPr="00997440">
        <w:rPr>
          <w:rFonts w:eastAsia="Times New Roman"/>
          <w:color w:val="0000FF"/>
          <w:sz w:val="20"/>
          <w:highlight w:val="white"/>
          <w:lang w:eastAsia="fr-FR"/>
        </w:rPr>
        <w:t>&gt;</w:t>
      </w:r>
    </w:p>
    <w:p w14:paraId="6E1E183D"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OrgId</w:t>
      </w:r>
      <w:proofErr w:type="spellEnd"/>
      <w:r w:rsidRPr="00997440">
        <w:rPr>
          <w:rFonts w:eastAsia="Times New Roman"/>
          <w:color w:val="0000FF"/>
          <w:sz w:val="20"/>
          <w:highlight w:val="white"/>
          <w:lang w:eastAsia="fr-FR"/>
        </w:rPr>
        <w:t>&gt;</w:t>
      </w:r>
    </w:p>
    <w:p w14:paraId="1394C8BC"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TechIssrCSD</w:t>
      </w:r>
      <w:proofErr w:type="spellEnd"/>
      <w:r w:rsidRPr="00997440">
        <w:rPr>
          <w:rFonts w:eastAsia="Times New Roman"/>
          <w:color w:val="0000FF"/>
          <w:sz w:val="20"/>
          <w:highlight w:val="white"/>
          <w:lang w:eastAsia="fr-FR"/>
        </w:rPr>
        <w:t>&gt;</w:t>
      </w:r>
    </w:p>
    <w:p w14:paraId="4DE58F6A"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SctyCSDLk</w:t>
      </w:r>
      <w:proofErr w:type="spellEnd"/>
      <w:r w:rsidRPr="00997440">
        <w:rPr>
          <w:rFonts w:eastAsia="Times New Roman"/>
          <w:color w:val="0000FF"/>
          <w:sz w:val="20"/>
          <w:highlight w:val="white"/>
          <w:lang w:eastAsia="fr-FR"/>
        </w:rPr>
        <w:t>&gt;</w:t>
      </w:r>
    </w:p>
    <w:p w14:paraId="7ABBBB68"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SctyCSDLk</w:t>
      </w:r>
      <w:proofErr w:type="spellEnd"/>
      <w:r w:rsidRPr="00997440">
        <w:rPr>
          <w:rFonts w:eastAsia="Times New Roman"/>
          <w:color w:val="0000FF"/>
          <w:sz w:val="20"/>
          <w:highlight w:val="white"/>
          <w:lang w:eastAsia="fr-FR"/>
        </w:rPr>
        <w:t>&gt;</w:t>
      </w:r>
    </w:p>
    <w:p w14:paraId="0F118630"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VldFr</w:t>
      </w:r>
      <w:proofErr w:type="spellEnd"/>
      <w:r w:rsidRPr="00997440">
        <w:rPr>
          <w:rFonts w:eastAsia="Times New Roman"/>
          <w:color w:val="0000FF"/>
          <w:sz w:val="20"/>
          <w:highlight w:val="white"/>
          <w:lang w:eastAsia="fr-FR"/>
        </w:rPr>
        <w:t>&gt;</w:t>
      </w:r>
    </w:p>
    <w:p w14:paraId="2E55873A"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Dt</w:t>
      </w:r>
      <w:r w:rsidRPr="00997440">
        <w:rPr>
          <w:rFonts w:eastAsia="Times New Roman"/>
          <w:color w:val="0000FF"/>
          <w:sz w:val="20"/>
          <w:highlight w:val="white"/>
          <w:lang w:eastAsia="fr-FR"/>
        </w:rPr>
        <w:t>&gt;</w:t>
      </w:r>
      <w:r w:rsidRPr="004F6BF4">
        <w:rPr>
          <w:rFonts w:eastAsia="Times New Roman"/>
          <w:color w:val="000000"/>
          <w:sz w:val="20"/>
          <w:highlight w:val="white"/>
          <w:lang w:eastAsia="fr-FR"/>
        </w:rPr>
        <w:t>2024-06-01</w:t>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Dt</w:t>
      </w:r>
      <w:r w:rsidRPr="00997440">
        <w:rPr>
          <w:rFonts w:eastAsia="Times New Roman"/>
          <w:color w:val="0000FF"/>
          <w:sz w:val="20"/>
          <w:highlight w:val="white"/>
          <w:lang w:eastAsia="fr-FR"/>
        </w:rPr>
        <w:t>&gt;</w:t>
      </w:r>
    </w:p>
    <w:p w14:paraId="223180DB"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VldFr</w:t>
      </w:r>
      <w:proofErr w:type="spellEnd"/>
      <w:r w:rsidRPr="00997440">
        <w:rPr>
          <w:rFonts w:eastAsia="Times New Roman"/>
          <w:color w:val="0000FF"/>
          <w:sz w:val="20"/>
          <w:highlight w:val="white"/>
          <w:lang w:eastAsia="fr-FR"/>
        </w:rPr>
        <w:t>&gt;</w:t>
      </w:r>
    </w:p>
    <w:p w14:paraId="602921A8" w14:textId="77777777" w:rsidR="004F6BF4" w:rsidRPr="00997440" w:rsidRDefault="004F6BF4" w:rsidP="004F6BF4">
      <w:pPr>
        <w:jc w:val="both"/>
        <w:rPr>
          <w:sz w:val="18"/>
          <w:szCs w:val="24"/>
          <w:lang w:val="en-GB"/>
        </w:rPr>
      </w:pPr>
      <w:r w:rsidRPr="00997440">
        <w:rPr>
          <w:sz w:val="18"/>
          <w:szCs w:val="24"/>
          <w:lang w:val="en-GB"/>
        </w:rPr>
        <w:lastRenderedPageBreak/>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VldTo</w:t>
      </w:r>
      <w:proofErr w:type="spellEnd"/>
      <w:r w:rsidRPr="00997440">
        <w:rPr>
          <w:rFonts w:eastAsia="Times New Roman"/>
          <w:color w:val="0000FF"/>
          <w:sz w:val="20"/>
          <w:highlight w:val="white"/>
          <w:lang w:eastAsia="fr-FR"/>
        </w:rPr>
        <w:t>&gt;</w:t>
      </w:r>
    </w:p>
    <w:p w14:paraId="24FD0A8A"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Dt</w:t>
      </w:r>
      <w:r w:rsidRPr="00997440">
        <w:rPr>
          <w:rFonts w:eastAsia="Times New Roman"/>
          <w:color w:val="0000FF"/>
          <w:sz w:val="20"/>
          <w:highlight w:val="white"/>
          <w:lang w:eastAsia="fr-FR"/>
        </w:rPr>
        <w:t>&gt;</w:t>
      </w:r>
      <w:r w:rsidRPr="004F6BF4">
        <w:rPr>
          <w:rFonts w:eastAsia="Times New Roman"/>
          <w:color w:val="000000"/>
          <w:sz w:val="20"/>
          <w:highlight w:val="white"/>
          <w:lang w:eastAsia="fr-FR"/>
        </w:rPr>
        <w:t>9999-12-31</w:t>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Dt</w:t>
      </w:r>
      <w:r w:rsidRPr="00997440">
        <w:rPr>
          <w:rFonts w:eastAsia="Times New Roman"/>
          <w:color w:val="0000FF"/>
          <w:sz w:val="20"/>
          <w:highlight w:val="white"/>
          <w:lang w:eastAsia="fr-FR"/>
        </w:rPr>
        <w:t>&gt;</w:t>
      </w:r>
    </w:p>
    <w:p w14:paraId="1A8A282D"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VldTo</w:t>
      </w:r>
      <w:proofErr w:type="spellEnd"/>
      <w:r w:rsidRPr="00997440">
        <w:rPr>
          <w:rFonts w:eastAsia="Times New Roman"/>
          <w:color w:val="0000FF"/>
          <w:sz w:val="20"/>
          <w:highlight w:val="white"/>
          <w:lang w:eastAsia="fr-FR"/>
        </w:rPr>
        <w:t>&gt;</w:t>
      </w:r>
    </w:p>
    <w:p w14:paraId="41340A3C"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SctyMntnc</w:t>
      </w:r>
      <w:proofErr w:type="spellEnd"/>
      <w:r w:rsidRPr="00997440">
        <w:rPr>
          <w:rFonts w:eastAsia="Times New Roman"/>
          <w:color w:val="0000FF"/>
          <w:sz w:val="20"/>
          <w:highlight w:val="white"/>
          <w:lang w:eastAsia="fr-FR"/>
        </w:rPr>
        <w:t>&gt;</w:t>
      </w:r>
      <w:r w:rsidRPr="004F6BF4">
        <w:rPr>
          <w:rFonts w:eastAsia="Times New Roman"/>
          <w:color w:val="000000"/>
          <w:sz w:val="20"/>
          <w:highlight w:val="white"/>
          <w:lang w:eastAsia="fr-FR"/>
        </w:rPr>
        <w:t>false</w:t>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SctyMntnc</w:t>
      </w:r>
      <w:proofErr w:type="spellEnd"/>
      <w:r w:rsidRPr="00997440">
        <w:rPr>
          <w:rFonts w:eastAsia="Times New Roman"/>
          <w:color w:val="0000FF"/>
          <w:sz w:val="20"/>
          <w:highlight w:val="white"/>
          <w:lang w:eastAsia="fr-FR"/>
        </w:rPr>
        <w:t>&gt;</w:t>
      </w:r>
    </w:p>
    <w:p w14:paraId="04796901"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yellow"/>
          <w:lang w:eastAsia="fr-FR"/>
        </w:rPr>
        <w:t>&lt;</w:t>
      </w:r>
      <w:proofErr w:type="spellStart"/>
      <w:r w:rsidRPr="00997440">
        <w:rPr>
          <w:rFonts w:eastAsia="Times New Roman"/>
          <w:color w:val="800000"/>
          <w:sz w:val="20"/>
          <w:highlight w:val="yellow"/>
          <w:lang w:eastAsia="fr-FR"/>
        </w:rPr>
        <w:t>DfltLnk</w:t>
      </w:r>
      <w:proofErr w:type="spellEnd"/>
      <w:r w:rsidRPr="00997440">
        <w:rPr>
          <w:rFonts w:eastAsia="Times New Roman"/>
          <w:color w:val="0000FF"/>
          <w:sz w:val="20"/>
          <w:highlight w:val="yellow"/>
          <w:lang w:eastAsia="fr-FR"/>
        </w:rPr>
        <w:t>&gt;</w:t>
      </w:r>
      <w:r w:rsidRPr="004F6BF4">
        <w:rPr>
          <w:rFonts w:eastAsia="Times New Roman"/>
          <w:color w:val="000000"/>
          <w:sz w:val="20"/>
          <w:highlight w:val="yellow"/>
          <w:lang w:eastAsia="fr-FR"/>
        </w:rPr>
        <w:t>false</w:t>
      </w:r>
      <w:r w:rsidRPr="00997440">
        <w:rPr>
          <w:rFonts w:eastAsia="Times New Roman"/>
          <w:color w:val="0000FF"/>
          <w:sz w:val="20"/>
          <w:highlight w:val="yellow"/>
          <w:lang w:eastAsia="fr-FR"/>
        </w:rPr>
        <w:t>&lt;/</w:t>
      </w:r>
      <w:proofErr w:type="spellStart"/>
      <w:r w:rsidRPr="00997440">
        <w:rPr>
          <w:rFonts w:eastAsia="Times New Roman"/>
          <w:color w:val="800000"/>
          <w:sz w:val="20"/>
          <w:highlight w:val="yellow"/>
          <w:lang w:eastAsia="fr-FR"/>
        </w:rPr>
        <w:t>DfltLnk</w:t>
      </w:r>
      <w:proofErr w:type="spellEnd"/>
      <w:r w:rsidRPr="00997440">
        <w:rPr>
          <w:rFonts w:eastAsia="Times New Roman"/>
          <w:color w:val="0000FF"/>
          <w:sz w:val="20"/>
          <w:highlight w:val="yellow"/>
          <w:lang w:eastAsia="fr-FR"/>
        </w:rPr>
        <w:t>&gt;</w:t>
      </w:r>
    </w:p>
    <w:p w14:paraId="40BE1099"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InvstrCSD</w:t>
      </w:r>
      <w:proofErr w:type="spellEnd"/>
      <w:r w:rsidRPr="00997440">
        <w:rPr>
          <w:rFonts w:eastAsia="Times New Roman"/>
          <w:color w:val="0000FF"/>
          <w:sz w:val="20"/>
          <w:highlight w:val="white"/>
          <w:lang w:eastAsia="fr-FR"/>
        </w:rPr>
        <w:t>&gt;</w:t>
      </w:r>
    </w:p>
    <w:p w14:paraId="568F9120"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OrgId</w:t>
      </w:r>
      <w:proofErr w:type="spellEnd"/>
      <w:r w:rsidRPr="00997440">
        <w:rPr>
          <w:rFonts w:eastAsia="Times New Roman"/>
          <w:color w:val="0000FF"/>
          <w:sz w:val="20"/>
          <w:highlight w:val="white"/>
          <w:lang w:eastAsia="fr-FR"/>
        </w:rPr>
        <w:t>&gt;</w:t>
      </w:r>
    </w:p>
    <w:p w14:paraId="5CBF66C5"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Id</w:t>
      </w:r>
      <w:r w:rsidRPr="00997440">
        <w:rPr>
          <w:rFonts w:eastAsia="Times New Roman"/>
          <w:color w:val="0000FF"/>
          <w:sz w:val="20"/>
          <w:highlight w:val="white"/>
          <w:lang w:eastAsia="fr-FR"/>
        </w:rPr>
        <w:t>&gt;</w:t>
      </w:r>
    </w:p>
    <w:p w14:paraId="35D66DDB"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AnyBIC</w:t>
      </w:r>
      <w:proofErr w:type="spellEnd"/>
      <w:r w:rsidRPr="00997440">
        <w:rPr>
          <w:rFonts w:eastAsia="Times New Roman"/>
          <w:color w:val="0000FF"/>
          <w:sz w:val="20"/>
          <w:highlight w:val="white"/>
          <w:lang w:eastAsia="fr-FR"/>
        </w:rPr>
        <w:t>&gt;</w:t>
      </w:r>
      <w:r w:rsidRPr="004F6BF4">
        <w:rPr>
          <w:rFonts w:eastAsia="Times New Roman"/>
          <w:color w:val="000000"/>
          <w:sz w:val="20"/>
          <w:highlight w:val="white"/>
          <w:lang w:eastAsia="fr-FR"/>
        </w:rPr>
        <w:t>CSDAXXYYAAA</w:t>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AnyBIC</w:t>
      </w:r>
      <w:proofErr w:type="spellEnd"/>
      <w:r w:rsidRPr="00997440">
        <w:rPr>
          <w:rFonts w:eastAsia="Times New Roman"/>
          <w:color w:val="0000FF"/>
          <w:sz w:val="20"/>
          <w:highlight w:val="white"/>
          <w:lang w:eastAsia="fr-FR"/>
        </w:rPr>
        <w:t>&gt;</w:t>
      </w:r>
    </w:p>
    <w:p w14:paraId="7E413FAC"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Id</w:t>
      </w:r>
      <w:r w:rsidRPr="00997440">
        <w:rPr>
          <w:rFonts w:eastAsia="Times New Roman"/>
          <w:color w:val="0000FF"/>
          <w:sz w:val="20"/>
          <w:highlight w:val="white"/>
          <w:lang w:eastAsia="fr-FR"/>
        </w:rPr>
        <w:t>&gt;</w:t>
      </w:r>
    </w:p>
    <w:p w14:paraId="2834B6E0"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OrgId</w:t>
      </w:r>
      <w:proofErr w:type="spellEnd"/>
      <w:r w:rsidRPr="00997440">
        <w:rPr>
          <w:rFonts w:eastAsia="Times New Roman"/>
          <w:color w:val="0000FF"/>
          <w:sz w:val="20"/>
          <w:highlight w:val="white"/>
          <w:lang w:eastAsia="fr-FR"/>
        </w:rPr>
        <w:t>&gt;</w:t>
      </w:r>
    </w:p>
    <w:p w14:paraId="09587FED"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InvstrCSD</w:t>
      </w:r>
      <w:proofErr w:type="spellEnd"/>
      <w:r w:rsidRPr="00997440">
        <w:rPr>
          <w:rFonts w:eastAsia="Times New Roman"/>
          <w:color w:val="0000FF"/>
          <w:sz w:val="20"/>
          <w:highlight w:val="white"/>
          <w:lang w:eastAsia="fr-FR"/>
        </w:rPr>
        <w:t>&gt;</w:t>
      </w:r>
    </w:p>
    <w:p w14:paraId="233064B1"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TechIssrCSD</w:t>
      </w:r>
      <w:proofErr w:type="spellEnd"/>
      <w:r w:rsidRPr="00997440">
        <w:rPr>
          <w:rFonts w:eastAsia="Times New Roman"/>
          <w:color w:val="0000FF"/>
          <w:sz w:val="20"/>
          <w:highlight w:val="white"/>
          <w:lang w:eastAsia="fr-FR"/>
        </w:rPr>
        <w:t>&gt;</w:t>
      </w:r>
    </w:p>
    <w:p w14:paraId="1293999E"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OrgId</w:t>
      </w:r>
      <w:proofErr w:type="spellEnd"/>
      <w:r w:rsidRPr="00997440">
        <w:rPr>
          <w:rFonts w:eastAsia="Times New Roman"/>
          <w:color w:val="0000FF"/>
          <w:sz w:val="20"/>
          <w:highlight w:val="white"/>
          <w:lang w:eastAsia="fr-FR"/>
        </w:rPr>
        <w:t>&gt;</w:t>
      </w:r>
    </w:p>
    <w:p w14:paraId="43790888"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Id</w:t>
      </w:r>
      <w:r w:rsidRPr="00997440">
        <w:rPr>
          <w:rFonts w:eastAsia="Times New Roman"/>
          <w:color w:val="0000FF"/>
          <w:sz w:val="20"/>
          <w:highlight w:val="white"/>
          <w:lang w:eastAsia="fr-FR"/>
        </w:rPr>
        <w:t>&gt;</w:t>
      </w:r>
    </w:p>
    <w:p w14:paraId="154923D9"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AnyBIC</w:t>
      </w:r>
      <w:proofErr w:type="spellEnd"/>
      <w:r w:rsidRPr="00997440">
        <w:rPr>
          <w:rFonts w:eastAsia="Times New Roman"/>
          <w:color w:val="0000FF"/>
          <w:sz w:val="20"/>
          <w:highlight w:val="white"/>
          <w:lang w:eastAsia="fr-FR"/>
        </w:rPr>
        <w:t>&gt;</w:t>
      </w:r>
      <w:r w:rsidRPr="004F6BF4">
        <w:rPr>
          <w:rFonts w:eastAsia="Times New Roman"/>
          <w:color w:val="000000"/>
          <w:sz w:val="20"/>
          <w:highlight w:val="white"/>
          <w:lang w:eastAsia="fr-FR"/>
        </w:rPr>
        <w:t>CSDCXXYYCCC</w:t>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AnyBIC</w:t>
      </w:r>
      <w:proofErr w:type="spellEnd"/>
      <w:r w:rsidRPr="00997440">
        <w:rPr>
          <w:rFonts w:eastAsia="Times New Roman"/>
          <w:color w:val="0000FF"/>
          <w:sz w:val="20"/>
          <w:highlight w:val="white"/>
          <w:lang w:eastAsia="fr-FR"/>
        </w:rPr>
        <w:t>&gt;</w:t>
      </w:r>
    </w:p>
    <w:p w14:paraId="31F0F886"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Id</w:t>
      </w:r>
      <w:r w:rsidRPr="00997440">
        <w:rPr>
          <w:rFonts w:eastAsia="Times New Roman"/>
          <w:color w:val="0000FF"/>
          <w:sz w:val="20"/>
          <w:highlight w:val="white"/>
          <w:lang w:eastAsia="fr-FR"/>
        </w:rPr>
        <w:t>&gt;</w:t>
      </w:r>
    </w:p>
    <w:p w14:paraId="047B0B78"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OrgId</w:t>
      </w:r>
      <w:proofErr w:type="spellEnd"/>
      <w:r w:rsidRPr="00997440">
        <w:rPr>
          <w:rFonts w:eastAsia="Times New Roman"/>
          <w:color w:val="0000FF"/>
          <w:sz w:val="20"/>
          <w:highlight w:val="white"/>
          <w:lang w:eastAsia="fr-FR"/>
        </w:rPr>
        <w:t>&gt;</w:t>
      </w:r>
    </w:p>
    <w:p w14:paraId="7F73A573"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TechIssrCSD</w:t>
      </w:r>
      <w:proofErr w:type="spellEnd"/>
      <w:r w:rsidRPr="00997440">
        <w:rPr>
          <w:rFonts w:eastAsia="Times New Roman"/>
          <w:color w:val="0000FF"/>
          <w:sz w:val="20"/>
          <w:highlight w:val="white"/>
          <w:lang w:eastAsia="fr-FR"/>
        </w:rPr>
        <w:t>&gt;</w:t>
      </w:r>
    </w:p>
    <w:p w14:paraId="129F2916" w14:textId="77777777" w:rsidR="004F6BF4" w:rsidRPr="00997440" w:rsidRDefault="004F6BF4" w:rsidP="004F6BF4">
      <w:pPr>
        <w:jc w:val="both"/>
        <w:rPr>
          <w:sz w:val="18"/>
          <w:szCs w:val="24"/>
          <w:lang w:val="en-GB"/>
        </w:rPr>
      </w:pP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SctyCSDLk</w:t>
      </w:r>
      <w:proofErr w:type="spellEnd"/>
      <w:r w:rsidRPr="00997440">
        <w:rPr>
          <w:rFonts w:eastAsia="Times New Roman"/>
          <w:color w:val="0000FF"/>
          <w:sz w:val="20"/>
          <w:highlight w:val="white"/>
          <w:lang w:eastAsia="fr-FR"/>
        </w:rPr>
        <w:t>&gt;</w:t>
      </w:r>
    </w:p>
    <w:p w14:paraId="7EF7F1A7" w14:textId="77777777" w:rsidR="004F6BF4" w:rsidRPr="00997440" w:rsidRDefault="004F6BF4" w:rsidP="004F6BF4">
      <w:pPr>
        <w:jc w:val="both"/>
        <w:rPr>
          <w:sz w:val="18"/>
          <w:szCs w:val="24"/>
          <w:lang w:val="en-GB"/>
        </w:rPr>
      </w:pP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FinInstrmAttrbts</w:t>
      </w:r>
      <w:proofErr w:type="spellEnd"/>
      <w:r w:rsidRPr="00997440">
        <w:rPr>
          <w:rFonts w:eastAsia="Times New Roman"/>
          <w:color w:val="0000FF"/>
          <w:sz w:val="20"/>
          <w:highlight w:val="white"/>
          <w:lang w:eastAsia="fr-FR"/>
        </w:rPr>
        <w:t>&gt;</w:t>
      </w:r>
    </w:p>
    <w:p w14:paraId="08FE8A82" w14:textId="77777777" w:rsidR="004F6BF4" w:rsidRPr="00997440" w:rsidRDefault="004F6BF4" w:rsidP="004F6BF4">
      <w:pPr>
        <w:jc w:val="both"/>
        <w:rPr>
          <w:sz w:val="18"/>
          <w:szCs w:val="24"/>
          <w:lang w:val="en-GB"/>
        </w:rPr>
      </w:pP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SctyRpt</w:t>
      </w:r>
      <w:proofErr w:type="spellEnd"/>
      <w:r w:rsidRPr="00997440">
        <w:rPr>
          <w:rFonts w:eastAsia="Times New Roman"/>
          <w:color w:val="0000FF"/>
          <w:sz w:val="20"/>
          <w:highlight w:val="white"/>
          <w:lang w:eastAsia="fr-FR"/>
        </w:rPr>
        <w:t>&gt;</w:t>
      </w:r>
    </w:p>
    <w:p w14:paraId="28145400" w14:textId="77777777" w:rsidR="004F6BF4" w:rsidRPr="00997440" w:rsidRDefault="004F6BF4" w:rsidP="004F6BF4">
      <w:pPr>
        <w:jc w:val="both"/>
        <w:rPr>
          <w:lang w:val="en-GB"/>
        </w:rPr>
      </w:pPr>
    </w:p>
    <w:p w14:paraId="2EE75560" w14:textId="77777777" w:rsidR="004F6BF4" w:rsidRPr="00997440" w:rsidRDefault="004F6BF4" w:rsidP="004F6BF4">
      <w:pPr>
        <w:numPr>
          <w:ilvl w:val="0"/>
          <w:numId w:val="29"/>
        </w:numPr>
        <w:jc w:val="both"/>
        <w:rPr>
          <w:b/>
          <w:lang w:val="en-GB"/>
        </w:rPr>
      </w:pPr>
      <w:r w:rsidRPr="00997440">
        <w:rPr>
          <w:b/>
          <w:lang w:val="en-GB"/>
        </w:rPr>
        <w:t>SEG/TSG recommendation:</w:t>
      </w:r>
    </w:p>
    <w:p w14:paraId="7BC30163" w14:textId="77777777" w:rsidR="004F6BF4" w:rsidRPr="00997440" w:rsidRDefault="004F6BF4" w:rsidP="004F6BF4">
      <w:pPr>
        <w:jc w:val="both"/>
        <w:rPr>
          <w:i/>
          <w:szCs w:val="24"/>
          <w:lang w:val="en-GB"/>
        </w:rPr>
      </w:pPr>
      <w:r w:rsidRPr="00997440">
        <w:rPr>
          <w:i/>
          <w:szCs w:val="24"/>
          <w:lang w:val="en-GB"/>
        </w:rPr>
        <w:t xml:space="preserve">This section is not to be taken care of by the submitter of the change request. It will be completed in due time by the SEG(s) in charge of the related ISO 20022 messages or the TSG for changes related to the BAH. </w:t>
      </w:r>
    </w:p>
    <w:p w14:paraId="0319380B" w14:textId="77777777" w:rsidR="004F6BF4" w:rsidRPr="00997440" w:rsidRDefault="004F6BF4" w:rsidP="004F6BF4">
      <w:pPr>
        <w:jc w:val="both"/>
        <w:rPr>
          <w:i/>
          <w:szCs w:val="24"/>
          <w:lang w:val="en-GB"/>
        </w:rPr>
      </w:pPr>
    </w:p>
    <w:tbl>
      <w:tblPr>
        <w:tblW w:w="91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059"/>
        <w:gridCol w:w="183"/>
        <w:gridCol w:w="567"/>
        <w:gridCol w:w="1701"/>
        <w:gridCol w:w="4253"/>
        <w:gridCol w:w="425"/>
        <w:gridCol w:w="945"/>
      </w:tblGrid>
      <w:tr w:rsidR="004F6BF4" w:rsidRPr="00997440" w14:paraId="00A968F6" w14:textId="77777777" w:rsidTr="00002920">
        <w:trPr>
          <w:gridAfter w:val="3"/>
          <w:wAfter w:w="5623" w:type="dxa"/>
        </w:trPr>
        <w:tc>
          <w:tcPr>
            <w:tcW w:w="1242" w:type="dxa"/>
            <w:gridSpan w:val="2"/>
          </w:tcPr>
          <w:p w14:paraId="7987A1E2" w14:textId="77777777" w:rsidR="004F6BF4" w:rsidRPr="00997440" w:rsidRDefault="004F6BF4" w:rsidP="00002920">
            <w:pPr>
              <w:jc w:val="both"/>
              <w:rPr>
                <w:b/>
                <w:szCs w:val="24"/>
                <w:lang w:val="en-GB"/>
              </w:rPr>
            </w:pPr>
            <w:r w:rsidRPr="00997440">
              <w:rPr>
                <w:b/>
                <w:szCs w:val="24"/>
                <w:lang w:val="en-GB"/>
              </w:rPr>
              <w:t>Consider</w:t>
            </w:r>
          </w:p>
        </w:tc>
        <w:tc>
          <w:tcPr>
            <w:tcW w:w="567" w:type="dxa"/>
          </w:tcPr>
          <w:p w14:paraId="635A5B87" w14:textId="7ECB15AF" w:rsidR="004F6BF4" w:rsidRPr="00997440" w:rsidRDefault="0065640F" w:rsidP="00002920">
            <w:pPr>
              <w:jc w:val="both"/>
              <w:rPr>
                <w:color w:val="FF0000"/>
                <w:szCs w:val="24"/>
                <w:lang w:val="en-GB"/>
              </w:rPr>
            </w:pPr>
            <w:r>
              <w:rPr>
                <w:color w:val="FF0000"/>
                <w:szCs w:val="24"/>
                <w:lang w:val="en-GB"/>
              </w:rPr>
              <w:t>X</w:t>
            </w:r>
          </w:p>
        </w:tc>
        <w:tc>
          <w:tcPr>
            <w:tcW w:w="1701" w:type="dxa"/>
            <w:tcBorders>
              <w:top w:val="single" w:sz="4" w:space="0" w:color="auto"/>
              <w:right w:val="single" w:sz="4" w:space="0" w:color="auto"/>
            </w:tcBorders>
          </w:tcPr>
          <w:p w14:paraId="1C7647B3" w14:textId="77777777" w:rsidR="004F6BF4" w:rsidRPr="00997440" w:rsidRDefault="004F6BF4" w:rsidP="00002920">
            <w:pPr>
              <w:jc w:val="both"/>
              <w:rPr>
                <w:b/>
                <w:szCs w:val="24"/>
                <w:lang w:val="en-GB"/>
              </w:rPr>
            </w:pPr>
            <w:r w:rsidRPr="00997440">
              <w:rPr>
                <w:b/>
                <w:szCs w:val="24"/>
                <w:lang w:val="en-GB"/>
              </w:rPr>
              <w:t>Timing</w:t>
            </w:r>
          </w:p>
        </w:tc>
      </w:tr>
      <w:tr w:rsidR="004F6BF4" w:rsidRPr="00997440" w14:paraId="5408A64F" w14:textId="77777777" w:rsidTr="00002920">
        <w:trPr>
          <w:gridBefore w:val="1"/>
          <w:gridAfter w:val="1"/>
          <w:wBefore w:w="1059" w:type="dxa"/>
          <w:wAfter w:w="945" w:type="dxa"/>
          <w:trHeight w:val="501"/>
        </w:trPr>
        <w:tc>
          <w:tcPr>
            <w:tcW w:w="750" w:type="dxa"/>
            <w:gridSpan w:val="2"/>
            <w:tcBorders>
              <w:left w:val="nil"/>
              <w:bottom w:val="nil"/>
            </w:tcBorders>
          </w:tcPr>
          <w:p w14:paraId="7E2C4B0D" w14:textId="77777777" w:rsidR="004F6BF4" w:rsidRPr="00997440" w:rsidRDefault="004F6BF4" w:rsidP="00002920">
            <w:pPr>
              <w:jc w:val="both"/>
              <w:rPr>
                <w:szCs w:val="24"/>
                <w:lang w:val="en-GB"/>
              </w:rPr>
            </w:pPr>
          </w:p>
        </w:tc>
        <w:tc>
          <w:tcPr>
            <w:tcW w:w="5954" w:type="dxa"/>
            <w:gridSpan w:val="2"/>
          </w:tcPr>
          <w:p w14:paraId="04483FF1" w14:textId="77777777" w:rsidR="004F6BF4" w:rsidRPr="00997440" w:rsidRDefault="004F6BF4" w:rsidP="00002920">
            <w:pPr>
              <w:spacing w:before="0"/>
              <w:jc w:val="both"/>
              <w:rPr>
                <w:szCs w:val="24"/>
                <w:lang w:val="en-GB"/>
              </w:rPr>
            </w:pPr>
            <w:r w:rsidRPr="00997440">
              <w:rPr>
                <w:szCs w:val="24"/>
                <w:lang w:val="en-GB"/>
              </w:rPr>
              <w:t xml:space="preserve">- </w:t>
            </w:r>
            <w:r w:rsidRPr="00997440">
              <w:rPr>
                <w:b/>
                <w:szCs w:val="24"/>
                <w:lang w:val="en-GB"/>
              </w:rPr>
              <w:t>Next yearly cycle: 2026/2027</w:t>
            </w:r>
          </w:p>
          <w:p w14:paraId="62C9B61F" w14:textId="77777777" w:rsidR="004F6BF4" w:rsidRPr="00997440" w:rsidRDefault="004F6BF4" w:rsidP="00002920">
            <w:pPr>
              <w:spacing w:before="0"/>
              <w:jc w:val="both"/>
              <w:rPr>
                <w:szCs w:val="24"/>
                <w:lang w:val="en-GB"/>
              </w:rPr>
            </w:pPr>
            <w:r w:rsidRPr="00997440">
              <w:rPr>
                <w:szCs w:val="24"/>
                <w:lang w:val="en-GB"/>
              </w:rPr>
              <w:t>(the change will be considered for implementation in the yearly maintenance cycle which starts in 2026 and completes with the publication of new message versions in the spring of 2027)</w:t>
            </w:r>
          </w:p>
        </w:tc>
        <w:tc>
          <w:tcPr>
            <w:tcW w:w="425" w:type="dxa"/>
            <w:tcBorders>
              <w:bottom w:val="single" w:sz="4" w:space="0" w:color="auto"/>
            </w:tcBorders>
          </w:tcPr>
          <w:p w14:paraId="6F5CBE97" w14:textId="77777777" w:rsidR="004F6BF4" w:rsidRPr="00997440" w:rsidRDefault="004F6BF4" w:rsidP="00002920">
            <w:pPr>
              <w:spacing w:before="0"/>
              <w:jc w:val="both"/>
              <w:rPr>
                <w:color w:val="FF0000"/>
                <w:szCs w:val="24"/>
                <w:lang w:val="en-GB"/>
              </w:rPr>
            </w:pPr>
            <w:r w:rsidRPr="00997440">
              <w:rPr>
                <w:color w:val="FF0000"/>
                <w:szCs w:val="24"/>
                <w:lang w:val="en-GB"/>
              </w:rPr>
              <w:t>X</w:t>
            </w:r>
          </w:p>
        </w:tc>
      </w:tr>
      <w:tr w:rsidR="004F6BF4" w:rsidRPr="00997440" w14:paraId="11E1DC59" w14:textId="77777777" w:rsidTr="00002920">
        <w:trPr>
          <w:gridBefore w:val="1"/>
          <w:gridAfter w:val="1"/>
          <w:wBefore w:w="1059" w:type="dxa"/>
          <w:wAfter w:w="945" w:type="dxa"/>
          <w:trHeight w:val="501"/>
        </w:trPr>
        <w:tc>
          <w:tcPr>
            <w:tcW w:w="750" w:type="dxa"/>
            <w:gridSpan w:val="2"/>
            <w:tcBorders>
              <w:top w:val="nil"/>
              <w:left w:val="nil"/>
              <w:bottom w:val="nil"/>
            </w:tcBorders>
          </w:tcPr>
          <w:p w14:paraId="6AE0FD7D" w14:textId="77777777" w:rsidR="004F6BF4" w:rsidRPr="00997440" w:rsidRDefault="004F6BF4" w:rsidP="00002920">
            <w:pPr>
              <w:spacing w:before="0"/>
              <w:jc w:val="both"/>
              <w:rPr>
                <w:szCs w:val="24"/>
                <w:lang w:val="en-GB"/>
              </w:rPr>
            </w:pPr>
          </w:p>
        </w:tc>
        <w:tc>
          <w:tcPr>
            <w:tcW w:w="5954" w:type="dxa"/>
            <w:gridSpan w:val="2"/>
          </w:tcPr>
          <w:p w14:paraId="5469879D" w14:textId="77777777" w:rsidR="004F6BF4" w:rsidRPr="00997440" w:rsidRDefault="004F6BF4" w:rsidP="00002920">
            <w:pPr>
              <w:spacing w:before="0"/>
              <w:jc w:val="both"/>
              <w:rPr>
                <w:szCs w:val="24"/>
                <w:lang w:val="en-GB"/>
              </w:rPr>
            </w:pPr>
            <w:r w:rsidRPr="00997440">
              <w:rPr>
                <w:szCs w:val="24"/>
                <w:lang w:val="en-GB"/>
              </w:rPr>
              <w:t xml:space="preserve">- </w:t>
            </w:r>
            <w:r w:rsidRPr="00997440">
              <w:rPr>
                <w:b/>
                <w:szCs w:val="24"/>
                <w:lang w:val="en-GB"/>
              </w:rPr>
              <w:t>At the occasion of the next maintenance of the messages</w:t>
            </w:r>
          </w:p>
          <w:p w14:paraId="6F847EC1" w14:textId="77777777" w:rsidR="004F6BF4" w:rsidRPr="00997440" w:rsidRDefault="004F6BF4" w:rsidP="00002920">
            <w:pPr>
              <w:spacing w:before="0"/>
              <w:jc w:val="both"/>
              <w:rPr>
                <w:szCs w:val="24"/>
                <w:lang w:val="en-GB"/>
              </w:rPr>
            </w:pPr>
            <w:r w:rsidRPr="00997440">
              <w:rPr>
                <w:szCs w:val="24"/>
                <w:lang w:val="en-GB"/>
              </w:rPr>
              <w:t>(the change will be considered for implementation, but does not justify maintenance of the messages in its own right – will be pending until more critical change requests are received for the messages)</w:t>
            </w:r>
          </w:p>
        </w:tc>
        <w:tc>
          <w:tcPr>
            <w:tcW w:w="425" w:type="dxa"/>
          </w:tcPr>
          <w:p w14:paraId="48FFA175" w14:textId="77777777" w:rsidR="004F6BF4" w:rsidRPr="00997440" w:rsidRDefault="004F6BF4" w:rsidP="00002920">
            <w:pPr>
              <w:spacing w:before="0"/>
              <w:jc w:val="both"/>
              <w:rPr>
                <w:color w:val="FF0000"/>
                <w:szCs w:val="24"/>
                <w:lang w:val="en-GB"/>
              </w:rPr>
            </w:pPr>
          </w:p>
        </w:tc>
      </w:tr>
      <w:tr w:rsidR="004F6BF4" w:rsidRPr="00997440" w14:paraId="5DD351A9" w14:textId="77777777" w:rsidTr="00002920">
        <w:trPr>
          <w:gridBefore w:val="1"/>
          <w:wBefore w:w="1059" w:type="dxa"/>
          <w:trHeight w:val="511"/>
        </w:trPr>
        <w:tc>
          <w:tcPr>
            <w:tcW w:w="750" w:type="dxa"/>
            <w:gridSpan w:val="2"/>
            <w:tcBorders>
              <w:top w:val="nil"/>
              <w:left w:val="nil"/>
              <w:bottom w:val="nil"/>
            </w:tcBorders>
          </w:tcPr>
          <w:p w14:paraId="20CF09D1" w14:textId="77777777" w:rsidR="004F6BF4" w:rsidRPr="00997440" w:rsidRDefault="004F6BF4" w:rsidP="00002920">
            <w:pPr>
              <w:spacing w:before="0"/>
              <w:jc w:val="both"/>
              <w:rPr>
                <w:szCs w:val="24"/>
                <w:lang w:val="en-GB"/>
              </w:rPr>
            </w:pPr>
          </w:p>
        </w:tc>
        <w:tc>
          <w:tcPr>
            <w:tcW w:w="5954" w:type="dxa"/>
            <w:gridSpan w:val="2"/>
          </w:tcPr>
          <w:p w14:paraId="41B85557" w14:textId="77777777" w:rsidR="004F6BF4" w:rsidRPr="00997440" w:rsidRDefault="004F6BF4" w:rsidP="00002920">
            <w:pPr>
              <w:spacing w:before="0"/>
              <w:jc w:val="both"/>
              <w:rPr>
                <w:szCs w:val="24"/>
                <w:lang w:val="en-GB"/>
              </w:rPr>
            </w:pPr>
            <w:r w:rsidRPr="00997440">
              <w:rPr>
                <w:szCs w:val="24"/>
                <w:lang w:val="en-GB"/>
              </w:rPr>
              <w:t xml:space="preserve">- </w:t>
            </w:r>
            <w:r w:rsidRPr="00997440">
              <w:rPr>
                <w:b/>
                <w:szCs w:val="24"/>
                <w:lang w:val="en-GB"/>
              </w:rPr>
              <w:t>Urgent unscheduled</w:t>
            </w:r>
          </w:p>
          <w:p w14:paraId="57AED035" w14:textId="77777777" w:rsidR="004F6BF4" w:rsidRPr="00997440" w:rsidRDefault="004F6BF4" w:rsidP="00002920">
            <w:pPr>
              <w:spacing w:before="0"/>
              <w:jc w:val="both"/>
              <w:rPr>
                <w:szCs w:val="24"/>
                <w:lang w:val="en-GB"/>
              </w:rPr>
            </w:pPr>
            <w:r w:rsidRPr="00997440">
              <w:rPr>
                <w:szCs w:val="24"/>
                <w:lang w:val="en-GB"/>
              </w:rPr>
              <w:t>(the change justifies an urgent implementation outside of the normal yearly cycle)</w:t>
            </w:r>
          </w:p>
        </w:tc>
        <w:tc>
          <w:tcPr>
            <w:tcW w:w="425" w:type="dxa"/>
          </w:tcPr>
          <w:p w14:paraId="687666C8" w14:textId="77777777" w:rsidR="004F6BF4" w:rsidRPr="00997440" w:rsidRDefault="004F6BF4" w:rsidP="00002920">
            <w:pPr>
              <w:jc w:val="both"/>
              <w:rPr>
                <w:color w:val="FF0000"/>
                <w:szCs w:val="24"/>
                <w:lang w:val="en-GB"/>
              </w:rPr>
            </w:pPr>
          </w:p>
        </w:tc>
        <w:tc>
          <w:tcPr>
            <w:tcW w:w="945" w:type="dxa"/>
            <w:tcBorders>
              <w:top w:val="nil"/>
              <w:bottom w:val="nil"/>
              <w:right w:val="nil"/>
            </w:tcBorders>
          </w:tcPr>
          <w:p w14:paraId="2151E538" w14:textId="77777777" w:rsidR="004F6BF4" w:rsidRPr="00997440" w:rsidRDefault="004F6BF4" w:rsidP="00002920">
            <w:pPr>
              <w:ind w:left="360"/>
              <w:jc w:val="both"/>
              <w:rPr>
                <w:szCs w:val="24"/>
                <w:lang w:val="en-GB"/>
              </w:rPr>
            </w:pPr>
          </w:p>
        </w:tc>
      </w:tr>
      <w:tr w:rsidR="004F6BF4" w:rsidRPr="00997440" w14:paraId="134F6E62" w14:textId="77777777" w:rsidTr="00002920">
        <w:trPr>
          <w:gridBefore w:val="1"/>
          <w:wBefore w:w="1059" w:type="dxa"/>
          <w:trHeight w:val="511"/>
        </w:trPr>
        <w:tc>
          <w:tcPr>
            <w:tcW w:w="750" w:type="dxa"/>
            <w:gridSpan w:val="2"/>
            <w:tcBorders>
              <w:top w:val="nil"/>
              <w:left w:val="nil"/>
              <w:bottom w:val="nil"/>
            </w:tcBorders>
          </w:tcPr>
          <w:p w14:paraId="0EF0A2B4" w14:textId="77777777" w:rsidR="004F6BF4" w:rsidRPr="00997440" w:rsidRDefault="004F6BF4" w:rsidP="00002920">
            <w:pPr>
              <w:spacing w:before="0"/>
              <w:jc w:val="both"/>
              <w:rPr>
                <w:szCs w:val="24"/>
                <w:lang w:val="en-GB"/>
              </w:rPr>
            </w:pPr>
          </w:p>
        </w:tc>
        <w:tc>
          <w:tcPr>
            <w:tcW w:w="6379" w:type="dxa"/>
            <w:gridSpan w:val="3"/>
          </w:tcPr>
          <w:p w14:paraId="409E92DB" w14:textId="77777777" w:rsidR="004F6BF4" w:rsidRPr="00997440" w:rsidRDefault="004F6BF4" w:rsidP="00002920">
            <w:pPr>
              <w:jc w:val="both"/>
              <w:rPr>
                <w:color w:val="FF0000"/>
                <w:szCs w:val="24"/>
                <w:lang w:val="en-GB"/>
              </w:rPr>
            </w:pPr>
            <w:r w:rsidRPr="00997440">
              <w:rPr>
                <w:szCs w:val="24"/>
                <w:lang w:val="en-GB"/>
              </w:rPr>
              <w:t xml:space="preserve">- </w:t>
            </w:r>
            <w:r w:rsidRPr="00997440">
              <w:rPr>
                <w:b/>
                <w:szCs w:val="24"/>
                <w:lang w:val="en-GB"/>
              </w:rPr>
              <w:t>Other timing:</w:t>
            </w:r>
          </w:p>
        </w:tc>
        <w:tc>
          <w:tcPr>
            <w:tcW w:w="945" w:type="dxa"/>
            <w:tcBorders>
              <w:top w:val="nil"/>
              <w:bottom w:val="nil"/>
              <w:right w:val="nil"/>
            </w:tcBorders>
          </w:tcPr>
          <w:p w14:paraId="1E74AFA1" w14:textId="77777777" w:rsidR="004F6BF4" w:rsidRPr="00997440" w:rsidRDefault="004F6BF4" w:rsidP="00002920">
            <w:pPr>
              <w:ind w:left="360"/>
              <w:jc w:val="both"/>
              <w:rPr>
                <w:szCs w:val="24"/>
                <w:lang w:val="en-GB"/>
              </w:rPr>
            </w:pPr>
          </w:p>
          <w:p w14:paraId="7D8285AE" w14:textId="77777777" w:rsidR="004F6BF4" w:rsidRPr="00997440" w:rsidRDefault="004F6BF4" w:rsidP="00002920">
            <w:pPr>
              <w:ind w:left="360"/>
              <w:jc w:val="both"/>
              <w:rPr>
                <w:szCs w:val="24"/>
                <w:lang w:val="en-GB"/>
              </w:rPr>
            </w:pPr>
          </w:p>
        </w:tc>
      </w:tr>
    </w:tbl>
    <w:p w14:paraId="694A56FA" w14:textId="77777777" w:rsidR="004F6BF4" w:rsidRPr="00997440" w:rsidRDefault="004F6BF4" w:rsidP="004F6BF4">
      <w:pPr>
        <w:jc w:val="both"/>
        <w:rPr>
          <w:szCs w:val="24"/>
          <w:lang w:val="en-GB"/>
        </w:rPr>
      </w:pPr>
      <w:r w:rsidRPr="00997440">
        <w:rPr>
          <w:szCs w:val="24"/>
          <w:lang w:val="en-GB"/>
        </w:rPr>
        <w:t>Comments:</w:t>
      </w:r>
    </w:p>
    <w:p w14:paraId="63F7A98F" w14:textId="77777777" w:rsidR="004F6BF4" w:rsidRPr="00997440" w:rsidRDefault="004F6BF4" w:rsidP="004F6BF4">
      <w:pPr>
        <w:jc w:val="both"/>
        <w:rPr>
          <w:szCs w:val="24"/>
          <w:lang w:val="en-GB"/>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242"/>
        <w:gridCol w:w="567"/>
      </w:tblGrid>
      <w:tr w:rsidR="004F6BF4" w:rsidRPr="00997440" w14:paraId="52C685B1" w14:textId="77777777" w:rsidTr="00002920">
        <w:tc>
          <w:tcPr>
            <w:tcW w:w="1242" w:type="dxa"/>
          </w:tcPr>
          <w:p w14:paraId="2F30ACA4" w14:textId="77777777" w:rsidR="004F6BF4" w:rsidRPr="00997440" w:rsidRDefault="004F6BF4" w:rsidP="00002920">
            <w:pPr>
              <w:jc w:val="both"/>
              <w:rPr>
                <w:b/>
                <w:szCs w:val="24"/>
                <w:lang w:val="en-GB"/>
              </w:rPr>
            </w:pPr>
            <w:r w:rsidRPr="00997440">
              <w:rPr>
                <w:b/>
                <w:szCs w:val="24"/>
                <w:lang w:val="en-GB"/>
              </w:rPr>
              <w:t>Reject</w:t>
            </w:r>
          </w:p>
        </w:tc>
        <w:tc>
          <w:tcPr>
            <w:tcW w:w="567" w:type="dxa"/>
          </w:tcPr>
          <w:p w14:paraId="795BD34F" w14:textId="77777777" w:rsidR="004F6BF4" w:rsidRPr="00997440" w:rsidRDefault="004F6BF4" w:rsidP="00002920">
            <w:pPr>
              <w:jc w:val="both"/>
              <w:rPr>
                <w:color w:val="FF0000"/>
                <w:szCs w:val="24"/>
                <w:lang w:val="en-GB"/>
              </w:rPr>
            </w:pPr>
          </w:p>
        </w:tc>
      </w:tr>
    </w:tbl>
    <w:p w14:paraId="2503CB38" w14:textId="77777777" w:rsidR="004F6BF4" w:rsidRDefault="004F6BF4" w:rsidP="004F6BF4">
      <w:pPr>
        <w:jc w:val="both"/>
        <w:rPr>
          <w:szCs w:val="24"/>
          <w:lang w:val="en-GB"/>
        </w:rPr>
      </w:pPr>
      <w:r w:rsidRPr="00997440">
        <w:rPr>
          <w:szCs w:val="24"/>
          <w:lang w:val="en-GB"/>
        </w:rPr>
        <w:t>Reason for rejection:</w:t>
      </w:r>
    </w:p>
    <w:p w14:paraId="67B5DE68" w14:textId="77777777" w:rsidR="002803B8" w:rsidRPr="00997440" w:rsidRDefault="002803B8" w:rsidP="004F6BF4">
      <w:pPr>
        <w:jc w:val="both"/>
        <w:rPr>
          <w:szCs w:val="24"/>
          <w:lang w:val="en-GB"/>
        </w:rPr>
      </w:pPr>
    </w:p>
    <w:p w14:paraId="4D9BCC5F" w14:textId="77777777" w:rsidR="002803B8" w:rsidRPr="009E2C3B" w:rsidRDefault="002803B8" w:rsidP="009F4E20">
      <w:pPr>
        <w:numPr>
          <w:ilvl w:val="0"/>
          <w:numId w:val="39"/>
        </w:numPr>
        <w:rPr>
          <w:szCs w:val="24"/>
          <w:lang w:val="en-GB"/>
        </w:rPr>
      </w:pPr>
      <w:r w:rsidRPr="009E2C3B">
        <w:rPr>
          <w:b/>
          <w:szCs w:val="24"/>
          <w:lang w:val="en-GB"/>
        </w:rPr>
        <w:t>Impact analysis and type of impact:</w:t>
      </w:r>
    </w:p>
    <w:p w14:paraId="6CFC4A07" w14:textId="55928B2F" w:rsidR="002803B8" w:rsidRDefault="005E0387" w:rsidP="002803B8">
      <w:pPr>
        <w:rPr>
          <w:szCs w:val="24"/>
          <w:lang w:val="en-GB"/>
        </w:rPr>
      </w:pPr>
      <w:r>
        <w:rPr>
          <w:szCs w:val="24"/>
          <w:lang w:val="en-GB"/>
        </w:rPr>
        <w:t>See CR</w:t>
      </w:r>
    </w:p>
    <w:p w14:paraId="7B3B0571" w14:textId="77777777" w:rsidR="009F4E20" w:rsidRPr="009E2C3B" w:rsidRDefault="009F4E20" w:rsidP="002803B8">
      <w:pPr>
        <w:rPr>
          <w:szCs w:val="24"/>
          <w:lang w:val="en-GB"/>
        </w:rPr>
      </w:pPr>
    </w:p>
    <w:p w14:paraId="25B0CF81" w14:textId="77777777" w:rsidR="002803B8" w:rsidRPr="009E2C3B" w:rsidRDefault="002803B8" w:rsidP="009F4E20">
      <w:pPr>
        <w:numPr>
          <w:ilvl w:val="0"/>
          <w:numId w:val="39"/>
        </w:numPr>
        <w:rPr>
          <w:b/>
          <w:szCs w:val="24"/>
          <w:lang w:val="en-GB"/>
        </w:rPr>
      </w:pPr>
      <w:r w:rsidRPr="009E2C3B">
        <w:rPr>
          <w:b/>
          <w:szCs w:val="24"/>
          <w:lang w:val="en-GB"/>
        </w:rPr>
        <w:t>Proposed implementation:</w:t>
      </w:r>
      <w:r w:rsidRPr="009E2C3B">
        <w:rPr>
          <w:szCs w:val="24"/>
          <w:lang w:val="en-GB"/>
        </w:rPr>
        <w:t xml:space="preserve"> </w:t>
      </w:r>
    </w:p>
    <w:p w14:paraId="0B153D24" w14:textId="6EDE9075" w:rsidR="002803B8" w:rsidRPr="009E2C3B" w:rsidRDefault="005E0387" w:rsidP="002803B8">
      <w:pPr>
        <w:rPr>
          <w:szCs w:val="24"/>
          <w:lang w:val="en-GB"/>
        </w:rPr>
      </w:pPr>
      <w:r>
        <w:rPr>
          <w:szCs w:val="24"/>
          <w:lang w:val="en-GB"/>
        </w:rPr>
        <w:t>Same as described in the CR.</w:t>
      </w:r>
    </w:p>
    <w:p w14:paraId="48D7472C" w14:textId="77777777" w:rsidR="002803B8" w:rsidRPr="009E2C3B" w:rsidRDefault="002803B8" w:rsidP="002803B8">
      <w:pPr>
        <w:rPr>
          <w:szCs w:val="24"/>
          <w:lang w:val="en-GB"/>
        </w:rPr>
      </w:pPr>
    </w:p>
    <w:p w14:paraId="05D24C90" w14:textId="77777777" w:rsidR="002803B8" w:rsidRPr="009E2C3B" w:rsidRDefault="002803B8" w:rsidP="009F4E20">
      <w:pPr>
        <w:numPr>
          <w:ilvl w:val="0"/>
          <w:numId w:val="39"/>
        </w:numPr>
        <w:rPr>
          <w:b/>
          <w:szCs w:val="24"/>
          <w:lang w:val="en-GB"/>
        </w:rPr>
      </w:pPr>
      <w:r w:rsidRPr="009E2C3B">
        <w:rPr>
          <w:b/>
          <w:szCs w:val="24"/>
          <w:lang w:val="en-GB"/>
        </w:rPr>
        <w:t>Proposed timing:</w:t>
      </w:r>
    </w:p>
    <w:p w14:paraId="7736034E" w14:textId="65056E18" w:rsidR="00954E2D" w:rsidRPr="009E2C3B" w:rsidRDefault="00D50A53" w:rsidP="00954E2D">
      <w:pPr>
        <w:rPr>
          <w:szCs w:val="24"/>
          <w:lang w:val="en-GB"/>
        </w:rPr>
      </w:pPr>
      <w:r w:rsidRPr="00D50A53">
        <w:rPr>
          <w:szCs w:val="24"/>
          <w:lang w:val="en-GB"/>
        </w:rPr>
        <w:t>Same as proposed in the CR.</w:t>
      </w:r>
    </w:p>
    <w:p w14:paraId="02D87A70" w14:textId="77777777" w:rsidR="002803B8" w:rsidRPr="009E2C3B" w:rsidRDefault="002803B8" w:rsidP="002803B8">
      <w:pPr>
        <w:rPr>
          <w:b/>
          <w:szCs w:val="24"/>
          <w:lang w:val="en-GB"/>
        </w:rPr>
      </w:pPr>
    </w:p>
    <w:p w14:paraId="45DDBC7B" w14:textId="77777777" w:rsidR="002803B8" w:rsidRPr="009E2C3B" w:rsidRDefault="002803B8" w:rsidP="009F4E20">
      <w:pPr>
        <w:numPr>
          <w:ilvl w:val="0"/>
          <w:numId w:val="39"/>
        </w:numPr>
        <w:rPr>
          <w:b/>
          <w:szCs w:val="24"/>
          <w:lang w:val="en-GB"/>
        </w:rPr>
      </w:pPr>
      <w:r w:rsidRPr="009E2C3B">
        <w:rPr>
          <w:b/>
          <w:szCs w:val="24"/>
          <w:lang w:val="en-GB"/>
        </w:rPr>
        <w:t>Final decision of the SEG(s):</w:t>
      </w:r>
    </w:p>
    <w:p w14:paraId="66949173" w14:textId="77777777" w:rsidR="002803B8" w:rsidRPr="009E2C3B" w:rsidRDefault="002803B8" w:rsidP="002803B8">
      <w:pPr>
        <w:rPr>
          <w:szCs w:val="24"/>
          <w:lang w:val="en-GB"/>
        </w:rPr>
      </w:pPr>
      <w:r w:rsidRPr="009E2C3B">
        <w:rPr>
          <w:i/>
          <w:szCs w:val="24"/>
          <w:lang w:val="en-GB"/>
        </w:rPr>
        <w:t>This section is not to be taken care of by the submitting organization. It will be completed in due time by the SEG(s) in charge of the related ISO 20022 messages.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101"/>
        <w:gridCol w:w="1559"/>
      </w:tblGrid>
      <w:tr w:rsidR="002803B8" w:rsidRPr="009E2C3B" w14:paraId="54C6F669" w14:textId="77777777" w:rsidTr="00897A51">
        <w:tc>
          <w:tcPr>
            <w:tcW w:w="1101" w:type="dxa"/>
          </w:tcPr>
          <w:p w14:paraId="6C9CE6A8" w14:textId="77777777" w:rsidR="002803B8" w:rsidRPr="009E2C3B" w:rsidRDefault="002803B8" w:rsidP="00897A51">
            <w:pPr>
              <w:rPr>
                <w:szCs w:val="24"/>
                <w:lang w:val="en-GB"/>
              </w:rPr>
            </w:pPr>
            <w:r w:rsidRPr="009E2C3B">
              <w:rPr>
                <w:szCs w:val="24"/>
                <w:lang w:val="en-GB"/>
              </w:rPr>
              <w:t>Approve</w:t>
            </w:r>
          </w:p>
        </w:tc>
        <w:tc>
          <w:tcPr>
            <w:tcW w:w="1559" w:type="dxa"/>
          </w:tcPr>
          <w:p w14:paraId="5A499ADD" w14:textId="77777777" w:rsidR="002803B8" w:rsidRPr="009E2C3B" w:rsidRDefault="002803B8" w:rsidP="00897A51">
            <w:pPr>
              <w:rPr>
                <w:szCs w:val="24"/>
                <w:lang w:val="en-GB"/>
              </w:rPr>
            </w:pPr>
          </w:p>
        </w:tc>
      </w:tr>
    </w:tbl>
    <w:p w14:paraId="6FE80A16" w14:textId="77777777" w:rsidR="002803B8" w:rsidRPr="009E2C3B" w:rsidRDefault="002803B8" w:rsidP="002803B8">
      <w:pPr>
        <w:rPr>
          <w:szCs w:val="24"/>
          <w:lang w:val="en-GB"/>
        </w:rPr>
      </w:pPr>
      <w:r w:rsidRPr="009E2C3B">
        <w:rPr>
          <w:szCs w:val="24"/>
          <w:lang w:val="en-GB"/>
        </w:rPr>
        <w:t>Comments:</w:t>
      </w:r>
    </w:p>
    <w:p w14:paraId="33D7D612" w14:textId="77777777" w:rsidR="002803B8" w:rsidRPr="009E2C3B" w:rsidRDefault="002803B8" w:rsidP="002803B8">
      <w:pPr>
        <w:rPr>
          <w:szCs w:val="24"/>
          <w:lang w:val="en-GB"/>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101"/>
        <w:gridCol w:w="1559"/>
      </w:tblGrid>
      <w:tr w:rsidR="002803B8" w:rsidRPr="009E2C3B" w14:paraId="7EFB7B2C" w14:textId="77777777" w:rsidTr="00897A51">
        <w:tc>
          <w:tcPr>
            <w:tcW w:w="1101" w:type="dxa"/>
          </w:tcPr>
          <w:p w14:paraId="7A3C2F8D" w14:textId="77777777" w:rsidR="002803B8" w:rsidRPr="009E2C3B" w:rsidRDefault="002803B8" w:rsidP="00897A51">
            <w:pPr>
              <w:rPr>
                <w:szCs w:val="24"/>
                <w:lang w:val="en-GB"/>
              </w:rPr>
            </w:pPr>
            <w:r w:rsidRPr="009E2C3B">
              <w:rPr>
                <w:szCs w:val="24"/>
                <w:lang w:val="en-GB"/>
              </w:rPr>
              <w:t>Reject</w:t>
            </w:r>
          </w:p>
        </w:tc>
        <w:tc>
          <w:tcPr>
            <w:tcW w:w="1559" w:type="dxa"/>
          </w:tcPr>
          <w:p w14:paraId="71F92B35" w14:textId="77777777" w:rsidR="002803B8" w:rsidRPr="009E2C3B" w:rsidRDefault="002803B8" w:rsidP="00897A51">
            <w:pPr>
              <w:rPr>
                <w:szCs w:val="24"/>
                <w:lang w:val="en-GB"/>
              </w:rPr>
            </w:pPr>
          </w:p>
        </w:tc>
      </w:tr>
    </w:tbl>
    <w:p w14:paraId="10B14EFC" w14:textId="77777777" w:rsidR="002803B8" w:rsidRPr="009E2C3B" w:rsidRDefault="002803B8" w:rsidP="002803B8">
      <w:pPr>
        <w:rPr>
          <w:szCs w:val="24"/>
          <w:lang w:val="en-GB"/>
        </w:rPr>
      </w:pPr>
      <w:r w:rsidRPr="009E2C3B">
        <w:rPr>
          <w:szCs w:val="24"/>
          <w:lang w:val="en-GB"/>
        </w:rPr>
        <w:t>Reason for rejection:</w:t>
      </w:r>
    </w:p>
    <w:p w14:paraId="1D97D6BF" w14:textId="77777777" w:rsidR="004F6BF4" w:rsidRDefault="004F6BF4" w:rsidP="00912077">
      <w:pPr>
        <w:rPr>
          <w:rFonts w:eastAsia="Times New Roman"/>
          <w:szCs w:val="24"/>
        </w:rPr>
      </w:pPr>
    </w:p>
    <w:sectPr w:rsidR="004F6BF4" w:rsidSect="00AC6F9B">
      <w:headerReference w:type="even" r:id="rId36"/>
      <w:headerReference w:type="default" r:id="rId37"/>
      <w:footerReference w:type="even" r:id="rId38"/>
      <w:footerReference w:type="default" r:id="rId39"/>
      <w:headerReference w:type="first" r:id="rId40"/>
      <w:footerReference w:type="first" r:id="rId41"/>
      <w:pgSz w:w="11909" w:h="16834" w:code="9"/>
      <w:pgMar w:top="1440" w:right="1134" w:bottom="1440" w:left="1797" w:header="720" w:footer="72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B323FD2" w14:textId="77777777" w:rsidR="00112A75" w:rsidRDefault="00112A75">
      <w:r>
        <w:separator/>
      </w:r>
    </w:p>
  </w:endnote>
  <w:endnote w:type="continuationSeparator" w:id="0">
    <w:p w14:paraId="1295E16E" w14:textId="77777777" w:rsidR="00112A75" w:rsidRDefault="00112A7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Times">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Aptos Display">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605F9B" w14:textId="77777777" w:rsidR="001C37C9" w:rsidRDefault="001C37C9">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3B66C1" w14:textId="40E10BC6" w:rsidR="00CD51F6" w:rsidRPr="00BB1031" w:rsidRDefault="00F80A2D">
    <w:pPr>
      <w:pStyle w:val="Footer"/>
      <w:rPr>
        <w:rStyle w:val="PageNumber"/>
        <w:sz w:val="16"/>
        <w:szCs w:val="16"/>
      </w:rPr>
    </w:pPr>
    <w:r>
      <w:rPr>
        <w:sz w:val="16"/>
        <w:szCs w:val="16"/>
      </w:rPr>
      <w:fldChar w:fldCharType="begin"/>
    </w:r>
    <w:r>
      <w:rPr>
        <w:sz w:val="16"/>
        <w:szCs w:val="16"/>
      </w:rPr>
      <w:instrText xml:space="preserve"> FILENAME   \* MERGEFORMAT </w:instrText>
    </w:r>
    <w:r>
      <w:rPr>
        <w:sz w:val="16"/>
        <w:szCs w:val="16"/>
      </w:rPr>
      <w:fldChar w:fldCharType="separate"/>
    </w:r>
    <w:r>
      <w:rPr>
        <w:noProof/>
        <w:sz w:val="16"/>
        <w:szCs w:val="16"/>
      </w:rPr>
      <w:t>294_MCR_T2S_2026_2027_V1.0.docx</w:t>
    </w:r>
    <w:r>
      <w:rPr>
        <w:sz w:val="16"/>
        <w:szCs w:val="16"/>
      </w:rPr>
      <w:fldChar w:fldCharType="end"/>
    </w:r>
    <w:r w:rsidR="00CD51F6" w:rsidRPr="00BB1031">
      <w:rPr>
        <w:sz w:val="16"/>
        <w:szCs w:val="16"/>
      </w:rPr>
      <w:tab/>
      <w:t xml:space="preserve">Produced </w:t>
    </w:r>
    <w:r w:rsidR="00922BF1">
      <w:rPr>
        <w:sz w:val="16"/>
        <w:szCs w:val="16"/>
      </w:rPr>
      <w:t>by Swift/4CBs</w:t>
    </w:r>
    <w:r w:rsidR="00CD51F6" w:rsidRPr="00BB1031">
      <w:rPr>
        <w:sz w:val="16"/>
        <w:szCs w:val="16"/>
      </w:rPr>
      <w:tab/>
      <w:t xml:space="preserve">Page </w:t>
    </w:r>
    <w:r w:rsidR="00CD51F6" w:rsidRPr="00BB1031">
      <w:rPr>
        <w:rStyle w:val="PageNumber"/>
        <w:sz w:val="16"/>
        <w:szCs w:val="16"/>
      </w:rPr>
      <w:fldChar w:fldCharType="begin"/>
    </w:r>
    <w:r w:rsidR="00CD51F6" w:rsidRPr="00BB1031">
      <w:rPr>
        <w:rStyle w:val="PageNumber"/>
        <w:sz w:val="16"/>
        <w:szCs w:val="16"/>
      </w:rPr>
      <w:instrText xml:space="preserve"> PAGE </w:instrText>
    </w:r>
    <w:r w:rsidR="00CD51F6" w:rsidRPr="00BB1031">
      <w:rPr>
        <w:rStyle w:val="PageNumber"/>
        <w:sz w:val="16"/>
        <w:szCs w:val="16"/>
      </w:rPr>
      <w:fldChar w:fldCharType="separate"/>
    </w:r>
    <w:r w:rsidR="0011325F">
      <w:rPr>
        <w:rStyle w:val="PageNumber"/>
        <w:noProof/>
        <w:sz w:val="16"/>
        <w:szCs w:val="16"/>
      </w:rPr>
      <w:t>13</w:t>
    </w:r>
    <w:r w:rsidR="00CD51F6" w:rsidRPr="00BB1031">
      <w:rPr>
        <w:rStyle w:val="PageNumber"/>
        <w:sz w:val="16"/>
        <w:szCs w:val="16"/>
      </w:rPr>
      <w:fldChar w:fldCharType="end"/>
    </w:r>
  </w:p>
  <w:p w14:paraId="58E1CEB5" w14:textId="77777777" w:rsidR="00CD51F6" w:rsidRDefault="00CD51F6">
    <w:pPr>
      <w:pStyle w:val="Footer"/>
      <w:rPr>
        <w:rStyle w:val="PageNumber"/>
      </w:rPr>
    </w:pPr>
  </w:p>
  <w:p w14:paraId="69C3D25D" w14:textId="77777777" w:rsidR="00CD51F6" w:rsidRDefault="00CD51F6" w:rsidP="000B65C7">
    <w:pPr>
      <w:pStyle w:val="Footer"/>
      <w:spacing w:before="0"/>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F61272" w14:textId="77777777" w:rsidR="001C37C9" w:rsidRDefault="001C37C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22AAD72" w14:textId="77777777" w:rsidR="00112A75" w:rsidRDefault="00112A75">
      <w:r>
        <w:separator/>
      </w:r>
    </w:p>
  </w:footnote>
  <w:footnote w:type="continuationSeparator" w:id="0">
    <w:p w14:paraId="2AD42385" w14:textId="77777777" w:rsidR="00112A75" w:rsidRDefault="00112A75">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1CE9C7" w14:textId="77777777" w:rsidR="001C37C9" w:rsidRDefault="001C37C9">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F52C7E" w14:textId="77777777" w:rsidR="001C37C9" w:rsidRDefault="001C37C9">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6B112C" w14:textId="77777777" w:rsidR="001C37C9" w:rsidRDefault="001C37C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00000000"/>
    <w:lvl w:ilvl="0">
      <w:start w:val="1"/>
      <w:numFmt w:val="bullet"/>
      <w:pStyle w:val="ListBullet2"/>
      <w:lvlText w:val="–"/>
      <w:lvlJc w:val="left"/>
      <w:pPr>
        <w:tabs>
          <w:tab w:val="num" w:pos="360"/>
        </w:tabs>
        <w:ind w:left="360" w:hanging="360"/>
      </w:pPr>
      <w:rPr>
        <w:rFonts w:ascii="Times New Roman" w:hAnsi="Times New Roman" w:hint="default"/>
        <w:b w:val="0"/>
        <w:i w:val="0"/>
        <w:sz w:val="20"/>
      </w:rPr>
    </w:lvl>
  </w:abstractNum>
  <w:abstractNum w:abstractNumId="1" w15:restartNumberingAfterBreak="0">
    <w:nsid w:val="FFFFFF88"/>
    <w:multiLevelType w:val="singleLevel"/>
    <w:tmpl w:val="00000000"/>
    <w:lvl w:ilvl="0">
      <w:start w:val="1"/>
      <w:numFmt w:val="lowerLetter"/>
      <w:pStyle w:val="ListNumber"/>
      <w:lvlText w:val="%1)"/>
      <w:lvlJc w:val="left"/>
      <w:pPr>
        <w:tabs>
          <w:tab w:val="num" w:pos="360"/>
        </w:tabs>
        <w:ind w:left="360" w:hanging="360"/>
      </w:pPr>
    </w:lvl>
  </w:abstractNum>
  <w:abstractNum w:abstractNumId="2" w15:restartNumberingAfterBreak="0">
    <w:nsid w:val="FFFFFF89"/>
    <w:multiLevelType w:val="singleLevel"/>
    <w:tmpl w:val="00000000"/>
    <w:lvl w:ilvl="0">
      <w:start w:val="1"/>
      <w:numFmt w:val="bullet"/>
      <w:pStyle w:val="ListBullet"/>
      <w:lvlText w:val=""/>
      <w:lvlJc w:val="left"/>
      <w:pPr>
        <w:tabs>
          <w:tab w:val="num" w:pos="360"/>
        </w:tabs>
        <w:ind w:left="360" w:hanging="360"/>
      </w:pPr>
      <w:rPr>
        <w:rFonts w:ascii="Symbol" w:hAnsi="Symbol" w:hint="default"/>
      </w:rPr>
    </w:lvl>
  </w:abstractNum>
  <w:abstractNum w:abstractNumId="3" w15:restartNumberingAfterBreak="0">
    <w:nsid w:val="00000006"/>
    <w:multiLevelType w:val="multilevel"/>
    <w:tmpl w:val="00000006"/>
    <w:name w:val="WW8Num6"/>
    <w:styleLink w:val="WW8Num91"/>
    <w:lvl w:ilvl="0">
      <w:start w:val="1"/>
      <w:numFmt w:val="decimal"/>
      <w:lvlText w:val="%1."/>
      <w:lvlJc w:val="left"/>
      <w:pPr>
        <w:tabs>
          <w:tab w:val="num" w:pos="360"/>
        </w:tabs>
        <w:ind w:left="360" w:hanging="360"/>
      </w:p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4" w15:restartNumberingAfterBreak="0">
    <w:nsid w:val="05EA20CB"/>
    <w:multiLevelType w:val="hybridMultilevel"/>
    <w:tmpl w:val="A1524F4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 w15:restartNumberingAfterBreak="0">
    <w:nsid w:val="06174D0C"/>
    <w:multiLevelType w:val="hybridMultilevel"/>
    <w:tmpl w:val="2BF25142"/>
    <w:lvl w:ilvl="0" w:tplc="040C0005">
      <w:start w:val="1"/>
      <w:numFmt w:val="bullet"/>
      <w:lvlText w:val=""/>
      <w:lvlJc w:val="left"/>
      <w:pPr>
        <w:ind w:left="720" w:hanging="360"/>
      </w:pPr>
      <w:rPr>
        <w:rFonts w:ascii="Wingdings" w:hAnsi="Wingdings"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6" w15:restartNumberingAfterBreak="0">
    <w:nsid w:val="082E011F"/>
    <w:multiLevelType w:val="hybridMultilevel"/>
    <w:tmpl w:val="6DAAACD2"/>
    <w:lvl w:ilvl="0" w:tplc="0409000F">
      <w:start w:val="1"/>
      <w:numFmt w:val="decimal"/>
      <w:lvlText w:val="%1."/>
      <w:lvlJc w:val="left"/>
      <w:pPr>
        <w:ind w:left="630" w:hanging="360"/>
      </w:pPr>
    </w:lvl>
    <w:lvl w:ilvl="1" w:tplc="04090019" w:tentative="1">
      <w:start w:val="1"/>
      <w:numFmt w:val="lowerLetter"/>
      <w:lvlText w:val="%2."/>
      <w:lvlJc w:val="left"/>
      <w:pPr>
        <w:ind w:left="1350" w:hanging="360"/>
      </w:pPr>
    </w:lvl>
    <w:lvl w:ilvl="2" w:tplc="0409001B" w:tentative="1">
      <w:start w:val="1"/>
      <w:numFmt w:val="lowerRoman"/>
      <w:lvlText w:val="%3."/>
      <w:lvlJc w:val="right"/>
      <w:pPr>
        <w:ind w:left="2070" w:hanging="180"/>
      </w:pPr>
    </w:lvl>
    <w:lvl w:ilvl="3" w:tplc="0409000F" w:tentative="1">
      <w:start w:val="1"/>
      <w:numFmt w:val="decimal"/>
      <w:lvlText w:val="%4."/>
      <w:lvlJc w:val="left"/>
      <w:pPr>
        <w:ind w:left="2790" w:hanging="360"/>
      </w:pPr>
    </w:lvl>
    <w:lvl w:ilvl="4" w:tplc="04090019" w:tentative="1">
      <w:start w:val="1"/>
      <w:numFmt w:val="lowerLetter"/>
      <w:lvlText w:val="%5."/>
      <w:lvlJc w:val="left"/>
      <w:pPr>
        <w:ind w:left="3510" w:hanging="360"/>
      </w:pPr>
    </w:lvl>
    <w:lvl w:ilvl="5" w:tplc="0409001B" w:tentative="1">
      <w:start w:val="1"/>
      <w:numFmt w:val="lowerRoman"/>
      <w:lvlText w:val="%6."/>
      <w:lvlJc w:val="right"/>
      <w:pPr>
        <w:ind w:left="4230" w:hanging="180"/>
      </w:pPr>
    </w:lvl>
    <w:lvl w:ilvl="6" w:tplc="0409000F" w:tentative="1">
      <w:start w:val="1"/>
      <w:numFmt w:val="decimal"/>
      <w:lvlText w:val="%7."/>
      <w:lvlJc w:val="left"/>
      <w:pPr>
        <w:ind w:left="4950" w:hanging="360"/>
      </w:pPr>
    </w:lvl>
    <w:lvl w:ilvl="7" w:tplc="04090019" w:tentative="1">
      <w:start w:val="1"/>
      <w:numFmt w:val="lowerLetter"/>
      <w:lvlText w:val="%8."/>
      <w:lvlJc w:val="left"/>
      <w:pPr>
        <w:ind w:left="5670" w:hanging="360"/>
      </w:pPr>
    </w:lvl>
    <w:lvl w:ilvl="8" w:tplc="0409001B" w:tentative="1">
      <w:start w:val="1"/>
      <w:numFmt w:val="lowerRoman"/>
      <w:lvlText w:val="%9."/>
      <w:lvlJc w:val="right"/>
      <w:pPr>
        <w:ind w:left="6390" w:hanging="180"/>
      </w:pPr>
    </w:lvl>
  </w:abstractNum>
  <w:abstractNum w:abstractNumId="7" w15:restartNumberingAfterBreak="0">
    <w:nsid w:val="0CCC169B"/>
    <w:multiLevelType w:val="multilevel"/>
    <w:tmpl w:val="02F488A6"/>
    <w:lvl w:ilvl="0">
      <w:start w:val="1"/>
      <w:numFmt w:val="decimal"/>
      <w:pStyle w:val="MMTopic1"/>
      <w:suff w:val="space"/>
      <w:lvlText w:val="%1"/>
      <w:lvlJc w:val="left"/>
      <w:pPr>
        <w:ind w:left="0" w:firstLine="0"/>
      </w:pPr>
    </w:lvl>
    <w:lvl w:ilvl="1">
      <w:start w:val="1"/>
      <w:numFmt w:val="decimal"/>
      <w:pStyle w:val="MMTopic2"/>
      <w:suff w:val="space"/>
      <w:lvlText w:val="%1.%2"/>
      <w:lvlJc w:val="left"/>
      <w:pPr>
        <w:ind w:left="0" w:firstLine="0"/>
      </w:pPr>
    </w:lvl>
    <w:lvl w:ilvl="2">
      <w:start w:val="1"/>
      <w:numFmt w:val="decimal"/>
      <w:pStyle w:val="MMTopic3"/>
      <w:suff w:val="space"/>
      <w:lvlText w:val="%1.%2.%3"/>
      <w:lvlJc w:val="left"/>
      <w:pPr>
        <w:ind w:left="0" w:firstLine="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8" w15:restartNumberingAfterBreak="0">
    <w:nsid w:val="12323403"/>
    <w:multiLevelType w:val="hybridMultilevel"/>
    <w:tmpl w:val="1F1600B8"/>
    <w:lvl w:ilvl="0" w:tplc="149293EE">
      <w:start w:val="1"/>
      <w:numFmt w:val="decimal"/>
      <w:lvlText w:val="%1)"/>
      <w:lvlJc w:val="left"/>
      <w:pPr>
        <w:ind w:left="720" w:hanging="360"/>
      </w:pPr>
      <w:rPr>
        <w:rFonts w:hint="default"/>
        <w:color w:val="auto"/>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13A845A4"/>
    <w:multiLevelType w:val="hybridMultilevel"/>
    <w:tmpl w:val="D8166EB0"/>
    <w:lvl w:ilvl="0" w:tplc="D2768C40">
      <w:start w:val="1"/>
      <w:numFmt w:val="bullet"/>
      <w:pStyle w:val="MessageSet"/>
      <w:lvlText w:val=""/>
      <w:lvlJc w:val="left"/>
      <w:pPr>
        <w:ind w:left="720" w:hanging="360"/>
      </w:pPr>
      <w:rPr>
        <w:rFonts w:ascii="Symbol" w:hAnsi="Symbol" w:hint="default"/>
      </w:rPr>
    </w:lvl>
    <w:lvl w:ilvl="1" w:tplc="08090003">
      <w:start w:val="1"/>
      <w:numFmt w:val="bullet"/>
      <w:lvlText w:val="o"/>
      <w:lvlJc w:val="left"/>
      <w:pPr>
        <w:ind w:left="1755" w:hanging="675"/>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1EE456A3"/>
    <w:multiLevelType w:val="hybridMultilevel"/>
    <w:tmpl w:val="AB8CA552"/>
    <w:lvl w:ilvl="0" w:tplc="D2BCF446">
      <w:start w:val="1"/>
      <w:numFmt w:val="upperLetter"/>
      <w:lvlText w:val="%1."/>
      <w:lvlJc w:val="left"/>
      <w:pPr>
        <w:tabs>
          <w:tab w:val="num" w:pos="360"/>
        </w:tabs>
        <w:ind w:left="360" w:hanging="360"/>
      </w:pPr>
      <w:rPr>
        <w:rFonts w:hint="default"/>
        <w:b/>
        <w:bCs/>
        <w:i w:val="0"/>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11" w15:restartNumberingAfterBreak="0">
    <w:nsid w:val="27AB7929"/>
    <w:multiLevelType w:val="hybridMultilevel"/>
    <w:tmpl w:val="87684764"/>
    <w:lvl w:ilvl="0" w:tplc="08090001">
      <w:start w:val="1"/>
      <w:numFmt w:val="bullet"/>
      <w:lvlText w:val=""/>
      <w:lvlJc w:val="left"/>
      <w:pPr>
        <w:ind w:left="720" w:hanging="360"/>
      </w:pPr>
      <w:rPr>
        <w:rFonts w:ascii="Symbol" w:hAnsi="Symbol" w:hint="default"/>
      </w:rPr>
    </w:lvl>
    <w:lvl w:ilvl="1" w:tplc="2AB85A62">
      <w:start w:val="1"/>
      <w:numFmt w:val="bullet"/>
      <w:pStyle w:val="MessageId"/>
      <w:lvlText w:val="o"/>
      <w:lvlJc w:val="left"/>
      <w:pPr>
        <w:ind w:left="1440" w:hanging="360"/>
      </w:pPr>
      <w:rPr>
        <w:rFonts w:ascii="Courier New" w:hAnsi="Courier New" w:cs="Courier New" w:hint="default"/>
      </w:rPr>
    </w:lvl>
    <w:lvl w:ilvl="2" w:tplc="09B0EFA6">
      <w:numFmt w:val="bullet"/>
      <w:lvlText w:val="·"/>
      <w:lvlJc w:val="left"/>
      <w:pPr>
        <w:ind w:left="2160" w:hanging="360"/>
      </w:pPr>
      <w:rPr>
        <w:rFonts w:ascii="Times New Roman" w:eastAsia="Times" w:hAnsi="Times New Roman" w:cs="Times New Roman"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B4232DC"/>
    <w:multiLevelType w:val="hybridMultilevel"/>
    <w:tmpl w:val="9B50F1F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D223CE4"/>
    <w:multiLevelType w:val="hybridMultilevel"/>
    <w:tmpl w:val="90A8007A"/>
    <w:lvl w:ilvl="0" w:tplc="0C0A0001">
      <w:start w:val="1"/>
      <w:numFmt w:val="bullet"/>
      <w:lvlText w:val=""/>
      <w:lvlJc w:val="left"/>
      <w:pPr>
        <w:ind w:left="784" w:hanging="360"/>
      </w:pPr>
      <w:rPr>
        <w:rFonts w:ascii="Symbol" w:hAnsi="Symbol" w:hint="default"/>
      </w:rPr>
    </w:lvl>
    <w:lvl w:ilvl="1" w:tplc="0C0A0003">
      <w:start w:val="1"/>
      <w:numFmt w:val="bullet"/>
      <w:lvlText w:val="o"/>
      <w:lvlJc w:val="left"/>
      <w:pPr>
        <w:ind w:left="1504" w:hanging="360"/>
      </w:pPr>
      <w:rPr>
        <w:rFonts w:ascii="Courier New" w:hAnsi="Courier New" w:cs="Courier New" w:hint="default"/>
      </w:rPr>
    </w:lvl>
    <w:lvl w:ilvl="2" w:tplc="0C0A0005" w:tentative="1">
      <w:start w:val="1"/>
      <w:numFmt w:val="bullet"/>
      <w:lvlText w:val=""/>
      <w:lvlJc w:val="left"/>
      <w:pPr>
        <w:ind w:left="2224" w:hanging="360"/>
      </w:pPr>
      <w:rPr>
        <w:rFonts w:ascii="Wingdings" w:hAnsi="Wingdings" w:hint="default"/>
      </w:rPr>
    </w:lvl>
    <w:lvl w:ilvl="3" w:tplc="0C0A0001" w:tentative="1">
      <w:start w:val="1"/>
      <w:numFmt w:val="bullet"/>
      <w:lvlText w:val=""/>
      <w:lvlJc w:val="left"/>
      <w:pPr>
        <w:ind w:left="2944" w:hanging="360"/>
      </w:pPr>
      <w:rPr>
        <w:rFonts w:ascii="Symbol" w:hAnsi="Symbol" w:hint="default"/>
      </w:rPr>
    </w:lvl>
    <w:lvl w:ilvl="4" w:tplc="0C0A0003" w:tentative="1">
      <w:start w:val="1"/>
      <w:numFmt w:val="bullet"/>
      <w:lvlText w:val="o"/>
      <w:lvlJc w:val="left"/>
      <w:pPr>
        <w:ind w:left="3664" w:hanging="360"/>
      </w:pPr>
      <w:rPr>
        <w:rFonts w:ascii="Courier New" w:hAnsi="Courier New" w:cs="Courier New" w:hint="default"/>
      </w:rPr>
    </w:lvl>
    <w:lvl w:ilvl="5" w:tplc="0C0A0005" w:tentative="1">
      <w:start w:val="1"/>
      <w:numFmt w:val="bullet"/>
      <w:lvlText w:val=""/>
      <w:lvlJc w:val="left"/>
      <w:pPr>
        <w:ind w:left="4384" w:hanging="360"/>
      </w:pPr>
      <w:rPr>
        <w:rFonts w:ascii="Wingdings" w:hAnsi="Wingdings" w:hint="default"/>
      </w:rPr>
    </w:lvl>
    <w:lvl w:ilvl="6" w:tplc="0C0A0001" w:tentative="1">
      <w:start w:val="1"/>
      <w:numFmt w:val="bullet"/>
      <w:lvlText w:val=""/>
      <w:lvlJc w:val="left"/>
      <w:pPr>
        <w:ind w:left="5104" w:hanging="360"/>
      </w:pPr>
      <w:rPr>
        <w:rFonts w:ascii="Symbol" w:hAnsi="Symbol" w:hint="default"/>
      </w:rPr>
    </w:lvl>
    <w:lvl w:ilvl="7" w:tplc="0C0A0003" w:tentative="1">
      <w:start w:val="1"/>
      <w:numFmt w:val="bullet"/>
      <w:lvlText w:val="o"/>
      <w:lvlJc w:val="left"/>
      <w:pPr>
        <w:ind w:left="5824" w:hanging="360"/>
      </w:pPr>
      <w:rPr>
        <w:rFonts w:ascii="Courier New" w:hAnsi="Courier New" w:cs="Courier New" w:hint="default"/>
      </w:rPr>
    </w:lvl>
    <w:lvl w:ilvl="8" w:tplc="0C0A0005" w:tentative="1">
      <w:start w:val="1"/>
      <w:numFmt w:val="bullet"/>
      <w:lvlText w:val=""/>
      <w:lvlJc w:val="left"/>
      <w:pPr>
        <w:ind w:left="6544" w:hanging="360"/>
      </w:pPr>
      <w:rPr>
        <w:rFonts w:ascii="Wingdings" w:hAnsi="Wingdings" w:hint="default"/>
      </w:rPr>
    </w:lvl>
  </w:abstractNum>
  <w:abstractNum w:abstractNumId="14" w15:restartNumberingAfterBreak="0">
    <w:nsid w:val="2D2D54B4"/>
    <w:multiLevelType w:val="hybridMultilevel"/>
    <w:tmpl w:val="A75867EA"/>
    <w:lvl w:ilvl="0" w:tplc="040C0005">
      <w:start w:val="1"/>
      <w:numFmt w:val="bullet"/>
      <w:lvlText w:val=""/>
      <w:lvlJc w:val="left"/>
      <w:pPr>
        <w:ind w:left="720" w:hanging="360"/>
      </w:pPr>
      <w:rPr>
        <w:rFonts w:ascii="Wingdings" w:hAnsi="Wingdings"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5" w15:restartNumberingAfterBreak="0">
    <w:nsid w:val="2EAE0ACB"/>
    <w:multiLevelType w:val="hybridMultilevel"/>
    <w:tmpl w:val="3F66937A"/>
    <w:lvl w:ilvl="0" w:tplc="5B66BE22">
      <w:start w:val="1"/>
      <w:numFmt w:val="decimal"/>
      <w:lvlText w:val="%1)"/>
      <w:lvlJc w:val="left"/>
      <w:pPr>
        <w:ind w:left="720" w:hanging="360"/>
      </w:pPr>
      <w:rPr>
        <w:rFonts w:hint="default"/>
        <w:color w:val="auto"/>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30D21D3D"/>
    <w:multiLevelType w:val="hybridMultilevel"/>
    <w:tmpl w:val="EDFA3CC6"/>
    <w:lvl w:ilvl="0" w:tplc="FFFFFFFF">
      <w:start w:val="8"/>
      <w:numFmt w:val="upperLetter"/>
      <w:lvlText w:val="%1."/>
      <w:lvlJc w:val="left"/>
      <w:pPr>
        <w:tabs>
          <w:tab w:val="num" w:pos="360"/>
        </w:tabs>
        <w:ind w:left="360" w:hanging="360"/>
      </w:pPr>
      <w:rPr>
        <w:rFonts w:hint="default"/>
        <w:b/>
        <w:bCs/>
        <w:i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7" w15:restartNumberingAfterBreak="0">
    <w:nsid w:val="378F2039"/>
    <w:multiLevelType w:val="hybridMultilevel"/>
    <w:tmpl w:val="9EE41C24"/>
    <w:lvl w:ilvl="0" w:tplc="040C0005">
      <w:start w:val="1"/>
      <w:numFmt w:val="bullet"/>
      <w:lvlText w:val=""/>
      <w:lvlJc w:val="left"/>
      <w:pPr>
        <w:ind w:left="720" w:hanging="360"/>
      </w:pPr>
      <w:rPr>
        <w:rFonts w:ascii="Wingdings" w:hAnsi="Wingdings"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8" w15:restartNumberingAfterBreak="0">
    <w:nsid w:val="381007D9"/>
    <w:multiLevelType w:val="hybridMultilevel"/>
    <w:tmpl w:val="60FC1188"/>
    <w:lvl w:ilvl="0" w:tplc="49F26078">
      <w:start w:val="15"/>
      <w:numFmt w:val="bullet"/>
      <w:lvlText w:val="-"/>
      <w:lvlJc w:val="left"/>
      <w:pPr>
        <w:ind w:left="360" w:hanging="360"/>
      </w:pPr>
      <w:rPr>
        <w:rFonts w:ascii="Times New Roman" w:eastAsia="Times" w:hAnsi="Times New Roman" w:cs="Times New Roman"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9" w15:restartNumberingAfterBreak="0">
    <w:nsid w:val="432C3794"/>
    <w:multiLevelType w:val="hybridMultilevel"/>
    <w:tmpl w:val="1F9604F6"/>
    <w:lvl w:ilvl="0" w:tplc="BF0A7676">
      <w:start w:val="1"/>
      <w:numFmt w:val="upperLetter"/>
      <w:pStyle w:val="Heading2"/>
      <w:lvlText w:val="%1."/>
      <w:lvlJc w:val="left"/>
      <w:pPr>
        <w:tabs>
          <w:tab w:val="num" w:pos="360"/>
        </w:tabs>
        <w:ind w:left="360" w:hanging="360"/>
      </w:pPr>
    </w:lvl>
    <w:lvl w:ilvl="1" w:tplc="08090019" w:tentative="1">
      <w:start w:val="1"/>
      <w:numFmt w:val="lowerLetter"/>
      <w:lvlText w:val="%2."/>
      <w:lvlJc w:val="left"/>
      <w:pPr>
        <w:ind w:left="306" w:hanging="360"/>
      </w:pPr>
    </w:lvl>
    <w:lvl w:ilvl="2" w:tplc="0809001B" w:tentative="1">
      <w:start w:val="1"/>
      <w:numFmt w:val="lowerRoman"/>
      <w:lvlText w:val="%3."/>
      <w:lvlJc w:val="right"/>
      <w:pPr>
        <w:ind w:left="1026" w:hanging="180"/>
      </w:pPr>
    </w:lvl>
    <w:lvl w:ilvl="3" w:tplc="0809000F" w:tentative="1">
      <w:start w:val="1"/>
      <w:numFmt w:val="decimal"/>
      <w:lvlText w:val="%4."/>
      <w:lvlJc w:val="left"/>
      <w:pPr>
        <w:ind w:left="1746" w:hanging="360"/>
      </w:pPr>
    </w:lvl>
    <w:lvl w:ilvl="4" w:tplc="08090019" w:tentative="1">
      <w:start w:val="1"/>
      <w:numFmt w:val="lowerLetter"/>
      <w:lvlText w:val="%5."/>
      <w:lvlJc w:val="left"/>
      <w:pPr>
        <w:ind w:left="2466" w:hanging="360"/>
      </w:pPr>
    </w:lvl>
    <w:lvl w:ilvl="5" w:tplc="0809001B" w:tentative="1">
      <w:start w:val="1"/>
      <w:numFmt w:val="lowerRoman"/>
      <w:lvlText w:val="%6."/>
      <w:lvlJc w:val="right"/>
      <w:pPr>
        <w:ind w:left="3186" w:hanging="180"/>
      </w:pPr>
    </w:lvl>
    <w:lvl w:ilvl="6" w:tplc="0809000F" w:tentative="1">
      <w:start w:val="1"/>
      <w:numFmt w:val="decimal"/>
      <w:lvlText w:val="%7."/>
      <w:lvlJc w:val="left"/>
      <w:pPr>
        <w:ind w:left="3906" w:hanging="360"/>
      </w:pPr>
    </w:lvl>
    <w:lvl w:ilvl="7" w:tplc="08090019" w:tentative="1">
      <w:start w:val="1"/>
      <w:numFmt w:val="lowerLetter"/>
      <w:lvlText w:val="%8."/>
      <w:lvlJc w:val="left"/>
      <w:pPr>
        <w:ind w:left="4626" w:hanging="360"/>
      </w:pPr>
    </w:lvl>
    <w:lvl w:ilvl="8" w:tplc="0809001B" w:tentative="1">
      <w:start w:val="1"/>
      <w:numFmt w:val="lowerRoman"/>
      <w:lvlText w:val="%9."/>
      <w:lvlJc w:val="right"/>
      <w:pPr>
        <w:ind w:left="5346" w:hanging="180"/>
      </w:pPr>
    </w:lvl>
  </w:abstractNum>
  <w:abstractNum w:abstractNumId="20" w15:restartNumberingAfterBreak="0">
    <w:nsid w:val="45866256"/>
    <w:multiLevelType w:val="hybridMultilevel"/>
    <w:tmpl w:val="6FF43C3C"/>
    <w:lvl w:ilvl="0" w:tplc="040C0005">
      <w:start w:val="1"/>
      <w:numFmt w:val="bullet"/>
      <w:lvlText w:val=""/>
      <w:lvlJc w:val="left"/>
      <w:pPr>
        <w:ind w:left="720" w:hanging="360"/>
      </w:pPr>
      <w:rPr>
        <w:rFonts w:ascii="Wingdings" w:hAnsi="Wingdings"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1" w15:restartNumberingAfterBreak="0">
    <w:nsid w:val="465B59EC"/>
    <w:multiLevelType w:val="multilevel"/>
    <w:tmpl w:val="E796FEBC"/>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2" w15:restartNumberingAfterBreak="0">
    <w:nsid w:val="50313B05"/>
    <w:multiLevelType w:val="hybridMultilevel"/>
    <w:tmpl w:val="EDFA3CC6"/>
    <w:lvl w:ilvl="0" w:tplc="0BBC664A">
      <w:start w:val="8"/>
      <w:numFmt w:val="upperLetter"/>
      <w:lvlText w:val="%1."/>
      <w:lvlJc w:val="left"/>
      <w:pPr>
        <w:tabs>
          <w:tab w:val="num" w:pos="360"/>
        </w:tabs>
        <w:ind w:left="360" w:hanging="360"/>
      </w:pPr>
      <w:rPr>
        <w:rFonts w:hint="default"/>
        <w:b/>
        <w:bCs/>
        <w:i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3" w15:restartNumberingAfterBreak="0">
    <w:nsid w:val="54440532"/>
    <w:multiLevelType w:val="hybridMultilevel"/>
    <w:tmpl w:val="E2A45302"/>
    <w:lvl w:ilvl="0" w:tplc="040C0005">
      <w:start w:val="1"/>
      <w:numFmt w:val="bullet"/>
      <w:lvlText w:val=""/>
      <w:lvlJc w:val="left"/>
      <w:pPr>
        <w:ind w:left="720" w:hanging="360"/>
      </w:pPr>
      <w:rPr>
        <w:rFonts w:ascii="Wingdings" w:hAnsi="Wingdings"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4" w15:restartNumberingAfterBreak="0">
    <w:nsid w:val="57D84E74"/>
    <w:multiLevelType w:val="hybridMultilevel"/>
    <w:tmpl w:val="E9DA01B2"/>
    <w:lvl w:ilvl="0" w:tplc="67605A5C">
      <w:numFmt w:val="bullet"/>
      <w:lvlText w:val=""/>
      <w:lvlJc w:val="left"/>
      <w:pPr>
        <w:ind w:left="832" w:hanging="360"/>
      </w:pPr>
      <w:rPr>
        <w:rFonts w:ascii="Symbol" w:eastAsia="Symbol" w:hAnsi="Symbol" w:cs="Symbol" w:hint="default"/>
        <w:b w:val="0"/>
        <w:bCs w:val="0"/>
        <w:i w:val="0"/>
        <w:iCs w:val="0"/>
        <w:w w:val="99"/>
        <w:sz w:val="20"/>
        <w:szCs w:val="20"/>
        <w:lang w:val="en-US" w:eastAsia="en-US" w:bidi="ar-SA"/>
      </w:rPr>
    </w:lvl>
    <w:lvl w:ilvl="1" w:tplc="F48410F2">
      <w:numFmt w:val="bullet"/>
      <w:lvlText w:val="•"/>
      <w:lvlJc w:val="left"/>
      <w:pPr>
        <w:ind w:left="1639" w:hanging="360"/>
      </w:pPr>
      <w:rPr>
        <w:rFonts w:hint="default"/>
        <w:lang w:val="en-US" w:eastAsia="en-US" w:bidi="ar-SA"/>
      </w:rPr>
    </w:lvl>
    <w:lvl w:ilvl="2" w:tplc="8528CDF0">
      <w:numFmt w:val="bullet"/>
      <w:lvlText w:val="•"/>
      <w:lvlJc w:val="left"/>
      <w:pPr>
        <w:ind w:left="2439" w:hanging="360"/>
      </w:pPr>
      <w:rPr>
        <w:rFonts w:hint="default"/>
        <w:lang w:val="en-US" w:eastAsia="en-US" w:bidi="ar-SA"/>
      </w:rPr>
    </w:lvl>
    <w:lvl w:ilvl="3" w:tplc="EF4CCD46">
      <w:numFmt w:val="bullet"/>
      <w:lvlText w:val="•"/>
      <w:lvlJc w:val="left"/>
      <w:pPr>
        <w:ind w:left="3238" w:hanging="360"/>
      </w:pPr>
      <w:rPr>
        <w:rFonts w:hint="default"/>
        <w:lang w:val="en-US" w:eastAsia="en-US" w:bidi="ar-SA"/>
      </w:rPr>
    </w:lvl>
    <w:lvl w:ilvl="4" w:tplc="A0B48EA0">
      <w:numFmt w:val="bullet"/>
      <w:lvlText w:val="•"/>
      <w:lvlJc w:val="left"/>
      <w:pPr>
        <w:ind w:left="4038" w:hanging="360"/>
      </w:pPr>
      <w:rPr>
        <w:rFonts w:hint="default"/>
        <w:lang w:val="en-US" w:eastAsia="en-US" w:bidi="ar-SA"/>
      </w:rPr>
    </w:lvl>
    <w:lvl w:ilvl="5" w:tplc="F77E3B50">
      <w:numFmt w:val="bullet"/>
      <w:lvlText w:val="•"/>
      <w:lvlJc w:val="left"/>
      <w:pPr>
        <w:ind w:left="4837" w:hanging="360"/>
      </w:pPr>
      <w:rPr>
        <w:rFonts w:hint="default"/>
        <w:lang w:val="en-US" w:eastAsia="en-US" w:bidi="ar-SA"/>
      </w:rPr>
    </w:lvl>
    <w:lvl w:ilvl="6" w:tplc="E634F6B2">
      <w:numFmt w:val="bullet"/>
      <w:lvlText w:val="•"/>
      <w:lvlJc w:val="left"/>
      <w:pPr>
        <w:ind w:left="5637" w:hanging="360"/>
      </w:pPr>
      <w:rPr>
        <w:rFonts w:hint="default"/>
        <w:lang w:val="en-US" w:eastAsia="en-US" w:bidi="ar-SA"/>
      </w:rPr>
    </w:lvl>
    <w:lvl w:ilvl="7" w:tplc="94225F42">
      <w:numFmt w:val="bullet"/>
      <w:lvlText w:val="•"/>
      <w:lvlJc w:val="left"/>
      <w:pPr>
        <w:ind w:left="6436" w:hanging="360"/>
      </w:pPr>
      <w:rPr>
        <w:rFonts w:hint="default"/>
        <w:lang w:val="en-US" w:eastAsia="en-US" w:bidi="ar-SA"/>
      </w:rPr>
    </w:lvl>
    <w:lvl w:ilvl="8" w:tplc="D9A07798">
      <w:numFmt w:val="bullet"/>
      <w:lvlText w:val="•"/>
      <w:lvlJc w:val="left"/>
      <w:pPr>
        <w:ind w:left="7236" w:hanging="360"/>
      </w:pPr>
      <w:rPr>
        <w:rFonts w:hint="default"/>
        <w:lang w:val="en-US" w:eastAsia="en-US" w:bidi="ar-SA"/>
      </w:rPr>
    </w:lvl>
  </w:abstractNum>
  <w:abstractNum w:abstractNumId="25" w15:restartNumberingAfterBreak="0">
    <w:nsid w:val="580A3938"/>
    <w:multiLevelType w:val="hybridMultilevel"/>
    <w:tmpl w:val="1C7C191A"/>
    <w:lvl w:ilvl="0" w:tplc="07024EFC">
      <w:start w:val="1"/>
      <w:numFmt w:val="upperLetter"/>
      <w:lvlText w:val="%1."/>
      <w:lvlJc w:val="left"/>
      <w:pPr>
        <w:tabs>
          <w:tab w:val="num" w:pos="360"/>
        </w:tabs>
        <w:ind w:left="360" w:hanging="360"/>
      </w:pPr>
      <w:rPr>
        <w:rFonts w:hint="default"/>
        <w:b w:val="0"/>
        <w:i w:val="0"/>
      </w:rPr>
    </w:lvl>
    <w:lvl w:ilvl="1" w:tplc="FFFFFFFF" w:tentative="1">
      <w:start w:val="1"/>
      <w:numFmt w:val="lowerLetter"/>
      <w:lvlText w:val="%2."/>
      <w:lvlJc w:val="left"/>
      <w:pPr>
        <w:tabs>
          <w:tab w:val="num" w:pos="1080"/>
        </w:tabs>
        <w:ind w:left="1080" w:hanging="360"/>
      </w:pPr>
    </w:lvl>
    <w:lvl w:ilvl="2" w:tplc="FFFFFFFF" w:tentative="1">
      <w:start w:val="1"/>
      <w:numFmt w:val="lowerRoman"/>
      <w:lvlText w:val="%3."/>
      <w:lvlJc w:val="right"/>
      <w:pPr>
        <w:tabs>
          <w:tab w:val="num" w:pos="1800"/>
        </w:tabs>
        <w:ind w:left="1800" w:hanging="180"/>
      </w:pPr>
    </w:lvl>
    <w:lvl w:ilvl="3" w:tplc="FFFFFFFF" w:tentative="1">
      <w:start w:val="1"/>
      <w:numFmt w:val="decimal"/>
      <w:lvlText w:val="%4."/>
      <w:lvlJc w:val="left"/>
      <w:pPr>
        <w:tabs>
          <w:tab w:val="num" w:pos="2520"/>
        </w:tabs>
        <w:ind w:left="2520" w:hanging="360"/>
      </w:pPr>
    </w:lvl>
    <w:lvl w:ilvl="4" w:tplc="FFFFFFFF" w:tentative="1">
      <w:start w:val="1"/>
      <w:numFmt w:val="lowerLetter"/>
      <w:lvlText w:val="%5."/>
      <w:lvlJc w:val="left"/>
      <w:pPr>
        <w:tabs>
          <w:tab w:val="num" w:pos="3240"/>
        </w:tabs>
        <w:ind w:left="3240" w:hanging="360"/>
      </w:pPr>
    </w:lvl>
    <w:lvl w:ilvl="5" w:tplc="FFFFFFFF" w:tentative="1">
      <w:start w:val="1"/>
      <w:numFmt w:val="lowerRoman"/>
      <w:lvlText w:val="%6."/>
      <w:lvlJc w:val="right"/>
      <w:pPr>
        <w:tabs>
          <w:tab w:val="num" w:pos="3960"/>
        </w:tabs>
        <w:ind w:left="3960" w:hanging="180"/>
      </w:pPr>
    </w:lvl>
    <w:lvl w:ilvl="6" w:tplc="FFFFFFFF" w:tentative="1">
      <w:start w:val="1"/>
      <w:numFmt w:val="decimal"/>
      <w:lvlText w:val="%7."/>
      <w:lvlJc w:val="left"/>
      <w:pPr>
        <w:tabs>
          <w:tab w:val="num" w:pos="4680"/>
        </w:tabs>
        <w:ind w:left="4680" w:hanging="360"/>
      </w:pPr>
    </w:lvl>
    <w:lvl w:ilvl="7" w:tplc="FFFFFFFF" w:tentative="1">
      <w:start w:val="1"/>
      <w:numFmt w:val="lowerLetter"/>
      <w:lvlText w:val="%8."/>
      <w:lvlJc w:val="left"/>
      <w:pPr>
        <w:tabs>
          <w:tab w:val="num" w:pos="5400"/>
        </w:tabs>
        <w:ind w:left="5400" w:hanging="360"/>
      </w:pPr>
    </w:lvl>
    <w:lvl w:ilvl="8" w:tplc="FFFFFFFF" w:tentative="1">
      <w:start w:val="1"/>
      <w:numFmt w:val="lowerRoman"/>
      <w:lvlText w:val="%9."/>
      <w:lvlJc w:val="right"/>
      <w:pPr>
        <w:tabs>
          <w:tab w:val="num" w:pos="6120"/>
        </w:tabs>
        <w:ind w:left="6120" w:hanging="180"/>
      </w:pPr>
    </w:lvl>
  </w:abstractNum>
  <w:abstractNum w:abstractNumId="26" w15:restartNumberingAfterBreak="0">
    <w:nsid w:val="590965E7"/>
    <w:multiLevelType w:val="hybridMultilevel"/>
    <w:tmpl w:val="9B62783A"/>
    <w:lvl w:ilvl="0" w:tplc="D114A80E">
      <w:start w:val="2"/>
      <w:numFmt w:val="upperLetter"/>
      <w:lvlText w:val="%1."/>
      <w:lvlJc w:val="left"/>
      <w:pPr>
        <w:tabs>
          <w:tab w:val="num" w:pos="360"/>
        </w:tabs>
        <w:ind w:left="360" w:hanging="360"/>
      </w:pPr>
      <w:rPr>
        <w:rFonts w:hint="default"/>
        <w:b/>
        <w:bCs/>
        <w:i w:val="0"/>
      </w:rPr>
    </w:lvl>
    <w:lvl w:ilvl="1" w:tplc="FFFFFFFF" w:tentative="1">
      <w:start w:val="1"/>
      <w:numFmt w:val="lowerLetter"/>
      <w:lvlText w:val="%2."/>
      <w:lvlJc w:val="left"/>
      <w:pPr>
        <w:tabs>
          <w:tab w:val="num" w:pos="1080"/>
        </w:tabs>
        <w:ind w:left="1080" w:hanging="360"/>
      </w:pPr>
    </w:lvl>
    <w:lvl w:ilvl="2" w:tplc="FFFFFFFF" w:tentative="1">
      <w:start w:val="1"/>
      <w:numFmt w:val="lowerRoman"/>
      <w:lvlText w:val="%3."/>
      <w:lvlJc w:val="right"/>
      <w:pPr>
        <w:tabs>
          <w:tab w:val="num" w:pos="1800"/>
        </w:tabs>
        <w:ind w:left="1800" w:hanging="180"/>
      </w:pPr>
    </w:lvl>
    <w:lvl w:ilvl="3" w:tplc="FFFFFFFF" w:tentative="1">
      <w:start w:val="1"/>
      <w:numFmt w:val="decimal"/>
      <w:lvlText w:val="%4."/>
      <w:lvlJc w:val="left"/>
      <w:pPr>
        <w:tabs>
          <w:tab w:val="num" w:pos="2520"/>
        </w:tabs>
        <w:ind w:left="2520" w:hanging="360"/>
      </w:pPr>
    </w:lvl>
    <w:lvl w:ilvl="4" w:tplc="FFFFFFFF" w:tentative="1">
      <w:start w:val="1"/>
      <w:numFmt w:val="lowerLetter"/>
      <w:lvlText w:val="%5."/>
      <w:lvlJc w:val="left"/>
      <w:pPr>
        <w:tabs>
          <w:tab w:val="num" w:pos="3240"/>
        </w:tabs>
        <w:ind w:left="3240" w:hanging="360"/>
      </w:pPr>
    </w:lvl>
    <w:lvl w:ilvl="5" w:tplc="FFFFFFFF" w:tentative="1">
      <w:start w:val="1"/>
      <w:numFmt w:val="lowerRoman"/>
      <w:lvlText w:val="%6."/>
      <w:lvlJc w:val="right"/>
      <w:pPr>
        <w:tabs>
          <w:tab w:val="num" w:pos="3960"/>
        </w:tabs>
        <w:ind w:left="3960" w:hanging="180"/>
      </w:pPr>
    </w:lvl>
    <w:lvl w:ilvl="6" w:tplc="FFFFFFFF" w:tentative="1">
      <w:start w:val="1"/>
      <w:numFmt w:val="decimal"/>
      <w:lvlText w:val="%7."/>
      <w:lvlJc w:val="left"/>
      <w:pPr>
        <w:tabs>
          <w:tab w:val="num" w:pos="4680"/>
        </w:tabs>
        <w:ind w:left="4680" w:hanging="360"/>
      </w:pPr>
    </w:lvl>
    <w:lvl w:ilvl="7" w:tplc="FFFFFFFF" w:tentative="1">
      <w:start w:val="1"/>
      <w:numFmt w:val="lowerLetter"/>
      <w:lvlText w:val="%8."/>
      <w:lvlJc w:val="left"/>
      <w:pPr>
        <w:tabs>
          <w:tab w:val="num" w:pos="5400"/>
        </w:tabs>
        <w:ind w:left="5400" w:hanging="360"/>
      </w:pPr>
    </w:lvl>
    <w:lvl w:ilvl="8" w:tplc="FFFFFFFF" w:tentative="1">
      <w:start w:val="1"/>
      <w:numFmt w:val="lowerRoman"/>
      <w:lvlText w:val="%9."/>
      <w:lvlJc w:val="right"/>
      <w:pPr>
        <w:tabs>
          <w:tab w:val="num" w:pos="6120"/>
        </w:tabs>
        <w:ind w:left="6120" w:hanging="180"/>
      </w:pPr>
    </w:lvl>
  </w:abstractNum>
  <w:abstractNum w:abstractNumId="27" w15:restartNumberingAfterBreak="0">
    <w:nsid w:val="59722B6A"/>
    <w:multiLevelType w:val="hybridMultilevel"/>
    <w:tmpl w:val="EDFA3CC6"/>
    <w:lvl w:ilvl="0" w:tplc="FFFFFFFF">
      <w:start w:val="8"/>
      <w:numFmt w:val="upperLetter"/>
      <w:lvlText w:val="%1."/>
      <w:lvlJc w:val="left"/>
      <w:pPr>
        <w:tabs>
          <w:tab w:val="num" w:pos="360"/>
        </w:tabs>
        <w:ind w:left="360" w:hanging="360"/>
      </w:pPr>
      <w:rPr>
        <w:rFonts w:hint="default"/>
        <w:b/>
        <w:bCs/>
        <w:i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8" w15:restartNumberingAfterBreak="0">
    <w:nsid w:val="617E6E4D"/>
    <w:multiLevelType w:val="hybridMultilevel"/>
    <w:tmpl w:val="534C119A"/>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9" w15:restartNumberingAfterBreak="0">
    <w:nsid w:val="64B66C60"/>
    <w:multiLevelType w:val="hybridMultilevel"/>
    <w:tmpl w:val="DA8E3A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65151C32"/>
    <w:multiLevelType w:val="hybridMultilevel"/>
    <w:tmpl w:val="AB846C5E"/>
    <w:lvl w:ilvl="0" w:tplc="990A8880">
      <w:start w:val="9"/>
      <w:numFmt w:val="bullet"/>
      <w:lvlText w:val="-"/>
      <w:lvlJc w:val="left"/>
      <w:pPr>
        <w:tabs>
          <w:tab w:val="num" w:pos="720"/>
        </w:tabs>
        <w:ind w:left="720" w:hanging="360"/>
      </w:pPr>
      <w:rPr>
        <w:rFonts w:ascii="Times New Roman" w:eastAsia="Times" w:hAnsi="Times New Roman" w:cs="Times New Roman" w:hint="default"/>
      </w:rPr>
    </w:lvl>
    <w:lvl w:ilvl="1" w:tplc="0409000F">
      <w:start w:val="1"/>
      <w:numFmt w:val="decimal"/>
      <w:lvlText w:val="%2."/>
      <w:lvlJc w:val="left"/>
      <w:pPr>
        <w:tabs>
          <w:tab w:val="num" w:pos="1440"/>
        </w:tabs>
        <w:ind w:left="1440" w:hanging="360"/>
      </w:pPr>
      <w:rPr>
        <w:rFonts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1" w15:restartNumberingAfterBreak="0">
    <w:nsid w:val="698C7F59"/>
    <w:multiLevelType w:val="hybridMultilevel"/>
    <w:tmpl w:val="7DB87E22"/>
    <w:lvl w:ilvl="0" w:tplc="83B06A50">
      <w:start w:val="1"/>
      <w:numFmt w:val="upperLetter"/>
      <w:lvlText w:val="%1."/>
      <w:lvlJc w:val="left"/>
      <w:pPr>
        <w:tabs>
          <w:tab w:val="num" w:pos="360"/>
        </w:tabs>
        <w:ind w:left="360" w:hanging="360"/>
      </w:pPr>
      <w:rPr>
        <w:rFonts w:hint="default"/>
        <w:b w:val="0"/>
        <w:i w:val="0"/>
      </w:rPr>
    </w:lvl>
    <w:lvl w:ilvl="1" w:tplc="FFFFFFFF" w:tentative="1">
      <w:start w:val="1"/>
      <w:numFmt w:val="lowerLetter"/>
      <w:lvlText w:val="%2."/>
      <w:lvlJc w:val="left"/>
      <w:pPr>
        <w:tabs>
          <w:tab w:val="num" w:pos="1080"/>
        </w:tabs>
        <w:ind w:left="1080" w:hanging="360"/>
      </w:pPr>
    </w:lvl>
    <w:lvl w:ilvl="2" w:tplc="FFFFFFFF" w:tentative="1">
      <w:start w:val="1"/>
      <w:numFmt w:val="lowerRoman"/>
      <w:lvlText w:val="%3."/>
      <w:lvlJc w:val="right"/>
      <w:pPr>
        <w:tabs>
          <w:tab w:val="num" w:pos="1800"/>
        </w:tabs>
        <w:ind w:left="1800" w:hanging="180"/>
      </w:pPr>
    </w:lvl>
    <w:lvl w:ilvl="3" w:tplc="FFFFFFFF" w:tentative="1">
      <w:start w:val="1"/>
      <w:numFmt w:val="decimal"/>
      <w:lvlText w:val="%4."/>
      <w:lvlJc w:val="left"/>
      <w:pPr>
        <w:tabs>
          <w:tab w:val="num" w:pos="2520"/>
        </w:tabs>
        <w:ind w:left="2520" w:hanging="360"/>
      </w:pPr>
    </w:lvl>
    <w:lvl w:ilvl="4" w:tplc="FFFFFFFF" w:tentative="1">
      <w:start w:val="1"/>
      <w:numFmt w:val="lowerLetter"/>
      <w:lvlText w:val="%5."/>
      <w:lvlJc w:val="left"/>
      <w:pPr>
        <w:tabs>
          <w:tab w:val="num" w:pos="3240"/>
        </w:tabs>
        <w:ind w:left="3240" w:hanging="360"/>
      </w:pPr>
    </w:lvl>
    <w:lvl w:ilvl="5" w:tplc="FFFFFFFF" w:tentative="1">
      <w:start w:val="1"/>
      <w:numFmt w:val="lowerRoman"/>
      <w:lvlText w:val="%6."/>
      <w:lvlJc w:val="right"/>
      <w:pPr>
        <w:tabs>
          <w:tab w:val="num" w:pos="3960"/>
        </w:tabs>
        <w:ind w:left="3960" w:hanging="180"/>
      </w:pPr>
    </w:lvl>
    <w:lvl w:ilvl="6" w:tplc="FFFFFFFF" w:tentative="1">
      <w:start w:val="1"/>
      <w:numFmt w:val="decimal"/>
      <w:lvlText w:val="%7."/>
      <w:lvlJc w:val="left"/>
      <w:pPr>
        <w:tabs>
          <w:tab w:val="num" w:pos="4680"/>
        </w:tabs>
        <w:ind w:left="4680" w:hanging="360"/>
      </w:pPr>
    </w:lvl>
    <w:lvl w:ilvl="7" w:tplc="FFFFFFFF" w:tentative="1">
      <w:start w:val="1"/>
      <w:numFmt w:val="lowerLetter"/>
      <w:lvlText w:val="%8."/>
      <w:lvlJc w:val="left"/>
      <w:pPr>
        <w:tabs>
          <w:tab w:val="num" w:pos="5400"/>
        </w:tabs>
        <w:ind w:left="5400" w:hanging="360"/>
      </w:pPr>
    </w:lvl>
    <w:lvl w:ilvl="8" w:tplc="FFFFFFFF" w:tentative="1">
      <w:start w:val="1"/>
      <w:numFmt w:val="lowerRoman"/>
      <w:lvlText w:val="%9."/>
      <w:lvlJc w:val="right"/>
      <w:pPr>
        <w:tabs>
          <w:tab w:val="num" w:pos="6120"/>
        </w:tabs>
        <w:ind w:left="6120" w:hanging="180"/>
      </w:pPr>
    </w:lvl>
  </w:abstractNum>
  <w:abstractNum w:abstractNumId="32" w15:restartNumberingAfterBreak="0">
    <w:nsid w:val="6C4E2FBC"/>
    <w:multiLevelType w:val="hybridMultilevel"/>
    <w:tmpl w:val="91D08340"/>
    <w:lvl w:ilvl="0" w:tplc="E7F897B4">
      <w:start w:val="1"/>
      <w:numFmt w:val="bullet"/>
      <w:pStyle w:val="Message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33" w15:restartNumberingAfterBreak="0">
    <w:nsid w:val="6DFD4BE2"/>
    <w:multiLevelType w:val="hybridMultilevel"/>
    <w:tmpl w:val="A3C8A884"/>
    <w:lvl w:ilvl="0" w:tplc="04090001">
      <w:start w:val="1"/>
      <w:numFmt w:val="bullet"/>
      <w:lvlText w:val=""/>
      <w:lvlJc w:val="left"/>
      <w:pPr>
        <w:ind w:left="720" w:hanging="360"/>
      </w:pPr>
      <w:rPr>
        <w:rFonts w:ascii="Symbol" w:hAnsi="Symbol" w:hint="default"/>
      </w:rPr>
    </w:lvl>
    <w:lvl w:ilvl="1" w:tplc="27566D7C">
      <w:numFmt w:val="bullet"/>
      <w:lvlText w:val="-"/>
      <w:lvlJc w:val="left"/>
      <w:pPr>
        <w:ind w:left="1440" w:hanging="360"/>
      </w:pPr>
      <w:rPr>
        <w:rFonts w:ascii="Times New Roman" w:eastAsia="Times" w:hAnsi="Times New Roman" w:cs="Times New Roman"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72D760E9"/>
    <w:multiLevelType w:val="hybridMultilevel"/>
    <w:tmpl w:val="1A78F42C"/>
    <w:lvl w:ilvl="0" w:tplc="0409000F">
      <w:start w:val="1"/>
      <w:numFmt w:val="decimal"/>
      <w:lvlText w:val="%1."/>
      <w:lvlJc w:val="left"/>
      <w:pPr>
        <w:ind w:left="800" w:hanging="360"/>
      </w:pPr>
    </w:lvl>
    <w:lvl w:ilvl="1" w:tplc="04090019" w:tentative="1">
      <w:start w:val="1"/>
      <w:numFmt w:val="lowerLetter"/>
      <w:lvlText w:val="%2."/>
      <w:lvlJc w:val="left"/>
      <w:pPr>
        <w:ind w:left="1520" w:hanging="360"/>
      </w:pPr>
    </w:lvl>
    <w:lvl w:ilvl="2" w:tplc="0409001B" w:tentative="1">
      <w:start w:val="1"/>
      <w:numFmt w:val="lowerRoman"/>
      <w:lvlText w:val="%3."/>
      <w:lvlJc w:val="right"/>
      <w:pPr>
        <w:ind w:left="2240" w:hanging="180"/>
      </w:pPr>
    </w:lvl>
    <w:lvl w:ilvl="3" w:tplc="0409000F" w:tentative="1">
      <w:start w:val="1"/>
      <w:numFmt w:val="decimal"/>
      <w:lvlText w:val="%4."/>
      <w:lvlJc w:val="left"/>
      <w:pPr>
        <w:ind w:left="2960" w:hanging="360"/>
      </w:pPr>
    </w:lvl>
    <w:lvl w:ilvl="4" w:tplc="04090019" w:tentative="1">
      <w:start w:val="1"/>
      <w:numFmt w:val="lowerLetter"/>
      <w:lvlText w:val="%5."/>
      <w:lvlJc w:val="left"/>
      <w:pPr>
        <w:ind w:left="3680" w:hanging="360"/>
      </w:pPr>
    </w:lvl>
    <w:lvl w:ilvl="5" w:tplc="0409001B" w:tentative="1">
      <w:start w:val="1"/>
      <w:numFmt w:val="lowerRoman"/>
      <w:lvlText w:val="%6."/>
      <w:lvlJc w:val="right"/>
      <w:pPr>
        <w:ind w:left="4400" w:hanging="180"/>
      </w:pPr>
    </w:lvl>
    <w:lvl w:ilvl="6" w:tplc="0409000F" w:tentative="1">
      <w:start w:val="1"/>
      <w:numFmt w:val="decimal"/>
      <w:lvlText w:val="%7."/>
      <w:lvlJc w:val="left"/>
      <w:pPr>
        <w:ind w:left="5120" w:hanging="360"/>
      </w:pPr>
    </w:lvl>
    <w:lvl w:ilvl="7" w:tplc="04090019" w:tentative="1">
      <w:start w:val="1"/>
      <w:numFmt w:val="lowerLetter"/>
      <w:lvlText w:val="%8."/>
      <w:lvlJc w:val="left"/>
      <w:pPr>
        <w:ind w:left="5840" w:hanging="360"/>
      </w:pPr>
    </w:lvl>
    <w:lvl w:ilvl="8" w:tplc="0409001B" w:tentative="1">
      <w:start w:val="1"/>
      <w:numFmt w:val="lowerRoman"/>
      <w:lvlText w:val="%9."/>
      <w:lvlJc w:val="right"/>
      <w:pPr>
        <w:ind w:left="6560" w:hanging="180"/>
      </w:pPr>
    </w:lvl>
  </w:abstractNum>
  <w:abstractNum w:abstractNumId="35" w15:restartNumberingAfterBreak="0">
    <w:nsid w:val="74E71640"/>
    <w:multiLevelType w:val="hybridMultilevel"/>
    <w:tmpl w:val="A81825CA"/>
    <w:lvl w:ilvl="0" w:tplc="0A6AC010">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6" w15:restartNumberingAfterBreak="0">
    <w:nsid w:val="7C076C6F"/>
    <w:multiLevelType w:val="hybridMultilevel"/>
    <w:tmpl w:val="4616059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89610236">
    <w:abstractNumId w:val="2"/>
  </w:num>
  <w:num w:numId="2" w16cid:durableId="1795712028">
    <w:abstractNumId w:val="0"/>
  </w:num>
  <w:num w:numId="3" w16cid:durableId="1262911117">
    <w:abstractNumId w:val="1"/>
  </w:num>
  <w:num w:numId="4" w16cid:durableId="691609860">
    <w:abstractNumId w:val="30"/>
  </w:num>
  <w:num w:numId="5" w16cid:durableId="1449854858">
    <w:abstractNumId w:val="32"/>
  </w:num>
  <w:num w:numId="6" w16cid:durableId="1823933376">
    <w:abstractNumId w:val="19"/>
  </w:num>
  <w:num w:numId="7" w16cid:durableId="247272875">
    <w:abstractNumId w:val="9"/>
  </w:num>
  <w:num w:numId="8" w16cid:durableId="1874808550">
    <w:abstractNumId w:val="11"/>
  </w:num>
  <w:num w:numId="9" w16cid:durableId="383063268">
    <w:abstractNumId w:val="19"/>
    <w:lvlOverride w:ilvl="0">
      <w:startOverride w:val="1"/>
    </w:lvlOverride>
  </w:num>
  <w:num w:numId="10" w16cid:durableId="451217794">
    <w:abstractNumId w:val="7"/>
  </w:num>
  <w:num w:numId="11" w16cid:durableId="15037135">
    <w:abstractNumId w:val="12"/>
  </w:num>
  <w:num w:numId="12" w16cid:durableId="1126000782">
    <w:abstractNumId w:val="35"/>
  </w:num>
  <w:num w:numId="13" w16cid:durableId="1517188152">
    <w:abstractNumId w:val="15"/>
  </w:num>
  <w:num w:numId="14" w16cid:durableId="1392540436">
    <w:abstractNumId w:val="8"/>
  </w:num>
  <w:num w:numId="15" w16cid:durableId="2013295749">
    <w:abstractNumId w:val="32"/>
  </w:num>
  <w:num w:numId="16" w16cid:durableId="1355033199">
    <w:abstractNumId w:val="29"/>
  </w:num>
  <w:num w:numId="17" w16cid:durableId="758991379">
    <w:abstractNumId w:val="4"/>
  </w:num>
  <w:num w:numId="18" w16cid:durableId="1817454617">
    <w:abstractNumId w:val="28"/>
  </w:num>
  <w:num w:numId="19" w16cid:durableId="1873691155">
    <w:abstractNumId w:val="10"/>
  </w:num>
  <w:num w:numId="20" w16cid:durableId="627199998">
    <w:abstractNumId w:val="20"/>
  </w:num>
  <w:num w:numId="21" w16cid:durableId="2112819363">
    <w:abstractNumId w:val="21"/>
  </w:num>
  <w:num w:numId="22" w16cid:durableId="2072846565">
    <w:abstractNumId w:val="23"/>
  </w:num>
  <w:num w:numId="23" w16cid:durableId="710377332">
    <w:abstractNumId w:val="5"/>
  </w:num>
  <w:num w:numId="24" w16cid:durableId="1636107986">
    <w:abstractNumId w:val="17"/>
  </w:num>
  <w:num w:numId="25" w16cid:durableId="1686711003">
    <w:abstractNumId w:val="14"/>
  </w:num>
  <w:num w:numId="26" w16cid:durableId="1379741843">
    <w:abstractNumId w:val="13"/>
  </w:num>
  <w:num w:numId="27" w16cid:durableId="736627776">
    <w:abstractNumId w:val="31"/>
  </w:num>
  <w:num w:numId="28" w16cid:durableId="739406322">
    <w:abstractNumId w:val="25"/>
  </w:num>
  <w:num w:numId="29" w16cid:durableId="379402858">
    <w:abstractNumId w:val="26"/>
  </w:num>
  <w:num w:numId="30" w16cid:durableId="831485836">
    <w:abstractNumId w:val="3"/>
  </w:num>
  <w:num w:numId="31" w16cid:durableId="281617067">
    <w:abstractNumId w:val="33"/>
  </w:num>
  <w:num w:numId="32" w16cid:durableId="616331981">
    <w:abstractNumId w:val="24"/>
  </w:num>
  <w:num w:numId="33" w16cid:durableId="1889107086">
    <w:abstractNumId w:val="34"/>
  </w:num>
  <w:num w:numId="34" w16cid:durableId="692027165">
    <w:abstractNumId w:val="36"/>
  </w:num>
  <w:num w:numId="35" w16cid:durableId="1435322653">
    <w:abstractNumId w:val="6"/>
  </w:num>
  <w:num w:numId="36" w16cid:durableId="6830153">
    <w:abstractNumId w:val="18"/>
  </w:num>
  <w:num w:numId="37" w16cid:durableId="2028628129">
    <w:abstractNumId w:val="22"/>
  </w:num>
  <w:num w:numId="38" w16cid:durableId="1849172637">
    <w:abstractNumId w:val="16"/>
  </w:num>
  <w:num w:numId="39" w16cid:durableId="1161432226">
    <w:abstractNumId w:val="27"/>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removePersonalInformation/>
  <w:removeDateAndTime/>
  <w:hideSpellingErrors/>
  <w:activeWritingStyle w:appName="MSWord" w:lang="fr-FR" w:vendorID="64" w:dllVersion="131078" w:nlCheck="1" w:checkStyle="0"/>
  <w:activeWritingStyle w:appName="MSWord" w:lang="en-GB" w:vendorID="64" w:dllVersion="131078" w:nlCheck="1" w:checkStyle="1"/>
  <w:activeWritingStyle w:appName="MSWord" w:lang="en-US" w:vendorID="64" w:dllVersion="131078" w:nlCheck="1" w:checkStyle="1"/>
  <w:activeWritingStyle w:appName="MSWord" w:lang="fr-BE" w:vendorID="64" w:dllVersion="131078" w:nlCheck="1" w:checkStyle="0"/>
  <w:activeWritingStyle w:appName="MSWord" w:lang="en-AU" w:vendorID="64" w:dllVersion="131078" w:nlCheck="1" w:checkStyle="1"/>
  <w:activeWritingStyle w:appName="MSWord" w:lang="en-CA" w:vendorID="64" w:dllVersion="131078" w:nlCheck="1" w:checkStyle="1"/>
  <w:activeWritingStyle w:appName="MSWord" w:lang="es-ES" w:vendorID="64" w:dllVersion="131078" w:nlCheck="1" w:checkStyle="0"/>
  <w:activeWritingStyle w:appName="MSWord" w:lang="en-GB" w:vendorID="64" w:dllVersion="0" w:nlCheck="1" w:checkStyle="0"/>
  <w:activeWritingStyle w:appName="MSWord" w:lang="en-US" w:vendorID="64" w:dllVersion="0" w:nlCheck="1" w:checkStyle="0"/>
  <w:activeWritingStyle w:appName="MSWord" w:lang="fr-FR" w:vendorID="64" w:dllVersion="0" w:nlCheck="1" w:checkStyle="0"/>
  <w:activeWritingStyle w:appName="MSWord" w:lang="fr-BE" w:vendorID="64" w:dllVersion="0" w:nlCheck="1" w:checkStyle="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NotTrackFormatting/>
  <w:defaultTabStop w:val="720"/>
  <w:drawingGridHorizontalSpacing w:val="120"/>
  <w:displayHorizontalDrawingGridEvery w:val="0"/>
  <w:displayVerticalDrawingGridEvery w:val="0"/>
  <w:noPunctuationKerning/>
  <w:characterSpacingControl w:val="doNotCompress"/>
  <w:hdrShapeDefaults>
    <o:shapedefaults v:ext="edit" spidmax="2050"/>
  </w:hdrShapeDefaults>
  <w:footnotePr>
    <w:footnote w:id="-1"/>
    <w:footnote w:id="0"/>
  </w:footnotePr>
  <w:endnotePr>
    <w:endnote w:id="-1"/>
    <w:endnote w:id="0"/>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65C2F"/>
    <w:rsid w:val="000026F5"/>
    <w:rsid w:val="00002920"/>
    <w:rsid w:val="000127ED"/>
    <w:rsid w:val="00017ABF"/>
    <w:rsid w:val="00021C86"/>
    <w:rsid w:val="00027309"/>
    <w:rsid w:val="00027E78"/>
    <w:rsid w:val="000319CF"/>
    <w:rsid w:val="0003395A"/>
    <w:rsid w:val="00034083"/>
    <w:rsid w:val="00034356"/>
    <w:rsid w:val="00034670"/>
    <w:rsid w:val="00040210"/>
    <w:rsid w:val="00041661"/>
    <w:rsid w:val="00041B2C"/>
    <w:rsid w:val="000451FD"/>
    <w:rsid w:val="000472A4"/>
    <w:rsid w:val="000473BB"/>
    <w:rsid w:val="000477BE"/>
    <w:rsid w:val="00050D08"/>
    <w:rsid w:val="00050E4E"/>
    <w:rsid w:val="0005123F"/>
    <w:rsid w:val="00051430"/>
    <w:rsid w:val="00051B98"/>
    <w:rsid w:val="00052B57"/>
    <w:rsid w:val="000558EF"/>
    <w:rsid w:val="00057821"/>
    <w:rsid w:val="00061A7B"/>
    <w:rsid w:val="00070034"/>
    <w:rsid w:val="00070308"/>
    <w:rsid w:val="00080D3A"/>
    <w:rsid w:val="000823AA"/>
    <w:rsid w:val="00082743"/>
    <w:rsid w:val="000837C7"/>
    <w:rsid w:val="00083C96"/>
    <w:rsid w:val="0008752A"/>
    <w:rsid w:val="000924B6"/>
    <w:rsid w:val="00092B8E"/>
    <w:rsid w:val="000A11DE"/>
    <w:rsid w:val="000A20E4"/>
    <w:rsid w:val="000A272A"/>
    <w:rsid w:val="000A7942"/>
    <w:rsid w:val="000B65C7"/>
    <w:rsid w:val="000C015D"/>
    <w:rsid w:val="000D0016"/>
    <w:rsid w:val="000D0831"/>
    <w:rsid w:val="000D08F8"/>
    <w:rsid w:val="000D1509"/>
    <w:rsid w:val="000D5357"/>
    <w:rsid w:val="000D68A5"/>
    <w:rsid w:val="000E2471"/>
    <w:rsid w:val="000E2BA3"/>
    <w:rsid w:val="000E3491"/>
    <w:rsid w:val="000E6DAD"/>
    <w:rsid w:val="000F3C8B"/>
    <w:rsid w:val="000F43E3"/>
    <w:rsid w:val="000F689D"/>
    <w:rsid w:val="001007BF"/>
    <w:rsid w:val="00101212"/>
    <w:rsid w:val="00104936"/>
    <w:rsid w:val="001119A4"/>
    <w:rsid w:val="00111C16"/>
    <w:rsid w:val="00112A75"/>
    <w:rsid w:val="0011325F"/>
    <w:rsid w:val="001156BC"/>
    <w:rsid w:val="00116557"/>
    <w:rsid w:val="00120D54"/>
    <w:rsid w:val="00122969"/>
    <w:rsid w:val="00122E90"/>
    <w:rsid w:val="00122F63"/>
    <w:rsid w:val="00127E0F"/>
    <w:rsid w:val="001319EF"/>
    <w:rsid w:val="001328C2"/>
    <w:rsid w:val="00137BFA"/>
    <w:rsid w:val="0014379C"/>
    <w:rsid w:val="00144858"/>
    <w:rsid w:val="00152807"/>
    <w:rsid w:val="00153ED1"/>
    <w:rsid w:val="00154A45"/>
    <w:rsid w:val="00154D24"/>
    <w:rsid w:val="00164B35"/>
    <w:rsid w:val="00166030"/>
    <w:rsid w:val="00166CB6"/>
    <w:rsid w:val="001711D3"/>
    <w:rsid w:val="00176660"/>
    <w:rsid w:val="00185453"/>
    <w:rsid w:val="00190705"/>
    <w:rsid w:val="00192004"/>
    <w:rsid w:val="001A15F3"/>
    <w:rsid w:val="001A7259"/>
    <w:rsid w:val="001B119F"/>
    <w:rsid w:val="001B385B"/>
    <w:rsid w:val="001C37C9"/>
    <w:rsid w:val="001C639B"/>
    <w:rsid w:val="001C7C89"/>
    <w:rsid w:val="001D0D1B"/>
    <w:rsid w:val="001D176B"/>
    <w:rsid w:val="001D1B5E"/>
    <w:rsid w:val="001D20B3"/>
    <w:rsid w:val="001D5EB8"/>
    <w:rsid w:val="001E23BC"/>
    <w:rsid w:val="001E287E"/>
    <w:rsid w:val="001E2B1C"/>
    <w:rsid w:val="001E3BCF"/>
    <w:rsid w:val="001E3FC2"/>
    <w:rsid w:val="001E486C"/>
    <w:rsid w:val="001F1EC0"/>
    <w:rsid w:val="001F2612"/>
    <w:rsid w:val="001F5142"/>
    <w:rsid w:val="001F5E40"/>
    <w:rsid w:val="001F6B65"/>
    <w:rsid w:val="002022B6"/>
    <w:rsid w:val="00216AAC"/>
    <w:rsid w:val="00217122"/>
    <w:rsid w:val="00225243"/>
    <w:rsid w:val="00225AA9"/>
    <w:rsid w:val="00230574"/>
    <w:rsid w:val="00233ED7"/>
    <w:rsid w:val="00240B31"/>
    <w:rsid w:val="0024467D"/>
    <w:rsid w:val="002472D9"/>
    <w:rsid w:val="002509A2"/>
    <w:rsid w:val="00254ABD"/>
    <w:rsid w:val="00255852"/>
    <w:rsid w:val="00270DE9"/>
    <w:rsid w:val="002711E6"/>
    <w:rsid w:val="00277A1C"/>
    <w:rsid w:val="002803B8"/>
    <w:rsid w:val="002846DD"/>
    <w:rsid w:val="00285719"/>
    <w:rsid w:val="00287473"/>
    <w:rsid w:val="002904C8"/>
    <w:rsid w:val="0029191B"/>
    <w:rsid w:val="00293BE3"/>
    <w:rsid w:val="002A12D7"/>
    <w:rsid w:val="002A175F"/>
    <w:rsid w:val="002A420B"/>
    <w:rsid w:val="002B48DC"/>
    <w:rsid w:val="002B7447"/>
    <w:rsid w:val="002C40AA"/>
    <w:rsid w:val="002C4D2F"/>
    <w:rsid w:val="002C72C1"/>
    <w:rsid w:val="002D0933"/>
    <w:rsid w:val="002D5434"/>
    <w:rsid w:val="002D549A"/>
    <w:rsid w:val="002E05E8"/>
    <w:rsid w:val="002E1D36"/>
    <w:rsid w:val="002E4C22"/>
    <w:rsid w:val="002E664E"/>
    <w:rsid w:val="002F165A"/>
    <w:rsid w:val="002F2BBE"/>
    <w:rsid w:val="002F423E"/>
    <w:rsid w:val="002F51DF"/>
    <w:rsid w:val="002F7213"/>
    <w:rsid w:val="003006F2"/>
    <w:rsid w:val="00301A11"/>
    <w:rsid w:val="0030261D"/>
    <w:rsid w:val="00303E94"/>
    <w:rsid w:val="00304151"/>
    <w:rsid w:val="00304D2D"/>
    <w:rsid w:val="00306899"/>
    <w:rsid w:val="00307E2F"/>
    <w:rsid w:val="0031036A"/>
    <w:rsid w:val="003145B1"/>
    <w:rsid w:val="00316F04"/>
    <w:rsid w:val="00320A89"/>
    <w:rsid w:val="0032312D"/>
    <w:rsid w:val="00323D92"/>
    <w:rsid w:val="00324C6F"/>
    <w:rsid w:val="00331A6E"/>
    <w:rsid w:val="003322BF"/>
    <w:rsid w:val="003322EC"/>
    <w:rsid w:val="003328FE"/>
    <w:rsid w:val="0033463A"/>
    <w:rsid w:val="00336209"/>
    <w:rsid w:val="00336ED6"/>
    <w:rsid w:val="00340584"/>
    <w:rsid w:val="003449BF"/>
    <w:rsid w:val="00346011"/>
    <w:rsid w:val="0035042B"/>
    <w:rsid w:val="0035205C"/>
    <w:rsid w:val="00356216"/>
    <w:rsid w:val="00360300"/>
    <w:rsid w:val="00363B5D"/>
    <w:rsid w:val="003647C9"/>
    <w:rsid w:val="00370107"/>
    <w:rsid w:val="003705A8"/>
    <w:rsid w:val="00371E92"/>
    <w:rsid w:val="00377710"/>
    <w:rsid w:val="00380928"/>
    <w:rsid w:val="00384C07"/>
    <w:rsid w:val="00386B78"/>
    <w:rsid w:val="00386D4E"/>
    <w:rsid w:val="003871D4"/>
    <w:rsid w:val="00393452"/>
    <w:rsid w:val="003949DD"/>
    <w:rsid w:val="003A3CBC"/>
    <w:rsid w:val="003A3D7D"/>
    <w:rsid w:val="003B0302"/>
    <w:rsid w:val="003B0753"/>
    <w:rsid w:val="003B1954"/>
    <w:rsid w:val="003B2071"/>
    <w:rsid w:val="003B3EB9"/>
    <w:rsid w:val="003B46A8"/>
    <w:rsid w:val="003B5832"/>
    <w:rsid w:val="003C0213"/>
    <w:rsid w:val="003C025A"/>
    <w:rsid w:val="003C0267"/>
    <w:rsid w:val="003C3840"/>
    <w:rsid w:val="003D0282"/>
    <w:rsid w:val="003D168E"/>
    <w:rsid w:val="003D2E05"/>
    <w:rsid w:val="003D407E"/>
    <w:rsid w:val="003D56E3"/>
    <w:rsid w:val="003E2B7F"/>
    <w:rsid w:val="003E59BF"/>
    <w:rsid w:val="003E5AC8"/>
    <w:rsid w:val="003E67E5"/>
    <w:rsid w:val="003E6D6E"/>
    <w:rsid w:val="003F0A46"/>
    <w:rsid w:val="003F1457"/>
    <w:rsid w:val="003F547E"/>
    <w:rsid w:val="003F57CE"/>
    <w:rsid w:val="003F6B05"/>
    <w:rsid w:val="00401998"/>
    <w:rsid w:val="0040698A"/>
    <w:rsid w:val="00407467"/>
    <w:rsid w:val="004129B5"/>
    <w:rsid w:val="00412CBA"/>
    <w:rsid w:val="004133DF"/>
    <w:rsid w:val="00416809"/>
    <w:rsid w:val="004220C2"/>
    <w:rsid w:val="004242A1"/>
    <w:rsid w:val="00425648"/>
    <w:rsid w:val="00427966"/>
    <w:rsid w:val="004329EB"/>
    <w:rsid w:val="0043742D"/>
    <w:rsid w:val="00437785"/>
    <w:rsid w:val="00446B25"/>
    <w:rsid w:val="004475F9"/>
    <w:rsid w:val="00451986"/>
    <w:rsid w:val="00452C04"/>
    <w:rsid w:val="00454A91"/>
    <w:rsid w:val="00456102"/>
    <w:rsid w:val="00462051"/>
    <w:rsid w:val="0046450D"/>
    <w:rsid w:val="00465900"/>
    <w:rsid w:val="00467C82"/>
    <w:rsid w:val="00470941"/>
    <w:rsid w:val="004721D8"/>
    <w:rsid w:val="00475EAA"/>
    <w:rsid w:val="00485942"/>
    <w:rsid w:val="00493D5F"/>
    <w:rsid w:val="004A4668"/>
    <w:rsid w:val="004A539C"/>
    <w:rsid w:val="004A65DE"/>
    <w:rsid w:val="004A7EE0"/>
    <w:rsid w:val="004A7F27"/>
    <w:rsid w:val="004B51AB"/>
    <w:rsid w:val="004B5A22"/>
    <w:rsid w:val="004B64AC"/>
    <w:rsid w:val="004B76DD"/>
    <w:rsid w:val="004C063D"/>
    <w:rsid w:val="004C15CE"/>
    <w:rsid w:val="004C6FA1"/>
    <w:rsid w:val="004D2743"/>
    <w:rsid w:val="004D570E"/>
    <w:rsid w:val="004D62D5"/>
    <w:rsid w:val="004D6740"/>
    <w:rsid w:val="004E1C47"/>
    <w:rsid w:val="004E1F21"/>
    <w:rsid w:val="004E508A"/>
    <w:rsid w:val="004F0578"/>
    <w:rsid w:val="004F0BAA"/>
    <w:rsid w:val="004F1AD7"/>
    <w:rsid w:val="004F32C5"/>
    <w:rsid w:val="004F61D5"/>
    <w:rsid w:val="004F6BF4"/>
    <w:rsid w:val="004F7365"/>
    <w:rsid w:val="0050171A"/>
    <w:rsid w:val="0050441C"/>
    <w:rsid w:val="0050761D"/>
    <w:rsid w:val="00523CBF"/>
    <w:rsid w:val="005246BE"/>
    <w:rsid w:val="00532991"/>
    <w:rsid w:val="0053353B"/>
    <w:rsid w:val="0054059B"/>
    <w:rsid w:val="00541CA8"/>
    <w:rsid w:val="00544DB4"/>
    <w:rsid w:val="00545EA5"/>
    <w:rsid w:val="00547A97"/>
    <w:rsid w:val="00563FFF"/>
    <w:rsid w:val="005677B8"/>
    <w:rsid w:val="0057178F"/>
    <w:rsid w:val="00572056"/>
    <w:rsid w:val="00573D7D"/>
    <w:rsid w:val="005749B9"/>
    <w:rsid w:val="00574E9C"/>
    <w:rsid w:val="00575516"/>
    <w:rsid w:val="00577A44"/>
    <w:rsid w:val="00577BCC"/>
    <w:rsid w:val="005810CA"/>
    <w:rsid w:val="00581FF8"/>
    <w:rsid w:val="00591962"/>
    <w:rsid w:val="0059290C"/>
    <w:rsid w:val="00595180"/>
    <w:rsid w:val="005960E2"/>
    <w:rsid w:val="00596453"/>
    <w:rsid w:val="005966BD"/>
    <w:rsid w:val="005A02EB"/>
    <w:rsid w:val="005A5F73"/>
    <w:rsid w:val="005A627F"/>
    <w:rsid w:val="005A7F37"/>
    <w:rsid w:val="005B2F0A"/>
    <w:rsid w:val="005B353E"/>
    <w:rsid w:val="005B36F7"/>
    <w:rsid w:val="005B56F2"/>
    <w:rsid w:val="005B602E"/>
    <w:rsid w:val="005C09B1"/>
    <w:rsid w:val="005C2834"/>
    <w:rsid w:val="005C3F98"/>
    <w:rsid w:val="005C4C5F"/>
    <w:rsid w:val="005D06FE"/>
    <w:rsid w:val="005E0387"/>
    <w:rsid w:val="005E1210"/>
    <w:rsid w:val="005E2379"/>
    <w:rsid w:val="005E3285"/>
    <w:rsid w:val="005E3784"/>
    <w:rsid w:val="005E46E4"/>
    <w:rsid w:val="005E5162"/>
    <w:rsid w:val="005E6BFE"/>
    <w:rsid w:val="005F05DB"/>
    <w:rsid w:val="005F2523"/>
    <w:rsid w:val="005F3BA6"/>
    <w:rsid w:val="005F41D3"/>
    <w:rsid w:val="005F5BC6"/>
    <w:rsid w:val="005F6747"/>
    <w:rsid w:val="00600358"/>
    <w:rsid w:val="006043A9"/>
    <w:rsid w:val="00606F10"/>
    <w:rsid w:val="00607035"/>
    <w:rsid w:val="0061006D"/>
    <w:rsid w:val="00610B1B"/>
    <w:rsid w:val="00610F9A"/>
    <w:rsid w:val="00612A20"/>
    <w:rsid w:val="00612BFF"/>
    <w:rsid w:val="006216A5"/>
    <w:rsid w:val="0062508A"/>
    <w:rsid w:val="006270C6"/>
    <w:rsid w:val="00627930"/>
    <w:rsid w:val="00631A43"/>
    <w:rsid w:val="00635A5E"/>
    <w:rsid w:val="006406AE"/>
    <w:rsid w:val="006419B0"/>
    <w:rsid w:val="006446B1"/>
    <w:rsid w:val="0065640F"/>
    <w:rsid w:val="00656CE3"/>
    <w:rsid w:val="00657D56"/>
    <w:rsid w:val="006631EA"/>
    <w:rsid w:val="006643DC"/>
    <w:rsid w:val="00670D92"/>
    <w:rsid w:val="006726BB"/>
    <w:rsid w:val="00680966"/>
    <w:rsid w:val="00683A04"/>
    <w:rsid w:val="0068453C"/>
    <w:rsid w:val="00686BE0"/>
    <w:rsid w:val="00691091"/>
    <w:rsid w:val="00695DAE"/>
    <w:rsid w:val="00695FF5"/>
    <w:rsid w:val="006A04FC"/>
    <w:rsid w:val="006A0D9F"/>
    <w:rsid w:val="006A26BC"/>
    <w:rsid w:val="006A3892"/>
    <w:rsid w:val="006A4DFD"/>
    <w:rsid w:val="006A79CE"/>
    <w:rsid w:val="006A7B96"/>
    <w:rsid w:val="006B20DC"/>
    <w:rsid w:val="006B4DE3"/>
    <w:rsid w:val="006B5B0B"/>
    <w:rsid w:val="006C192F"/>
    <w:rsid w:val="006C236F"/>
    <w:rsid w:val="006C7BC2"/>
    <w:rsid w:val="006D0EB1"/>
    <w:rsid w:val="006D117D"/>
    <w:rsid w:val="006D540A"/>
    <w:rsid w:val="006D5C26"/>
    <w:rsid w:val="006D705B"/>
    <w:rsid w:val="006D7D80"/>
    <w:rsid w:val="006D7FF8"/>
    <w:rsid w:val="006E0715"/>
    <w:rsid w:val="006E1E56"/>
    <w:rsid w:val="006E252C"/>
    <w:rsid w:val="006E53AA"/>
    <w:rsid w:val="006E76DD"/>
    <w:rsid w:val="006F0CD5"/>
    <w:rsid w:val="006F6C6E"/>
    <w:rsid w:val="0070065C"/>
    <w:rsid w:val="00700FE3"/>
    <w:rsid w:val="007015F1"/>
    <w:rsid w:val="0070242D"/>
    <w:rsid w:val="007030B3"/>
    <w:rsid w:val="00703E20"/>
    <w:rsid w:val="00711D41"/>
    <w:rsid w:val="0071373D"/>
    <w:rsid w:val="00715B83"/>
    <w:rsid w:val="00717797"/>
    <w:rsid w:val="00720C76"/>
    <w:rsid w:val="00723DE0"/>
    <w:rsid w:val="007248AA"/>
    <w:rsid w:val="00731007"/>
    <w:rsid w:val="00732595"/>
    <w:rsid w:val="007359A3"/>
    <w:rsid w:val="00743342"/>
    <w:rsid w:val="0074349F"/>
    <w:rsid w:val="007476CF"/>
    <w:rsid w:val="00747BC2"/>
    <w:rsid w:val="00751FC6"/>
    <w:rsid w:val="00753B39"/>
    <w:rsid w:val="0075466C"/>
    <w:rsid w:val="00757B9D"/>
    <w:rsid w:val="00762073"/>
    <w:rsid w:val="007648D8"/>
    <w:rsid w:val="00766974"/>
    <w:rsid w:val="00766D7B"/>
    <w:rsid w:val="00771AF2"/>
    <w:rsid w:val="00771B60"/>
    <w:rsid w:val="00772907"/>
    <w:rsid w:val="0077369D"/>
    <w:rsid w:val="00774921"/>
    <w:rsid w:val="007828B0"/>
    <w:rsid w:val="00783891"/>
    <w:rsid w:val="00783D0B"/>
    <w:rsid w:val="00785EA2"/>
    <w:rsid w:val="0079390B"/>
    <w:rsid w:val="00793A8E"/>
    <w:rsid w:val="00795034"/>
    <w:rsid w:val="007A0121"/>
    <w:rsid w:val="007A0BE4"/>
    <w:rsid w:val="007A1592"/>
    <w:rsid w:val="007A6B0D"/>
    <w:rsid w:val="007A72A4"/>
    <w:rsid w:val="007B4749"/>
    <w:rsid w:val="007B594F"/>
    <w:rsid w:val="007B66FF"/>
    <w:rsid w:val="007B7F82"/>
    <w:rsid w:val="007C5661"/>
    <w:rsid w:val="007C6A81"/>
    <w:rsid w:val="007C7CD2"/>
    <w:rsid w:val="007C7D10"/>
    <w:rsid w:val="007D3A52"/>
    <w:rsid w:val="007D3E81"/>
    <w:rsid w:val="007D69B5"/>
    <w:rsid w:val="007D6A9F"/>
    <w:rsid w:val="007E1F51"/>
    <w:rsid w:val="007E4406"/>
    <w:rsid w:val="007E64D9"/>
    <w:rsid w:val="007E7E77"/>
    <w:rsid w:val="007F0A87"/>
    <w:rsid w:val="007F3AED"/>
    <w:rsid w:val="007F6A8C"/>
    <w:rsid w:val="00802EAA"/>
    <w:rsid w:val="008054E6"/>
    <w:rsid w:val="00806FB3"/>
    <w:rsid w:val="0080765B"/>
    <w:rsid w:val="00812324"/>
    <w:rsid w:val="008147CA"/>
    <w:rsid w:val="00814A08"/>
    <w:rsid w:val="00816040"/>
    <w:rsid w:val="008178DD"/>
    <w:rsid w:val="00817C49"/>
    <w:rsid w:val="0082275A"/>
    <w:rsid w:val="008270CD"/>
    <w:rsid w:val="008270DF"/>
    <w:rsid w:val="00834F3B"/>
    <w:rsid w:val="00836A13"/>
    <w:rsid w:val="00837533"/>
    <w:rsid w:val="00842192"/>
    <w:rsid w:val="0084244C"/>
    <w:rsid w:val="00842D0A"/>
    <w:rsid w:val="008432FE"/>
    <w:rsid w:val="00843FE8"/>
    <w:rsid w:val="00844C0A"/>
    <w:rsid w:val="0084542C"/>
    <w:rsid w:val="008459E0"/>
    <w:rsid w:val="00855B60"/>
    <w:rsid w:val="00861DA2"/>
    <w:rsid w:val="008656A6"/>
    <w:rsid w:val="00865C2F"/>
    <w:rsid w:val="008704F8"/>
    <w:rsid w:val="008728DE"/>
    <w:rsid w:val="00874E2C"/>
    <w:rsid w:val="00875210"/>
    <w:rsid w:val="008869D6"/>
    <w:rsid w:val="00886E8D"/>
    <w:rsid w:val="00896647"/>
    <w:rsid w:val="008A7F65"/>
    <w:rsid w:val="008B0A2D"/>
    <w:rsid w:val="008B33A4"/>
    <w:rsid w:val="008B4206"/>
    <w:rsid w:val="008C0864"/>
    <w:rsid w:val="008C3E93"/>
    <w:rsid w:val="008C4E70"/>
    <w:rsid w:val="008D55CC"/>
    <w:rsid w:val="008D5F94"/>
    <w:rsid w:val="008D6407"/>
    <w:rsid w:val="008D6409"/>
    <w:rsid w:val="008E1524"/>
    <w:rsid w:val="008E2B33"/>
    <w:rsid w:val="008E6EE5"/>
    <w:rsid w:val="008F2686"/>
    <w:rsid w:val="008F29A9"/>
    <w:rsid w:val="009000A1"/>
    <w:rsid w:val="00905275"/>
    <w:rsid w:val="00906C6A"/>
    <w:rsid w:val="00912077"/>
    <w:rsid w:val="00914273"/>
    <w:rsid w:val="0091511B"/>
    <w:rsid w:val="0092171E"/>
    <w:rsid w:val="00922BF1"/>
    <w:rsid w:val="0092523D"/>
    <w:rsid w:val="0092714B"/>
    <w:rsid w:val="009279BF"/>
    <w:rsid w:val="0093562A"/>
    <w:rsid w:val="00937D26"/>
    <w:rsid w:val="00944CFA"/>
    <w:rsid w:val="00946B10"/>
    <w:rsid w:val="00951556"/>
    <w:rsid w:val="00951C86"/>
    <w:rsid w:val="00951CF1"/>
    <w:rsid w:val="00954E2D"/>
    <w:rsid w:val="00955F92"/>
    <w:rsid w:val="00956D7A"/>
    <w:rsid w:val="00962B12"/>
    <w:rsid w:val="009674BB"/>
    <w:rsid w:val="009678D8"/>
    <w:rsid w:val="00972647"/>
    <w:rsid w:val="00972A46"/>
    <w:rsid w:val="00990A03"/>
    <w:rsid w:val="00992165"/>
    <w:rsid w:val="009A39FE"/>
    <w:rsid w:val="009A3D57"/>
    <w:rsid w:val="009A4742"/>
    <w:rsid w:val="009A7C26"/>
    <w:rsid w:val="009B132E"/>
    <w:rsid w:val="009B74B8"/>
    <w:rsid w:val="009C0DEE"/>
    <w:rsid w:val="009C1445"/>
    <w:rsid w:val="009C32B1"/>
    <w:rsid w:val="009C7799"/>
    <w:rsid w:val="009D129E"/>
    <w:rsid w:val="009D16EF"/>
    <w:rsid w:val="009E17B3"/>
    <w:rsid w:val="009E1F72"/>
    <w:rsid w:val="009E4F06"/>
    <w:rsid w:val="009E73F5"/>
    <w:rsid w:val="009F03FF"/>
    <w:rsid w:val="009F0AFF"/>
    <w:rsid w:val="009F1969"/>
    <w:rsid w:val="009F1A9E"/>
    <w:rsid w:val="009F4E20"/>
    <w:rsid w:val="00A05175"/>
    <w:rsid w:val="00A05F81"/>
    <w:rsid w:val="00A13125"/>
    <w:rsid w:val="00A14EBE"/>
    <w:rsid w:val="00A2020A"/>
    <w:rsid w:val="00A20367"/>
    <w:rsid w:val="00A21B8D"/>
    <w:rsid w:val="00A226FA"/>
    <w:rsid w:val="00A24C45"/>
    <w:rsid w:val="00A25B84"/>
    <w:rsid w:val="00A277B4"/>
    <w:rsid w:val="00A30E2C"/>
    <w:rsid w:val="00A3510E"/>
    <w:rsid w:val="00A377E7"/>
    <w:rsid w:val="00A40FA6"/>
    <w:rsid w:val="00A43284"/>
    <w:rsid w:val="00A46877"/>
    <w:rsid w:val="00A47C6F"/>
    <w:rsid w:val="00A47EAB"/>
    <w:rsid w:val="00A5492F"/>
    <w:rsid w:val="00A57F58"/>
    <w:rsid w:val="00A6012C"/>
    <w:rsid w:val="00A60DC3"/>
    <w:rsid w:val="00A67C86"/>
    <w:rsid w:val="00A70942"/>
    <w:rsid w:val="00A73243"/>
    <w:rsid w:val="00A73E13"/>
    <w:rsid w:val="00A73ECD"/>
    <w:rsid w:val="00A80BC9"/>
    <w:rsid w:val="00A825B0"/>
    <w:rsid w:val="00A8317C"/>
    <w:rsid w:val="00A8725C"/>
    <w:rsid w:val="00A875A9"/>
    <w:rsid w:val="00A91F56"/>
    <w:rsid w:val="00AA5731"/>
    <w:rsid w:val="00AA72F1"/>
    <w:rsid w:val="00AB0813"/>
    <w:rsid w:val="00AB10AA"/>
    <w:rsid w:val="00AC363E"/>
    <w:rsid w:val="00AC558F"/>
    <w:rsid w:val="00AC5EA7"/>
    <w:rsid w:val="00AC6F9B"/>
    <w:rsid w:val="00AD09AA"/>
    <w:rsid w:val="00AD3B56"/>
    <w:rsid w:val="00AD3D2C"/>
    <w:rsid w:val="00AD65BC"/>
    <w:rsid w:val="00AE0A90"/>
    <w:rsid w:val="00AE16E5"/>
    <w:rsid w:val="00AE22F7"/>
    <w:rsid w:val="00AE2F57"/>
    <w:rsid w:val="00AE33CB"/>
    <w:rsid w:val="00AE435E"/>
    <w:rsid w:val="00AE5868"/>
    <w:rsid w:val="00AE5B3E"/>
    <w:rsid w:val="00AE75B5"/>
    <w:rsid w:val="00AE7DD0"/>
    <w:rsid w:val="00AF09E1"/>
    <w:rsid w:val="00AF2433"/>
    <w:rsid w:val="00AF2EBF"/>
    <w:rsid w:val="00B02BB1"/>
    <w:rsid w:val="00B05B94"/>
    <w:rsid w:val="00B06CA8"/>
    <w:rsid w:val="00B11F36"/>
    <w:rsid w:val="00B211D3"/>
    <w:rsid w:val="00B21761"/>
    <w:rsid w:val="00B22AFD"/>
    <w:rsid w:val="00B22C6F"/>
    <w:rsid w:val="00B24C0C"/>
    <w:rsid w:val="00B252DB"/>
    <w:rsid w:val="00B27AB0"/>
    <w:rsid w:val="00B303DD"/>
    <w:rsid w:val="00B315ED"/>
    <w:rsid w:val="00B357BD"/>
    <w:rsid w:val="00B35C12"/>
    <w:rsid w:val="00B438DA"/>
    <w:rsid w:val="00B4407B"/>
    <w:rsid w:val="00B44DEE"/>
    <w:rsid w:val="00B45490"/>
    <w:rsid w:val="00B51555"/>
    <w:rsid w:val="00B528DD"/>
    <w:rsid w:val="00B54BDA"/>
    <w:rsid w:val="00B5520C"/>
    <w:rsid w:val="00B60268"/>
    <w:rsid w:val="00B63962"/>
    <w:rsid w:val="00B66F31"/>
    <w:rsid w:val="00B70B84"/>
    <w:rsid w:val="00B76999"/>
    <w:rsid w:val="00B76BF1"/>
    <w:rsid w:val="00B774C5"/>
    <w:rsid w:val="00B77C6B"/>
    <w:rsid w:val="00B81FFA"/>
    <w:rsid w:val="00B8336E"/>
    <w:rsid w:val="00B865DB"/>
    <w:rsid w:val="00B90ED9"/>
    <w:rsid w:val="00B921E0"/>
    <w:rsid w:val="00B93049"/>
    <w:rsid w:val="00BA04E6"/>
    <w:rsid w:val="00BA1600"/>
    <w:rsid w:val="00BA4C70"/>
    <w:rsid w:val="00BA611B"/>
    <w:rsid w:val="00BB013E"/>
    <w:rsid w:val="00BB0309"/>
    <w:rsid w:val="00BB1031"/>
    <w:rsid w:val="00BB7F97"/>
    <w:rsid w:val="00BC19B3"/>
    <w:rsid w:val="00BC1A7D"/>
    <w:rsid w:val="00BC1FBA"/>
    <w:rsid w:val="00BC4D68"/>
    <w:rsid w:val="00BD19A6"/>
    <w:rsid w:val="00BD2D07"/>
    <w:rsid w:val="00BD6786"/>
    <w:rsid w:val="00BE031B"/>
    <w:rsid w:val="00BE056F"/>
    <w:rsid w:val="00BE586A"/>
    <w:rsid w:val="00BE67A2"/>
    <w:rsid w:val="00BF0F2B"/>
    <w:rsid w:val="00BF7A58"/>
    <w:rsid w:val="00C00CF0"/>
    <w:rsid w:val="00C05836"/>
    <w:rsid w:val="00C05A04"/>
    <w:rsid w:val="00C06496"/>
    <w:rsid w:val="00C10EB7"/>
    <w:rsid w:val="00C122AE"/>
    <w:rsid w:val="00C14732"/>
    <w:rsid w:val="00C163A6"/>
    <w:rsid w:val="00C17665"/>
    <w:rsid w:val="00C17A0B"/>
    <w:rsid w:val="00C2360C"/>
    <w:rsid w:val="00C24983"/>
    <w:rsid w:val="00C2633A"/>
    <w:rsid w:val="00C32DF8"/>
    <w:rsid w:val="00C33B0E"/>
    <w:rsid w:val="00C34502"/>
    <w:rsid w:val="00C345A1"/>
    <w:rsid w:val="00C34B49"/>
    <w:rsid w:val="00C4119F"/>
    <w:rsid w:val="00C42C21"/>
    <w:rsid w:val="00C44D1B"/>
    <w:rsid w:val="00C46C5A"/>
    <w:rsid w:val="00C6434F"/>
    <w:rsid w:val="00C656B1"/>
    <w:rsid w:val="00C65DB5"/>
    <w:rsid w:val="00C661C5"/>
    <w:rsid w:val="00C77093"/>
    <w:rsid w:val="00C922CD"/>
    <w:rsid w:val="00C950E8"/>
    <w:rsid w:val="00CA114B"/>
    <w:rsid w:val="00CA4DE6"/>
    <w:rsid w:val="00CA6339"/>
    <w:rsid w:val="00CB1F8A"/>
    <w:rsid w:val="00CB3E95"/>
    <w:rsid w:val="00CB7C2C"/>
    <w:rsid w:val="00CC062F"/>
    <w:rsid w:val="00CC1318"/>
    <w:rsid w:val="00CC1516"/>
    <w:rsid w:val="00CC2DF6"/>
    <w:rsid w:val="00CC39CA"/>
    <w:rsid w:val="00CC4B46"/>
    <w:rsid w:val="00CC5B94"/>
    <w:rsid w:val="00CC5D50"/>
    <w:rsid w:val="00CD0745"/>
    <w:rsid w:val="00CD0E0D"/>
    <w:rsid w:val="00CD3C90"/>
    <w:rsid w:val="00CD51F6"/>
    <w:rsid w:val="00CE091A"/>
    <w:rsid w:val="00CF0812"/>
    <w:rsid w:val="00CF3495"/>
    <w:rsid w:val="00D00B54"/>
    <w:rsid w:val="00D0190A"/>
    <w:rsid w:val="00D01E7A"/>
    <w:rsid w:val="00D03BC9"/>
    <w:rsid w:val="00D0436A"/>
    <w:rsid w:val="00D052C8"/>
    <w:rsid w:val="00D05B91"/>
    <w:rsid w:val="00D062CF"/>
    <w:rsid w:val="00D123C1"/>
    <w:rsid w:val="00D157C3"/>
    <w:rsid w:val="00D222C4"/>
    <w:rsid w:val="00D234FD"/>
    <w:rsid w:val="00D25172"/>
    <w:rsid w:val="00D35564"/>
    <w:rsid w:val="00D41EF1"/>
    <w:rsid w:val="00D44A68"/>
    <w:rsid w:val="00D45465"/>
    <w:rsid w:val="00D50A53"/>
    <w:rsid w:val="00D51B61"/>
    <w:rsid w:val="00D54124"/>
    <w:rsid w:val="00D56571"/>
    <w:rsid w:val="00D56E38"/>
    <w:rsid w:val="00D62C84"/>
    <w:rsid w:val="00D63565"/>
    <w:rsid w:val="00D67217"/>
    <w:rsid w:val="00D67DE0"/>
    <w:rsid w:val="00D74F66"/>
    <w:rsid w:val="00D76AEE"/>
    <w:rsid w:val="00D803DA"/>
    <w:rsid w:val="00D85481"/>
    <w:rsid w:val="00D86283"/>
    <w:rsid w:val="00D9324F"/>
    <w:rsid w:val="00D9338F"/>
    <w:rsid w:val="00D9391D"/>
    <w:rsid w:val="00D93DD9"/>
    <w:rsid w:val="00D949D6"/>
    <w:rsid w:val="00D9582C"/>
    <w:rsid w:val="00D97541"/>
    <w:rsid w:val="00DA043A"/>
    <w:rsid w:val="00DA116C"/>
    <w:rsid w:val="00DA22C9"/>
    <w:rsid w:val="00DA3C9D"/>
    <w:rsid w:val="00DA49DE"/>
    <w:rsid w:val="00DA4FC4"/>
    <w:rsid w:val="00DA5064"/>
    <w:rsid w:val="00DA731E"/>
    <w:rsid w:val="00DB117A"/>
    <w:rsid w:val="00DB3DED"/>
    <w:rsid w:val="00DB419A"/>
    <w:rsid w:val="00DC195F"/>
    <w:rsid w:val="00DC2715"/>
    <w:rsid w:val="00DC51ED"/>
    <w:rsid w:val="00DC68D5"/>
    <w:rsid w:val="00DD0884"/>
    <w:rsid w:val="00DD256E"/>
    <w:rsid w:val="00DD37B4"/>
    <w:rsid w:val="00DD58F5"/>
    <w:rsid w:val="00DE4D94"/>
    <w:rsid w:val="00DF3A32"/>
    <w:rsid w:val="00E04B6B"/>
    <w:rsid w:val="00E11D29"/>
    <w:rsid w:val="00E1588B"/>
    <w:rsid w:val="00E23E00"/>
    <w:rsid w:val="00E27AEE"/>
    <w:rsid w:val="00E35EC4"/>
    <w:rsid w:val="00E363AF"/>
    <w:rsid w:val="00E435D2"/>
    <w:rsid w:val="00E43B10"/>
    <w:rsid w:val="00E442BC"/>
    <w:rsid w:val="00E5111B"/>
    <w:rsid w:val="00E53094"/>
    <w:rsid w:val="00E64CF4"/>
    <w:rsid w:val="00E65994"/>
    <w:rsid w:val="00E65C35"/>
    <w:rsid w:val="00E71CC9"/>
    <w:rsid w:val="00E7537D"/>
    <w:rsid w:val="00E76E17"/>
    <w:rsid w:val="00E81DB6"/>
    <w:rsid w:val="00E845AB"/>
    <w:rsid w:val="00E8579D"/>
    <w:rsid w:val="00E91778"/>
    <w:rsid w:val="00E95850"/>
    <w:rsid w:val="00EA0E35"/>
    <w:rsid w:val="00EA1D1D"/>
    <w:rsid w:val="00EA246B"/>
    <w:rsid w:val="00EA3454"/>
    <w:rsid w:val="00EB114F"/>
    <w:rsid w:val="00EB2786"/>
    <w:rsid w:val="00EB573A"/>
    <w:rsid w:val="00EC2343"/>
    <w:rsid w:val="00EC78B2"/>
    <w:rsid w:val="00ED0B2E"/>
    <w:rsid w:val="00ED1FC8"/>
    <w:rsid w:val="00ED43BB"/>
    <w:rsid w:val="00ED6247"/>
    <w:rsid w:val="00EE09C3"/>
    <w:rsid w:val="00EE2480"/>
    <w:rsid w:val="00EE5F13"/>
    <w:rsid w:val="00EF1E93"/>
    <w:rsid w:val="00EF23E5"/>
    <w:rsid w:val="00EF3F75"/>
    <w:rsid w:val="00EF603E"/>
    <w:rsid w:val="00EF6661"/>
    <w:rsid w:val="00EF72FB"/>
    <w:rsid w:val="00F00239"/>
    <w:rsid w:val="00F00378"/>
    <w:rsid w:val="00F069B3"/>
    <w:rsid w:val="00F06F37"/>
    <w:rsid w:val="00F07935"/>
    <w:rsid w:val="00F11174"/>
    <w:rsid w:val="00F121E0"/>
    <w:rsid w:val="00F12B10"/>
    <w:rsid w:val="00F15382"/>
    <w:rsid w:val="00F25396"/>
    <w:rsid w:val="00F25441"/>
    <w:rsid w:val="00F31C7E"/>
    <w:rsid w:val="00F31EA2"/>
    <w:rsid w:val="00F32219"/>
    <w:rsid w:val="00F33643"/>
    <w:rsid w:val="00F3751B"/>
    <w:rsid w:val="00F4188F"/>
    <w:rsid w:val="00F434CF"/>
    <w:rsid w:val="00F44E02"/>
    <w:rsid w:val="00F470D6"/>
    <w:rsid w:val="00F54ED7"/>
    <w:rsid w:val="00F56866"/>
    <w:rsid w:val="00F61D62"/>
    <w:rsid w:val="00F62A6F"/>
    <w:rsid w:val="00F6410E"/>
    <w:rsid w:val="00F74EB6"/>
    <w:rsid w:val="00F771E8"/>
    <w:rsid w:val="00F8024E"/>
    <w:rsid w:val="00F80A2D"/>
    <w:rsid w:val="00F85527"/>
    <w:rsid w:val="00F91208"/>
    <w:rsid w:val="00F91B1A"/>
    <w:rsid w:val="00F91D83"/>
    <w:rsid w:val="00F91F93"/>
    <w:rsid w:val="00F93A64"/>
    <w:rsid w:val="00F94A2A"/>
    <w:rsid w:val="00F95CC4"/>
    <w:rsid w:val="00FA112C"/>
    <w:rsid w:val="00FA1432"/>
    <w:rsid w:val="00FA5A17"/>
    <w:rsid w:val="00FA6E7A"/>
    <w:rsid w:val="00FA7911"/>
    <w:rsid w:val="00FB56E2"/>
    <w:rsid w:val="00FC2C7B"/>
    <w:rsid w:val="00FC2E88"/>
    <w:rsid w:val="00FC5011"/>
    <w:rsid w:val="00FD0B96"/>
    <w:rsid w:val="00FD0DA8"/>
    <w:rsid w:val="00FD2BEC"/>
    <w:rsid w:val="00FD5197"/>
    <w:rsid w:val="00FD54A5"/>
    <w:rsid w:val="00FD58BE"/>
    <w:rsid w:val="00FE4524"/>
    <w:rsid w:val="00FE469F"/>
    <w:rsid w:val="00FE6405"/>
    <w:rsid w:val="00FF0D86"/>
    <w:rsid w:val="00FF276B"/>
    <w:rsid w:val="00FF560A"/>
    <w:rsid w:val="00FF77B4"/>
  </w:rsids>
  <m:mathPr>
    <m:mathFont m:val="Cambria Math"/>
    <m:brkBin m:val="before"/>
    <m:brkBinSub m:val="--"/>
    <m:smallFrac m:val="0"/>
    <m:dispDef/>
    <m:lMargin m:val="0"/>
    <m:rMargin m:val="0"/>
    <m:defJc m:val="centerGroup"/>
    <m:wrapIndent m:val="1440"/>
    <m:intLim m:val="subSup"/>
    <m:naryLim m:val="undOvr"/>
  </m:mathPr>
  <w:themeFontLang w:val="fr-B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29DC98A"/>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w:eastAsia="Times" w:hAnsi="Times" w:cs="Times New Roman"/>
        <w:lang w:val="fr-BE" w:eastAsia="fr-BE"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toc 1" w:uiPriority="39"/>
    <w:lsdException w:name="toc 2" w:uiPriority="39"/>
    <w:lsdException w:name="caption" w:semiHidden="1" w:unhideWhenUsed="1" w:qFormat="1"/>
    <w:lsdException w:name="Title" w:qFormat="1"/>
    <w:lsdException w:name="Default Paragraph Font" w:uiPriority="1"/>
    <w:lsdException w:name="Subtitle" w:qFormat="1"/>
    <w:lsdException w:name="Hyperlink" w:uiPriority="99"/>
    <w:lsdException w:name="Strong" w:qFormat="1"/>
    <w:lsdException w:name="Emphasis" w:qFormat="1"/>
    <w:lsdException w:name="No Lis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B774C5"/>
    <w:pPr>
      <w:spacing w:before="140"/>
    </w:pPr>
    <w:rPr>
      <w:rFonts w:ascii="Times New Roman" w:hAnsi="Times New Roman"/>
      <w:sz w:val="24"/>
      <w:lang w:val="en-US" w:eastAsia="en-US"/>
    </w:rPr>
  </w:style>
  <w:style w:type="paragraph" w:styleId="Heading1">
    <w:name w:val="heading 1"/>
    <w:next w:val="Normal"/>
    <w:qFormat/>
    <w:pPr>
      <w:keepNext/>
      <w:spacing w:before="300" w:after="60"/>
      <w:ind w:left="450" w:hanging="450"/>
      <w:outlineLvl w:val="0"/>
    </w:pPr>
    <w:rPr>
      <w:rFonts w:ascii="Arial" w:hAnsi="Arial"/>
      <w:b/>
      <w:noProof/>
      <w:kern w:val="28"/>
      <w:sz w:val="28"/>
      <w:lang w:val="en-US" w:eastAsia="en-US"/>
    </w:rPr>
  </w:style>
  <w:style w:type="paragraph" w:styleId="Heading2">
    <w:name w:val="heading 2"/>
    <w:next w:val="Normal"/>
    <w:qFormat/>
    <w:rsid w:val="00E76E17"/>
    <w:pPr>
      <w:keepNext/>
      <w:numPr>
        <w:numId w:val="6"/>
      </w:numPr>
      <w:tabs>
        <w:tab w:val="left" w:pos="567"/>
      </w:tabs>
      <w:spacing w:before="300" w:after="60"/>
      <w:outlineLvl w:val="1"/>
    </w:pPr>
    <w:rPr>
      <w:rFonts w:ascii="Times New Roman" w:hAnsi="Times New Roman"/>
      <w:b/>
      <w:noProof/>
      <w:sz w:val="24"/>
      <w:szCs w:val="24"/>
      <w:lang w:val="en-GB" w:eastAsia="en-US"/>
    </w:rPr>
  </w:style>
  <w:style w:type="paragraph" w:styleId="Heading3">
    <w:name w:val="heading 3"/>
    <w:next w:val="Normal"/>
    <w:qFormat/>
    <w:pPr>
      <w:keepNext/>
      <w:spacing w:before="240" w:after="60"/>
      <w:ind w:left="720" w:hanging="720"/>
      <w:outlineLvl w:val="2"/>
    </w:pPr>
    <w:rPr>
      <w:rFonts w:ascii="Arial" w:hAnsi="Arial"/>
      <w:b/>
      <w:noProof/>
      <w:sz w:val="24"/>
      <w:lang w:val="en-US" w:eastAsia="en-US"/>
    </w:rPr>
  </w:style>
  <w:style w:type="paragraph" w:styleId="Heading4">
    <w:name w:val="heading 4"/>
    <w:basedOn w:val="Normal"/>
    <w:next w:val="Normal"/>
    <w:link w:val="Heading4Char"/>
    <w:semiHidden/>
    <w:unhideWhenUsed/>
    <w:qFormat/>
    <w:rsid w:val="00AE2F57"/>
    <w:pPr>
      <w:keepNext/>
      <w:spacing w:before="240" w:after="60"/>
      <w:outlineLvl w:val="3"/>
    </w:pPr>
    <w:rPr>
      <w:rFonts w:ascii="Calibri" w:eastAsia="Times New Roman" w:hAnsi="Calibri"/>
      <w:b/>
      <w:bCs/>
      <w:sz w:val="28"/>
      <w:szCs w:val="28"/>
    </w:rPr>
  </w:style>
  <w:style w:type="character" w:default="1" w:styleId="DefaultParagraphFont">
    <w:name w:val="Default Paragraph Font"/>
    <w:uiPriority w:val="1"/>
    <w:semiHidden/>
  </w:style>
  <w:style w:type="table" w:default="1" w:styleId="TableNormal">
    <w:name w:val="Normal Table"/>
    <w:semiHidden/>
    <w:tblPr>
      <w:tblInd w:w="0" w:type="dxa"/>
      <w:tblCellMar>
        <w:top w:w="0" w:type="dxa"/>
        <w:left w:w="108" w:type="dxa"/>
        <w:bottom w:w="0" w:type="dxa"/>
        <w:right w:w="108" w:type="dxa"/>
      </w:tblCellMar>
    </w:tblPr>
  </w:style>
  <w:style w:type="numbering" w:default="1" w:styleId="NoList">
    <w:name w:val="No List"/>
    <w:uiPriority w:val="99"/>
    <w:semiHidden/>
  </w:style>
  <w:style w:type="paragraph" w:styleId="Header">
    <w:name w:val="header"/>
    <w:basedOn w:val="Normal"/>
    <w:link w:val="HeaderChar"/>
    <w:pPr>
      <w:tabs>
        <w:tab w:val="center" w:pos="4320"/>
        <w:tab w:val="right" w:pos="8640"/>
      </w:tabs>
    </w:pPr>
  </w:style>
  <w:style w:type="paragraph" w:styleId="ListBullet">
    <w:name w:val="List Bullet"/>
    <w:pPr>
      <w:numPr>
        <w:numId w:val="1"/>
      </w:numPr>
      <w:spacing w:before="60" w:after="20"/>
    </w:pPr>
    <w:rPr>
      <w:rFonts w:ascii="Times New Roman" w:hAnsi="Times New Roman"/>
      <w:noProof/>
      <w:sz w:val="24"/>
      <w:lang w:val="en-US" w:eastAsia="en-US"/>
    </w:rPr>
  </w:style>
  <w:style w:type="paragraph" w:styleId="ListBullet2">
    <w:name w:val="List Bullet 2"/>
    <w:pPr>
      <w:numPr>
        <w:numId w:val="2"/>
      </w:numPr>
      <w:tabs>
        <w:tab w:val="clear" w:pos="360"/>
        <w:tab w:val="num" w:pos="810"/>
      </w:tabs>
      <w:spacing w:before="60" w:after="20"/>
      <w:ind w:left="806"/>
    </w:pPr>
    <w:rPr>
      <w:rFonts w:ascii="Times New Roman" w:hAnsi="Times New Roman"/>
      <w:noProof/>
      <w:sz w:val="24"/>
      <w:lang w:val="en-US" w:eastAsia="en-US"/>
    </w:rPr>
  </w:style>
  <w:style w:type="paragraph" w:styleId="ListNumber">
    <w:name w:val="List Number"/>
    <w:pPr>
      <w:numPr>
        <w:numId w:val="3"/>
      </w:numPr>
      <w:spacing w:before="60" w:after="20"/>
    </w:pPr>
    <w:rPr>
      <w:rFonts w:ascii="Times New Roman" w:hAnsi="Times New Roman"/>
      <w:noProof/>
      <w:sz w:val="24"/>
      <w:lang w:val="en-US" w:eastAsia="en-US"/>
    </w:rPr>
  </w:style>
  <w:style w:type="paragraph" w:styleId="Footer">
    <w:name w:val="footer"/>
    <w:basedOn w:val="Normal"/>
    <w:pPr>
      <w:pBdr>
        <w:top w:val="single" w:sz="2" w:space="1" w:color="auto"/>
      </w:pBdr>
      <w:tabs>
        <w:tab w:val="left" w:pos="3600"/>
        <w:tab w:val="right" w:pos="8640"/>
      </w:tabs>
      <w:spacing w:before="200"/>
    </w:pPr>
    <w:rPr>
      <w:rFonts w:eastAsia="Times New Roman"/>
      <w:sz w:val="20"/>
    </w:rPr>
  </w:style>
  <w:style w:type="character" w:styleId="PageNumber">
    <w:name w:val="page number"/>
    <w:basedOn w:val="DefaultParagraphFont"/>
  </w:style>
  <w:style w:type="character" w:styleId="CommentReference">
    <w:name w:val="annotation reference"/>
    <w:semiHidden/>
    <w:rsid w:val="007D69B5"/>
    <w:rPr>
      <w:sz w:val="16"/>
      <w:szCs w:val="16"/>
    </w:rPr>
  </w:style>
  <w:style w:type="paragraph" w:customStyle="1" w:styleId="Documenttitle">
    <w:name w:val="Document title"/>
    <w:basedOn w:val="Normal"/>
    <w:pPr>
      <w:spacing w:after="280"/>
      <w:jc w:val="center"/>
    </w:pPr>
    <w:rPr>
      <w:rFonts w:ascii="Arial" w:hAnsi="Arial"/>
      <w:b/>
      <w:sz w:val="32"/>
    </w:rPr>
  </w:style>
  <w:style w:type="paragraph" w:styleId="CommentText">
    <w:name w:val="annotation text"/>
    <w:basedOn w:val="Normal"/>
    <w:semiHidden/>
    <w:rsid w:val="007D69B5"/>
    <w:rPr>
      <w:sz w:val="20"/>
    </w:rPr>
  </w:style>
  <w:style w:type="paragraph" w:styleId="CommentSubject">
    <w:name w:val="annotation subject"/>
    <w:basedOn w:val="CommentText"/>
    <w:next w:val="CommentText"/>
    <w:semiHidden/>
    <w:rsid w:val="007D69B5"/>
    <w:rPr>
      <w:b/>
      <w:bCs/>
    </w:rPr>
  </w:style>
  <w:style w:type="paragraph" w:styleId="BalloonText">
    <w:name w:val="Balloon Text"/>
    <w:basedOn w:val="Normal"/>
    <w:semiHidden/>
    <w:rsid w:val="007D69B5"/>
    <w:rPr>
      <w:rFonts w:ascii="Tahoma" w:hAnsi="Tahoma" w:cs="Tahoma"/>
      <w:sz w:val="16"/>
      <w:szCs w:val="16"/>
    </w:rPr>
  </w:style>
  <w:style w:type="character" w:styleId="Hyperlink">
    <w:name w:val="Hyperlink"/>
    <w:uiPriority w:val="99"/>
    <w:rsid w:val="00DD37B4"/>
    <w:rPr>
      <w:color w:val="0000FF"/>
      <w:u w:val="single"/>
    </w:rPr>
  </w:style>
  <w:style w:type="table" w:styleId="TableGrid">
    <w:name w:val="Table Grid"/>
    <w:basedOn w:val="TableNormal"/>
    <w:rsid w:val="004E1F21"/>
    <w:pPr>
      <w:spacing w:before="14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LineNumber">
    <w:name w:val="line number"/>
    <w:basedOn w:val="DefaultParagraphFont"/>
    <w:rsid w:val="00B06CA8"/>
  </w:style>
  <w:style w:type="paragraph" w:customStyle="1" w:styleId="Default">
    <w:name w:val="Default"/>
    <w:rsid w:val="004E1C47"/>
    <w:pPr>
      <w:autoSpaceDE w:val="0"/>
      <w:autoSpaceDN w:val="0"/>
      <w:adjustRightInd w:val="0"/>
    </w:pPr>
    <w:rPr>
      <w:rFonts w:ascii="Arial" w:hAnsi="Arial" w:cs="Arial"/>
      <w:color w:val="000000"/>
      <w:sz w:val="24"/>
      <w:szCs w:val="24"/>
      <w:lang w:val="en-GB" w:eastAsia="en-GB"/>
    </w:rPr>
  </w:style>
  <w:style w:type="paragraph" w:styleId="ListParagraph">
    <w:name w:val="List Paragraph"/>
    <w:basedOn w:val="Normal"/>
    <w:uiPriority w:val="34"/>
    <w:qFormat/>
    <w:rsid w:val="004E1C47"/>
    <w:pPr>
      <w:spacing w:before="80"/>
      <w:ind w:left="720"/>
      <w:contextualSpacing/>
    </w:pPr>
    <w:rPr>
      <w:rFonts w:ascii="Arial" w:hAnsi="Arial"/>
      <w:sz w:val="20"/>
      <w:lang w:val="en-GB"/>
    </w:rPr>
  </w:style>
  <w:style w:type="paragraph" w:styleId="FootnoteText">
    <w:name w:val="footnote text"/>
    <w:basedOn w:val="Normal"/>
    <w:link w:val="FootnoteTextChar"/>
    <w:rsid w:val="004E1C47"/>
    <w:rPr>
      <w:sz w:val="20"/>
    </w:rPr>
  </w:style>
  <w:style w:type="character" w:customStyle="1" w:styleId="FootnoteTextChar">
    <w:name w:val="Footnote Text Char"/>
    <w:link w:val="FootnoteText"/>
    <w:rsid w:val="004E1C47"/>
    <w:rPr>
      <w:rFonts w:ascii="Times New Roman" w:hAnsi="Times New Roman"/>
      <w:lang w:val="en-US" w:eastAsia="en-US"/>
    </w:rPr>
  </w:style>
  <w:style w:type="character" w:styleId="FootnoteReference">
    <w:name w:val="footnote reference"/>
    <w:rsid w:val="004E1C47"/>
    <w:rPr>
      <w:vertAlign w:val="superscript"/>
    </w:rPr>
  </w:style>
  <w:style w:type="character" w:customStyle="1" w:styleId="HeaderChar">
    <w:name w:val="Header Char"/>
    <w:link w:val="Header"/>
    <w:rsid w:val="006419B0"/>
    <w:rPr>
      <w:rFonts w:ascii="Times New Roman" w:hAnsi="Times New Roman"/>
      <w:sz w:val="24"/>
      <w:lang w:val="en-US" w:eastAsia="en-US"/>
    </w:rPr>
  </w:style>
  <w:style w:type="paragraph" w:customStyle="1" w:styleId="MessageBullet">
    <w:name w:val="MessageBullet"/>
    <w:basedOn w:val="Normal"/>
    <w:link w:val="MessageBulletChar"/>
    <w:qFormat/>
    <w:rsid w:val="00B54BDA"/>
    <w:pPr>
      <w:numPr>
        <w:numId w:val="5"/>
      </w:numPr>
      <w:spacing w:before="120"/>
    </w:pPr>
    <w:rPr>
      <w:szCs w:val="24"/>
      <w:lang w:eastAsia="en-GB"/>
    </w:rPr>
  </w:style>
  <w:style w:type="character" w:styleId="PlaceholderText">
    <w:name w:val="Placeholder Text"/>
    <w:uiPriority w:val="99"/>
    <w:semiHidden/>
    <w:rsid w:val="00BB1031"/>
    <w:rPr>
      <w:color w:val="808080"/>
    </w:rPr>
  </w:style>
  <w:style w:type="character" w:customStyle="1" w:styleId="MessageBulletChar">
    <w:name w:val="MessageBullet Char"/>
    <w:link w:val="MessageBullet"/>
    <w:rsid w:val="00B54BDA"/>
    <w:rPr>
      <w:rFonts w:ascii="Times New Roman" w:hAnsi="Times New Roman"/>
      <w:sz w:val="24"/>
      <w:szCs w:val="24"/>
      <w:lang w:val="en-US"/>
    </w:rPr>
  </w:style>
  <w:style w:type="paragraph" w:customStyle="1" w:styleId="MessageSet">
    <w:name w:val="MessageSet"/>
    <w:basedOn w:val="Normal"/>
    <w:qFormat/>
    <w:rsid w:val="00AD3B56"/>
    <w:pPr>
      <w:numPr>
        <w:numId w:val="7"/>
      </w:numPr>
    </w:pPr>
    <w:rPr>
      <w:color w:val="FF0000"/>
      <w:szCs w:val="24"/>
      <w:lang w:val="en-GB"/>
    </w:rPr>
  </w:style>
  <w:style w:type="paragraph" w:customStyle="1" w:styleId="MessageId">
    <w:name w:val="MessageId"/>
    <w:basedOn w:val="Normal"/>
    <w:qFormat/>
    <w:rsid w:val="00AD3B56"/>
    <w:pPr>
      <w:numPr>
        <w:ilvl w:val="1"/>
        <w:numId w:val="8"/>
      </w:numPr>
      <w:spacing w:before="0"/>
    </w:pPr>
    <w:rPr>
      <w:lang w:val="en-GB"/>
    </w:rPr>
  </w:style>
  <w:style w:type="paragraph" w:styleId="Revision">
    <w:name w:val="Revision"/>
    <w:hidden/>
    <w:uiPriority w:val="99"/>
    <w:semiHidden/>
    <w:rsid w:val="0082275A"/>
    <w:rPr>
      <w:rFonts w:ascii="Times New Roman" w:hAnsi="Times New Roman"/>
      <w:sz w:val="24"/>
      <w:lang w:val="en-US" w:eastAsia="en-US"/>
    </w:rPr>
  </w:style>
  <w:style w:type="character" w:customStyle="1" w:styleId="ng-binding">
    <w:name w:val="ng-binding"/>
    <w:rsid w:val="00691091"/>
  </w:style>
  <w:style w:type="paragraph" w:styleId="Title">
    <w:name w:val="Title"/>
    <w:basedOn w:val="Normal"/>
    <w:next w:val="Normal"/>
    <w:link w:val="TitleChar"/>
    <w:qFormat/>
    <w:rsid w:val="00B77C6B"/>
    <w:pPr>
      <w:spacing w:before="240" w:after="60"/>
      <w:jc w:val="center"/>
      <w:outlineLvl w:val="0"/>
    </w:pPr>
    <w:rPr>
      <w:rFonts w:ascii="Calibri Light" w:eastAsia="Times New Roman" w:hAnsi="Calibri Light"/>
      <w:b/>
      <w:bCs/>
      <w:kern w:val="28"/>
      <w:sz w:val="32"/>
      <w:szCs w:val="32"/>
    </w:rPr>
  </w:style>
  <w:style w:type="character" w:customStyle="1" w:styleId="TitleChar">
    <w:name w:val="Title Char"/>
    <w:link w:val="Title"/>
    <w:rsid w:val="00B77C6B"/>
    <w:rPr>
      <w:rFonts w:ascii="Calibri Light" w:eastAsia="Times New Roman" w:hAnsi="Calibri Light" w:cs="Times New Roman"/>
      <w:b/>
      <w:bCs/>
      <w:kern w:val="28"/>
      <w:sz w:val="32"/>
      <w:szCs w:val="32"/>
      <w:lang w:val="en-US" w:eastAsia="en-US"/>
    </w:rPr>
  </w:style>
  <w:style w:type="character" w:styleId="Strong">
    <w:name w:val="Strong"/>
    <w:qFormat/>
    <w:rsid w:val="00B77C6B"/>
    <w:rPr>
      <w:b/>
      <w:bCs/>
    </w:rPr>
  </w:style>
  <w:style w:type="character" w:styleId="IntenseReference">
    <w:name w:val="Intense Reference"/>
    <w:uiPriority w:val="32"/>
    <w:qFormat/>
    <w:rsid w:val="00E65C35"/>
    <w:rPr>
      <w:b/>
      <w:bCs/>
      <w:smallCaps/>
      <w:color w:val="5B9BD5"/>
      <w:spacing w:val="5"/>
    </w:rPr>
  </w:style>
  <w:style w:type="paragraph" w:customStyle="1" w:styleId="MMTitle">
    <w:name w:val="MM Title"/>
    <w:basedOn w:val="Title"/>
    <w:link w:val="MMTitleZchn"/>
    <w:rsid w:val="00CF0812"/>
    <w:pPr>
      <w:pBdr>
        <w:bottom w:val="single" w:sz="8" w:space="4" w:color="4F81BD"/>
      </w:pBdr>
      <w:spacing w:before="0" w:after="300"/>
      <w:contextualSpacing/>
      <w:jc w:val="left"/>
      <w:outlineLvl w:val="9"/>
    </w:pPr>
    <w:rPr>
      <w:rFonts w:ascii="Cambria" w:eastAsia="MS Gothic" w:hAnsi="Cambria"/>
      <w:b w:val="0"/>
      <w:bCs w:val="0"/>
      <w:color w:val="17365D"/>
      <w:spacing w:val="5"/>
      <w:sz w:val="52"/>
      <w:szCs w:val="52"/>
      <w:lang w:val="de-CH" w:eastAsia="ja-JP"/>
    </w:rPr>
  </w:style>
  <w:style w:type="character" w:customStyle="1" w:styleId="MMTitleZchn">
    <w:name w:val="MM Title Zchn"/>
    <w:link w:val="MMTitle"/>
    <w:rsid w:val="00CF0812"/>
    <w:rPr>
      <w:rFonts w:ascii="Cambria" w:eastAsia="MS Gothic" w:hAnsi="Cambria"/>
      <w:color w:val="17365D"/>
      <w:spacing w:val="5"/>
      <w:kern w:val="28"/>
      <w:sz w:val="52"/>
      <w:szCs w:val="52"/>
      <w:lang w:val="de-CH" w:eastAsia="ja-JP"/>
    </w:rPr>
  </w:style>
  <w:style w:type="paragraph" w:customStyle="1" w:styleId="MMTopic1">
    <w:name w:val="MM Topic 1"/>
    <w:basedOn w:val="Heading1"/>
    <w:link w:val="MMTopic1Zchn"/>
    <w:rsid w:val="00CF0812"/>
    <w:pPr>
      <w:keepLines/>
      <w:numPr>
        <w:numId w:val="10"/>
      </w:numPr>
      <w:spacing w:before="480" w:after="0" w:line="276" w:lineRule="auto"/>
    </w:pPr>
    <w:rPr>
      <w:rFonts w:ascii="Cambria" w:eastAsia="MS Gothic" w:hAnsi="Cambria"/>
      <w:bCs/>
      <w:noProof w:val="0"/>
      <w:color w:val="365F91"/>
      <w:kern w:val="0"/>
      <w:szCs w:val="28"/>
      <w:lang w:val="de-CH" w:eastAsia="ja-JP"/>
    </w:rPr>
  </w:style>
  <w:style w:type="character" w:customStyle="1" w:styleId="MMTopic1Zchn">
    <w:name w:val="MM Topic 1 Zchn"/>
    <w:link w:val="MMTopic1"/>
    <w:rsid w:val="00CF0812"/>
    <w:rPr>
      <w:rFonts w:ascii="Cambria" w:eastAsia="MS Gothic" w:hAnsi="Cambria"/>
      <w:b/>
      <w:bCs/>
      <w:color w:val="365F91"/>
      <w:sz w:val="28"/>
      <w:szCs w:val="28"/>
      <w:lang w:val="de-CH" w:eastAsia="ja-JP"/>
    </w:rPr>
  </w:style>
  <w:style w:type="paragraph" w:customStyle="1" w:styleId="MMTopic2">
    <w:name w:val="MM Topic 2"/>
    <w:basedOn w:val="Heading2"/>
    <w:rsid w:val="00CF0812"/>
    <w:pPr>
      <w:keepLines/>
      <w:numPr>
        <w:ilvl w:val="1"/>
        <w:numId w:val="10"/>
      </w:numPr>
      <w:tabs>
        <w:tab w:val="clear" w:pos="567"/>
        <w:tab w:val="num" w:pos="360"/>
      </w:tabs>
      <w:spacing w:before="200" w:after="0" w:line="276" w:lineRule="auto"/>
      <w:ind w:left="360" w:hanging="360"/>
    </w:pPr>
    <w:rPr>
      <w:rFonts w:ascii="Cambria" w:eastAsia="MS Gothic" w:hAnsi="Cambria"/>
      <w:bCs/>
      <w:noProof w:val="0"/>
      <w:color w:val="4F81BD"/>
      <w:sz w:val="26"/>
      <w:szCs w:val="26"/>
      <w:lang w:val="de-CH" w:eastAsia="ja-JP"/>
    </w:rPr>
  </w:style>
  <w:style w:type="paragraph" w:customStyle="1" w:styleId="MMTopic3">
    <w:name w:val="MM Topic 3"/>
    <w:basedOn w:val="Heading3"/>
    <w:rsid w:val="00CF0812"/>
    <w:pPr>
      <w:keepLines/>
      <w:numPr>
        <w:ilvl w:val="2"/>
        <w:numId w:val="10"/>
      </w:numPr>
      <w:tabs>
        <w:tab w:val="num" w:pos="360"/>
      </w:tabs>
      <w:spacing w:before="200" w:after="0" w:line="276" w:lineRule="auto"/>
      <w:ind w:left="360" w:hanging="360"/>
    </w:pPr>
    <w:rPr>
      <w:rFonts w:ascii="Cambria" w:eastAsia="MS Gothic" w:hAnsi="Cambria"/>
      <w:bCs/>
      <w:noProof w:val="0"/>
      <w:color w:val="4F81BD"/>
      <w:sz w:val="22"/>
      <w:szCs w:val="22"/>
      <w:lang w:val="de-CH" w:eastAsia="ja-JP"/>
    </w:rPr>
  </w:style>
  <w:style w:type="character" w:styleId="IntenseEmphasis">
    <w:name w:val="Intense Emphasis"/>
    <w:uiPriority w:val="21"/>
    <w:qFormat/>
    <w:rsid w:val="00CF0812"/>
    <w:rPr>
      <w:i/>
      <w:iCs/>
      <w:color w:val="5B9BD5"/>
    </w:rPr>
  </w:style>
  <w:style w:type="paragraph" w:styleId="IntenseQuote">
    <w:name w:val="Intense Quote"/>
    <w:basedOn w:val="Normal"/>
    <w:next w:val="Normal"/>
    <w:link w:val="IntenseQuoteChar"/>
    <w:uiPriority w:val="30"/>
    <w:qFormat/>
    <w:rsid w:val="008432FE"/>
    <w:pPr>
      <w:pBdr>
        <w:top w:val="single" w:sz="4" w:space="10" w:color="5B9BD5"/>
        <w:bottom w:val="single" w:sz="4" w:space="10" w:color="5B9BD5"/>
      </w:pBdr>
      <w:spacing w:before="360" w:after="360"/>
      <w:ind w:left="864" w:right="864"/>
      <w:jc w:val="center"/>
    </w:pPr>
    <w:rPr>
      <w:i/>
      <w:iCs/>
      <w:color w:val="5B9BD5"/>
    </w:rPr>
  </w:style>
  <w:style w:type="character" w:customStyle="1" w:styleId="IntenseQuoteChar">
    <w:name w:val="Intense Quote Char"/>
    <w:link w:val="IntenseQuote"/>
    <w:uiPriority w:val="30"/>
    <w:rsid w:val="008432FE"/>
    <w:rPr>
      <w:rFonts w:ascii="Times New Roman" w:hAnsi="Times New Roman"/>
      <w:i/>
      <w:iCs/>
      <w:color w:val="5B9BD5"/>
      <w:sz w:val="24"/>
      <w:lang w:val="en-US" w:eastAsia="en-US"/>
    </w:rPr>
  </w:style>
  <w:style w:type="paragraph" w:styleId="Quote">
    <w:name w:val="Quote"/>
    <w:basedOn w:val="Normal"/>
    <w:next w:val="Normal"/>
    <w:link w:val="QuoteChar"/>
    <w:uiPriority w:val="29"/>
    <w:qFormat/>
    <w:rsid w:val="008432FE"/>
    <w:pPr>
      <w:spacing w:before="200" w:after="160"/>
      <w:ind w:left="864" w:right="864"/>
      <w:jc w:val="center"/>
    </w:pPr>
    <w:rPr>
      <w:i/>
      <w:iCs/>
      <w:color w:val="404040"/>
    </w:rPr>
  </w:style>
  <w:style w:type="character" w:customStyle="1" w:styleId="QuoteChar">
    <w:name w:val="Quote Char"/>
    <w:link w:val="Quote"/>
    <w:uiPriority w:val="29"/>
    <w:rsid w:val="008432FE"/>
    <w:rPr>
      <w:rFonts w:ascii="Times New Roman" w:hAnsi="Times New Roman"/>
      <w:i/>
      <w:iCs/>
      <w:color w:val="404040"/>
      <w:sz w:val="24"/>
      <w:lang w:val="en-US" w:eastAsia="en-US"/>
    </w:rPr>
  </w:style>
  <w:style w:type="character" w:styleId="Emphasis">
    <w:name w:val="Emphasis"/>
    <w:qFormat/>
    <w:rsid w:val="00CC4B46"/>
    <w:rPr>
      <w:i/>
      <w:iCs/>
    </w:rPr>
  </w:style>
  <w:style w:type="character" w:customStyle="1" w:styleId="Heading4Char">
    <w:name w:val="Heading 4 Char"/>
    <w:link w:val="Heading4"/>
    <w:semiHidden/>
    <w:rsid w:val="00AE2F57"/>
    <w:rPr>
      <w:rFonts w:ascii="Calibri" w:eastAsia="Times New Roman" w:hAnsi="Calibri"/>
      <w:b/>
      <w:bCs/>
      <w:sz w:val="28"/>
      <w:szCs w:val="28"/>
      <w:lang w:val="en-US" w:eastAsia="en-US"/>
    </w:rPr>
  </w:style>
  <w:style w:type="paragraph" w:styleId="NoSpacing">
    <w:name w:val="No Spacing"/>
    <w:uiPriority w:val="1"/>
    <w:qFormat/>
    <w:rsid w:val="00B22AFD"/>
    <w:rPr>
      <w:rFonts w:ascii="Times New Roman" w:hAnsi="Times New Roman"/>
      <w:sz w:val="24"/>
      <w:lang w:val="en-US" w:eastAsia="en-US"/>
    </w:rPr>
  </w:style>
  <w:style w:type="paragraph" w:customStyle="1" w:styleId="StyleHeading3TSBTHREEComplexArial10pt">
    <w:name w:val="Style Heading 3TSBTHREE + (Complex) Arial 10 pt"/>
    <w:basedOn w:val="Normal"/>
    <w:rsid w:val="008F29A9"/>
    <w:pPr>
      <w:keepNext/>
      <w:spacing w:before="240" w:after="60"/>
      <w:ind w:left="360" w:hanging="360"/>
      <w:jc w:val="both"/>
    </w:pPr>
    <w:rPr>
      <w:rFonts w:ascii="Arial" w:eastAsia="Calibri" w:hAnsi="Arial" w:cs="Arial"/>
      <w:sz w:val="22"/>
      <w:szCs w:val="22"/>
      <w:u w:val="single"/>
      <w:lang w:val="en-GB"/>
    </w:rPr>
  </w:style>
  <w:style w:type="character" w:styleId="FollowedHyperlink">
    <w:name w:val="FollowedHyperlink"/>
    <w:rsid w:val="00545EA5"/>
    <w:rPr>
      <w:color w:val="96607D"/>
      <w:u w:val="single"/>
    </w:rPr>
  </w:style>
  <w:style w:type="character" w:customStyle="1" w:styleId="ui-provider">
    <w:name w:val="ui-provider"/>
    <w:basedOn w:val="DefaultParagraphFont"/>
    <w:rsid w:val="00544DB4"/>
  </w:style>
  <w:style w:type="numbering" w:customStyle="1" w:styleId="WW8Num91">
    <w:name w:val="WW8Num91"/>
    <w:basedOn w:val="NoList"/>
    <w:rsid w:val="00AC5EA7"/>
    <w:pPr>
      <w:numPr>
        <w:numId w:val="30"/>
      </w:numPr>
    </w:pPr>
  </w:style>
  <w:style w:type="character" w:styleId="UnresolvedMention">
    <w:name w:val="Unresolved Mention"/>
    <w:uiPriority w:val="99"/>
    <w:semiHidden/>
    <w:unhideWhenUsed/>
    <w:rsid w:val="00AC5EA7"/>
    <w:rPr>
      <w:color w:val="605E5C"/>
      <w:shd w:val="clear" w:color="auto" w:fill="E1DFDD"/>
    </w:rPr>
  </w:style>
  <w:style w:type="paragraph" w:customStyle="1" w:styleId="TableText">
    <w:name w:val="Table Text"/>
    <w:basedOn w:val="Normal"/>
    <w:qFormat/>
    <w:rsid w:val="00AC5EA7"/>
    <w:pPr>
      <w:suppressAutoHyphens/>
      <w:spacing w:before="40" w:after="40"/>
    </w:pPr>
    <w:rPr>
      <w:rFonts w:ascii="Arial" w:hAnsi="Arial"/>
      <w:iCs/>
      <w:sz w:val="19"/>
      <w:lang w:val="en-GB"/>
    </w:rPr>
  </w:style>
  <w:style w:type="paragraph" w:customStyle="1" w:styleId="TableHeading">
    <w:name w:val="Table Heading"/>
    <w:basedOn w:val="TableText"/>
    <w:next w:val="TableText"/>
    <w:qFormat/>
    <w:rsid w:val="00AC5EA7"/>
    <w:pPr>
      <w:spacing w:before="60" w:after="60"/>
    </w:pPr>
    <w:rPr>
      <w:b/>
      <w:iCs w:val="0"/>
      <w:snapToGrid w:val="0"/>
      <w:kern w:val="28"/>
      <w:lang w:eastAsia="en-GB"/>
    </w:rPr>
  </w:style>
  <w:style w:type="paragraph" w:customStyle="1" w:styleId="TableParagraph">
    <w:name w:val="Table Paragraph"/>
    <w:basedOn w:val="Normal"/>
    <w:uiPriority w:val="1"/>
    <w:qFormat/>
    <w:rsid w:val="00240B31"/>
    <w:pPr>
      <w:widowControl w:val="0"/>
      <w:autoSpaceDE w:val="0"/>
      <w:autoSpaceDN w:val="0"/>
      <w:spacing w:before="0"/>
    </w:pPr>
    <w:rPr>
      <w:rFonts w:ascii="Calibri" w:eastAsia="Calibri" w:hAnsi="Calibri" w:cs="Calibri"/>
      <w:sz w:val="22"/>
      <w:szCs w:val="22"/>
    </w:rPr>
  </w:style>
  <w:style w:type="paragraph" w:styleId="TOCHeading">
    <w:name w:val="TOC Heading"/>
    <w:basedOn w:val="Heading1"/>
    <w:next w:val="Normal"/>
    <w:uiPriority w:val="39"/>
    <w:unhideWhenUsed/>
    <w:qFormat/>
    <w:rsid w:val="007C6A81"/>
    <w:pPr>
      <w:keepLines/>
      <w:spacing w:before="240" w:after="0" w:line="259" w:lineRule="auto"/>
      <w:ind w:left="0" w:firstLine="0"/>
      <w:outlineLvl w:val="9"/>
    </w:pPr>
    <w:rPr>
      <w:rFonts w:ascii="Aptos Display" w:eastAsia="Times New Roman" w:hAnsi="Aptos Display"/>
      <w:b w:val="0"/>
      <w:noProof w:val="0"/>
      <w:color w:val="0F4761"/>
      <w:kern w:val="0"/>
      <w:sz w:val="32"/>
      <w:szCs w:val="32"/>
    </w:rPr>
  </w:style>
  <w:style w:type="paragraph" w:styleId="TOC2">
    <w:name w:val="toc 2"/>
    <w:basedOn w:val="Normal"/>
    <w:next w:val="Normal"/>
    <w:autoRedefine/>
    <w:uiPriority w:val="39"/>
    <w:rsid w:val="007C6A81"/>
    <w:pPr>
      <w:ind w:left="240"/>
    </w:pPr>
  </w:style>
  <w:style w:type="paragraph" w:styleId="TOC1">
    <w:name w:val="toc 1"/>
    <w:basedOn w:val="Normal"/>
    <w:next w:val="Normal"/>
    <w:autoRedefine/>
    <w:uiPriority w:val="39"/>
    <w:rsid w:val="007C6A81"/>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5224747">
      <w:bodyDiv w:val="1"/>
      <w:marLeft w:val="0"/>
      <w:marRight w:val="0"/>
      <w:marTop w:val="0"/>
      <w:marBottom w:val="0"/>
      <w:divBdr>
        <w:top w:val="none" w:sz="0" w:space="0" w:color="auto"/>
        <w:left w:val="none" w:sz="0" w:space="0" w:color="auto"/>
        <w:bottom w:val="none" w:sz="0" w:space="0" w:color="auto"/>
        <w:right w:val="none" w:sz="0" w:space="0" w:color="auto"/>
      </w:divBdr>
    </w:div>
    <w:div w:id="232393373">
      <w:bodyDiv w:val="1"/>
      <w:marLeft w:val="0"/>
      <w:marRight w:val="0"/>
      <w:marTop w:val="0"/>
      <w:marBottom w:val="0"/>
      <w:divBdr>
        <w:top w:val="none" w:sz="0" w:space="0" w:color="auto"/>
        <w:left w:val="none" w:sz="0" w:space="0" w:color="auto"/>
        <w:bottom w:val="none" w:sz="0" w:space="0" w:color="auto"/>
        <w:right w:val="none" w:sz="0" w:space="0" w:color="auto"/>
      </w:divBdr>
    </w:div>
    <w:div w:id="317653862">
      <w:bodyDiv w:val="1"/>
      <w:marLeft w:val="0"/>
      <w:marRight w:val="0"/>
      <w:marTop w:val="0"/>
      <w:marBottom w:val="0"/>
      <w:divBdr>
        <w:top w:val="none" w:sz="0" w:space="0" w:color="auto"/>
        <w:left w:val="none" w:sz="0" w:space="0" w:color="auto"/>
        <w:bottom w:val="none" w:sz="0" w:space="0" w:color="auto"/>
        <w:right w:val="none" w:sz="0" w:space="0" w:color="auto"/>
      </w:divBdr>
    </w:div>
    <w:div w:id="484275285">
      <w:bodyDiv w:val="1"/>
      <w:marLeft w:val="0"/>
      <w:marRight w:val="0"/>
      <w:marTop w:val="0"/>
      <w:marBottom w:val="0"/>
      <w:divBdr>
        <w:top w:val="none" w:sz="0" w:space="0" w:color="auto"/>
        <w:left w:val="none" w:sz="0" w:space="0" w:color="auto"/>
        <w:bottom w:val="none" w:sz="0" w:space="0" w:color="auto"/>
        <w:right w:val="none" w:sz="0" w:space="0" w:color="auto"/>
      </w:divBdr>
    </w:div>
    <w:div w:id="634989158">
      <w:bodyDiv w:val="1"/>
      <w:marLeft w:val="0"/>
      <w:marRight w:val="0"/>
      <w:marTop w:val="0"/>
      <w:marBottom w:val="0"/>
      <w:divBdr>
        <w:top w:val="none" w:sz="0" w:space="0" w:color="auto"/>
        <w:left w:val="none" w:sz="0" w:space="0" w:color="auto"/>
        <w:bottom w:val="none" w:sz="0" w:space="0" w:color="auto"/>
        <w:right w:val="none" w:sz="0" w:space="0" w:color="auto"/>
      </w:divBdr>
    </w:div>
    <w:div w:id="647563137">
      <w:bodyDiv w:val="1"/>
      <w:marLeft w:val="0"/>
      <w:marRight w:val="0"/>
      <w:marTop w:val="0"/>
      <w:marBottom w:val="0"/>
      <w:divBdr>
        <w:top w:val="none" w:sz="0" w:space="0" w:color="auto"/>
        <w:left w:val="none" w:sz="0" w:space="0" w:color="auto"/>
        <w:bottom w:val="none" w:sz="0" w:space="0" w:color="auto"/>
        <w:right w:val="none" w:sz="0" w:space="0" w:color="auto"/>
      </w:divBdr>
    </w:div>
    <w:div w:id="682829543">
      <w:bodyDiv w:val="1"/>
      <w:marLeft w:val="0"/>
      <w:marRight w:val="0"/>
      <w:marTop w:val="0"/>
      <w:marBottom w:val="0"/>
      <w:divBdr>
        <w:top w:val="none" w:sz="0" w:space="0" w:color="auto"/>
        <w:left w:val="none" w:sz="0" w:space="0" w:color="auto"/>
        <w:bottom w:val="none" w:sz="0" w:space="0" w:color="auto"/>
        <w:right w:val="none" w:sz="0" w:space="0" w:color="auto"/>
      </w:divBdr>
    </w:div>
    <w:div w:id="780102673">
      <w:bodyDiv w:val="1"/>
      <w:marLeft w:val="0"/>
      <w:marRight w:val="0"/>
      <w:marTop w:val="0"/>
      <w:marBottom w:val="0"/>
      <w:divBdr>
        <w:top w:val="none" w:sz="0" w:space="0" w:color="auto"/>
        <w:left w:val="none" w:sz="0" w:space="0" w:color="auto"/>
        <w:bottom w:val="none" w:sz="0" w:space="0" w:color="auto"/>
        <w:right w:val="none" w:sz="0" w:space="0" w:color="auto"/>
      </w:divBdr>
    </w:div>
    <w:div w:id="801970115">
      <w:bodyDiv w:val="1"/>
      <w:marLeft w:val="0"/>
      <w:marRight w:val="0"/>
      <w:marTop w:val="0"/>
      <w:marBottom w:val="0"/>
      <w:divBdr>
        <w:top w:val="none" w:sz="0" w:space="0" w:color="auto"/>
        <w:left w:val="none" w:sz="0" w:space="0" w:color="auto"/>
        <w:bottom w:val="none" w:sz="0" w:space="0" w:color="auto"/>
        <w:right w:val="none" w:sz="0" w:space="0" w:color="auto"/>
      </w:divBdr>
    </w:div>
    <w:div w:id="930968697">
      <w:bodyDiv w:val="1"/>
      <w:marLeft w:val="0"/>
      <w:marRight w:val="0"/>
      <w:marTop w:val="0"/>
      <w:marBottom w:val="0"/>
      <w:divBdr>
        <w:top w:val="none" w:sz="0" w:space="0" w:color="auto"/>
        <w:left w:val="none" w:sz="0" w:space="0" w:color="auto"/>
        <w:bottom w:val="none" w:sz="0" w:space="0" w:color="auto"/>
        <w:right w:val="none" w:sz="0" w:space="0" w:color="auto"/>
      </w:divBdr>
    </w:div>
    <w:div w:id="954361987">
      <w:bodyDiv w:val="1"/>
      <w:marLeft w:val="0"/>
      <w:marRight w:val="0"/>
      <w:marTop w:val="0"/>
      <w:marBottom w:val="0"/>
      <w:divBdr>
        <w:top w:val="none" w:sz="0" w:space="0" w:color="auto"/>
        <w:left w:val="none" w:sz="0" w:space="0" w:color="auto"/>
        <w:bottom w:val="none" w:sz="0" w:space="0" w:color="auto"/>
        <w:right w:val="none" w:sz="0" w:space="0" w:color="auto"/>
      </w:divBdr>
    </w:div>
    <w:div w:id="971591712">
      <w:bodyDiv w:val="1"/>
      <w:marLeft w:val="0"/>
      <w:marRight w:val="0"/>
      <w:marTop w:val="0"/>
      <w:marBottom w:val="0"/>
      <w:divBdr>
        <w:top w:val="none" w:sz="0" w:space="0" w:color="auto"/>
        <w:left w:val="none" w:sz="0" w:space="0" w:color="auto"/>
        <w:bottom w:val="none" w:sz="0" w:space="0" w:color="auto"/>
        <w:right w:val="none" w:sz="0" w:space="0" w:color="auto"/>
      </w:divBdr>
    </w:div>
    <w:div w:id="1081221193">
      <w:bodyDiv w:val="1"/>
      <w:marLeft w:val="0"/>
      <w:marRight w:val="0"/>
      <w:marTop w:val="0"/>
      <w:marBottom w:val="0"/>
      <w:divBdr>
        <w:top w:val="none" w:sz="0" w:space="0" w:color="auto"/>
        <w:left w:val="none" w:sz="0" w:space="0" w:color="auto"/>
        <w:bottom w:val="none" w:sz="0" w:space="0" w:color="auto"/>
        <w:right w:val="none" w:sz="0" w:space="0" w:color="auto"/>
      </w:divBdr>
    </w:div>
    <w:div w:id="1105343697">
      <w:bodyDiv w:val="1"/>
      <w:marLeft w:val="0"/>
      <w:marRight w:val="0"/>
      <w:marTop w:val="0"/>
      <w:marBottom w:val="0"/>
      <w:divBdr>
        <w:top w:val="none" w:sz="0" w:space="0" w:color="auto"/>
        <w:left w:val="none" w:sz="0" w:space="0" w:color="auto"/>
        <w:bottom w:val="none" w:sz="0" w:space="0" w:color="auto"/>
        <w:right w:val="none" w:sz="0" w:space="0" w:color="auto"/>
      </w:divBdr>
    </w:div>
    <w:div w:id="1116364296">
      <w:bodyDiv w:val="1"/>
      <w:marLeft w:val="0"/>
      <w:marRight w:val="0"/>
      <w:marTop w:val="0"/>
      <w:marBottom w:val="0"/>
      <w:divBdr>
        <w:top w:val="none" w:sz="0" w:space="0" w:color="auto"/>
        <w:left w:val="none" w:sz="0" w:space="0" w:color="auto"/>
        <w:bottom w:val="none" w:sz="0" w:space="0" w:color="auto"/>
        <w:right w:val="none" w:sz="0" w:space="0" w:color="auto"/>
      </w:divBdr>
    </w:div>
    <w:div w:id="1224828637">
      <w:bodyDiv w:val="1"/>
      <w:marLeft w:val="0"/>
      <w:marRight w:val="0"/>
      <w:marTop w:val="0"/>
      <w:marBottom w:val="0"/>
      <w:divBdr>
        <w:top w:val="none" w:sz="0" w:space="0" w:color="auto"/>
        <w:left w:val="none" w:sz="0" w:space="0" w:color="auto"/>
        <w:bottom w:val="none" w:sz="0" w:space="0" w:color="auto"/>
        <w:right w:val="none" w:sz="0" w:space="0" w:color="auto"/>
      </w:divBdr>
    </w:div>
    <w:div w:id="1246455426">
      <w:bodyDiv w:val="1"/>
      <w:marLeft w:val="0"/>
      <w:marRight w:val="0"/>
      <w:marTop w:val="0"/>
      <w:marBottom w:val="0"/>
      <w:divBdr>
        <w:top w:val="none" w:sz="0" w:space="0" w:color="auto"/>
        <w:left w:val="none" w:sz="0" w:space="0" w:color="auto"/>
        <w:bottom w:val="none" w:sz="0" w:space="0" w:color="auto"/>
        <w:right w:val="none" w:sz="0" w:space="0" w:color="auto"/>
      </w:divBdr>
    </w:div>
    <w:div w:id="1398553603">
      <w:bodyDiv w:val="1"/>
      <w:marLeft w:val="0"/>
      <w:marRight w:val="0"/>
      <w:marTop w:val="0"/>
      <w:marBottom w:val="0"/>
      <w:divBdr>
        <w:top w:val="none" w:sz="0" w:space="0" w:color="auto"/>
        <w:left w:val="none" w:sz="0" w:space="0" w:color="auto"/>
        <w:bottom w:val="none" w:sz="0" w:space="0" w:color="auto"/>
        <w:right w:val="none" w:sz="0" w:space="0" w:color="auto"/>
      </w:divBdr>
    </w:div>
    <w:div w:id="1487938580">
      <w:bodyDiv w:val="1"/>
      <w:marLeft w:val="0"/>
      <w:marRight w:val="0"/>
      <w:marTop w:val="0"/>
      <w:marBottom w:val="0"/>
      <w:divBdr>
        <w:top w:val="none" w:sz="0" w:space="0" w:color="auto"/>
        <w:left w:val="none" w:sz="0" w:space="0" w:color="auto"/>
        <w:bottom w:val="none" w:sz="0" w:space="0" w:color="auto"/>
        <w:right w:val="none" w:sz="0" w:space="0" w:color="auto"/>
      </w:divBdr>
    </w:div>
    <w:div w:id="1662658206">
      <w:bodyDiv w:val="1"/>
      <w:marLeft w:val="0"/>
      <w:marRight w:val="0"/>
      <w:marTop w:val="0"/>
      <w:marBottom w:val="0"/>
      <w:divBdr>
        <w:top w:val="none" w:sz="0" w:space="0" w:color="auto"/>
        <w:left w:val="none" w:sz="0" w:space="0" w:color="auto"/>
        <w:bottom w:val="none" w:sz="0" w:space="0" w:color="auto"/>
        <w:right w:val="none" w:sz="0" w:space="0" w:color="auto"/>
      </w:divBdr>
    </w:div>
    <w:div w:id="1690132986">
      <w:bodyDiv w:val="1"/>
      <w:marLeft w:val="0"/>
      <w:marRight w:val="0"/>
      <w:marTop w:val="0"/>
      <w:marBottom w:val="0"/>
      <w:divBdr>
        <w:top w:val="none" w:sz="0" w:space="0" w:color="auto"/>
        <w:left w:val="none" w:sz="0" w:space="0" w:color="auto"/>
        <w:bottom w:val="none" w:sz="0" w:space="0" w:color="auto"/>
        <w:right w:val="none" w:sz="0" w:space="0" w:color="auto"/>
      </w:divBdr>
    </w:div>
    <w:div w:id="1773436595">
      <w:bodyDiv w:val="1"/>
      <w:marLeft w:val="0"/>
      <w:marRight w:val="0"/>
      <w:marTop w:val="0"/>
      <w:marBottom w:val="0"/>
      <w:divBdr>
        <w:top w:val="none" w:sz="0" w:space="0" w:color="auto"/>
        <w:left w:val="none" w:sz="0" w:space="0" w:color="auto"/>
        <w:bottom w:val="none" w:sz="0" w:space="0" w:color="auto"/>
        <w:right w:val="none" w:sz="0" w:space="0" w:color="auto"/>
      </w:divBdr>
    </w:div>
    <w:div w:id="1777283452">
      <w:bodyDiv w:val="1"/>
      <w:marLeft w:val="0"/>
      <w:marRight w:val="0"/>
      <w:marTop w:val="0"/>
      <w:marBottom w:val="0"/>
      <w:divBdr>
        <w:top w:val="none" w:sz="0" w:space="0" w:color="auto"/>
        <w:left w:val="none" w:sz="0" w:space="0" w:color="auto"/>
        <w:bottom w:val="none" w:sz="0" w:space="0" w:color="auto"/>
        <w:right w:val="none" w:sz="0" w:space="0" w:color="auto"/>
      </w:divBdr>
    </w:div>
    <w:div w:id="1835759267">
      <w:bodyDiv w:val="1"/>
      <w:marLeft w:val="0"/>
      <w:marRight w:val="0"/>
      <w:marTop w:val="0"/>
      <w:marBottom w:val="0"/>
      <w:divBdr>
        <w:top w:val="none" w:sz="0" w:space="0" w:color="auto"/>
        <w:left w:val="none" w:sz="0" w:space="0" w:color="auto"/>
        <w:bottom w:val="none" w:sz="0" w:space="0" w:color="auto"/>
        <w:right w:val="none" w:sz="0" w:space="0" w:color="auto"/>
      </w:divBdr>
    </w:div>
    <w:div w:id="2073038555">
      <w:bodyDiv w:val="1"/>
      <w:marLeft w:val="0"/>
      <w:marRight w:val="0"/>
      <w:marTop w:val="0"/>
      <w:marBottom w:val="0"/>
      <w:divBdr>
        <w:top w:val="none" w:sz="0" w:space="0" w:color="auto"/>
        <w:left w:val="none" w:sz="0" w:space="0" w:color="auto"/>
        <w:bottom w:val="none" w:sz="0" w:space="0" w:color="auto"/>
        <w:right w:val="none" w:sz="0" w:space="0" w:color="auto"/>
      </w:divBdr>
    </w:div>
    <w:div w:id="2105572105">
      <w:bodyDiv w:val="1"/>
      <w:marLeft w:val="0"/>
      <w:marRight w:val="0"/>
      <w:marTop w:val="0"/>
      <w:marBottom w:val="0"/>
      <w:divBdr>
        <w:top w:val="none" w:sz="0" w:space="0" w:color="auto"/>
        <w:left w:val="none" w:sz="0" w:space="0" w:color="auto"/>
        <w:bottom w:val="none" w:sz="0" w:space="0" w:color="auto"/>
        <w:right w:val="none" w:sz="0" w:space="0" w:color="auto"/>
      </w:divBdr>
    </w:div>
    <w:div w:id="211559237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targetScreenSz w:val="800x600"/>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yperlink" Target="mailto:t2s-fam@bundesbank.de" TargetMode="External"/><Relationship Id="rId26" Type="http://schemas.openxmlformats.org/officeDocument/2006/relationships/image" Target="media/image6.png"/><Relationship Id="rId39" Type="http://schemas.openxmlformats.org/officeDocument/2006/relationships/footer" Target="footer2.xml"/><Relationship Id="rId21" Type="http://schemas.openxmlformats.org/officeDocument/2006/relationships/image" Target="media/image3.png"/><Relationship Id="rId34" Type="http://schemas.openxmlformats.org/officeDocument/2006/relationships/image" Target="media/image12.png"/><Relationship Id="rId42" Type="http://schemas.openxmlformats.org/officeDocument/2006/relationships/fontTable" Target="fontTable.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hyperlink" Target="mailto:karine.taquet@swift.com" TargetMode="External"/><Relationship Id="rId20" Type="http://schemas.openxmlformats.org/officeDocument/2006/relationships/image" Target="media/image2.png"/><Relationship Id="rId29" Type="http://schemas.openxmlformats.org/officeDocument/2006/relationships/image" Target="media/image9.png"/><Relationship Id="rId41"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mailto:t2s-fam@bundesbank.de" TargetMode="External"/><Relationship Id="rId32" Type="http://schemas.openxmlformats.org/officeDocument/2006/relationships/image" Target="media/image10.png"/><Relationship Id="rId37" Type="http://schemas.openxmlformats.org/officeDocument/2006/relationships/header" Target="header2.xml"/><Relationship Id="rId40"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mailto:sigrid.wiley@swift.com" TargetMode="External"/><Relationship Id="rId23" Type="http://schemas.openxmlformats.org/officeDocument/2006/relationships/image" Target="media/image5.png"/><Relationship Id="rId28" Type="http://schemas.openxmlformats.org/officeDocument/2006/relationships/image" Target="media/image8.png"/><Relationship Id="rId36" Type="http://schemas.openxmlformats.org/officeDocument/2006/relationships/header" Target="header1.xml"/><Relationship Id="rId10" Type="http://schemas.openxmlformats.org/officeDocument/2006/relationships/settings" Target="settings.xml"/><Relationship Id="rId19" Type="http://schemas.openxmlformats.org/officeDocument/2006/relationships/image" Target="media/image1.png"/><Relationship Id="rId31" Type="http://schemas.openxmlformats.org/officeDocument/2006/relationships/hyperlink" Target="mailto:t2s-fam@bundesbank.de"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mailto:stephanie.radet@bundesbank.de" TargetMode="External"/><Relationship Id="rId22" Type="http://schemas.openxmlformats.org/officeDocument/2006/relationships/image" Target="media/image4.png"/><Relationship Id="rId27" Type="http://schemas.openxmlformats.org/officeDocument/2006/relationships/image" Target="media/image7.png"/><Relationship Id="rId30" Type="http://schemas.openxmlformats.org/officeDocument/2006/relationships/hyperlink" Target="mailto:andrea.delvecchio@bancaditalia.it" TargetMode="External"/><Relationship Id="rId35" Type="http://schemas.openxmlformats.org/officeDocument/2006/relationships/image" Target="media/image13.png"/><Relationship Id="rId43" Type="http://schemas.openxmlformats.org/officeDocument/2006/relationships/theme" Target="theme/theme1.xm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hyperlink" Target="mailto:Ons.JRAIED.external@banque-france.fr" TargetMode="External"/><Relationship Id="rId25" Type="http://schemas.openxmlformats.org/officeDocument/2006/relationships/hyperlink" Target="mailto:t2s-fam@bundesbank.de" TargetMode="External"/><Relationship Id="rId33" Type="http://schemas.openxmlformats.org/officeDocument/2006/relationships/image" Target="media/image11.png"/><Relationship Id="rId38" Type="http://schemas.openxmlformats.org/officeDocument/2006/relationships/footer" Target="footer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headings>2D4BDFC42F6D464B9163BD125D8B69D8;3A8BF108D87C6EF0A394CBD993959447;13B8A4B41148DDA61FDB00AC4B1A59DC;C2398256CA6E7848FB7E698820FAFC68;9416ABDA3F1E4C101F901E111DF2A53B;18C3C13120A69E944B54DBE869CB3444;5C44476A60E6B7C01AC76A8041C0C750;1B6F9B1798064C92DB1A76951CE46EBB;68413E3978CF56A765611CA221EA68A4;F571E5D1894020D2D89FD27EF9820F81;5EB21B221136A6B0FC5FA733126BC737;6A8E8F0FA9EB812B880B02BD6D8C93D2;BD984894C94173E7590D744165B2C2C7;FC965F40CE11CA6E2A937F42C346CE71;1A9ECB7375CAF969B2247798BFCA0620;0F727C24295BDAFAA0E12CC27B5EED89;65AFDC4C87F9AE71308F9FD40E2227CF;8FB4B99818306901E15BDB5D3C72229F;EE99B4FF7FFCC4D4457754FC2912F11B;29D4D0B6E9D0E14E7720CC2C81473BE0;B1177A6188E991FD8B81FC80D0B56E8C;80B27544BECD2914A7AF518C407697D7;940EC7EDE97E17A20E3499E0851F8E34;9B04D5D40BDD6349497B2E497EB914C0;38E893284E29A3CC4EFA11481B233369;C3F3E024FB6877453AAF139CC3D24FF2;D5FC2BE9C6CBE7D21CEA480072289B4F;D4E97417E08DA4E69E25A9F596017349;991F0EF61B95E65CD92CED892D873896;3010417E720F4E8A63F9F268C8EA7E0C;FB0408CF0D6E8F077086E047CA431330;C8BD96BB01707B6D7E77D31F4E81DE7F;620528EF05E0463D74C91126D97CA994;D8EA3AC9C0563CD098ED8E8901409C67;A845B1CC752DB879B9EEA74782E9932C;38DEE589DDF1CC13D4D065EF5A96A850;E33212A1171BB23E82E19B5639D2EC87;F82B867B5D37795EB1AF837FE78DC2EB;E44C33CEF11644B1F11D859683E9FE42;ECEE1D74948EE78C8FE063632763134A;7C0EE152605288F5BB4AAD672D3BC3F3;AAE96DAE04EDA0E87914C45302604E43;56E9D9EF4E5F8720AA2A8526A2C635B0;53712D8CF16616CAC394F4B52C22EC82;5B779C0D54B8BBDB472BABB8413905AB;790C0DE72629D62590694207FDC39482;AE80DF1E7D5D938A3BD4758C9999AC39;4B81FCB53D0D15E39688739F34463485;FD4C1DF8563AFB408510BD3410FBFA98;6FE6598A4A4703F49C395F894640728E;6BC2E4C679AD380F9479C2EB4ECC5522;E7A90B84D18633E0575AEC215FCF0AF3;9F1B1FB2CBFDB5B2B96A86C3F894A5F0;BAF27A783562CA364B80A78669598FB4;954069E9EAD8C2636E5F33AFEBEA32D3;6C98A0838F1CFE6F1833A392ECD72319;431FFBA917C9830F02AD43153B019395;53FB5AEB0E133FA93B432FA2F2DEA861;725FE12056AFC4979FA8BA5BDE494522;43D813DC82A34E091AB3BDBC9E33A026;8299ECCA1778C74D78ACC6817A27A5A5;336902DF5C41E9EF3E5BEB9ABD28541B;989A809C7CF676FF984E27014AEB9D27;045DB0B051477EF203490BF8BD1F9FDE;4986627F0567A6FE801E7D3BE71C2E15;4D2D5738294EEFD3BB869A181B1F8B5E;E36A35FEC1F248719EFD92970B989C55;E2113BF85EB01D840B127A3421F0C1FC;5840E4F06B166D4C2F2F95CA556AF8B7;BB01D7DC1F0C6A74AA82B5066A6F3717;13B15C4EB85BDC4D77F50F9F27F40330;7B068232779B61A7B2283DB913B81440;A53E9376924F6682C2F5C9FD7A16EC4A;96D211A6E253A2E62DAAC71021CAC4C3;201DDEA3E86701D6DC49789CC14B8E38;1B0E6041CDF2691A69ABE4088EBFC123;FA5AC3BB9CC424EFFBD36E613AB4BE3A;1A5FE43433B5388138437B532F2A4524;A07DBF14EF751931C2F0310179EA2AF0;5136E4C6D39269ABDCF4E9B0CD607CED;68BC319349B9C6CB6BD78D825E4629F2;D597A80B3810F8FEBDAD19B85156E283;12F3A011ECD89CE317366777E525B115;66A89F244EC64A1C90FE72FE18E1A7C1;C6F314A5521C42EF2E898658F3299711;8DD93BD71D3878BA47B8455DEDFE3235;AD9AA027254A919F6A36A098B07BA3DC;141CF2E6B3AA8D362FF8B822344E0AAC;F344385E518E059D22F9A6A3DEF8B477;D95419882D3E4CD37ADC09ED143574AE;551305580EE84AFAB44D19B3952DD791;25331E7E9A18A5238F245C9A0D942DDE;BE9A8F9BFC107A3DD296D7B363CF1B6E;2A30EA26A51E6A991BB2AAE949329F22;BE5AAA29F73AD2A1F464F3DF1A4F7A5A;BCC90A623E77F099BF8F3E24A4ED25B2;D096CBCBE332D0024E24BB8AAE181F87;22FD7A90330BED8CDA2FECC3EECAA4A8;01E5BEFCDDF4F5BFF6AADB4FB69BDB2C;62DA35F57686009E19B23B80003C68B5;236C0AEFB782EF130E8A938A479A9730;18C866706883A118EE619A3EB00AC5BC;729E4F55DA817E30BC9F24F8DF50AF7C;C86CA3F324BDCD508F03AEBAFFC4C9AE;486C42CDAE3472C871EB07B2F108BD64;3A0378FD7C09C9308F60A11C0DC1C843;7B95311E62F00DE61762945589C77F51;6B3652028B2C21703FEEB538D2F2F008;0AD707FC07AEA178D8811CB273484699</headings>
</file>

<file path=customXml/item4.xml><?xml version="1.0" encoding="utf-8"?>
<review_history>
  <review>
    <doc_id>33058</doc_id>
    <cycle_id>77930</cycle_id>
  </review>
</review_history>
</file>

<file path=customXml/item5.xml><?xml version="1.0" encoding="utf-8"?>
<ct:contentTypeSchema xmlns:ct="http://schemas.microsoft.com/office/2006/metadata/contentType" xmlns:ma="http://schemas.microsoft.com/office/2006/metadata/properties/metaAttributes" ct:_="" ma:_="" ma:contentTypeName="Document" ma:contentTypeID="0x010100FA5E47E012EAA240A32F04A8870061BA" ma:contentTypeVersion="12" ma:contentTypeDescription="Create a new document." ma:contentTypeScope="" ma:versionID="f6096e87986d71e89cd14cd20a93d57e">
  <xsd:schema xmlns:xsd="http://www.w3.org/2001/XMLSchema" xmlns:xs="http://www.w3.org/2001/XMLSchema" xmlns:p="http://schemas.microsoft.com/office/2006/metadata/properties" xmlns:ns2="806285ac-449a-4fb1-8311-58d88e150cc7" xmlns:ns3="58487e4c-5d6e-4b39-a945-906c6e06729c" targetNamespace="http://schemas.microsoft.com/office/2006/metadata/properties" ma:root="true" ma:fieldsID="fd40cbcb8e0aa60264e244ad32c7a01d" ns2:_="" ns3:_="">
    <xsd:import namespace="806285ac-449a-4fb1-8311-58d88e150cc7"/>
    <xsd:import namespace="58487e4c-5d6e-4b39-a945-906c6e06729c"/>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element ref="ns3:lcf76f155ced4ddcb4097134ff3c332f" minOccurs="0"/>
                <xsd:element ref="ns2:TaxCatchAll" minOccurs="0"/>
                <xsd:element ref="ns3:MediaServiceDateTaken"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6285ac-449a-4fb1-8311-58d88e150cc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17" nillable="true" ma:displayName="Taxonomy Catch All Column" ma:hidden="true" ma:list="{4b6ad534-8605-4fb4-bfc1-8ae63664b9d1}" ma:internalName="TaxCatchAll" ma:showField="CatchAllData" ma:web="806285ac-449a-4fb1-8311-58d88e150cc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8487e4c-5d6e-4b39-a945-906c6e06729c"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b833c8c-ece3-4bed-a4be-47f8a4edbc2e" ma:termSetId="09814cd3-568e-fe90-9814-8d621ff8fb84" ma:anchorId="fba54fb3-c3e1-fe81-a776-ca4b69148c4d" ma:open="true" ma:isKeyword="false">
      <xsd:complexType>
        <xsd:sequence>
          <xsd:element ref="pc:Terms" minOccurs="0" maxOccurs="1"/>
        </xsd:sequence>
      </xsd:complex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lcf76f155ced4ddcb4097134ff3c332f xmlns="58487e4c-5d6e-4b39-a945-906c6e06729c">
      <Terms xmlns="http://schemas.microsoft.com/office/infopath/2007/PartnerControls"/>
    </lcf76f155ced4ddcb4097134ff3c332f>
    <TaxCatchAll xmlns="806285ac-449a-4fb1-8311-58d88e150cc7" xsi:nil="true"/>
    <_dlc_DocId xmlns="806285ac-449a-4fb1-8311-58d88e150cc7">MSKTH6SNCJSU-234293521-54151</_dlc_DocId>
    <_dlc_DocIdUrl xmlns="806285ac-449a-4fb1-8311-58d88e150cc7">
      <Url>https://swiftcorp.sharepoint.com/sites/ps-ow-standards team/_layouts/15/DocIdRedir.aspx?ID=MSKTH6SNCJSU-234293521-54151</Url>
      <Description>MSKTH6SNCJSU-234293521-54151</Description>
    </_dlc_DocIdUrl>
  </documentManagement>
</p:properties>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6B6C47A-6354-4322-B3A6-B9BE12F84FAD}">
  <ds:schemaRefs>
    <ds:schemaRef ds:uri="http://schemas.openxmlformats.org/officeDocument/2006/bibliography"/>
  </ds:schemaRefs>
</ds:datastoreItem>
</file>

<file path=customXml/itemProps2.xml><?xml version="1.0" encoding="utf-8"?>
<ds:datastoreItem xmlns:ds="http://schemas.openxmlformats.org/officeDocument/2006/customXml" ds:itemID="{3E05081E-1387-4A97-8021-B6FE050FCFAF}">
  <ds:schemaRefs>
    <ds:schemaRef ds:uri="http://schemas.microsoft.com/sharepoint/v3/contenttype/forms"/>
  </ds:schemaRefs>
</ds:datastoreItem>
</file>

<file path=customXml/itemProps3.xml><?xml version="1.0" encoding="utf-8"?>
<ds:datastoreItem xmlns:ds="http://schemas.openxmlformats.org/officeDocument/2006/customXml" ds:itemID="{D9888061-225F-4D98-91E8-D044B3B6B9DA}">
  <ds:schemaRefs/>
</ds:datastoreItem>
</file>

<file path=customXml/itemProps4.xml><?xml version="1.0" encoding="utf-8"?>
<ds:datastoreItem xmlns:ds="http://schemas.openxmlformats.org/officeDocument/2006/customXml" ds:itemID="{56028B8F-83E4-4B0C-8D77-1751D710E153}">
  <ds:schemaRefs/>
</ds:datastoreItem>
</file>

<file path=customXml/itemProps5.xml><?xml version="1.0" encoding="utf-8"?>
<ds:datastoreItem xmlns:ds="http://schemas.openxmlformats.org/officeDocument/2006/customXml" ds:itemID="{ED3B5812-8B12-4CE5-A883-EAA5BCA30F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06285ac-449a-4fb1-8311-58d88e150cc7"/>
    <ds:schemaRef ds:uri="58487e4c-5d6e-4b39-a945-906c6e0672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A12BF68C-A921-4434-A438-6994DC2ABE28}">
  <ds:schemaRefs>
    <ds:schemaRef ds:uri="http://schemas.microsoft.com/office/2006/metadata/properties"/>
    <ds:schemaRef ds:uri="http://schemas.microsoft.com/office/infopath/2007/PartnerControls"/>
    <ds:schemaRef ds:uri="58487e4c-5d6e-4b39-a945-906c6e06729c"/>
    <ds:schemaRef ds:uri="806285ac-449a-4fb1-8311-58d88e150cc7"/>
  </ds:schemaRefs>
</ds:datastoreItem>
</file>

<file path=customXml/itemProps7.xml><?xml version="1.0" encoding="utf-8"?>
<ds:datastoreItem xmlns:ds="http://schemas.openxmlformats.org/officeDocument/2006/customXml" ds:itemID="{790B4440-8774-4F29-9250-D911C6B2A6AC}">
  <ds:schemaRefs>
    <ds:schemaRef ds:uri="http://schemas.microsoft.com/sharepoint/events"/>
  </ds:schemaRefs>
</ds:datastoreItem>
</file>

<file path=docMetadata/LabelInfo.xml><?xml version="1.0" encoding="utf-8"?>
<clbl:labelList xmlns:clbl="http://schemas.microsoft.com/office/2020/mipLabelMetadata">
  <clbl:label id="{08af52eb-d54c-4fad-a68e-84ff3f406d9d}" enabled="1" method="Privileged" siteId="{45b55e44-3503-4284-bbe1-0e6bf9fa1d0a}"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27</Pages>
  <Words>3498</Words>
  <Characters>21797</Characters>
  <Application>Microsoft Office Word</Application>
  <DocSecurity>0</DocSecurity>
  <Lines>1037</Lines>
  <Paragraphs>616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24679</CharactersWithSpaces>
  <SharedDoc>false</SharedDoc>
  <HLinks>
    <vt:vector size="114" baseType="variant">
      <vt:variant>
        <vt:i4>4194424</vt:i4>
      </vt:variant>
      <vt:variant>
        <vt:i4>84</vt:i4>
      </vt:variant>
      <vt:variant>
        <vt:i4>0</vt:i4>
      </vt:variant>
      <vt:variant>
        <vt:i4>5</vt:i4>
      </vt:variant>
      <vt:variant>
        <vt:lpwstr>mailto:t2s-fam@bundesbank.de</vt:lpwstr>
      </vt:variant>
      <vt:variant>
        <vt:lpwstr/>
      </vt:variant>
      <vt:variant>
        <vt:i4>852070</vt:i4>
      </vt:variant>
      <vt:variant>
        <vt:i4>81</vt:i4>
      </vt:variant>
      <vt:variant>
        <vt:i4>0</vt:i4>
      </vt:variant>
      <vt:variant>
        <vt:i4>5</vt:i4>
      </vt:variant>
      <vt:variant>
        <vt:lpwstr>mailto:andrea.delvecchio@bancaditalia.it</vt:lpwstr>
      </vt:variant>
      <vt:variant>
        <vt:lpwstr/>
      </vt:variant>
      <vt:variant>
        <vt:i4>4194424</vt:i4>
      </vt:variant>
      <vt:variant>
        <vt:i4>78</vt:i4>
      </vt:variant>
      <vt:variant>
        <vt:i4>0</vt:i4>
      </vt:variant>
      <vt:variant>
        <vt:i4>5</vt:i4>
      </vt:variant>
      <vt:variant>
        <vt:lpwstr>mailto:t2s-fam@bundesbank.de</vt:lpwstr>
      </vt:variant>
      <vt:variant>
        <vt:lpwstr/>
      </vt:variant>
      <vt:variant>
        <vt:i4>4194424</vt:i4>
      </vt:variant>
      <vt:variant>
        <vt:i4>75</vt:i4>
      </vt:variant>
      <vt:variant>
        <vt:i4>0</vt:i4>
      </vt:variant>
      <vt:variant>
        <vt:i4>5</vt:i4>
      </vt:variant>
      <vt:variant>
        <vt:lpwstr>mailto:t2s-fam@bundesbank.de</vt:lpwstr>
      </vt:variant>
      <vt:variant>
        <vt:lpwstr/>
      </vt:variant>
      <vt:variant>
        <vt:i4>4194424</vt:i4>
      </vt:variant>
      <vt:variant>
        <vt:i4>72</vt:i4>
      </vt:variant>
      <vt:variant>
        <vt:i4>0</vt:i4>
      </vt:variant>
      <vt:variant>
        <vt:i4>5</vt:i4>
      </vt:variant>
      <vt:variant>
        <vt:lpwstr>mailto:t2s-fam@bundesbank.de</vt:lpwstr>
      </vt:variant>
      <vt:variant>
        <vt:lpwstr/>
      </vt:variant>
      <vt:variant>
        <vt:i4>6946883</vt:i4>
      </vt:variant>
      <vt:variant>
        <vt:i4>69</vt:i4>
      </vt:variant>
      <vt:variant>
        <vt:i4>0</vt:i4>
      </vt:variant>
      <vt:variant>
        <vt:i4>5</vt:i4>
      </vt:variant>
      <vt:variant>
        <vt:lpwstr>mailto:ronnie.stal@banque-France.fr</vt:lpwstr>
      </vt:variant>
      <vt:variant>
        <vt:lpwstr/>
      </vt:variant>
      <vt:variant>
        <vt:i4>6946824</vt:i4>
      </vt:variant>
      <vt:variant>
        <vt:i4>66</vt:i4>
      </vt:variant>
      <vt:variant>
        <vt:i4>0</vt:i4>
      </vt:variant>
      <vt:variant>
        <vt:i4>5</vt:i4>
      </vt:variant>
      <vt:variant>
        <vt:lpwstr>mailto:Ons.JRAIED.external@banque-france.fr</vt:lpwstr>
      </vt:variant>
      <vt:variant>
        <vt:lpwstr/>
      </vt:variant>
      <vt:variant>
        <vt:i4>3866711</vt:i4>
      </vt:variant>
      <vt:variant>
        <vt:i4>63</vt:i4>
      </vt:variant>
      <vt:variant>
        <vt:i4>0</vt:i4>
      </vt:variant>
      <vt:variant>
        <vt:i4>5</vt:i4>
      </vt:variant>
      <vt:variant>
        <vt:lpwstr>mailto:karine.taquet@swift.com</vt:lpwstr>
      </vt:variant>
      <vt:variant>
        <vt:lpwstr/>
      </vt:variant>
      <vt:variant>
        <vt:i4>2949210</vt:i4>
      </vt:variant>
      <vt:variant>
        <vt:i4>60</vt:i4>
      </vt:variant>
      <vt:variant>
        <vt:i4>0</vt:i4>
      </vt:variant>
      <vt:variant>
        <vt:i4>5</vt:i4>
      </vt:variant>
      <vt:variant>
        <vt:lpwstr>mailto:sigrid.wiley@swift.com</vt:lpwstr>
      </vt:variant>
      <vt:variant>
        <vt:lpwstr/>
      </vt:variant>
      <vt:variant>
        <vt:i4>5963808</vt:i4>
      </vt:variant>
      <vt:variant>
        <vt:i4>57</vt:i4>
      </vt:variant>
      <vt:variant>
        <vt:i4>0</vt:i4>
      </vt:variant>
      <vt:variant>
        <vt:i4>5</vt:i4>
      </vt:variant>
      <vt:variant>
        <vt:lpwstr>mailto:stephanie.radet@bundesbank.de</vt:lpwstr>
      </vt:variant>
      <vt:variant>
        <vt:lpwstr/>
      </vt:variant>
      <vt:variant>
        <vt:i4>1572917</vt:i4>
      </vt:variant>
      <vt:variant>
        <vt:i4>50</vt:i4>
      </vt:variant>
      <vt:variant>
        <vt:i4>0</vt:i4>
      </vt:variant>
      <vt:variant>
        <vt:i4>5</vt:i4>
      </vt:variant>
      <vt:variant>
        <vt:lpwstr/>
      </vt:variant>
      <vt:variant>
        <vt:lpwstr>_Toc234358679</vt:lpwstr>
      </vt:variant>
      <vt:variant>
        <vt:i4>1572917</vt:i4>
      </vt:variant>
      <vt:variant>
        <vt:i4>44</vt:i4>
      </vt:variant>
      <vt:variant>
        <vt:i4>0</vt:i4>
      </vt:variant>
      <vt:variant>
        <vt:i4>5</vt:i4>
      </vt:variant>
      <vt:variant>
        <vt:lpwstr/>
      </vt:variant>
      <vt:variant>
        <vt:lpwstr>_Toc234358678</vt:lpwstr>
      </vt:variant>
      <vt:variant>
        <vt:i4>1572917</vt:i4>
      </vt:variant>
      <vt:variant>
        <vt:i4>38</vt:i4>
      </vt:variant>
      <vt:variant>
        <vt:i4>0</vt:i4>
      </vt:variant>
      <vt:variant>
        <vt:i4>5</vt:i4>
      </vt:variant>
      <vt:variant>
        <vt:lpwstr/>
      </vt:variant>
      <vt:variant>
        <vt:lpwstr>_Toc234358677</vt:lpwstr>
      </vt:variant>
      <vt:variant>
        <vt:i4>1572917</vt:i4>
      </vt:variant>
      <vt:variant>
        <vt:i4>32</vt:i4>
      </vt:variant>
      <vt:variant>
        <vt:i4>0</vt:i4>
      </vt:variant>
      <vt:variant>
        <vt:i4>5</vt:i4>
      </vt:variant>
      <vt:variant>
        <vt:lpwstr/>
      </vt:variant>
      <vt:variant>
        <vt:lpwstr>_Toc234358676</vt:lpwstr>
      </vt:variant>
      <vt:variant>
        <vt:i4>1572917</vt:i4>
      </vt:variant>
      <vt:variant>
        <vt:i4>26</vt:i4>
      </vt:variant>
      <vt:variant>
        <vt:i4>0</vt:i4>
      </vt:variant>
      <vt:variant>
        <vt:i4>5</vt:i4>
      </vt:variant>
      <vt:variant>
        <vt:lpwstr/>
      </vt:variant>
      <vt:variant>
        <vt:lpwstr>_Toc234358675</vt:lpwstr>
      </vt:variant>
      <vt:variant>
        <vt:i4>1572917</vt:i4>
      </vt:variant>
      <vt:variant>
        <vt:i4>20</vt:i4>
      </vt:variant>
      <vt:variant>
        <vt:i4>0</vt:i4>
      </vt:variant>
      <vt:variant>
        <vt:i4>5</vt:i4>
      </vt:variant>
      <vt:variant>
        <vt:lpwstr/>
      </vt:variant>
      <vt:variant>
        <vt:lpwstr>_Toc234358674</vt:lpwstr>
      </vt:variant>
      <vt:variant>
        <vt:i4>1572917</vt:i4>
      </vt:variant>
      <vt:variant>
        <vt:i4>14</vt:i4>
      </vt:variant>
      <vt:variant>
        <vt:i4>0</vt:i4>
      </vt:variant>
      <vt:variant>
        <vt:i4>5</vt:i4>
      </vt:variant>
      <vt:variant>
        <vt:lpwstr/>
      </vt:variant>
      <vt:variant>
        <vt:lpwstr>_Toc234358673</vt:lpwstr>
      </vt:variant>
      <vt:variant>
        <vt:i4>1572917</vt:i4>
      </vt:variant>
      <vt:variant>
        <vt:i4>8</vt:i4>
      </vt:variant>
      <vt:variant>
        <vt:i4>0</vt:i4>
      </vt:variant>
      <vt:variant>
        <vt:i4>5</vt:i4>
      </vt:variant>
      <vt:variant>
        <vt:lpwstr/>
      </vt:variant>
      <vt:variant>
        <vt:lpwstr>_Toc234358672</vt:lpwstr>
      </vt:variant>
      <vt:variant>
        <vt:i4>1572917</vt:i4>
      </vt:variant>
      <vt:variant>
        <vt:i4>2</vt:i4>
      </vt:variant>
      <vt:variant>
        <vt:i4>0</vt:i4>
      </vt:variant>
      <vt:variant>
        <vt:i4>5</vt:i4>
      </vt:variant>
      <vt:variant>
        <vt:lpwstr/>
      </vt:variant>
      <vt:variant>
        <vt:lpwstr>_Toc234358671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2026-07-16T10:03:00Z</dcterms:created>
  <dcterms:modified xsi:type="dcterms:W3CDTF">2026-07-16T10:03:00Z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WIFT_DOC_REVIEW_HISTORY">
    <vt:lpwstr>{56028B8F-83E4-4B0C-8D77-1751D710E153}</vt:lpwstr>
  </property>
  <property fmtid="{D5CDD505-2E9C-101B-9397-08002B2CF9AE}" pid="3" name="SWIFT_DOC_REVIEW_HEADINGS">
    <vt:lpwstr>{D9888061-225F-4D98-91E8-D044B3B6B9DA}</vt:lpwstr>
  </property>
  <property fmtid="{D5CDD505-2E9C-101B-9397-08002B2CF9AE}" pid="4" name="MSIP_Label_08af52eb-d54c-4fad-a68e-84ff3f406d9d_SiteId">
    <vt:lpwstr>45b55e44-3503-4284-bbe1-0e6bf9fa1d0a</vt:lpwstr>
  </property>
  <property fmtid="{D5CDD505-2E9C-101B-9397-08002B2CF9AE}" pid="5" name="MSIP_Label_08af52eb-d54c-4fad-a68e-84ff3f406d9d_SetDate">
    <vt:lpwstr>2026-07-07T10:00:26Z</vt:lpwstr>
  </property>
  <property fmtid="{D5CDD505-2E9C-101B-9397-08002B2CF9AE}" pid="6" name="MSIP_Label_08af52eb-d54c-4fad-a68e-84ff3f406d9d_Name">
    <vt:lpwstr>Restricted - External v2</vt:lpwstr>
  </property>
  <property fmtid="{D5CDD505-2E9C-101B-9397-08002B2CF9AE}" pid="7" name="MSIP_Label_08af52eb-d54c-4fad-a68e-84ff3f406d9d_Method">
    <vt:lpwstr>Privileged</vt:lpwstr>
  </property>
  <property fmtid="{D5CDD505-2E9C-101B-9397-08002B2CF9AE}" pid="8" name="MSIP_Label_08af52eb-d54c-4fad-a68e-84ff3f406d9d_Enabled">
    <vt:lpwstr>true</vt:lpwstr>
  </property>
  <property fmtid="{D5CDD505-2E9C-101B-9397-08002B2CF9AE}" pid="9" name="MSIP_Label_08af52eb-d54c-4fad-a68e-84ff3f406d9d_ContentBits">
    <vt:lpwstr>0</vt:lpwstr>
  </property>
  <property fmtid="{D5CDD505-2E9C-101B-9397-08002B2CF9AE}" pid="10" name="MSIP_Label_08af52eb-d54c-4fad-a68e-84ff3f406d9d_ActionId">
    <vt:lpwstr>71829b94-0fbb-4141-bc19-5c0393143585</vt:lpwstr>
  </property>
  <property fmtid="{D5CDD505-2E9C-101B-9397-08002B2CF9AE}" pid="11" name="ContentTypeId">
    <vt:lpwstr>0x010100FA5E47E012EAA240A32F04A8870061BA</vt:lpwstr>
  </property>
  <property fmtid="{D5CDD505-2E9C-101B-9397-08002B2CF9AE}" pid="12" name="_dlc_DocIdItemGuid">
    <vt:lpwstr>ec1dd571-851b-40ca-a149-9bdcbb8f920b</vt:lpwstr>
  </property>
  <property fmtid="{D5CDD505-2E9C-101B-9397-08002B2CF9AE}" pid="13" name="MediaServiceImageTags">
    <vt:lpwstr/>
  </property>
</Properties>
</file>